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91" r:id="rId5"/>
    <p:sldId id="292" r:id="rId6"/>
    <p:sldId id="317" r:id="rId7"/>
    <p:sldId id="318" r:id="rId8"/>
    <p:sldId id="319" r:id="rId9"/>
    <p:sldId id="320" r:id="rId10"/>
    <p:sldId id="322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7"/>
        <p:guide pos="2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1085113"/>
            <a:ext cx="10815319" cy="215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8340" y="3790212"/>
            <a:ext cx="10815319" cy="1640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0134" y="612139"/>
            <a:ext cx="749173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762760"/>
            <a:ext cx="10815319" cy="410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57755" y="3150235"/>
            <a:ext cx="1805940" cy="13792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3240405" cy="693420"/>
          </a:xfrm>
          <a:prstGeom prst="rect">
            <a:avLst/>
          </a:prstGeom>
        </p:spPr>
      </p:pic>
      <p:pic>
        <p:nvPicPr>
          <p:cNvPr id="18" name="Content Placeholder 17" descr="Screenshot_1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24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698"/>
            <a:ext cx="10815319" cy="615315"/>
          </a:xfrm>
        </p:spPr>
        <p:txBody>
          <a:bodyPr wrap="square"/>
          <a:p>
            <a:pPr algn="ctr"/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1905000"/>
            <a:ext cx="10213340" cy="4739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/>
          <a:p>
            <a:r>
              <a:rPr lang="en-IN" altLang="en-US" sz="2800"/>
              <a:t>	Introduction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		Sleep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			Why Waits and Uses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				Various Waits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					Difference b/w Waits and Sleep</a:t>
            </a:r>
            <a:endParaRPr lang="en-IN" altLang="en-US" sz="2800"/>
          </a:p>
          <a:p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255" y="381000"/>
            <a:ext cx="10544810" cy="615315"/>
          </a:xfrm>
        </p:spPr>
        <p:txBody>
          <a:bodyPr wrap="square"/>
          <a:p>
            <a:r>
              <a:rPr lang="en-I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I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1219097"/>
            <a:ext cx="10815319" cy="5416550"/>
          </a:xfrm>
        </p:spPr>
        <p:txBody>
          <a:bodyPr wrap="square"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When a page is loaded by the browser</a:t>
            </a:r>
            <a:r>
              <a:rPr lang="en-IN" altLang="en-US">
                <a:solidFill>
                  <a:schemeClr val="bg1"/>
                </a:solidFill>
              </a:rPr>
              <a:t>,</a:t>
            </a:r>
            <a:r>
              <a:rPr lang="en-US">
                <a:solidFill>
                  <a:schemeClr val="bg1"/>
                </a:solidFill>
              </a:rPr>
              <a:t> the elements which we want to interact with may load at different time intervals.</a:t>
            </a:r>
            <a:r>
              <a:rPr lang="en-IN" altLang="en-US">
                <a:solidFill>
                  <a:schemeClr val="bg1"/>
                </a:solidFill>
              </a:rPr>
              <a:t> On that time Exception occurs.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An exception is an event, which occurs during the execution of a program that disrupts the normal flow of the program's instructions.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chemeClr val="bg1"/>
              </a:solidFill>
            </a:endParaRPr>
          </a:p>
          <a:p>
            <a:pPr marL="285750" indent="-285750"/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 sz="2800" b="1">
                <a:solidFill>
                  <a:schemeClr val="bg1"/>
                </a:solidFill>
              </a:rPr>
              <a:t>While interacting with Web Elements, Exception occurs. why?</a:t>
            </a:r>
            <a:endParaRPr lang="en-IN" altLang="en-US" sz="2800" b="1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a)It ‘ll occur when the Element is not found in the DOM.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Reasons,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Element is present in DOM but not visible.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Element is present in DOM but not interactable(Enabled).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US" altLang="en-IN">
                <a:solidFill>
                  <a:schemeClr val="bg1"/>
                </a:solidFill>
              </a:rPr>
              <a:t>How to Handle?</a:t>
            </a:r>
            <a:endParaRPr lang="en-US" altLang="en-IN">
              <a:solidFill>
                <a:schemeClr val="bg1"/>
              </a:solidFill>
            </a:endParaRPr>
          </a:p>
          <a:p>
            <a:endParaRPr lang="en-US" altLang="en-IN">
              <a:solidFill>
                <a:schemeClr val="bg1"/>
              </a:solidFill>
            </a:endParaRPr>
          </a:p>
          <a:p>
            <a:r>
              <a:rPr lang="en-US" altLang="en-IN">
                <a:solidFill>
                  <a:schemeClr val="bg1"/>
                </a:solidFill>
              </a:rPr>
              <a:t>Either by using Sleep or Waits Concept.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245" y="380898"/>
            <a:ext cx="10815319" cy="615315"/>
          </a:xfrm>
        </p:spPr>
        <p:txBody>
          <a:bodyPr wrap="square"/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Sleep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93420" y="1295400"/>
            <a:ext cx="10812145" cy="4308475"/>
          </a:xfrm>
        </p:spPr>
        <p:txBody>
          <a:bodyPr wrap="square"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Sleep function will pause the execution of a current Thread for a specified number of seconds.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Python has a module named “time” which provides this function “Sleep”.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Time consumption is more while use Sleep concept.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SYNTAX: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time.sleep(s)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DEMO.....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340" y="380898"/>
            <a:ext cx="10815319" cy="615315"/>
          </a:xfrm>
        </p:spPr>
        <p:txBody>
          <a:bodyPr wrap="square"/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Waits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0" y="1066697"/>
            <a:ext cx="10815319" cy="6186170"/>
          </a:xfrm>
        </p:spPr>
        <p:txBody>
          <a:bodyPr wrap="square"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Wait commands direct a test script to pause for a certain time before throwing an Exception.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During automated testing of websites, issues may occur due to variations in time lag for loading web elements.</a:t>
            </a:r>
            <a:r>
              <a:rPr lang="en-IN" altLang="en-US">
                <a:solidFill>
                  <a:schemeClr val="bg1"/>
                </a:solidFill>
              </a:rPr>
              <a:t> Wait commands help observe and troubleshoot these issues.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Uses of Waits:</a:t>
            </a:r>
            <a:endParaRPr lang="en-IN" altLang="en-US" sz="2400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Case 1: Uploading files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 when you try to upload files using Selenium test automation scripts, you will need to implement Selenium Wait in Python for realizing the successful uploading of the file.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Case 2: Conditional load of Page Elements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Certain websites have some components or elements hidden, or not visible at an initial stage. They can be interacted with only after some preset conditions are met.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For example – On a movie ticketing website, the button for booking a seat becomes available only after some preset time.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0898"/>
            <a:ext cx="10815319" cy="615315"/>
          </a:xfrm>
        </p:spPr>
        <p:txBody>
          <a:bodyPr/>
          <a:p>
            <a:r>
              <a:rPr lang="en-I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Various Waits</a:t>
            </a:r>
            <a:endParaRPr lang="en-I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0" y="1142897"/>
            <a:ext cx="10815319" cy="5970905"/>
          </a:xfrm>
        </p:spPr>
        <p:txBody>
          <a:bodyPr/>
          <a:p>
            <a:pPr marL="3657600" lvl="7" indent="-4572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Implicit Wait</a:t>
            </a:r>
            <a:endParaRPr lang="en-IN" altLang="en-US" sz="2800">
              <a:solidFill>
                <a:schemeClr val="bg1"/>
              </a:solidFill>
            </a:endParaRPr>
          </a:p>
          <a:p>
            <a:pPr marL="3657600" lvl="7" indent="-4572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Explicit Wait</a:t>
            </a:r>
            <a:endParaRPr lang="en-IN" altLang="en-US" sz="2800">
              <a:solidFill>
                <a:schemeClr val="bg1"/>
              </a:solidFill>
            </a:endParaRPr>
          </a:p>
          <a:p>
            <a:pPr marL="3657600" lvl="7" indent="-4572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Fluent Wait</a:t>
            </a:r>
            <a:endParaRPr lang="en-IN" altLang="en-US" sz="2800">
              <a:solidFill>
                <a:schemeClr val="bg1"/>
              </a:solidFill>
            </a:endParaRPr>
          </a:p>
          <a:p>
            <a:pPr lvl="0" algn="l"/>
            <a:r>
              <a:rPr lang="en-IN" altLang="en-US" sz="2800">
                <a:solidFill>
                  <a:schemeClr val="bg1"/>
                </a:solidFill>
                <a:sym typeface="+mn-ea"/>
              </a:rPr>
              <a:t>Implicit Wait:</a:t>
            </a:r>
            <a:endParaRPr lang="en-IN" altLang="en-US" sz="2800">
              <a:solidFill>
                <a:schemeClr val="bg1"/>
              </a:solidFill>
              <a:sym typeface="+mn-ea"/>
            </a:endParaRPr>
          </a:p>
          <a:p>
            <a:pPr lvl="0" algn="l"/>
            <a:endParaRPr lang="en-IN" altLang="en-US" sz="2800">
              <a:solidFill>
                <a:schemeClr val="bg1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chemeClr val="bg1"/>
                </a:solidFill>
                <a:sym typeface="+mn-ea"/>
              </a:rPr>
              <a:t>Implicit Wait is Generic.</a:t>
            </a:r>
            <a:endParaRPr lang="en-IN" altLang="en-US" sz="1800">
              <a:solidFill>
                <a:schemeClr val="bg1"/>
              </a:solidFill>
            </a:endParaRPr>
          </a:p>
          <a:p>
            <a:pPr lvl="0" algn="l"/>
            <a:endParaRPr lang="en-IN" altLang="en-US" sz="1800">
              <a:solidFill>
                <a:schemeClr val="bg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chemeClr val="bg1"/>
                </a:solidFill>
                <a:sym typeface="+mn-ea"/>
              </a:rPr>
              <a:t>It ‘ll wait till the Element present in DOM, but it won't look up for the interaction and visiblity.</a:t>
            </a:r>
            <a:endParaRPr lang="en-IN" altLang="en-US" sz="1800">
              <a:solidFill>
                <a:schemeClr val="bg1"/>
              </a:solidFill>
            </a:endParaRPr>
          </a:p>
          <a:p>
            <a:pPr lvl="0" algn="l"/>
            <a:endParaRPr lang="en-IN" altLang="en-US" sz="1800">
              <a:solidFill>
                <a:schemeClr val="bg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chemeClr val="bg1"/>
                </a:solidFill>
                <a:sym typeface="+mn-ea"/>
              </a:rPr>
              <a:t>It ‘ll poll DOM for eacy &amp; every 0.5 seconds of time interval by default.</a:t>
            </a:r>
            <a:endParaRPr lang="en-IN" altLang="en-US" sz="1800">
              <a:solidFill>
                <a:schemeClr val="bg1"/>
              </a:solidFill>
              <a:sym typeface="+mn-ea"/>
            </a:endParaRPr>
          </a:p>
          <a:p>
            <a:pPr lvl="0" algn="l"/>
            <a:endParaRPr lang="en-IN" altLang="en-US" sz="1800">
              <a:solidFill>
                <a:schemeClr val="bg1"/>
              </a:solidFill>
              <a:sym typeface="+mn-ea"/>
            </a:endParaRPr>
          </a:p>
          <a:p>
            <a:pPr lvl="0" algn="l"/>
            <a:r>
              <a:rPr lang="en-IN" altLang="en-US" sz="1800">
                <a:solidFill>
                  <a:schemeClr val="bg1"/>
                </a:solidFill>
                <a:sym typeface="+mn-ea"/>
              </a:rPr>
              <a:t>SYNTAX:</a:t>
            </a:r>
            <a:endParaRPr lang="en-IN" altLang="en-US" sz="1800">
              <a:solidFill>
                <a:schemeClr val="bg1"/>
              </a:solidFill>
              <a:sym typeface="+mn-ea"/>
            </a:endParaRPr>
          </a:p>
          <a:p>
            <a:pPr lvl="0" algn="l"/>
            <a:endParaRPr lang="en-IN" altLang="en-US" sz="1800">
              <a:solidFill>
                <a:schemeClr val="bg1"/>
              </a:solidFill>
            </a:endParaRPr>
          </a:p>
          <a:p>
            <a:pPr lvl="0" algn="l"/>
            <a:r>
              <a:rPr lang="en-IN" altLang="en-US" sz="1800">
                <a:solidFill>
                  <a:schemeClr val="bg1"/>
                </a:solidFill>
              </a:rPr>
              <a:t>driver.implicitly_wait(s)</a:t>
            </a:r>
            <a:endParaRPr lang="en-IN" altLang="en-US" sz="1800">
              <a:solidFill>
                <a:schemeClr val="bg1"/>
              </a:solidFill>
            </a:endParaRPr>
          </a:p>
          <a:p>
            <a:pPr lvl="0" algn="l"/>
            <a:endParaRPr lang="en-IN" altLang="en-US" sz="1800">
              <a:solidFill>
                <a:schemeClr val="bg1"/>
              </a:solidFill>
            </a:endParaRPr>
          </a:p>
          <a:p>
            <a:pPr lvl="0" algn="l"/>
            <a:r>
              <a:rPr 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DEMO.....</a:t>
            </a:r>
            <a:endParaRPr lang="en-US" sz="3200">
              <a:solidFill>
                <a:schemeClr val="bg1"/>
              </a:solidFill>
            </a:endParaRPr>
          </a:p>
          <a:p>
            <a:pPr lvl="0" algn="l"/>
            <a:endParaRPr lang="en-IN" altLang="en-US" sz="1800">
              <a:solidFill>
                <a:schemeClr val="bg1"/>
              </a:solidFill>
            </a:endParaRPr>
          </a:p>
          <a:p>
            <a:pPr lvl="0" algn="l"/>
            <a:endParaRPr lang="en-I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228600"/>
            <a:ext cx="10254615" cy="7447915"/>
          </a:xfrm>
        </p:spPr>
        <p:txBody>
          <a:bodyPr wrap="square"/>
          <a:p>
            <a:r>
              <a:rPr lang="en-IN" altLang="en-US" sz="2800">
                <a:solidFill>
                  <a:schemeClr val="bg1"/>
                </a:solidFill>
              </a:rPr>
              <a:t>Explicit Wait:</a:t>
            </a:r>
            <a:endParaRPr lang="en-IN" altLang="en-US" sz="2800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Explicit wait allows to command the webdriver to wait until several conditions are met.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How to use:</a:t>
            </a:r>
            <a:endParaRPr lang="en-IN" altLang="en-US" sz="2400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create WebDriverWait instance(Object).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wait until conditions to be met.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  <a:sym typeface="+mn-ea"/>
              </a:rPr>
              <a:t>SYNTAX: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  <a:sym typeface="+mn-ea"/>
              </a:rPr>
              <a:t>WebDriverWait wait = new WebDriverWait(driver,s);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  <a:sym typeface="+mn-ea"/>
              </a:rPr>
              <a:t>wait.until(ExpectedConditions.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element_to_be_clickable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(By.xpath(“xpath”));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Conditions such as,</a:t>
            </a:r>
            <a:endParaRPr lang="en-I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element_to_be_clickable()</a:t>
            </a:r>
            <a:endParaRPr lang="en-I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element_to_be_selected()</a:t>
            </a:r>
            <a:endParaRPr lang="en-I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presence_of_element_located()</a:t>
            </a:r>
            <a:endParaRPr lang="en-I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text_to_be_present_in_element()</a:t>
            </a:r>
            <a:endParaRPr lang="en-I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visibility_of_element_located()</a:t>
            </a:r>
            <a:endParaRPr lang="en-I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invisibility_of_element() and so on...			</a:t>
            </a:r>
            <a:r>
              <a:rPr 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DEMO.....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000">
              <a:solidFill>
                <a:schemeClr val="bg1"/>
              </a:solidFill>
            </a:endParaRPr>
          </a:p>
          <a:p>
            <a:endParaRPr lang="en-IN" altLang="en-US" sz="2000">
              <a:solidFill>
                <a:schemeClr val="bg1"/>
              </a:solidFill>
            </a:endParaRPr>
          </a:p>
          <a:p>
            <a:endParaRPr lang="en-I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9820910" cy="615315"/>
          </a:xfrm>
        </p:spPr>
        <p:txBody>
          <a:bodyPr wrap="square"/>
          <a:p>
            <a:r>
              <a:rPr lang="en-I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Difference b/w Sleep &amp; Explicit wait</a:t>
            </a:r>
            <a:endParaRPr lang="en-I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1" name="Content Placeholder 10" descr="Diff_sleep_explicitwai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1066800"/>
            <a:ext cx="9446260" cy="5487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799"/>
            <a:ext cx="7491730" cy="634365"/>
          </a:xfrm>
        </p:spPr>
        <p:txBody>
          <a:bodyPr/>
          <a:p>
            <a:r>
              <a:rPr lang="en-I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Diff b/w Implicit &amp; Explicit wait</a:t>
            </a:r>
            <a:endParaRPr lang="en-I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iff_implicit_explicitwai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1080770"/>
            <a:ext cx="11259820" cy="5073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2611</Words>
  <Application>WPS Presentation</Application>
  <PresentationFormat>On-screen Show (4:3)</PresentationFormat>
  <Paragraphs>121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Arial</vt:lpstr>
      <vt:lpstr>Microsoft YaHei</vt:lpstr>
      <vt:lpstr>Arial Unicode MS</vt:lpstr>
      <vt:lpstr>Calibri</vt:lpstr>
      <vt:lpstr>Office Theme</vt:lpstr>
      <vt:lpstr>PowerPoint 演示文稿</vt:lpstr>
      <vt:lpstr>AGENDA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Sheik Shameel</cp:lastModifiedBy>
  <cp:revision>146</cp:revision>
  <dcterms:created xsi:type="dcterms:W3CDTF">2022-05-04T10:01:00Z</dcterms:created>
  <dcterms:modified xsi:type="dcterms:W3CDTF">2022-05-05T11:15:31Z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2020-12-05T16:30:00Z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2022-05-04T16:30:00Z</vt:filetime>
  </property>
  <property fmtid="{D5CDD505-2E9C-101B-9397-08002B2CF9AE}" pid="5" name="ICV">
    <vt:lpwstr>E9529E653CBA4CB894FF19854E01858E</vt:lpwstr>
  </property>
  <property fmtid="{D5CDD505-2E9C-101B-9397-08002B2CF9AE}" pid="6" name="KSOProductBuildVer">
    <vt:lpwstr>1033-11.2.0.11074</vt:lpwstr>
  </property>
</Properties>
</file>