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M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8940-8A19-E9CE-8717-5AA6F3D24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06F43-A7F8-EAAE-7520-7E561B5E7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0E1F9-F659-53E3-D748-7DD793A4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6C712-6DC0-BDF0-4DED-0022E82E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96C3-F44A-8B98-B674-2128D9B2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0837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1DB8-BFF1-FC50-150D-C0DBA49A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445A0-888C-6FDD-626E-05FB24D1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C5A9-A602-BFBA-792D-0FCBFD0C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4BCD-0D09-19B8-0333-218ACD76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82C1-5BDE-7514-269E-CEED6F3D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2375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2F5A7-535B-E17A-C5C3-FEC24D5E7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9172C-795C-2BC7-CF58-B27566479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FC8A-E563-1E61-8C52-9C0E39C9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A3CA-671F-A4B5-8B34-0B73391F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EC2E-0C1C-30B7-4603-481A5FCA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67685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4A96-5B93-D5EB-24C9-C09745E2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F465-E1C1-B3F6-C523-A1C9B1A8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DFF9-5761-1EB6-4976-6D2F0B49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022E-D199-92F5-BF9F-CA5ECD9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674E-E216-410F-C2AD-E1FD0B22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88112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C75C-8268-312C-B9D4-AA3D69C9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01CF-4A1E-84E3-E333-B0B349C9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0853-1B7C-B1A8-2EF5-E376FB3D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E5FF-9AC9-D2B5-ECD4-758B09EF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0DB4-6B2E-F7D2-CE7A-5612E2C6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4035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CAA0-0FAB-8014-E47A-0DF75796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88A-EAFA-7B13-6DC1-2756D0258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F551C-CC8F-DC4C-3816-A447571C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0F6D0-B763-1C1F-E96B-39DF2167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2010B-9547-2D37-2E38-853E41DB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B0CC5-B652-A34A-4D6B-5057C7DA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39175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D88D-9704-026F-E2BB-A1A55664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7BEEB-A99F-44F5-6CDB-F7CDDD39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D8FAF-1C06-6693-8797-71663928C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32628-4A58-6D87-4C49-72715B23F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AB571-3EC9-C8E8-44D8-72EC6B8E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4F795-2C09-CD83-DBF5-9EFEEA6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9BD2A-C0E0-4E43-0BEE-D4E90DF0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F84B8-378F-6568-4782-2D7B4C23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3574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3B6C-14DB-0791-5330-C89BD599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9E4D2-DE1D-5BA8-72E8-EF8891D4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CAFAD-E83B-75BD-32AC-69FACBF1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92F5-42D4-5A09-8FFB-3A757AF5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46537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F8CF5-1AEF-894A-EE20-7209822E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4025A-070A-3B4E-D869-D7AC6E5B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86D4B-8993-7A7C-715B-9D91D0D8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63649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A05B-9524-BFDB-49D9-AD2328B2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FDCB-132D-198E-A7A6-6F67E894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9E144-6288-18BB-5A73-F1DD0247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91E95-10E2-DE23-41C0-D7F3ECA5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C5384-9233-F0C4-47C2-F1CC4635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88EFF-4665-293A-E364-1494C24B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15870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9B15-2875-41AE-E420-96CF92EB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75796-34EE-B6B5-A711-1B26827B4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03336-E3B4-BA46-A617-40EE7D9E7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45365-F317-E888-7F86-34D88F5F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0C772-96CF-863B-0914-45E31402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6FD80-E7BC-E8AB-C3C2-A759CAC7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8094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EC98D-5A8A-9303-2FA1-2741E250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5F81-1549-4917-C607-4405B50BA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4849-0C0E-8E38-89C7-444E56CEB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996E-D771-4CAA-B225-42451BBFD1DF}" type="datetimeFigureOut">
              <a:rPr lang="en-MT" smtClean="0"/>
              <a:t>02/12/2023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F9BA-34EC-7164-A83A-199F6EBD7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39A8-5A90-74E2-B1D4-D24CBBDF9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4434-3265-4939-B6BE-54E39353CC6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454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84FB-8158-4EA0-C989-A627C80DF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SVR</a:t>
            </a:r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3FF9A-992D-9C76-5664-976FE59C8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Support Vector Regression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217896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4AEB-59F2-9FA2-4A4D-F8248DE5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Re-testing using the suggested hyperparameters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DE2E-4A4E-8DEB-21EB-AB48C08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notable improvements resulted after this exercise</a:t>
            </a:r>
          </a:p>
          <a:p>
            <a:r>
              <a:rPr lang="en-GB" dirty="0"/>
              <a:t>Normalisation and predictions were up till now done manually</a:t>
            </a:r>
          </a:p>
          <a:p>
            <a:r>
              <a:rPr lang="en-GB" dirty="0"/>
              <a:t>Using the ‘pipeline’ method to verify the work</a:t>
            </a:r>
          </a:p>
          <a:p>
            <a:r>
              <a:rPr lang="en-GB" dirty="0"/>
              <a:t>Very similar results obtained</a:t>
            </a:r>
          </a:p>
          <a:p>
            <a:endParaRPr lang="en-GB" dirty="0"/>
          </a:p>
          <a:p>
            <a:r>
              <a:rPr lang="en-GB" dirty="0"/>
              <a:t>Note that </a:t>
            </a:r>
            <a:r>
              <a:rPr lang="en-GB" dirty="0" err="1"/>
              <a:t>GridSearchCV</a:t>
            </a:r>
            <a:r>
              <a:rPr lang="en-GB" dirty="0"/>
              <a:t> is to be used on different kernels to get the best output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407215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A8C1-E253-FD93-51DD-C400B275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SK-Learn - </a:t>
            </a:r>
            <a:r>
              <a:rPr lang="en-GB" dirty="0" err="1"/>
              <a:t>NuSVR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2DE4-9E3B-7DC9-89F7-1EAF14F0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SK-Learn provides the </a:t>
            </a:r>
            <a:r>
              <a:rPr lang="en-GB" dirty="0" err="1"/>
              <a:t>NuSVR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Uses parameter ‘nu’ to control the number of support vectors</a:t>
            </a:r>
          </a:p>
          <a:p>
            <a:pPr lvl="1"/>
            <a:r>
              <a:rPr lang="en-GB" dirty="0"/>
              <a:t>Nu replaces the parameter epsilon</a:t>
            </a:r>
          </a:p>
          <a:p>
            <a:r>
              <a:rPr lang="en-GB" dirty="0"/>
              <a:t>Possible Kernels – </a:t>
            </a:r>
            <a:r>
              <a:rPr lang="en-GB" dirty="0" err="1"/>
              <a:t>rbf</a:t>
            </a:r>
            <a:r>
              <a:rPr lang="en-GB" dirty="0"/>
              <a:t>, poly and sigmoid</a:t>
            </a:r>
          </a:p>
          <a:p>
            <a:r>
              <a:rPr lang="en-GB" dirty="0"/>
              <a:t>‘Nu’ is tuneable</a:t>
            </a:r>
          </a:p>
          <a:p>
            <a:pPr marL="0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https://scikit-learn.org/stable/modules/generated/sklearn.svm.NuSVR.html#sklearn.svm.NuSVR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15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4E819-0A21-999F-3CF6-A97C391C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03" y="288456"/>
            <a:ext cx="6213001" cy="62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2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8A22-7E8D-326B-0A07-80C34803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model on Training Data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5D7D-29A9-F880-73FB-457E9E31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1335" cy="4351338"/>
          </a:xfrm>
        </p:spPr>
        <p:txBody>
          <a:bodyPr/>
          <a:lstStyle/>
          <a:p>
            <a:r>
              <a:rPr lang="en-GB" dirty="0"/>
              <a:t>Model fed training data to check output</a:t>
            </a:r>
          </a:p>
          <a:p>
            <a:r>
              <a:rPr lang="en-GB" dirty="0"/>
              <a:t>6.2% MAPE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A7F0B-11DE-2AC0-F94A-FE5302DA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818" y="1547038"/>
            <a:ext cx="5211890" cy="50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6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A911-37C0-1143-193F-59500DD3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on Hyperparameters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71AD-6328-78CC-108A-51D6D9511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6651" cy="4351338"/>
          </a:xfrm>
        </p:spPr>
        <p:txBody>
          <a:bodyPr/>
          <a:lstStyle/>
          <a:p>
            <a:r>
              <a:rPr lang="en-GB" dirty="0"/>
              <a:t>Test re-run on a slightly different model – a new feature added</a:t>
            </a:r>
          </a:p>
          <a:p>
            <a:r>
              <a:rPr lang="en-GB" dirty="0"/>
              <a:t>Using same hyperparameters </a:t>
            </a:r>
          </a:p>
          <a:p>
            <a:r>
              <a:rPr lang="en-GB" dirty="0"/>
              <a:t>SVR is highly dependent on the selection of Hyperparameters</a:t>
            </a:r>
            <a:endParaRPr lang="en-M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CA97F-F518-B297-2DD1-8691DAC4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0429"/>
            <a:ext cx="5668598" cy="48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DAB2-D627-8F05-B399-A72F5389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6AF0-FB77-04C6-4B33-D22652B5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SVM – used for classification</a:t>
            </a:r>
          </a:p>
          <a:p>
            <a:pPr lvl="1"/>
            <a:r>
              <a:rPr lang="en-GB" dirty="0"/>
              <a:t>Finds a hyperplane that separates the two classes</a:t>
            </a:r>
          </a:p>
          <a:p>
            <a:r>
              <a:rPr lang="en-GB" dirty="0"/>
              <a:t>SVR - aims to find a hyperplane that passes through as many data points as possible within a certain distance – margin</a:t>
            </a:r>
          </a:p>
          <a:p>
            <a:r>
              <a:rPr lang="en-GB" dirty="0"/>
              <a:t>Can handle non-linear relationships – using Kernel function</a:t>
            </a:r>
          </a:p>
          <a:p>
            <a:r>
              <a:rPr lang="en-GB" dirty="0"/>
              <a:t>Kernels – functions that define the type of decision boundary used to model the relationship between input variables and target variable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06470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80A2-678E-EC07-4F30-5C8D171E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B3D4-A2E3-67B0-D331-457212A8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Kernels – simple dot product between two input vectors</a:t>
            </a:r>
          </a:p>
          <a:p>
            <a:pPr lvl="1"/>
            <a:r>
              <a:rPr lang="en-GB" dirty="0"/>
              <a:t>linear</a:t>
            </a:r>
          </a:p>
          <a:p>
            <a:r>
              <a:rPr lang="en-GB" dirty="0"/>
              <a:t>Non-Linear Kernels – more complex function that can capture more intricate patters</a:t>
            </a:r>
          </a:p>
          <a:p>
            <a:pPr lvl="1"/>
            <a:r>
              <a:rPr lang="en-GB" dirty="0"/>
              <a:t>Polynomial – accept different degrees of polynomials</a:t>
            </a:r>
          </a:p>
          <a:p>
            <a:pPr lvl="1"/>
            <a:r>
              <a:rPr lang="en-GB" dirty="0"/>
              <a:t>RBF (Radial Basis Function) – popular choice – flexible in capturing non-linear relationship – introduces the ‘gamma’ hyperparameter</a:t>
            </a:r>
          </a:p>
          <a:p>
            <a:pPr lvl="1"/>
            <a:r>
              <a:rPr lang="en-GB" dirty="0"/>
              <a:t>Sigmoid – represent decision boundaries similar to a sigmoid function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18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F595-E901-89F3-5D14-8C501841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the hyperplane</a:t>
            </a:r>
            <a:endParaRPr lang="en-M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7FF07-1E79-73E5-E7F3-48D7A69C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84" y="2034630"/>
            <a:ext cx="6078583" cy="3398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0ECA0-EAFE-2E5F-E9CD-DD57E3209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859" y="2034628"/>
            <a:ext cx="4196117" cy="339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3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A74F-EF12-A7E6-F97D-7E5D9E6C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Kernels &amp; Hyperparameters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835C-E1AC-3C22-B423-E358E0E6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C’ – trade-off between achieving a low training error and keeping the model’s decision boundary smooth</a:t>
            </a:r>
          </a:p>
          <a:p>
            <a:pPr lvl="1"/>
            <a:r>
              <a:rPr lang="en-GB" dirty="0"/>
              <a:t>Larger values – penalises more for misclassified points – higher training accuracy – risk of overfitting</a:t>
            </a:r>
          </a:p>
          <a:p>
            <a:pPr lvl="1"/>
            <a:r>
              <a:rPr lang="en-GB" dirty="0"/>
              <a:t>Smaller values of C – model will be more lenient in allowing larger error, higher training error but more generalised model</a:t>
            </a:r>
          </a:p>
          <a:p>
            <a:r>
              <a:rPr lang="en-GB" dirty="0"/>
              <a:t>Gamma – influence of support vectors on the hyperplane</a:t>
            </a:r>
          </a:p>
          <a:p>
            <a:pPr lvl="1"/>
            <a:r>
              <a:rPr lang="en-GB" dirty="0"/>
              <a:t>Smaller gamma – larger influence for each support vector – model might generalize better</a:t>
            </a:r>
          </a:p>
          <a:p>
            <a:pPr lvl="1"/>
            <a:r>
              <a:rPr lang="en-GB" dirty="0"/>
              <a:t>Larger gamma – shrinks the range of influence of support vectors (overfitting)</a:t>
            </a:r>
          </a:p>
          <a:p>
            <a:r>
              <a:rPr lang="en-GB" dirty="0"/>
              <a:t>Epsilon - It specifies the epsilon-tube within which no penalty is associated in the training loss function with points predicted within a distance epsilon from the actual value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76513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1588-3C22-E08F-DC2B-FBE10EE0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from SK-learn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8D01-34E7-1F40-4A89-8BA71F3EA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77" y="1830941"/>
            <a:ext cx="10515600" cy="4351338"/>
          </a:xfrm>
        </p:spPr>
        <p:txBody>
          <a:bodyPr/>
          <a:lstStyle/>
          <a:p>
            <a:r>
              <a:rPr lang="en-GB" dirty="0"/>
              <a:t>Model produced by SVR depends only on a subset of the training data</a:t>
            </a:r>
          </a:p>
          <a:p>
            <a:pPr lvl="1"/>
            <a:r>
              <a:rPr lang="en-GB" dirty="0"/>
              <a:t>Cost function ignores samples whose prediction is close to their target</a:t>
            </a:r>
          </a:p>
          <a:p>
            <a:r>
              <a:rPr lang="en-GB" dirty="0"/>
              <a:t>SVM Algorithms are not scale invariant</a:t>
            </a:r>
          </a:p>
          <a:p>
            <a:pPr lvl="1"/>
            <a:r>
              <a:rPr lang="en-GB" dirty="0"/>
              <a:t>Highly recommended to scale data </a:t>
            </a:r>
          </a:p>
          <a:p>
            <a:pPr lvl="1"/>
            <a:r>
              <a:rPr lang="en-GB" dirty="0"/>
              <a:t>Scale each attribute on input vector and standardize</a:t>
            </a:r>
          </a:p>
          <a:p>
            <a:pPr lvl="1"/>
            <a:r>
              <a:rPr lang="en-GB" dirty="0"/>
              <a:t>Same scaling must be applied to test vector to obtain good results</a:t>
            </a:r>
          </a:p>
          <a:p>
            <a:r>
              <a:rPr lang="en-GB" dirty="0"/>
              <a:t>Proper choice of C &amp; gamma is critical – advised to use </a:t>
            </a:r>
            <a:r>
              <a:rPr lang="en-GB" dirty="0" err="1"/>
              <a:t>GridSearchCV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https://scikit-learn.org/stable/modules/svm.html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71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3300-887F-A390-0069-38E034F2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the hyperparameters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576-101C-745C-1432-A0D8F387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3411" cy="4351338"/>
          </a:xfrm>
        </p:spPr>
        <p:txBody>
          <a:bodyPr/>
          <a:lstStyle/>
          <a:p>
            <a:r>
              <a:rPr lang="en-GB" dirty="0"/>
              <a:t>After testing various kernels on normalised data, results were still not satisfactory</a:t>
            </a:r>
          </a:p>
          <a:p>
            <a:r>
              <a:rPr lang="en-GB" dirty="0"/>
              <a:t>Issue lies with the hyperparameters chosen </a:t>
            </a:r>
          </a:p>
          <a:p>
            <a:r>
              <a:rPr lang="en-GB" dirty="0"/>
              <a:t>Use range() and </a:t>
            </a:r>
            <a:r>
              <a:rPr lang="en-GB" dirty="0" err="1"/>
              <a:t>itertools.product</a:t>
            </a:r>
            <a:r>
              <a:rPr lang="en-GB" dirty="0"/>
              <a:t>() to explore a grid of hyperparameters and run the model through different combinations</a:t>
            </a:r>
            <a:endParaRPr lang="en-M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F12F4-66F9-8293-CEF1-E5FA04C99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" t="1760" r="3099" b="3350"/>
          <a:stretch/>
        </p:blipFill>
        <p:spPr>
          <a:xfrm>
            <a:off x="6756991" y="1897912"/>
            <a:ext cx="4550736" cy="389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4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28C9-D3E5-CEAC-19EA-FE09CA1B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GridSearchCV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0FD8-2C91-3795-3FF3-6B9D675F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Cross Validation – technique used to assess how well a model generalizes to an independent dataset</a:t>
            </a:r>
          </a:p>
          <a:p>
            <a:r>
              <a:rPr lang="en-GB" dirty="0"/>
              <a:t>Instead of using the whole training dataset as one, cross validation divides the dataset into k subsets and then performs training and validation k times – each time using a different subset as the validation set and remaining subsets as training sets.</a:t>
            </a:r>
          </a:p>
          <a:p>
            <a:r>
              <a:rPr lang="en-GB" dirty="0"/>
              <a:t>Performance metrics – accuracy/</a:t>
            </a:r>
            <a:r>
              <a:rPr lang="en-GB" dirty="0" err="1"/>
              <a:t>mse</a:t>
            </a:r>
            <a:r>
              <a:rPr lang="en-GB" dirty="0"/>
              <a:t> etc are averaged to provide an overall performance estimate of the model</a:t>
            </a:r>
          </a:p>
          <a:p>
            <a:r>
              <a:rPr lang="en-GB" dirty="0"/>
              <a:t>Choosing number of folds (subsets) depends on dataset, computational resources 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48057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1B98AB-27AF-A573-D377-A5E61AFF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77" y="365125"/>
            <a:ext cx="9306439" cy="58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5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SVR</vt:lpstr>
      <vt:lpstr>How it works</vt:lpstr>
      <vt:lpstr>Kernels</vt:lpstr>
      <vt:lpstr>Visualising the hyperplane</vt:lpstr>
      <vt:lpstr>Kernels &amp; Hyperparameters</vt:lpstr>
      <vt:lpstr>Note from SK-learn</vt:lpstr>
      <vt:lpstr>Selecting the hyperparameters</vt:lpstr>
      <vt:lpstr>GridSearchCV</vt:lpstr>
      <vt:lpstr>PowerPoint Presentation</vt:lpstr>
      <vt:lpstr>Re-testing using the suggested hyperparameters</vt:lpstr>
      <vt:lpstr>SK-Learn - NuSVR</vt:lpstr>
      <vt:lpstr>PowerPoint Presentation</vt:lpstr>
      <vt:lpstr>Visualising model on Training Data</vt:lpstr>
      <vt:lpstr>Dependency on Hyperparameters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SVR</dc:title>
  <dc:creator>Christian Spiteri</dc:creator>
  <cp:lastModifiedBy>Christian Spiteri</cp:lastModifiedBy>
  <cp:revision>4</cp:revision>
  <dcterms:created xsi:type="dcterms:W3CDTF">2023-12-02T10:05:03Z</dcterms:created>
  <dcterms:modified xsi:type="dcterms:W3CDTF">2023-12-02T12:38:16Z</dcterms:modified>
</cp:coreProperties>
</file>