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6" r:id="rId2"/>
  </p:sldMasterIdLst>
  <p:notesMasterIdLst>
    <p:notesMasterId r:id="rId17"/>
  </p:notesMasterIdLst>
  <p:sldIdLst>
    <p:sldId id="257" r:id="rId3"/>
    <p:sldId id="258" r:id="rId4"/>
    <p:sldId id="259" r:id="rId5"/>
    <p:sldId id="265" r:id="rId6"/>
    <p:sldId id="260" r:id="rId7"/>
    <p:sldId id="261" r:id="rId8"/>
    <p:sldId id="262" r:id="rId9"/>
    <p:sldId id="270" r:id="rId10"/>
    <p:sldId id="271" r:id="rId11"/>
    <p:sldId id="266" r:id="rId12"/>
    <p:sldId id="267" r:id="rId13"/>
    <p:sldId id="268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00"/>
    <a:srgbClr val="3A3A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9E83-5B4A-4E4F-B425-33C73230AE7C}" type="datetimeFigureOut">
              <a:rPr lang="el-GR" smtClean="0"/>
              <a:pPr/>
              <a:t>14/1/2018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A2CA7-2625-4500-BA73-4520DA650F0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92967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54951" y="1447796"/>
            <a:ext cx="8825660" cy="3329577"/>
          </a:xfrm>
        </p:spPr>
        <p:txBody>
          <a:bodyPr anchor="b"/>
          <a:lstStyle>
            <a:lvl1pPr>
              <a:defRPr sz="7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E7A239-6FAB-4EE1-8669-E8F4AA96BF72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1B3283-C073-48B8-9CC1-17879B4FC7C0}" type="slidenum">
              <a:rPr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6186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60" y="4800590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640665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60" y="5367326"/>
            <a:ext cx="8825651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59E9FE-221C-4BE1-9CAF-4A90B44CCB94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0545A3-9858-4FAF-BB6E-92E15D8F1CC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218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1447796"/>
            <a:ext cx="8825660" cy="1981203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657600"/>
            <a:ext cx="8825660" cy="2362196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4F1B31-42B2-4C99-8E77-7AD546E1D4F9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D2FAB3-CEE4-472F-9205-18F40BA8681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6865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574797" y="1447796"/>
            <a:ext cx="7999317" cy="2323371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930398" y="3771177"/>
            <a:ext cx="7279648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4350660"/>
            <a:ext cx="8825660" cy="1676396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FD88F8-4579-4D6B-8E5F-96E2322B0738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6131CB-79AE-4C81-8438-4DEAFDBE6DFF}" type="slidenum">
              <a:rPr/>
              <a:pPr lvl="0"/>
              <a:t>‹#›</a:t>
            </a:fld>
            <a:endParaRPr lang="en-US"/>
          </a:p>
        </p:txBody>
      </p:sp>
      <p:sp>
        <p:nvSpPr>
          <p:cNvPr id="8" name="TextBox 11"/>
          <p:cNvSpPr txBox="1"/>
          <p:nvPr/>
        </p:nvSpPr>
        <p:spPr>
          <a:xfrm>
            <a:off x="898297" y="971257"/>
            <a:ext cx="801910" cy="19697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200" b="0" i="0" u="none" strike="noStrike" kern="0" cap="none" spc="0" baseline="0">
                <a:solidFill>
                  <a:srgbClr val="FFFFFF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9330491" y="2613784"/>
            <a:ext cx="801910" cy="19697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200" b="0" i="0" u="none" strike="noStrike" kern="0" cap="none" spc="0" baseline="0">
                <a:solidFill>
                  <a:srgbClr val="FFFFFF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75591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3124203"/>
            <a:ext cx="8825660" cy="165318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4777383"/>
            <a:ext cx="8825660" cy="860395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44E0D-9852-4877-A25E-88DD84467228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868DDA-53A6-430B-A8E8-F41E20E1E09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018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2947" y="1981203"/>
            <a:ext cx="2946864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52460" y="2667003"/>
            <a:ext cx="2927351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883657" y="1981203"/>
            <a:ext cx="29362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873105" y="2667003"/>
            <a:ext cx="2946791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124703" y="1981203"/>
            <a:ext cx="2932115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124703" y="2667003"/>
            <a:ext cx="2932115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16"/>
          <p:cNvCxnSpPr/>
          <p:nvPr/>
        </p:nvCxnSpPr>
        <p:spPr>
          <a:xfrm>
            <a:off x="3726143" y="2133596"/>
            <a:ext cx="0" cy="3962407"/>
          </a:xfrm>
          <a:prstGeom prst="straightConnector1">
            <a:avLst/>
          </a:prstGeom>
          <a:noFill/>
          <a:ln w="12701" cap="rnd">
            <a:solidFill>
              <a:srgbClr val="FFFFFF">
                <a:alpha val="40000"/>
              </a:srgbClr>
            </a:solidFill>
            <a:prstDash val="solid"/>
            <a:miter/>
          </a:ln>
        </p:spPr>
      </p:cxnSp>
      <p:cxnSp>
        <p:nvCxnSpPr>
          <p:cNvPr id="10" name="Straight Connector 17"/>
          <p:cNvCxnSpPr/>
          <p:nvPr/>
        </p:nvCxnSpPr>
        <p:spPr>
          <a:xfrm>
            <a:off x="6962223" y="2133596"/>
            <a:ext cx="0" cy="3966887"/>
          </a:xfrm>
          <a:prstGeom prst="straightConnector1">
            <a:avLst/>
          </a:prstGeom>
          <a:noFill/>
          <a:ln w="12701" cap="rnd">
            <a:solidFill>
              <a:srgbClr val="FFFFFF">
                <a:alpha val="40000"/>
              </a:srgbClr>
            </a:solidFill>
            <a:prstDash val="solid"/>
            <a:miter/>
          </a:ln>
        </p:spPr>
      </p:cxn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370B91-676F-4561-8C4A-1F441CFC09AA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6F86D3-B480-47AF-8A38-D895E9DD2A2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9009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52460" y="4250945"/>
            <a:ext cx="2940052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52460" y="2209803"/>
            <a:ext cx="2940052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52460" y="4827209"/>
            <a:ext cx="2940052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889372" y="4250945"/>
            <a:ext cx="2930523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889372" y="2209803"/>
            <a:ext cx="2930523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888019" y="4827209"/>
            <a:ext cx="2934410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124703" y="4250945"/>
            <a:ext cx="2932115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7124703" y="2209803"/>
            <a:ext cx="293211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124575" y="4827209"/>
            <a:ext cx="2936001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8"/>
          <p:cNvCxnSpPr/>
          <p:nvPr/>
        </p:nvCxnSpPr>
        <p:spPr>
          <a:xfrm>
            <a:off x="3726143" y="2133596"/>
            <a:ext cx="0" cy="3962407"/>
          </a:xfrm>
          <a:prstGeom prst="straightConnector1">
            <a:avLst/>
          </a:prstGeom>
          <a:noFill/>
          <a:ln w="12701" cap="rnd">
            <a:solidFill>
              <a:srgbClr val="FFFFFF">
                <a:alpha val="40000"/>
              </a:srgbClr>
            </a:solidFill>
            <a:prstDash val="solid"/>
            <a:miter/>
          </a:ln>
        </p:spPr>
      </p:cxnSp>
      <p:cxnSp>
        <p:nvCxnSpPr>
          <p:cNvPr id="13" name="Straight Connector 19"/>
          <p:cNvCxnSpPr/>
          <p:nvPr/>
        </p:nvCxnSpPr>
        <p:spPr>
          <a:xfrm>
            <a:off x="6962223" y="2133596"/>
            <a:ext cx="0" cy="3966887"/>
          </a:xfrm>
          <a:prstGeom prst="straightConnector1">
            <a:avLst/>
          </a:prstGeom>
          <a:noFill/>
          <a:ln w="12701" cap="rnd">
            <a:solidFill>
              <a:srgbClr val="FFFFFF">
                <a:alpha val="40000"/>
              </a:srgbClr>
            </a:solidFill>
            <a:prstDash val="solid"/>
            <a:miter/>
          </a:ln>
        </p:spPr>
      </p:cxnSp>
      <p:sp>
        <p:nvSpPr>
          <p:cNvPr id="1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9DE316-889C-45AD-B6AC-9AE56A3DC956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1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9758F4-D90A-45E3-A9CE-C9BA3E41F64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3095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55401C-1D6C-405F-AD90-91E63B84A844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EBE86D-4513-410A-BFA8-E09FA8709526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8874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304215" y="430216"/>
            <a:ext cx="1752603" cy="5826127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52460" y="887416"/>
            <a:ext cx="7423144" cy="536892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D7E220-3F37-40DE-976D-094996F3C395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E801A9-0555-4953-86DD-D2B1BC935F5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52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54951" y="1447796"/>
            <a:ext cx="8825660" cy="3329577"/>
          </a:xfrm>
        </p:spPr>
        <p:txBody>
          <a:bodyPr anchor="b"/>
          <a:lstStyle>
            <a:lvl1pPr>
              <a:defRPr sz="7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5A0438-2F94-402D-93E3-1B744DFA5240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941E7C-54A6-4D56-85F9-91C7583CD29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7258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8FF04A-D115-4C35-B1FA-7EB3AF100D8F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54E1A9-8905-4265-A912-7DE4320AB0B1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0568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DA6BA-9E70-4B03-BF5B-BAFA24659CA4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132AB1-F75B-4EC6-847B-40140A7E0613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75208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60" y="2861733"/>
            <a:ext cx="8825660" cy="1915649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54951" y="4777383"/>
            <a:ext cx="8825660" cy="860395"/>
          </a:xfrm>
        </p:spPr>
        <p:txBody>
          <a:bodyPr/>
          <a:lstStyle>
            <a:lvl1pPr marL="0" indent="0">
              <a:buNone/>
              <a:defRPr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104563-DF9A-4E58-BD83-DBC89BE93F6A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65D51C-1DE8-4AE6-B512-9D263A70187D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8852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03315" y="2060572"/>
            <a:ext cx="4396334" cy="41957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654494" y="2056092"/>
            <a:ext cx="4396343" cy="420024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C805F3-4E55-44C3-8F7C-E02923CB956A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45CC8E-22F7-4272-A00E-A893D69E0BDD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28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03315" y="1904996"/>
            <a:ext cx="4396334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03315" y="2514600"/>
            <a:ext cx="4396334" cy="374173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654494" y="1904996"/>
            <a:ext cx="4396334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654494" y="2514600"/>
            <a:ext cx="4396334" cy="374173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C587AB-C44C-4053-99E3-2CDC8B53D396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215865-5B14-428E-AAC0-0B9E42EA1E8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9398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5562A-09DF-46D8-A010-1FAEE1290788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05F138-31A7-499F-B95A-DEF7F83A483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23794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27C135-F8D8-4B52-8615-B4545C37AC8B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287F7D-649D-4A95-BDF2-60B884279134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1349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1447796"/>
            <a:ext cx="3401065" cy="1447796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84616" y="1447796"/>
            <a:ext cx="5195995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3401065" cy="289560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98FCF-41DC-4AE7-8C0A-41D7600261E5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549398-682A-4111-8BC8-C81601AB6AF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9372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3908" y="1854192"/>
            <a:ext cx="5092906" cy="157480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949549" y="1143000"/>
            <a:ext cx="3200400" cy="4572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5084978" cy="13716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4BA8B2-A055-42C5-A788-79B0492E551F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0AAEDA-EB7F-4C71-850B-0A1078A3C7A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41750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60" y="4800590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640665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60" y="5367326"/>
            <a:ext cx="8825651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D69931-2F3A-47B0-AC15-6F1AED077647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8B275-ACA3-4BB1-96E5-70031CA1DBDA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478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1447796"/>
            <a:ext cx="8825660" cy="1981203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657600"/>
            <a:ext cx="8825660" cy="2362196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D5A2B5-D22F-4F6C-B7B2-E5E3794F9421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5BD59A-08B7-49B4-B317-0A27CC37F3A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11020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574797" y="1447796"/>
            <a:ext cx="7999317" cy="2323371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930398" y="3771177"/>
            <a:ext cx="7279648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4350660"/>
            <a:ext cx="8825660" cy="1676396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41DB11-72F1-482D-AD35-F017F969ED1E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60E7FA-C0A7-4772-AB67-961947B0D8E5}" type="slidenum">
              <a:rPr/>
              <a:pPr lvl="0"/>
              <a:t>‹#›</a:t>
            </a:fld>
            <a:endParaRPr lang="en-US"/>
          </a:p>
        </p:txBody>
      </p:sp>
      <p:sp>
        <p:nvSpPr>
          <p:cNvPr id="8" name="TextBox 11"/>
          <p:cNvSpPr txBox="1"/>
          <p:nvPr/>
        </p:nvSpPr>
        <p:spPr>
          <a:xfrm>
            <a:off x="898297" y="971257"/>
            <a:ext cx="801910" cy="19697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200" b="0" i="0" u="none" strike="noStrike" kern="0" cap="none" spc="0" baseline="0">
                <a:solidFill>
                  <a:srgbClr val="FFFFFF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9330491" y="2613784"/>
            <a:ext cx="801910" cy="19697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200" b="0" i="0" u="none" strike="noStrike" kern="0" cap="none" spc="0" baseline="0">
                <a:solidFill>
                  <a:srgbClr val="FFFFFF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933481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60" y="2861733"/>
            <a:ext cx="8825660" cy="1915649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54951" y="4777383"/>
            <a:ext cx="8825660" cy="860395"/>
          </a:xfrm>
        </p:spPr>
        <p:txBody>
          <a:bodyPr/>
          <a:lstStyle>
            <a:lvl1pPr marL="0" indent="0">
              <a:buNone/>
              <a:defRPr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EA5A24-8003-4D9D-9714-D65A6E8266D5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FF58C5-25F7-451B-AFC9-92CE7052576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6264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3124203"/>
            <a:ext cx="8825660" cy="165318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4777383"/>
            <a:ext cx="8825660" cy="860395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DFD426-F740-432C-89F3-8F8C846C8203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F48163-8087-4E02-922D-B9348FD3FE44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2508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2947" y="1981203"/>
            <a:ext cx="2946864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52460" y="2667003"/>
            <a:ext cx="2927351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883657" y="1981203"/>
            <a:ext cx="29362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873105" y="2667003"/>
            <a:ext cx="2946791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124703" y="1981203"/>
            <a:ext cx="2932115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124703" y="2667003"/>
            <a:ext cx="2932115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16"/>
          <p:cNvCxnSpPr/>
          <p:nvPr/>
        </p:nvCxnSpPr>
        <p:spPr>
          <a:xfrm>
            <a:off x="3726143" y="2133596"/>
            <a:ext cx="0" cy="3962407"/>
          </a:xfrm>
          <a:prstGeom prst="straightConnector1">
            <a:avLst/>
          </a:prstGeom>
          <a:noFill/>
          <a:ln w="12701" cap="rnd">
            <a:solidFill>
              <a:srgbClr val="FFFFFF">
                <a:alpha val="40000"/>
              </a:srgbClr>
            </a:solidFill>
            <a:prstDash val="solid"/>
            <a:miter/>
          </a:ln>
        </p:spPr>
      </p:cxnSp>
      <p:cxnSp>
        <p:nvCxnSpPr>
          <p:cNvPr id="10" name="Straight Connector 17"/>
          <p:cNvCxnSpPr/>
          <p:nvPr/>
        </p:nvCxnSpPr>
        <p:spPr>
          <a:xfrm>
            <a:off x="6962223" y="2133596"/>
            <a:ext cx="0" cy="3966887"/>
          </a:xfrm>
          <a:prstGeom prst="straightConnector1">
            <a:avLst/>
          </a:prstGeom>
          <a:noFill/>
          <a:ln w="12701" cap="rnd">
            <a:solidFill>
              <a:srgbClr val="FFFFFF">
                <a:alpha val="40000"/>
              </a:srgbClr>
            </a:solidFill>
            <a:prstDash val="solid"/>
            <a:miter/>
          </a:ln>
        </p:spPr>
      </p:cxn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871A14-A1DB-4C5D-84DF-1F68F5D137CB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597870-B836-45E6-9EFE-D924F1C9528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5889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52460" y="4250945"/>
            <a:ext cx="2940052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52460" y="2209803"/>
            <a:ext cx="2940052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52460" y="4827209"/>
            <a:ext cx="2940052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889372" y="4250945"/>
            <a:ext cx="2930523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889372" y="2209803"/>
            <a:ext cx="2930523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888019" y="4827209"/>
            <a:ext cx="2934410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124703" y="4250945"/>
            <a:ext cx="2932115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7124703" y="2209803"/>
            <a:ext cx="293211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124575" y="4827209"/>
            <a:ext cx="2936001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8"/>
          <p:cNvCxnSpPr/>
          <p:nvPr/>
        </p:nvCxnSpPr>
        <p:spPr>
          <a:xfrm>
            <a:off x="3726143" y="2133596"/>
            <a:ext cx="0" cy="3962407"/>
          </a:xfrm>
          <a:prstGeom prst="straightConnector1">
            <a:avLst/>
          </a:prstGeom>
          <a:noFill/>
          <a:ln w="12701" cap="rnd">
            <a:solidFill>
              <a:srgbClr val="FFFFFF">
                <a:alpha val="40000"/>
              </a:srgbClr>
            </a:solidFill>
            <a:prstDash val="solid"/>
            <a:miter/>
          </a:ln>
        </p:spPr>
      </p:cxnSp>
      <p:cxnSp>
        <p:nvCxnSpPr>
          <p:cNvPr id="13" name="Straight Connector 19"/>
          <p:cNvCxnSpPr/>
          <p:nvPr/>
        </p:nvCxnSpPr>
        <p:spPr>
          <a:xfrm>
            <a:off x="6962223" y="2133596"/>
            <a:ext cx="0" cy="3966887"/>
          </a:xfrm>
          <a:prstGeom prst="straightConnector1">
            <a:avLst/>
          </a:prstGeom>
          <a:noFill/>
          <a:ln w="12701" cap="rnd">
            <a:solidFill>
              <a:srgbClr val="FFFFFF">
                <a:alpha val="40000"/>
              </a:srgbClr>
            </a:solidFill>
            <a:prstDash val="solid"/>
            <a:miter/>
          </a:ln>
        </p:spPr>
      </p:cxnSp>
      <p:sp>
        <p:nvSpPr>
          <p:cNvPr id="1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454B70-EAA4-44A7-8764-01FFC79F5851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1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974134-6A75-44AF-AEDB-631D6788E37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325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2021FC-2334-4212-AE7E-4815C6EE3580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90BB95-53BC-4287-B73E-FA096B492B5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0351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304215" y="430216"/>
            <a:ext cx="1752603" cy="5826127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52460" y="887416"/>
            <a:ext cx="7423144" cy="536892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45AB99-4B36-49B0-8965-0127A8929B60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DAB327-735D-436C-9D74-85BD5D378621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68455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03315" y="2060572"/>
            <a:ext cx="4396334" cy="41957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654494" y="2056092"/>
            <a:ext cx="4396343" cy="420024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002E4B-23BA-47F9-AEBB-E79C729B08F1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9B8DF8-080F-4A95-AF86-B4AAD07296D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62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03315" y="1904996"/>
            <a:ext cx="4396334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03315" y="2514600"/>
            <a:ext cx="4396334" cy="374173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654494" y="1904996"/>
            <a:ext cx="4396334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654494" y="2514600"/>
            <a:ext cx="4396334" cy="374173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7042FD-A650-4E9F-816F-5E16F07DB3EA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C67D10-1A49-4906-80A2-7BDC6477202A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66136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0E58BB-5AE7-4799-A245-9427177D984A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462A7C-A5FE-46A1-AA34-D566D5B09B5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4805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95560D-2FE8-4F13-A8BB-936A8B1C05C8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11779E-B958-4892-8218-08F006F77AD5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78568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1447796"/>
            <a:ext cx="3401065" cy="1447796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84616" y="1447796"/>
            <a:ext cx="5195995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3401065" cy="289560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B28D8B-C2B7-4F75-896E-99A6BCB24650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341645-64C4-47FB-9D6F-B4EF0F8A5854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16511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3908" y="1854192"/>
            <a:ext cx="5092906" cy="157480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949549" y="1143000"/>
            <a:ext cx="3200400" cy="4572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5084978" cy="13716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137CB0-7E93-4F3B-95B5-3E13B8152597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489AC-9B94-4822-8D4C-FC67A2033911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7342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45A1FF"/>
            </a:gs>
          </a:gsLst>
          <a:path path="circle">
            <a:fillToRect l="45000" t="65000" r="55000" b="3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19" cstate="print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20" cstate="print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l 15"/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FFFFFF">
                  <a:alpha val="7000"/>
                </a:srgbClr>
              </a:gs>
              <a:gs pos="100000">
                <a:srgbClr val="FFFFFF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21" cstate="print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3"/>
          <p:cNvSpPr/>
          <p:nvPr/>
        </p:nvSpPr>
        <p:spPr>
          <a:xfrm>
            <a:off x="11190747" y="89591"/>
            <a:ext cx="685800" cy="1143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itle Placeholder 1"/>
          <p:cNvSpPr txBox="1">
            <a:spLocks noGrp="1"/>
          </p:cNvSpPr>
          <p:nvPr>
            <p:ph type="title"/>
          </p:nvPr>
        </p:nvSpPr>
        <p:spPr>
          <a:xfrm>
            <a:off x="646115" y="864598"/>
            <a:ext cx="9404722" cy="9886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1103315" y="2052919"/>
            <a:ext cx="8946544" cy="4195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 rot="5400013">
            <a:off x="10847849" y="1705284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FB5379C0-D3F6-4CC3-BD86-CB1712E0F3D3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 rot="5400013">
            <a:off x="9870446" y="3136422"/>
            <a:ext cx="3859792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1114545" y="410570"/>
            <a:ext cx="838203" cy="76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E1AC1783-4D66-478B-9502-59317BD45EA2}" type="slidenum">
              <a:rPr/>
              <a:pPr lvl="0"/>
              <a:t>‹#›</a:t>
            </a:fld>
            <a:endParaRPr lang="en-US"/>
          </a:p>
        </p:txBody>
      </p:sp>
      <p:pic>
        <p:nvPicPr>
          <p:cNvPr id="13" name="Εικόνα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" y="89591"/>
            <a:ext cx="851777" cy="77500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9" y="89591"/>
            <a:ext cx="894052" cy="6323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hf hdr="0" dt="0"/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200" b="0" i="0" u="none" strike="noStrike" kern="1200" cap="none" spc="0" baseline="0">
          <a:solidFill>
            <a:srgbClr val="000000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45A1FF"/>
            </a:gs>
          </a:gsLst>
          <a:path path="circle">
            <a:fillToRect l="45000" t="65000" r="55000" b="3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19" cstate="print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20" cstate="print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l 15"/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FFFFFF">
                  <a:alpha val="7000"/>
                </a:srgbClr>
              </a:gs>
              <a:gs pos="100000">
                <a:srgbClr val="FFFFFF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1" cstate="print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2" cstate="print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3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itle Placeholder 1"/>
          <p:cNvSpPr txBox="1">
            <a:spLocks noGrp="1"/>
          </p:cNvSpPr>
          <p:nvPr>
            <p:ph type="title"/>
          </p:nvPr>
        </p:nvSpPr>
        <p:spPr>
          <a:xfrm>
            <a:off x="646115" y="452719"/>
            <a:ext cx="9404722" cy="14005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1103315" y="2052919"/>
            <a:ext cx="8946544" cy="4195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 rot="5400013">
            <a:off x="10155536" y="1790697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4BE722FB-8F9C-4527-874D-255DB7643DD6}" type="datetime1">
              <a:rPr lang="en-US" smtClean="0"/>
              <a:pPr lvl="0"/>
              <a:t>1/14/2018</a:t>
            </a:fld>
            <a:endParaRPr lang="en-US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 rot="5400013">
            <a:off x="8951459" y="3225295"/>
            <a:ext cx="3859792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0A65F386-7675-4D47-BA86-EE3F9AE7DE7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hf hdr="0" dt="0"/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200" b="0" i="0" u="none" strike="noStrike" kern="1200" cap="none" spc="0" baseline="0">
          <a:solidFill>
            <a:srgbClr val="000000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analyze/browse/QNynWG2CyZaGK4D1K6HgBRHY4JT_2FNA4yndTyPcg9yow_3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sers.it.teithe.gr/~ait122017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developers.themoviedb.org/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58923" y="1449854"/>
            <a:ext cx="8825660" cy="2578443"/>
          </a:xfrm>
        </p:spPr>
        <p:txBody>
          <a:bodyPr anchorCtr="1"/>
          <a:lstStyle/>
          <a:p>
            <a:pPr lvl="0" algn="ctr"/>
            <a:r>
              <a:rPr lang="en-US" sz="4400" dirty="0"/>
              <a:t/>
            </a:r>
            <a:br>
              <a:rPr lang="en-US" sz="4400" dirty="0"/>
            </a:br>
            <a:r>
              <a:rPr lang="en-US" sz="6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 Info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i="1" dirty="0"/>
              <a:t>Movie Search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37534" y="4764084"/>
            <a:ext cx="8825660" cy="1519879"/>
          </a:xfrm>
        </p:spPr>
        <p:txBody>
          <a:bodyPr/>
          <a:lstStyle/>
          <a:p>
            <a:pPr lvl="0"/>
            <a:r>
              <a:rPr lang="el-GR" dirty="0" err="1">
                <a:solidFill>
                  <a:srgbClr val="000000"/>
                </a:solidFill>
              </a:rPr>
              <a:t>Γκατζαρασ</a:t>
            </a:r>
            <a:r>
              <a:rPr lang="el-GR" dirty="0">
                <a:solidFill>
                  <a:srgbClr val="000000"/>
                </a:solidFill>
              </a:rPr>
              <a:t> </a:t>
            </a:r>
            <a:r>
              <a:rPr lang="el-GR" dirty="0" err="1">
                <a:solidFill>
                  <a:srgbClr val="000000"/>
                </a:solidFill>
              </a:rPr>
              <a:t>ιωαννησ</a:t>
            </a:r>
            <a:endParaRPr lang="el-GR" dirty="0">
              <a:solidFill>
                <a:srgbClr val="000000"/>
              </a:solidFill>
            </a:endParaRPr>
          </a:p>
          <a:p>
            <a:pPr lvl="0"/>
            <a:r>
              <a:rPr lang="el-GR" dirty="0" err="1" smtClean="0">
                <a:solidFill>
                  <a:srgbClr val="000000"/>
                </a:solidFill>
              </a:rPr>
              <a:t>Ελευθεριαδησ</a:t>
            </a:r>
            <a:r>
              <a:rPr lang="el-GR" dirty="0" smtClean="0">
                <a:solidFill>
                  <a:srgbClr val="000000"/>
                </a:solidFill>
              </a:rPr>
              <a:t> </a:t>
            </a:r>
            <a:r>
              <a:rPr lang="el-GR" dirty="0" err="1" smtClean="0">
                <a:solidFill>
                  <a:srgbClr val="000000"/>
                </a:solidFill>
              </a:rPr>
              <a:t>νικοσ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l-GR" dirty="0" err="1" smtClean="0">
                <a:solidFill>
                  <a:srgbClr val="000000"/>
                </a:solidFill>
              </a:rPr>
              <a:t>Κουσκουβελησ</a:t>
            </a:r>
            <a:r>
              <a:rPr lang="el-GR" dirty="0" smtClean="0">
                <a:solidFill>
                  <a:srgbClr val="000000"/>
                </a:solidFill>
              </a:rPr>
              <a:t> </a:t>
            </a:r>
            <a:r>
              <a:rPr lang="el-GR" dirty="0" err="1">
                <a:solidFill>
                  <a:srgbClr val="000000"/>
                </a:solidFill>
              </a:rPr>
              <a:t>νικολαοσ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Αξιολόγηση της εφαρμογής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sz="2400" dirty="0"/>
              <a:t>Η αξιολόγηση της εφαρμογής πραγματοποιήθηκε με τη χρήση κάποιων </a:t>
            </a:r>
            <a:r>
              <a:rPr lang="en-US" sz="2400" dirty="0"/>
              <a:t>Tasks</a:t>
            </a:r>
            <a:r>
              <a:rPr lang="el-GR" sz="2400" dirty="0"/>
              <a:t> και στη συνέχεια </a:t>
            </a:r>
            <a:r>
              <a:rPr lang="en-US" sz="2400" dirty="0"/>
              <a:t>Web U</a:t>
            </a:r>
            <a:r>
              <a:rPr lang="el-GR" sz="2400" dirty="0" err="1"/>
              <a:t>sability</a:t>
            </a:r>
            <a:r>
              <a:rPr lang="el-GR" sz="2400" dirty="0"/>
              <a:t> </a:t>
            </a:r>
            <a:r>
              <a:rPr lang="en-US" sz="2400" dirty="0"/>
              <a:t>T</a:t>
            </a:r>
            <a:r>
              <a:rPr lang="el-GR" sz="2400" dirty="0"/>
              <a:t>est με χρήση ερωτηματολογίου. </a:t>
            </a:r>
            <a:endParaRPr lang="el-GR" sz="2400" dirty="0" smtClean="0"/>
          </a:p>
          <a:p>
            <a:pPr>
              <a:lnSpc>
                <a:spcPct val="150000"/>
              </a:lnSpc>
              <a:buNone/>
            </a:pPr>
            <a:endParaRPr lang="el-GR" sz="500" dirty="0" smtClean="0"/>
          </a:p>
          <a:p>
            <a:pPr>
              <a:lnSpc>
                <a:spcPct val="150000"/>
              </a:lnSpc>
            </a:pPr>
            <a:r>
              <a:rPr lang="el-GR" sz="2400" dirty="0"/>
              <a:t>Το </a:t>
            </a:r>
            <a:r>
              <a:rPr lang="en-US" sz="2400" dirty="0"/>
              <a:t>U</a:t>
            </a:r>
            <a:r>
              <a:rPr lang="el-GR" sz="2400" dirty="0" err="1"/>
              <a:t>sability</a:t>
            </a:r>
            <a:r>
              <a:rPr lang="el-GR" sz="2400" dirty="0"/>
              <a:t> </a:t>
            </a:r>
            <a:r>
              <a:rPr lang="en-US" sz="2400" dirty="0"/>
              <a:t>T</a:t>
            </a:r>
            <a:r>
              <a:rPr lang="el-GR" sz="2400" dirty="0" err="1"/>
              <a:t>esting</a:t>
            </a:r>
            <a:r>
              <a:rPr lang="el-GR" sz="2400" dirty="0"/>
              <a:t> πραγματοποιήθηκε σε δυο φάσεις. Η μια κατά τη διάρκεια δημιουργίας της εφαρμογής και η άλλη με την ολοκλήρωση της</a:t>
            </a:r>
            <a:r>
              <a:rPr lang="el-GR" sz="24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n-US" smtClean="0"/>
              <a:pPr lvl="0"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4276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Αξιολόγηση της εφαρμογής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5" y="1736035"/>
            <a:ext cx="9074355" cy="4625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dirty="0" smtClean="0"/>
              <a:t>Πραγματοποιήθηκε στο </a:t>
            </a:r>
            <a:r>
              <a:rPr lang="el-GR" dirty="0"/>
              <a:t>2ο ΓΕΛ ΧΑΛΚΗΔΟΝΑΣ, </a:t>
            </a:r>
            <a:r>
              <a:rPr lang="el-GR" dirty="0" smtClean="0"/>
              <a:t>πρώτα κατά </a:t>
            </a:r>
            <a:r>
              <a:rPr lang="el-GR" dirty="0"/>
              <a:t>την φάση της </a:t>
            </a:r>
            <a:r>
              <a:rPr lang="el-GR" dirty="0" smtClean="0"/>
              <a:t>ανάπτυξης και έπειτα μετά την ολοκλήρωση της εφαρμογής </a:t>
            </a:r>
            <a:r>
              <a:rPr lang="el-GR" dirty="0"/>
              <a:t>και αφορούσε 10 χρήστες (5 μαθητές Γ’ Λυκείου και 5 εκπαιδευτικούς) και υλοποιήθηκε στο εργαστήριο πληροφορικής και στο γραφείο των καθηγητών</a:t>
            </a:r>
            <a:r>
              <a:rPr lang="el-GR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l-GR" sz="500" dirty="0" smtClean="0"/>
          </a:p>
          <a:p>
            <a:pPr>
              <a:lnSpc>
                <a:spcPct val="150000"/>
              </a:lnSpc>
            </a:pPr>
            <a:r>
              <a:rPr lang="el-GR" dirty="0"/>
              <a:t>Τα </a:t>
            </a:r>
            <a:r>
              <a:rPr lang="el-GR" dirty="0" smtClean="0"/>
              <a:t>στοιχεία της αξιολόγησης </a:t>
            </a:r>
            <a:r>
              <a:rPr lang="el-GR" dirty="0"/>
              <a:t>είναι διαθέσιμα στην διεύθυνση: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www.surveymonkey.com/analyze/browse/QNynWG2CyZaGK4D1K6HgBRHY4JT_2FNA4yndTyPcg9yow_3D</a:t>
            </a:r>
            <a:r>
              <a:rPr lang="el-GR" dirty="0"/>
              <a:t> </a:t>
            </a:r>
            <a:r>
              <a:rPr lang="en-US" dirty="0" smtClean="0"/>
              <a:t>, </a:t>
            </a:r>
            <a:r>
              <a:rPr lang="el-GR" dirty="0"/>
              <a:t>και στο αρχείο </a:t>
            </a:r>
            <a:r>
              <a:rPr lang="en-US" dirty="0"/>
              <a:t>Movie Info - Usability and Task Testing-Results.xlsx</a:t>
            </a:r>
            <a:endParaRPr lang="el-G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n-US" smtClean="0"/>
              <a:pPr lvl="0"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42998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Χρονοδιάγραμμα Ομάδας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37055" y="1721614"/>
            <a:ext cx="8946544" cy="4195477"/>
          </a:xfrm>
        </p:spPr>
        <p:txBody>
          <a:bodyPr/>
          <a:lstStyle/>
          <a:p>
            <a:endParaRPr lang="el-GR" dirty="0" smtClean="0"/>
          </a:p>
          <a:p>
            <a:pPr>
              <a:lnSpc>
                <a:spcPct val="150000"/>
              </a:lnSpc>
            </a:pPr>
            <a:r>
              <a:rPr lang="el-GR" dirty="0" smtClean="0"/>
              <a:t>Περίοδος προγραμματισμού: 1/11/17 – 9/1/18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Προγραμματισμός βασικού κώδικα λειτουργίας: 1/11/17 – 31/12/17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Προσθήκη επιπλέον λειτουργιών: 31/12/17 – 7/1/18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Βελτίωση γραφικών: 7/1/18 – 10/1/18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Συγγραφή τεχνικής αναφοράς: 7/1/18 – 12/1/18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Συλλογή ερωτηματολογίων – ανάλυση: 15/12/17 – 12/1/18</a:t>
            </a: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12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040064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84654" y="811590"/>
            <a:ext cx="9404722" cy="988652"/>
          </a:xfrm>
        </p:spPr>
        <p:txBody>
          <a:bodyPr/>
          <a:lstStyle/>
          <a:p>
            <a:r>
              <a:rPr lang="el-GR" dirty="0" smtClean="0"/>
              <a:t>Δυσκολίες οργάνωσης και προγραμματισμού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51283" y="1934858"/>
            <a:ext cx="8946544" cy="4452690"/>
          </a:xfrm>
        </p:spPr>
        <p:txBody>
          <a:bodyPr>
            <a:normAutofit lnSpcReduction="10000"/>
          </a:bodyPr>
          <a:lstStyle/>
          <a:p>
            <a:endParaRPr lang="el-GR" dirty="0" smtClean="0"/>
          </a:p>
          <a:p>
            <a:pPr>
              <a:lnSpc>
                <a:spcPct val="150000"/>
              </a:lnSpc>
            </a:pPr>
            <a:r>
              <a:rPr lang="el-GR" dirty="0" smtClean="0"/>
              <a:t>Απαιτούνταν εξοικείωση με τον κώδικα προγραμματισμού και με νέες τεχνολογίες όπως η </a:t>
            </a:r>
            <a:r>
              <a:rPr lang="en-US" dirty="0" smtClean="0"/>
              <a:t>ajax, </a:t>
            </a:r>
            <a:r>
              <a:rPr lang="en-US" dirty="0" err="1" smtClean="0"/>
              <a:t>jquery</a:t>
            </a:r>
            <a:r>
              <a:rPr lang="el-GR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l-GR" dirty="0" smtClean="0"/>
              <a:t>εφαρμογής.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Εξοικείωση με το </a:t>
            </a:r>
            <a:r>
              <a:rPr lang="en-US" dirty="0" err="1" smtClean="0"/>
              <a:t>phpstorm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l-GR" dirty="0" smtClean="0"/>
              <a:t>για συγγραφή κώδικα και σύνδεση με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l-GR" dirty="0" smtClean="0"/>
              <a:t>για διαμοιρασμό.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Έλλειψη εμπειρίας στον κώδικα με αποτέλεσμα περισσότερος χρόνος για εκμάθηση.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Αποστάσεις μεταξύ μελών με αποτέλεσμα την από απόσταση επικοινωνία (πολλές φορές με τεχνικά προβλήματα).</a:t>
            </a:r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13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96299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l-GR"/>
              <a:t>Ευχαριστούμε!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26234" y="1669722"/>
            <a:ext cx="8946544" cy="4195477"/>
          </a:xfrm>
        </p:spPr>
        <p:txBody>
          <a:bodyPr/>
          <a:lstStyle/>
          <a:p>
            <a:pPr marL="0" lvl="0" indent="0">
              <a:buNone/>
            </a:pPr>
            <a:r>
              <a:rPr lang="el-GR" sz="3200" dirty="0" smtClean="0"/>
              <a:t>Ερωτήσεις</a:t>
            </a:r>
            <a:r>
              <a:rPr lang="en-US" sz="3200" dirty="0" smtClean="0"/>
              <a:t>;</a:t>
            </a:r>
            <a:endParaRPr lang="el-GR" sz="3200" dirty="0" smtClean="0"/>
          </a:p>
          <a:p>
            <a:pPr marL="0" lvl="0" indent="0">
              <a:buNone/>
            </a:pPr>
            <a:endParaRPr lang="el-GR" sz="3200" dirty="0"/>
          </a:p>
          <a:p>
            <a:pPr lvl="0"/>
            <a:r>
              <a:rPr lang="el-GR" sz="2400" dirty="0"/>
              <a:t>Μεταβαίνουμε στην διαδικτυακή εφαρμογή μέσω του συνδέσμου (</a:t>
            </a:r>
            <a:r>
              <a:rPr lang="en-US" sz="2400" dirty="0"/>
              <a:t>server </a:t>
            </a:r>
            <a:r>
              <a:rPr lang="en-US" sz="2400" dirty="0" err="1"/>
              <a:t>A.T.E.I</a:t>
            </a:r>
            <a:r>
              <a:rPr lang="el-GR" sz="2400" dirty="0"/>
              <a:t>.Θ.): </a:t>
            </a:r>
            <a:r>
              <a:rPr lang="el-GR" sz="2400" u="sng" dirty="0">
                <a:hlinkClick r:id="rId2"/>
              </a:rPr>
              <a:t>https://users.it.teithe.gr/~ait122017</a:t>
            </a:r>
            <a:endParaRPr lang="en-US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1499" y="1315276"/>
            <a:ext cx="1242394" cy="12423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Θέση υποσέλιδου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dirty="0" smtClean="0"/>
              <a:t>Movie Info      </a:t>
            </a:r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054E1A9-8905-4265-A912-7DE4320AB0B1}" type="slidenum">
              <a:rPr lang="el-GR" smtClean="0"/>
              <a:pPr lvl="0"/>
              <a:t>14</a:t>
            </a:fld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50" y="4094474"/>
            <a:ext cx="6296712" cy="2656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59368" y="1023624"/>
            <a:ext cx="9404722" cy="988652"/>
          </a:xfrm>
        </p:spPr>
        <p:txBody>
          <a:bodyPr/>
          <a:lstStyle/>
          <a:p>
            <a:pPr lvl="0"/>
            <a:r>
              <a:rPr lang="el-GR" dirty="0"/>
              <a:t>Τι κάνει η εφαρμογή μας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03315" y="1802296"/>
            <a:ext cx="8946544" cy="4585251"/>
          </a:xfrm>
        </p:spPr>
        <p:txBody>
          <a:bodyPr>
            <a:normAutofit fontScale="92500"/>
          </a:bodyPr>
          <a:lstStyle/>
          <a:p>
            <a:pPr lvl="0">
              <a:spcAft>
                <a:spcPts val="600"/>
              </a:spcAft>
            </a:pPr>
            <a:r>
              <a:rPr lang="el-GR" sz="2400" dirty="0"/>
              <a:t>Η </a:t>
            </a:r>
            <a:r>
              <a:rPr lang="el-GR" sz="2400" dirty="0" smtClean="0"/>
              <a:t>εφαρμογή αφορά </a:t>
            </a:r>
            <a:r>
              <a:rPr lang="el-GR" sz="2400" dirty="0"/>
              <a:t>την αναζήτηση και την προβολή πληροφοριών ταινιών που προβάλλονται στους κινηματογράφους</a:t>
            </a:r>
            <a:r>
              <a:rPr lang="el-GR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l-GR" sz="2200" dirty="0" smtClean="0"/>
              <a:t>Αναζήτηση συγκεκριμένης ταινίας βάση τίτλου της και εμφάνιση πληροφοριών για αυτή την ταινία.</a:t>
            </a:r>
          </a:p>
          <a:p>
            <a:pPr lvl="1">
              <a:spcAft>
                <a:spcPts val="600"/>
              </a:spcAft>
            </a:pPr>
            <a:r>
              <a:rPr lang="el-GR" sz="2200" dirty="0" smtClean="0"/>
              <a:t>Εμφάνιση δημοφιλέστερων ταινιών και εμφάνιση περισσότερων πληροφοριών για κάποια από αυτές.</a:t>
            </a:r>
          </a:p>
          <a:p>
            <a:pPr lvl="1">
              <a:spcAft>
                <a:spcPts val="600"/>
              </a:spcAft>
            </a:pPr>
            <a:r>
              <a:rPr lang="el-GR" sz="2200" dirty="0" smtClean="0"/>
              <a:t>Εμφάνιση ταινιών που παίζονται στους κινηματογράφους και εμφάνιση περισσότερων πληροφοριών για κάποια από αυτές.</a:t>
            </a:r>
            <a:endParaRPr lang="en-US" sz="2400" dirty="0"/>
          </a:p>
          <a:p>
            <a:pPr lvl="0">
              <a:spcAft>
                <a:spcPts val="600"/>
              </a:spcAft>
            </a:pPr>
            <a:r>
              <a:rPr lang="el-GR" sz="2400" dirty="0"/>
              <a:t>Π</a:t>
            </a:r>
            <a:r>
              <a:rPr lang="el-GR" sz="2400" dirty="0" smtClean="0"/>
              <a:t>ροσφέρει </a:t>
            </a:r>
            <a:r>
              <a:rPr lang="el-GR" sz="2400" dirty="0"/>
              <a:t>ένα εύχρηστο και απλό περιβάλλον μέσω του οποίου ο χρήστης θα λάβει τις πληροφορίες που αναζητά.</a:t>
            </a:r>
            <a:endParaRPr lang="en-US" sz="2400" dirty="0"/>
          </a:p>
          <a:p>
            <a:pPr lvl="0"/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2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54823" y="794412"/>
            <a:ext cx="9404722" cy="1341251"/>
          </a:xfrm>
        </p:spPr>
        <p:txBody>
          <a:bodyPr/>
          <a:lstStyle/>
          <a:p>
            <a:pPr lvl="0"/>
            <a:r>
              <a:rPr lang="el-GR" dirty="0"/>
              <a:t>Από πού αντλούμε </a:t>
            </a:r>
            <a:r>
              <a:rPr lang="el-GR" dirty="0" smtClean="0"/>
              <a:t>πληροφορίες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68480" y="1656522"/>
            <a:ext cx="7039197" cy="4159104"/>
          </a:xfrm>
        </p:spPr>
        <p:txBody>
          <a:bodyPr>
            <a:normAutofit fontScale="92500" lnSpcReduction="10000"/>
          </a:bodyPr>
          <a:lstStyle/>
          <a:p>
            <a:pPr lvl="0"/>
            <a:endParaRPr lang="el-GR" sz="2400" dirty="0"/>
          </a:p>
          <a:p>
            <a:pPr lvl="0"/>
            <a:r>
              <a:rPr lang="el-GR" sz="2200" dirty="0"/>
              <a:t>Χρησιμοποιούμε τη βάση δεδομένων της The </a:t>
            </a:r>
            <a:r>
              <a:rPr lang="el-GR" sz="2200" dirty="0" err="1"/>
              <a:t>Movie</a:t>
            </a:r>
            <a:r>
              <a:rPr lang="el-GR" sz="2200" dirty="0"/>
              <a:t> </a:t>
            </a:r>
            <a:r>
              <a:rPr lang="el-GR" sz="2200" dirty="0" err="1"/>
              <a:t>Database</a:t>
            </a:r>
            <a:r>
              <a:rPr lang="el-GR" sz="2200" dirty="0"/>
              <a:t> (</a:t>
            </a:r>
            <a:r>
              <a:rPr lang="el-GR" sz="2200" dirty="0" err="1"/>
              <a:t>TMDb</a:t>
            </a:r>
            <a:r>
              <a:rPr lang="el-GR" sz="2200" dirty="0"/>
              <a:t>)</a:t>
            </a:r>
            <a:r>
              <a:rPr lang="en-US" sz="2200" dirty="0"/>
              <a:t>.</a:t>
            </a:r>
            <a:r>
              <a:rPr lang="el-GR" sz="2200" dirty="0"/>
              <a:t> </a:t>
            </a:r>
            <a:endParaRPr lang="en-US" sz="2200" dirty="0"/>
          </a:p>
          <a:p>
            <a:pPr lvl="0"/>
            <a:endParaRPr lang="en-US" sz="2200" dirty="0"/>
          </a:p>
          <a:p>
            <a:pPr lvl="0">
              <a:lnSpc>
                <a:spcPct val="150000"/>
              </a:lnSpc>
            </a:pPr>
            <a:r>
              <a:rPr lang="el-GR" sz="2200" dirty="0"/>
              <a:t>Χρησιμοποιούμε το </a:t>
            </a:r>
            <a:r>
              <a:rPr lang="el-GR" sz="2200" dirty="0" smtClean="0"/>
              <a:t>API</a:t>
            </a:r>
            <a:r>
              <a:rPr lang="en-US" sz="2200" dirty="0" smtClean="0"/>
              <a:t> </a:t>
            </a:r>
            <a:r>
              <a:rPr lang="el-GR" sz="2200" dirty="0" smtClean="0"/>
              <a:t>της </a:t>
            </a:r>
            <a:r>
              <a:rPr lang="el-GR" sz="2200" dirty="0" err="1"/>
              <a:t>TMDb</a:t>
            </a:r>
            <a:r>
              <a:rPr lang="el-GR" sz="2200" dirty="0" smtClean="0"/>
              <a:t> </a:t>
            </a:r>
            <a:r>
              <a:rPr lang="el-GR" sz="2200" dirty="0"/>
              <a:t>κάνοντας </a:t>
            </a:r>
            <a:r>
              <a:rPr lang="el-GR" sz="2200" dirty="0" err="1"/>
              <a:t>jQuery</a:t>
            </a:r>
            <a:r>
              <a:rPr lang="el-GR" sz="2200" dirty="0"/>
              <a:t> ερωτήματα και χρησιμοποιώντας URL διευθύνσεις που μπορούμε να τις βρούμε στο </a:t>
            </a:r>
            <a:r>
              <a:rPr lang="el-GR" sz="2200" dirty="0" err="1"/>
              <a:t>documentation</a:t>
            </a:r>
            <a:r>
              <a:rPr lang="el-GR" sz="2200" dirty="0"/>
              <a:t> του API (</a:t>
            </a:r>
            <a:r>
              <a:rPr lang="el-GR" sz="2200" dirty="0">
                <a:hlinkClick r:id="rId2" action="ppaction://hlinkfile"/>
              </a:rPr>
              <a:t>developers.themoviedb.org/3</a:t>
            </a:r>
            <a:r>
              <a:rPr lang="el-GR" sz="2200" dirty="0"/>
              <a:t>). Το API απαντάει με JSON κώδικα τον οποίο επεξεργαζόμαστε για να εμφανίσουμε το αποτέλεσμα που θέλουμε.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9333" y="2627683"/>
            <a:ext cx="2971800" cy="26288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Θέση υποσέλιδου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3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err="1" smtClean="0"/>
              <a:t>TMDb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03315" y="1630017"/>
            <a:ext cx="8946544" cy="461837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l-GR" sz="2200" dirty="0"/>
              <a:t>Το API της </a:t>
            </a:r>
            <a:r>
              <a:rPr lang="el-GR" sz="2200" dirty="0" err="1"/>
              <a:t>Movie</a:t>
            </a:r>
            <a:r>
              <a:rPr lang="el-GR" sz="2200" dirty="0"/>
              <a:t> DB παρέχεται δωρεάν αρκεί να μην χρησιμοποιηθεί για εμπορική χρήση και απαραίτητη προϋπόθεση είναι να εμφανίζεται το </a:t>
            </a:r>
            <a:r>
              <a:rPr lang="el-GR" sz="2200" dirty="0" err="1"/>
              <a:t>logo</a:t>
            </a:r>
            <a:r>
              <a:rPr lang="el-GR" sz="2200" dirty="0"/>
              <a:t> της ιστοσελίδας με το σχετικό </a:t>
            </a:r>
            <a:r>
              <a:rPr lang="el-GR" sz="2200" dirty="0" err="1"/>
              <a:t>link</a:t>
            </a:r>
            <a:r>
              <a:rPr lang="el-GR" sz="2200" dirty="0"/>
              <a:t> που παραπέμπει στο να φαίνεται ότι χρησιμοποιείται 3rd </a:t>
            </a:r>
            <a:r>
              <a:rPr lang="el-GR" sz="2200" dirty="0" err="1"/>
              <a:t>party</a:t>
            </a:r>
            <a:r>
              <a:rPr lang="el-GR" sz="2200" dirty="0"/>
              <a:t> περιεχόμενο από αυτή την ιστοσελίδα. </a:t>
            </a:r>
            <a:endParaRPr lang="el-GR" sz="2200" dirty="0" smtClean="0"/>
          </a:p>
          <a:p>
            <a:pPr>
              <a:lnSpc>
                <a:spcPct val="150000"/>
              </a:lnSpc>
              <a:buNone/>
            </a:pPr>
            <a:endParaRPr lang="en-US" sz="1100" dirty="0" smtClean="0"/>
          </a:p>
          <a:p>
            <a:pPr>
              <a:lnSpc>
                <a:spcPct val="150000"/>
              </a:lnSpc>
            </a:pPr>
            <a:r>
              <a:rPr lang="el-GR" sz="2200" dirty="0" smtClean="0"/>
              <a:t>Υπάρχει </a:t>
            </a:r>
            <a:r>
              <a:rPr lang="el-GR" sz="2200" dirty="0"/>
              <a:t>ένας λογαριασμός στο API </a:t>
            </a:r>
            <a:r>
              <a:rPr lang="el-GR" sz="2200" dirty="0" smtClean="0"/>
              <a:t>για </a:t>
            </a:r>
            <a:r>
              <a:rPr lang="el-GR" sz="2200" dirty="0"/>
              <a:t>τον οποίο έχουμε ένα κλειδί για χρήση του API. Με το κλειδί αυτό κάνουμε </a:t>
            </a:r>
            <a:r>
              <a:rPr lang="el-GR" sz="2200" dirty="0" err="1"/>
              <a:t>authorize</a:t>
            </a:r>
            <a:r>
              <a:rPr lang="el-GR" sz="2200" dirty="0"/>
              <a:t> το λογαριασμό μας σε κάθε αίτημά μας προς το API.</a:t>
            </a: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dirty="0" smtClean="0"/>
              <a:t>Movie Info      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4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450717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58389" y="811588"/>
            <a:ext cx="9404722" cy="988652"/>
          </a:xfrm>
        </p:spPr>
        <p:txBody>
          <a:bodyPr/>
          <a:lstStyle/>
          <a:p>
            <a:pPr lvl="0"/>
            <a:r>
              <a:rPr lang="el-GR" dirty="0" smtClean="0"/>
              <a:t>Εργαλεία που χρησιμοποιήθηκαν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03315" y="1761371"/>
            <a:ext cx="8946544" cy="4195477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600"/>
              </a:spcAft>
            </a:pPr>
            <a:r>
              <a:rPr lang="el-GR" sz="2400" dirty="0" smtClean="0"/>
              <a:t>Χρήση της πλατφόρμας </a:t>
            </a:r>
            <a:r>
              <a:rPr lang="el-GR" sz="2400" dirty="0" err="1"/>
              <a:t>PhpStorm</a:t>
            </a:r>
            <a:r>
              <a:rPr lang="el-GR" sz="2400" dirty="0"/>
              <a:t> </a:t>
            </a:r>
            <a:r>
              <a:rPr lang="el-GR" sz="2400" dirty="0" smtClean="0"/>
              <a:t>2017.2.4</a:t>
            </a:r>
          </a:p>
          <a:p>
            <a:pPr lvl="1">
              <a:spcAft>
                <a:spcPts val="600"/>
              </a:spcAft>
            </a:pPr>
            <a:r>
              <a:rPr lang="el-GR" sz="2200" dirty="0" smtClean="0"/>
              <a:t>Έλεγχος λαθών (συντακτικών και άλλων)</a:t>
            </a:r>
          </a:p>
          <a:p>
            <a:pPr lvl="1">
              <a:spcAft>
                <a:spcPts val="600"/>
              </a:spcAft>
            </a:pPr>
            <a:r>
              <a:rPr lang="el-GR" sz="2200" dirty="0" smtClean="0"/>
              <a:t>Εκτέλεση κώδικα και εμφάνιση σε </a:t>
            </a:r>
            <a:r>
              <a:rPr lang="en-US" sz="2200" dirty="0" smtClean="0"/>
              <a:t>browser (XAMPP)</a:t>
            </a:r>
            <a:endParaRPr lang="el-GR" sz="2200" dirty="0" smtClean="0"/>
          </a:p>
          <a:p>
            <a:pPr lvl="1">
              <a:spcAft>
                <a:spcPts val="600"/>
              </a:spcAft>
              <a:buNone/>
            </a:pPr>
            <a:r>
              <a:rPr lang="el-GR" sz="300" dirty="0" smtClean="0"/>
              <a:t>1</a:t>
            </a:r>
          </a:p>
          <a:p>
            <a:pPr lvl="0">
              <a:spcAft>
                <a:spcPts val="600"/>
              </a:spcAft>
            </a:pPr>
            <a:r>
              <a:rPr lang="el-GR" sz="2400" dirty="0" smtClean="0"/>
              <a:t>Χρήση του </a:t>
            </a:r>
            <a:r>
              <a:rPr lang="en-US" sz="2400" dirty="0" smtClean="0"/>
              <a:t>GitHub </a:t>
            </a:r>
            <a:r>
              <a:rPr lang="el-GR" sz="2400" dirty="0" smtClean="0"/>
              <a:t>για </a:t>
            </a:r>
            <a:r>
              <a:rPr lang="el-GR" sz="2400" dirty="0"/>
              <a:t>διαμοιρασμό του </a:t>
            </a:r>
            <a:r>
              <a:rPr lang="el-GR" sz="2400" dirty="0" smtClean="0"/>
              <a:t>κώδικα και παράλληλο προγραμματισμό επιλύοντας κάποια λάθη συγχώνευσης που ίσως προκύψουν.</a:t>
            </a:r>
          </a:p>
          <a:p>
            <a:pPr lvl="0">
              <a:spcAft>
                <a:spcPts val="600"/>
              </a:spcAft>
              <a:buNone/>
            </a:pPr>
            <a:endParaRPr lang="el-GR" sz="100" dirty="0" smtClean="0"/>
          </a:p>
          <a:p>
            <a:pPr lvl="0">
              <a:spcAft>
                <a:spcPts val="600"/>
              </a:spcAft>
            </a:pPr>
            <a:r>
              <a:rPr lang="en-US" sz="2400" dirty="0" smtClean="0"/>
              <a:t>File</a:t>
            </a:r>
            <a:r>
              <a:rPr lang="el-GR" sz="2400" dirty="0" smtClean="0"/>
              <a:t>Ζ</a:t>
            </a:r>
            <a:r>
              <a:rPr lang="en-US" sz="2400" dirty="0" err="1" smtClean="0"/>
              <a:t>illa</a:t>
            </a:r>
            <a:r>
              <a:rPr lang="en-US" sz="2400" dirty="0" smtClean="0"/>
              <a:t> </a:t>
            </a:r>
            <a:r>
              <a:rPr lang="el-GR" sz="2400" dirty="0" smtClean="0"/>
              <a:t>για ανέβασμα </a:t>
            </a:r>
            <a:r>
              <a:rPr lang="en-US" sz="2400" dirty="0" smtClean="0"/>
              <a:t>site </a:t>
            </a:r>
            <a:r>
              <a:rPr lang="el-GR" sz="2400" dirty="0" smtClean="0"/>
              <a:t>στο </a:t>
            </a:r>
            <a:r>
              <a:rPr lang="en-US" sz="2400" dirty="0" smtClean="0"/>
              <a:t>server </a:t>
            </a:r>
            <a:r>
              <a:rPr lang="el-GR" sz="2400" dirty="0" smtClean="0"/>
              <a:t>για διαδικτυακή χρήση. </a:t>
            </a:r>
            <a:endParaRPr lang="el-GR" sz="2400" dirty="0"/>
          </a:p>
          <a:p>
            <a:pPr lvl="0"/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5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46115" y="864598"/>
            <a:ext cx="9404722" cy="1365646"/>
          </a:xfrm>
        </p:spPr>
        <p:txBody>
          <a:bodyPr/>
          <a:lstStyle/>
          <a:p>
            <a:pPr lvl="0"/>
            <a:r>
              <a:rPr lang="el-GR" dirty="0"/>
              <a:t>Γλώσσες </a:t>
            </a:r>
            <a:r>
              <a:rPr lang="el-GR" dirty="0" smtClean="0"/>
              <a:t>προγραμματισμού</a:t>
            </a:r>
            <a:r>
              <a:rPr lang="en-US" dirty="0" smtClean="0"/>
              <a:t> - </a:t>
            </a:r>
            <a:r>
              <a:rPr lang="el-GR" dirty="0" smtClean="0"/>
              <a:t>Τεχνολογίες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l-GR" sz="2400" dirty="0"/>
          </a:p>
          <a:p>
            <a:pPr lvl="0"/>
            <a:endParaRPr lang="el-GR" sz="2400" dirty="0" smtClean="0"/>
          </a:p>
          <a:p>
            <a:pPr lvl="0">
              <a:lnSpc>
                <a:spcPct val="150000"/>
              </a:lnSpc>
            </a:pPr>
            <a:r>
              <a:rPr lang="el-GR" sz="2400" dirty="0" smtClean="0"/>
              <a:t>Από </a:t>
            </a:r>
            <a:r>
              <a:rPr lang="el-GR" sz="2400" dirty="0"/>
              <a:t>τη πλευρά του </a:t>
            </a:r>
            <a:r>
              <a:rPr lang="en-US" sz="2400" dirty="0"/>
              <a:t>client</a:t>
            </a:r>
            <a:r>
              <a:rPr lang="el-GR" sz="2400" dirty="0"/>
              <a:t>: </a:t>
            </a:r>
            <a:r>
              <a:rPr lang="en-US" sz="2400" dirty="0"/>
              <a:t>Html5, JavaScript, </a:t>
            </a:r>
            <a:r>
              <a:rPr lang="en-US" sz="2400" dirty="0" err="1"/>
              <a:t>Jquery</a:t>
            </a:r>
            <a:r>
              <a:rPr lang="en-US" sz="2400" dirty="0"/>
              <a:t>, </a:t>
            </a:r>
            <a:r>
              <a:rPr lang="en-US" sz="2400" dirty="0" err="1"/>
              <a:t>Alax</a:t>
            </a:r>
            <a:r>
              <a:rPr lang="en-US" sz="2400" dirty="0"/>
              <a:t>, </a:t>
            </a:r>
            <a:r>
              <a:rPr lang="en-US" sz="2400" dirty="0" err="1"/>
              <a:t>Css</a:t>
            </a:r>
            <a:r>
              <a:rPr lang="en-US" sz="2400" dirty="0"/>
              <a:t>, </a:t>
            </a:r>
            <a:r>
              <a:rPr lang="en-US" sz="2400" dirty="0" err="1"/>
              <a:t>Json</a:t>
            </a:r>
            <a:r>
              <a:rPr lang="en-US" sz="2400" dirty="0"/>
              <a:t>, Bootstrap 4 beta 3.</a:t>
            </a:r>
          </a:p>
          <a:p>
            <a:pPr lvl="0"/>
            <a:endParaRPr lang="en-US" sz="2400" dirty="0"/>
          </a:p>
          <a:p>
            <a:pPr lvl="0"/>
            <a:r>
              <a:rPr lang="el-GR" sz="2400" dirty="0"/>
              <a:t>Από τη πλευρά του </a:t>
            </a:r>
            <a:r>
              <a:rPr lang="en-US" sz="2400" dirty="0"/>
              <a:t>server: Apache Server, </a:t>
            </a:r>
            <a:r>
              <a:rPr lang="en-US" sz="2400" dirty="0" err="1"/>
              <a:t>Php</a:t>
            </a:r>
            <a:r>
              <a:rPr lang="en-US" sz="2400" dirty="0"/>
              <a:t>.</a:t>
            </a:r>
          </a:p>
          <a:p>
            <a:pPr lvl="0"/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dirty="0" smtClean="0"/>
              <a:t>Movie Info      </a:t>
            </a: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6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5685" y="563515"/>
            <a:ext cx="9404722" cy="988652"/>
          </a:xfrm>
        </p:spPr>
        <p:txBody>
          <a:bodyPr/>
          <a:lstStyle/>
          <a:p>
            <a:pPr lvl="0"/>
            <a:r>
              <a:rPr lang="el-GR" dirty="0"/>
              <a:t>Αρχιτεκτονική της εφαρμογής </a:t>
            </a:r>
            <a:endParaRPr lang="en-US" dirty="0"/>
          </a:p>
        </p:txBody>
      </p:sp>
      <p:pic>
        <p:nvPicPr>
          <p:cNvPr id="4" name="Εικόνα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80160" y="1444111"/>
            <a:ext cx="9626940" cy="53091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Θέση υποσέλιδου 4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7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645" y="639311"/>
            <a:ext cx="9404722" cy="988652"/>
          </a:xfrm>
        </p:spPr>
        <p:txBody>
          <a:bodyPr/>
          <a:lstStyle/>
          <a:p>
            <a:r>
              <a:rPr lang="el-GR" dirty="0" smtClean="0"/>
              <a:t>Έλεγχοι εισαγωγής και προειδοποιητικά μηνύματα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23801" y="1828476"/>
            <a:ext cx="9259885" cy="4572324"/>
          </a:xfrm>
        </p:spPr>
        <p:txBody>
          <a:bodyPr>
            <a:normAutofit fontScale="92500" lnSpcReduction="20000"/>
          </a:bodyPr>
          <a:lstStyle/>
          <a:p>
            <a:endParaRPr lang="el-GR" dirty="0" smtClean="0"/>
          </a:p>
          <a:p>
            <a:pPr>
              <a:lnSpc>
                <a:spcPct val="150000"/>
              </a:lnSpc>
            </a:pPr>
            <a:r>
              <a:rPr lang="el-GR" dirty="0" smtClean="0"/>
              <a:t>Έλεγχος κενής εισαγωγής τίτλου και εμφάνιση αντίστοιχου μηνύματος.</a:t>
            </a:r>
          </a:p>
          <a:p>
            <a:pPr>
              <a:lnSpc>
                <a:spcPct val="150000"/>
              </a:lnSpc>
            </a:pPr>
            <a:r>
              <a:rPr lang="el-GR" dirty="0"/>
              <a:t>Έλεγχος </a:t>
            </a:r>
            <a:r>
              <a:rPr lang="el-GR" dirty="0" smtClean="0"/>
              <a:t>για αναζήτηση χωρίς αποτελέσματα </a:t>
            </a:r>
            <a:r>
              <a:rPr lang="el-GR" dirty="0"/>
              <a:t>και εμφάνιση αντίστοιχου μηνύματος</a:t>
            </a:r>
            <a:r>
              <a:rPr lang="el-G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Αναζήτηση με το πάτημα του πλήκτρου </a:t>
            </a:r>
            <a:r>
              <a:rPr lang="en-US" dirty="0" smtClean="0"/>
              <a:t>enter </a:t>
            </a:r>
            <a:r>
              <a:rPr lang="el-GR" dirty="0" smtClean="0"/>
              <a:t>και εμφάνιση αντίστοιχων μηνυμάτων σε περίπτωση σφάλματος.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Έλεγχος για επιστρεφόμενα αποτελέσματα ταινιών εμφάνιση ή όχι κουμπιού για εμφάνιση περισσότερων ταινιών.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Home </a:t>
            </a:r>
            <a:r>
              <a:rPr lang="el-GR" dirty="0" smtClean="0"/>
              <a:t>κουμπί σε κάθε σελίδα για επαναφορά στην αρχική σελίδα σε περίπτωση που μπερδευτεί ο χρήστης.</a:t>
            </a:r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8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258774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03314" y="1787876"/>
            <a:ext cx="9127363" cy="4195477"/>
          </a:xfrm>
        </p:spPr>
        <p:txBody>
          <a:bodyPr/>
          <a:lstStyle/>
          <a:p>
            <a:endParaRPr lang="el-GR" dirty="0" smtClean="0"/>
          </a:p>
          <a:p>
            <a:pPr>
              <a:lnSpc>
                <a:spcPct val="150000"/>
              </a:lnSpc>
            </a:pPr>
            <a:r>
              <a:rPr lang="el-GR" dirty="0" smtClean="0"/>
              <a:t>Η εφαρμογή έχει σχεδιαστεί χρησιμοποιώντας το </a:t>
            </a:r>
            <a:r>
              <a:rPr lang="en-US" dirty="0" smtClean="0"/>
              <a:t>bootstrap </a:t>
            </a:r>
            <a:r>
              <a:rPr lang="el-GR" dirty="0" smtClean="0"/>
              <a:t>το οποίο με έτοιμες βιβλιοθήκες γραφικών επιτρέπει στην εφαρμογή να εμφανίζεται σωστά και σε </a:t>
            </a:r>
            <a:r>
              <a:rPr lang="en-US" dirty="0" smtClean="0"/>
              <a:t>mobile </a:t>
            </a:r>
            <a:r>
              <a:rPr lang="el-GR" dirty="0" smtClean="0"/>
              <a:t>συσκευές.</a:t>
            </a:r>
          </a:p>
          <a:p>
            <a:pPr marL="0" indent="0">
              <a:lnSpc>
                <a:spcPct val="150000"/>
              </a:lnSpc>
              <a:buNone/>
            </a:pPr>
            <a:endParaRPr lang="el-GR" sz="500" dirty="0" smtClean="0"/>
          </a:p>
          <a:p>
            <a:pPr>
              <a:lnSpc>
                <a:spcPct val="150000"/>
              </a:lnSpc>
            </a:pPr>
            <a:r>
              <a:rPr lang="el-GR" dirty="0" smtClean="0"/>
              <a:t>Εμφάνιση κουμπιού </a:t>
            </a:r>
            <a:r>
              <a:rPr lang="en-US" dirty="0" smtClean="0"/>
              <a:t>home </a:t>
            </a:r>
            <a:r>
              <a:rPr lang="el-GR" dirty="0" smtClean="0"/>
              <a:t>και σε συσκευές κινητού. Τα κουμπιά εμφανίζονται σε κάθε διάσταση.</a:t>
            </a:r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 smtClean="0"/>
              <a:t>Movie Info      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C132AB1-F75B-4EC6-847B-40140A7E0613}" type="slidenum">
              <a:rPr lang="el-GR" smtClean="0"/>
              <a:pPr lvl="0"/>
              <a:t>9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344945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726</Words>
  <Application>Microsoft Office PowerPoint</Application>
  <PresentationFormat>Προσαρμογή</PresentationFormat>
  <Paragraphs>98</Paragraphs>
  <Slides>14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2</vt:i4>
      </vt:variant>
      <vt:variant>
        <vt:lpstr>Τίτλοι διαφανειών</vt:lpstr>
      </vt:variant>
      <vt:variant>
        <vt:i4>14</vt:i4>
      </vt:variant>
    </vt:vector>
  </HeadingPairs>
  <TitlesOfParts>
    <vt:vector size="16" baseType="lpstr">
      <vt:lpstr>Ion</vt:lpstr>
      <vt:lpstr>1_Ion</vt:lpstr>
      <vt:lpstr> Movie Info Movie Search Project </vt:lpstr>
      <vt:lpstr>Τι κάνει η εφαρμογή μας</vt:lpstr>
      <vt:lpstr>Από πού αντλούμε πληροφορίες</vt:lpstr>
      <vt:lpstr>API TMDb</vt:lpstr>
      <vt:lpstr>Εργαλεία που χρησιμοποιήθηκαν</vt:lpstr>
      <vt:lpstr>Γλώσσες προγραμματισμού - Τεχνολογίες</vt:lpstr>
      <vt:lpstr>Αρχιτεκτονική της εφαρμογής </vt:lpstr>
      <vt:lpstr>Έλεγχοι εισαγωγής και προειδοποιητικά μηνύματα</vt:lpstr>
      <vt:lpstr>Responsive Page</vt:lpstr>
      <vt:lpstr>Αξιολόγηση της εφαρμογής (1)</vt:lpstr>
      <vt:lpstr>Αξιολόγηση της εφαρμογής (2)</vt:lpstr>
      <vt:lpstr>Χρονοδιάγραμμα Ομάδας</vt:lpstr>
      <vt:lpstr>Δυσκολίες οργάνωσης και προγραμματισμού</vt:lpstr>
      <vt:lpstr>Ευχαριστούμε!</vt:lpstr>
    </vt:vector>
  </TitlesOfParts>
  <Company>Α.Τ.Ε.Ι.Θ. - ΠΜΣ Ευφυείς Τεχνολογίες Διαδικτύου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Εργασίας ΜηχανικήςΛογισμικού για Διαδικτυακές Εφαρμογές</dc:title>
  <dc:subject>Movie Info - Search Project</dc:subject>
  <dc:creator>Γκατζάρας Γιάννης;Ελευθεριάδης Νίκος;Κουσκούβελης Νίκος</dc:creator>
  <cp:lastModifiedBy>sk</cp:lastModifiedBy>
  <cp:revision>25</cp:revision>
  <dcterms:created xsi:type="dcterms:W3CDTF">2018-01-13T16:03:19Z</dcterms:created>
  <dcterms:modified xsi:type="dcterms:W3CDTF">2018-01-14T15:35:23Z</dcterms:modified>
</cp:coreProperties>
</file>