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73" r:id="rId5"/>
    <p:sldId id="260" r:id="rId6"/>
    <p:sldId id="262" r:id="rId7"/>
    <p:sldId id="261" r:id="rId8"/>
    <p:sldId id="263" r:id="rId9"/>
    <p:sldId id="264" r:id="rId10"/>
    <p:sldId id="265" r:id="rId11"/>
    <p:sldId id="270" r:id="rId12"/>
    <p:sldId id="269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9758" autoAdjust="0"/>
  </p:normalViewPr>
  <p:slideViewPr>
    <p:cSldViewPr snapToGrid="0">
      <p:cViewPr varScale="1">
        <p:scale>
          <a:sx n="73" d="100"/>
          <a:sy n="73" d="100"/>
        </p:scale>
        <p:origin x="11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1/8/2018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BC5217A8-0E06-4059-AC45-433E2E67A85D}" type="slidenum">
              <a:rPr kumimoji="0" lang="en-US" smtClean="0"/>
              <a:pPr eaLnBrk="1" latinLnBrk="0" hangingPunct="1"/>
              <a:t>‹N°›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BC5217A8-0E06-4059-AC45-433E2E67A85D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eaLnBrk="1" latinLnBrk="0" hangingPunct="1"/>
            <a:fld id="{BC5217A8-0E06-4059-AC45-433E2E67A85D}" type="slidenum">
              <a:rPr kumimoji="0" lang="en-US" smtClean="0"/>
              <a:pPr eaLnBrk="1" latinLnBrk="0" hangingPunct="1"/>
              <a:t>‹N°›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BC5217A8-0E06-4059-AC45-433E2E67A85D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1/8/2018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pPr eaLnBrk="1" latinLnBrk="0" hangingPunct="1"/>
            <a:fld id="{BC5217A8-0E06-4059-AC45-433E2E67A85D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BC5217A8-0E06-4059-AC45-433E2E67A85D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BC5217A8-0E06-4059-AC45-433E2E67A85D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BC5217A8-0E06-4059-AC45-433E2E67A85D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1/8/2018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BC5217A8-0E06-4059-AC45-433E2E67A85D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BC5217A8-0E06-4059-AC45-433E2E67A85D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BC5217A8-0E06-4059-AC45-433E2E67A85D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1/8/2018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fld id="{BC5217A8-0E06-4059-AC45-433E2E67A85D}" type="slidenum">
              <a:rPr kumimoji="0" lang="en-US" smtClean="0"/>
              <a:pPr algn="r" eaLnBrk="1" latinLnBrk="0" hangingPunct="1"/>
              <a:t>‹N°›</a:t>
            </a:fld>
            <a:endParaRPr kumimoji="0" lang="en-US" sz="11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56672" y="1475117"/>
            <a:ext cx="2021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- Projet tuteuré -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554747" y="69011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Master Informatique</a:t>
            </a:r>
            <a:endParaRPr lang="fr-FR" dirty="0"/>
          </a:p>
        </p:txBody>
      </p:sp>
      <p:pic>
        <p:nvPicPr>
          <p:cNvPr id="2050" name="Picture 2" descr="Image associé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236" y="112143"/>
            <a:ext cx="1480822" cy="802257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4968816" y="4934309"/>
            <a:ext cx="2319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Tuteur – Université : Anna PAPPA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746521" y="6435306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Université Paris8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761118" y="2268747"/>
            <a:ext cx="4303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latin typeface="Times New Roman" pitchFamily="18" charset="0"/>
                <a:cs typeface="Times New Roman" pitchFamily="18" charset="0"/>
              </a:rPr>
              <a:t>La représentation des connaissances avec </a:t>
            </a:r>
          </a:p>
          <a:p>
            <a:pPr algn="ctr"/>
            <a:r>
              <a:rPr lang="fr-FR" b="1" dirty="0">
                <a:latin typeface="Times New Roman" pitchFamily="18" charset="0"/>
                <a:cs typeface="Times New Roman" pitchFamily="18" charset="0"/>
              </a:rPr>
              <a:t>Les graphes conceptuels </a:t>
            </a:r>
          </a:p>
          <a:p>
            <a:pPr algn="ctr"/>
            <a:r>
              <a:rPr lang="fr-FR" b="1" dirty="0">
                <a:latin typeface="Times New Roman" pitchFamily="18" charset="0"/>
                <a:cs typeface="Times New Roman" pitchFamily="18" charset="0"/>
              </a:rPr>
              <a:t>ET </a:t>
            </a:r>
          </a:p>
          <a:p>
            <a:pPr algn="ctr"/>
            <a:r>
              <a:rPr lang="fr-FR" b="1" dirty="0">
                <a:latin typeface="Times New Roman" pitchFamily="18" charset="0"/>
                <a:cs typeface="Times New Roman" pitchFamily="18" charset="0"/>
              </a:rPr>
              <a:t>Les réseaux sémantiques</a:t>
            </a:r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4960189" y="3847381"/>
            <a:ext cx="20297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Date de soutenance : 19/01/2018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4433977" y="4209691"/>
            <a:ext cx="29329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Présenté par : </a:t>
            </a:r>
          </a:p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ATEK Amel</a:t>
            </a:r>
          </a:p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               NAIT MESSAOUD Aghilas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14654" y="6267635"/>
            <a:ext cx="12650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Année : 2017/2018</a:t>
            </a:r>
          </a:p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Date : 19/01/2018</a:t>
            </a:r>
          </a:p>
        </p:txBody>
      </p:sp>
    </p:spTree>
    <p:extLst>
      <p:ext uri="{BB962C8B-B14F-4D97-AF65-F5344CB8AC3E}">
        <p14:creationId xmlns:p14="http://schemas.microsoft.com/office/powerpoint/2010/main" val="21871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0715" y="284671"/>
            <a:ext cx="1480822" cy="802257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6324597" y="6142007"/>
            <a:ext cx="18101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Présenté par :</a:t>
            </a:r>
          </a:p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NAIT MESSAOUD Aghilas</a:t>
            </a:r>
          </a:p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ATEK Amel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087593" y="1423358"/>
            <a:ext cx="32905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>
                <a:latin typeface="Times New Roman" pitchFamily="18" charset="0"/>
                <a:cs typeface="Times New Roman" pitchFamily="18" charset="0"/>
              </a:rPr>
              <a:t> Présentation du projet </a:t>
            </a: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04015" y="2266235"/>
            <a:ext cx="62199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>
                <a:latin typeface="Times New Roman" pitchFamily="18" charset="0"/>
                <a:cs typeface="Times New Roman" pitchFamily="18" charset="0"/>
              </a:rPr>
              <a:t>Tf-</a:t>
            </a:r>
            <a:r>
              <a:rPr lang="fr-FR" b="1" u="sng" dirty="0" err="1">
                <a:latin typeface="Times New Roman" pitchFamily="18" charset="0"/>
                <a:cs typeface="Times New Roman" pitchFamily="18" charset="0"/>
              </a:rPr>
              <a:t>idf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endParaRPr lang="fr-FR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Algorithme qui est utilisé dans la recherche d’informations et l’exploration de texte.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Il est souvent utilisé par les moteurs de recherche.</a:t>
            </a:r>
          </a:p>
          <a:p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TF : 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mesure la fréquence d’apparition d’un terme dans un document</a:t>
            </a:r>
          </a:p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IDF : 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mesure l’importance d’un terme lors du calcul de TF.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14654" y="6267635"/>
            <a:ext cx="12650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Année : 2017/2018</a:t>
            </a:r>
          </a:p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Date : 19/01/2018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0715" y="284671"/>
            <a:ext cx="1480822" cy="802257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6324597" y="6142007"/>
            <a:ext cx="18101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Présenté par 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NAIT MESSAOUD Aghilas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ATEK Amel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306911" y="1465844"/>
            <a:ext cx="32905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Présentation du projet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947199" y="2204508"/>
            <a:ext cx="2965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Formules mathématiques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14654" y="6267635"/>
            <a:ext cx="12650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Année : 2017/2018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Date : 19/01/2018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73DA4DE-9643-4052-B6F6-4F0C98E67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63" y="3277230"/>
            <a:ext cx="2562225" cy="96154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FF2A215-A88D-4D1D-94E3-95F28F3B1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63" y="4911385"/>
            <a:ext cx="2562225" cy="96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6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0715" y="284671"/>
            <a:ext cx="1480822" cy="802257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6324597" y="6142007"/>
            <a:ext cx="18101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Présenté par 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NAIT MESSAOUD Aghilas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ATEK Amel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306911" y="1465844"/>
            <a:ext cx="32905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Présentation du projet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646570" y="2204508"/>
            <a:ext cx="461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Exemple d’application sur un texte juridique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14654" y="6267635"/>
            <a:ext cx="12650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Année : 2017/2018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Date : 19/01/2018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F5D45F-CAD0-45B7-B4CE-201639B43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41" y="2838156"/>
            <a:ext cx="4363059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16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57531" y="1561383"/>
            <a:ext cx="434118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>
                <a:latin typeface="Times New Roman" pitchFamily="18" charset="0"/>
                <a:cs typeface="Times New Roman" pitchFamily="18" charset="0"/>
              </a:rPr>
              <a:t>Exemple de programme TF-IDF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Deux exemples ont été réalisés en JAVA et EN PYTHON :</a:t>
            </a:r>
          </a:p>
          <a:p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Image associé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0715" y="284671"/>
            <a:ext cx="1480822" cy="802257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6324597" y="6142007"/>
            <a:ext cx="18101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Présenté par :</a:t>
            </a:r>
          </a:p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NAIT MESSAOUD Aghilas</a:t>
            </a:r>
          </a:p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ATEK Amel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104846" y="966158"/>
            <a:ext cx="32905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>
                <a:latin typeface="Times New Roman" pitchFamily="18" charset="0"/>
                <a:cs typeface="Times New Roman" pitchFamily="18" charset="0"/>
              </a:rPr>
              <a:t> Présentation du projet </a:t>
            </a:r>
          </a:p>
          <a:p>
            <a:endParaRPr lang="fr-FR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4585" y="2760451"/>
            <a:ext cx="2828509" cy="261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ZoneTexte 11"/>
          <p:cNvSpPr txBox="1"/>
          <p:nvPr/>
        </p:nvSpPr>
        <p:spPr>
          <a:xfrm>
            <a:off x="483080" y="5495028"/>
            <a:ext cx="361662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Times New Roman" pitchFamily="18" charset="0"/>
                <a:cs typeface="Times New Roman" pitchFamily="18" charset="0"/>
              </a:rPr>
              <a:t>Le résultat est : TF-IDF (</a:t>
            </a:r>
            <a:r>
              <a:rPr lang="fr-FR" sz="1100" b="1" dirty="0" err="1">
                <a:latin typeface="Times New Roman" pitchFamily="18" charset="0"/>
                <a:cs typeface="Times New Roman" pitchFamily="18" charset="0"/>
              </a:rPr>
              <a:t>ipsum</a:t>
            </a:r>
            <a:r>
              <a:rPr lang="fr-FR" sz="1100" b="1" dirty="0">
                <a:latin typeface="Times New Roman" pitchFamily="18" charset="0"/>
                <a:cs typeface="Times New Roman" pitchFamily="18" charset="0"/>
              </a:rPr>
              <a:t>) = 0.2027325540540822</a:t>
            </a:r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017916" y="2355011"/>
            <a:ext cx="81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JAVA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82551" y="2892277"/>
            <a:ext cx="2747244" cy="247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ZoneTexte 14"/>
          <p:cNvSpPr txBox="1"/>
          <p:nvPr/>
        </p:nvSpPr>
        <p:spPr>
          <a:xfrm>
            <a:off x="5486399" y="2406770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PYTHON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14654" y="6267635"/>
            <a:ext cx="12650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Année : 2017/2018</a:t>
            </a:r>
          </a:p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Date : 19/01/2018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0715" y="284671"/>
            <a:ext cx="1480822" cy="802257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6324597" y="6142007"/>
            <a:ext cx="18101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Présenté par :</a:t>
            </a:r>
          </a:p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NAIT MESSAOUD Aghilas</a:t>
            </a:r>
          </a:p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ATEK Amel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48271" y="2828835"/>
            <a:ext cx="4596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b="1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lang="fr-FR" sz="72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314654" y="6267635"/>
            <a:ext cx="12650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Année : 2017/2018</a:t>
            </a:r>
          </a:p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Date : 19/01/2018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66226" y="310550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>
                <a:latin typeface="Times New Roman" pitchFamily="18" charset="0"/>
                <a:cs typeface="Times New Roman" pitchFamily="18" charset="0"/>
              </a:rPr>
              <a:t>FIN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892505" y="5917721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Merci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19577" y="897147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Plan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449239" y="1716657"/>
            <a:ext cx="392953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Introduction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Représentation des connaissances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Les réseaux sémantiques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Les graphes conceptuels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Présentation du projet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Technique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Le Corpus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Le TF-IDF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Conclusion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74452" y="6400800"/>
            <a:ext cx="12650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Année : 2017/2018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Date : 19/01/2018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324597" y="6142007"/>
            <a:ext cx="18101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Présenté par 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NAIT MESSAOUD Aghilas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ATEK Amel</a:t>
            </a:r>
          </a:p>
        </p:txBody>
      </p:sp>
      <p:pic>
        <p:nvPicPr>
          <p:cNvPr id="8" name="Picture 2" descr="Image associé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0715" y="284671"/>
            <a:ext cx="1480822" cy="802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007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889850" y="1423357"/>
            <a:ext cx="2035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Introduction: </a:t>
            </a:r>
            <a:endParaRPr kumimoji="0" lang="fr-FR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07366" y="2734574"/>
            <a:ext cx="588173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Dans le cadre du Master 1 Informatique, nous avons été amenés à réaliser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un projet tuteuré sur un sujet de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Compréhension automatique du langage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naturel et représentation des connaissances (IA).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Le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projet se portera sur la représentation des connaissances, ainsi la réalisation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d’un graphe conceptuel et les réseaux sémantiques.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</a:p>
        </p:txBody>
      </p:sp>
      <p:pic>
        <p:nvPicPr>
          <p:cNvPr id="7" name="Picture 2" descr="Image associé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0715" y="284671"/>
            <a:ext cx="1480822" cy="802257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6324597" y="6142007"/>
            <a:ext cx="18101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Présenté par 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NAIT MESSAOUD Aghilas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ATEK Amel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14654" y="6267635"/>
            <a:ext cx="12650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Année : 2017/2018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Date : 19/01/2018</a:t>
            </a:r>
          </a:p>
        </p:txBody>
      </p:sp>
    </p:spTree>
    <p:extLst>
      <p:ext uri="{BB962C8B-B14F-4D97-AF65-F5344CB8AC3E}">
        <p14:creationId xmlns:p14="http://schemas.microsoft.com/office/powerpoint/2010/main" val="81340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388852" y="1345722"/>
            <a:ext cx="46313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Représentation des connaissances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104181" y="27604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" name="Picture 2" descr="Image associé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0715" y="284671"/>
            <a:ext cx="1480822" cy="802257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6324597" y="6142007"/>
            <a:ext cx="18101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Présenté par 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NAIT MESSAOUD Aghilas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ATEK Amel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311215" y="33384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457864" y="2484406"/>
            <a:ext cx="43390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Presque tous les types d'utilisations de la terminologie dans des projets applicatifs font appel à des ressources qui doivent rendre compte du double fonctionnement du terme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La représentation des connaissances définit un ensemble d’expressions et faire correspondre à chaque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connaissance une ou plusieurs expressions.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14654" y="6267635"/>
            <a:ext cx="12650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Année : 2017/2018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Date : 19/01/2018</a:t>
            </a:r>
          </a:p>
        </p:txBody>
      </p:sp>
    </p:spTree>
    <p:extLst>
      <p:ext uri="{BB962C8B-B14F-4D97-AF65-F5344CB8AC3E}">
        <p14:creationId xmlns:p14="http://schemas.microsoft.com/office/powerpoint/2010/main" val="77398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2508" y="2532147"/>
            <a:ext cx="5884944" cy="444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Un réseau sémantique est une structure de graphe qui encode les connaissances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taxonomiques d’objets ainsi que leurs propriétés.</a:t>
            </a:r>
          </a:p>
          <a:p>
            <a:pPr>
              <a:lnSpc>
                <a:spcPct val="85000"/>
              </a:lnSpc>
              <a:spcBef>
                <a:spcPct val="5000"/>
              </a:spcBef>
            </a:pPr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5000"/>
              </a:lnSpc>
              <a:spcBef>
                <a:spcPct val="5000"/>
              </a:spcBef>
              <a:buFont typeface="Wingdings" pitchFamily="2" charset="2"/>
              <a:buChar char="§"/>
            </a:pP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Ils ont deux types de nœuds:</a:t>
            </a:r>
          </a:p>
          <a:p>
            <a:pPr>
              <a:lnSpc>
                <a:spcPct val="85000"/>
              </a:lnSpc>
              <a:spcBef>
                <a:spcPct val="5000"/>
              </a:spcBef>
              <a:buFont typeface="Wingdings" pitchFamily="2" charset="2"/>
              <a:buChar char="§"/>
            </a:pPr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5000"/>
              </a:lnSpc>
              <a:spcBef>
                <a:spcPct val="5000"/>
              </a:spcBef>
            </a:pP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         Les nœuds étiquettes par des constantes de </a:t>
            </a: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relations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5000"/>
              </a:lnSpc>
              <a:spcBef>
                <a:spcPct val="5000"/>
              </a:spcBef>
            </a:pP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Les nœuds étiquettes par des constantes d’</a:t>
            </a: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objets</a:t>
            </a:r>
          </a:p>
          <a:p>
            <a:pPr>
              <a:lnSpc>
                <a:spcPct val="85000"/>
              </a:lnSpc>
              <a:spcBef>
                <a:spcPct val="5000"/>
              </a:spcBef>
            </a:pPr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5000"/>
              </a:lnSpc>
              <a:spcBef>
                <a:spcPct val="5000"/>
              </a:spcBef>
              <a:buFont typeface="Wingdings" pitchFamily="2" charset="2"/>
              <a:buChar char="§"/>
            </a:pPr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5000"/>
              </a:lnSpc>
              <a:spcBef>
                <a:spcPct val="5000"/>
              </a:spcBef>
              <a:buFont typeface="Wingdings" pitchFamily="2" charset="2"/>
              <a:buChar char="§"/>
            </a:pP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Ils ont trois types d’arcs connectant les nœuds:</a:t>
            </a:r>
          </a:p>
          <a:p>
            <a:pPr lvl="1">
              <a:lnSpc>
                <a:spcPct val="85000"/>
              </a:lnSpc>
              <a:spcBef>
                <a:spcPct val="5000"/>
              </a:spcBef>
            </a:pP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Les arcs sous-ensemble (aussi appelés liens </a:t>
            </a:r>
            <a:r>
              <a:rPr lang="fr-FR" sz="1400" dirty="0" err="1">
                <a:latin typeface="Times New Roman" pitchFamily="18" charset="0"/>
                <a:cs typeface="Times New Roman" pitchFamily="18" charset="0"/>
              </a:rPr>
              <a:t>isa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ct val="5000"/>
              </a:spcBef>
            </a:pP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Les arcs d’appartenance aux ensembles (aussi appelés liens d’instances)</a:t>
            </a:r>
          </a:p>
          <a:p>
            <a:pPr lvl="1">
              <a:lnSpc>
                <a:spcPct val="85000"/>
              </a:lnSpc>
              <a:spcBef>
                <a:spcPct val="5000"/>
              </a:spcBef>
            </a:pP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Les arc fonction</a:t>
            </a:r>
          </a:p>
          <a:p>
            <a:pPr>
              <a:lnSpc>
                <a:spcPct val="85000"/>
              </a:lnSpc>
              <a:spcBef>
                <a:spcPct val="5000"/>
              </a:spcBef>
              <a:buFont typeface="Wingdings" pitchFamily="2" charset="2"/>
              <a:buChar char="§"/>
            </a:pPr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5000"/>
              </a:lnSpc>
              <a:spcBef>
                <a:spcPct val="5000"/>
              </a:spcBef>
              <a:buFont typeface="Wingdings" pitchFamily="2" charset="2"/>
              <a:buChar char="§"/>
            </a:pPr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5000"/>
              </a:lnSpc>
              <a:spcBef>
                <a:spcPct val="5000"/>
              </a:spcBef>
              <a:buFont typeface="Wingdings" pitchFamily="2" charset="2"/>
              <a:buChar char="§"/>
            </a:pPr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5000"/>
              </a:lnSpc>
              <a:spcBef>
                <a:spcPct val="5000"/>
              </a:spcBef>
            </a:pP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5000"/>
              </a:lnSpc>
              <a:spcBef>
                <a:spcPct val="5000"/>
              </a:spcBef>
              <a:buFont typeface="Wingdings" pitchFamily="2" charset="2"/>
              <a:buChar char="§"/>
            </a:pP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5000"/>
              </a:lnSpc>
              <a:spcBef>
                <a:spcPct val="5000"/>
              </a:spcBef>
            </a:pP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5000"/>
              </a:lnSpc>
              <a:spcBef>
                <a:spcPct val="5000"/>
              </a:spcBef>
            </a:pPr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324597" y="6142007"/>
            <a:ext cx="18101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Présenté par :</a:t>
            </a:r>
          </a:p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NAIT MESSAOUD Aghilas</a:t>
            </a:r>
          </a:p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ATEK Amel</a:t>
            </a:r>
          </a:p>
        </p:txBody>
      </p:sp>
      <p:pic>
        <p:nvPicPr>
          <p:cNvPr id="8" name="Picture 2" descr="Image associé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0715" y="284671"/>
            <a:ext cx="1480822" cy="802257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1742536" y="1293962"/>
            <a:ext cx="415209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>
                <a:latin typeface="Times New Roman" pitchFamily="18" charset="0"/>
                <a:cs typeface="Times New Roman" pitchFamily="18" charset="0"/>
              </a:rPr>
              <a:t> Les réseaux sémantiques 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4654" y="6267635"/>
            <a:ext cx="12650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Année : 2017/2018</a:t>
            </a:r>
          </a:p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Date : 19/01/2018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9738" y="3128333"/>
            <a:ext cx="42195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2432648" y="1587261"/>
            <a:ext cx="35878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>
                <a:latin typeface="Times New Roman" pitchFamily="18" charset="0"/>
                <a:cs typeface="Times New Roman" pitchFamily="18" charset="0"/>
              </a:rPr>
              <a:t> Les réseaux sémantiques </a:t>
            </a:r>
          </a:p>
          <a:p>
            <a:endParaRPr lang="fr-FR" dirty="0"/>
          </a:p>
        </p:txBody>
      </p:sp>
      <p:pic>
        <p:nvPicPr>
          <p:cNvPr id="6" name="Picture 2" descr="Image associé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40715" y="284671"/>
            <a:ext cx="1480822" cy="802257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6324597" y="6142007"/>
            <a:ext cx="18101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Présenté par :</a:t>
            </a:r>
          </a:p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NAIT MESSAOUD Aghilas</a:t>
            </a:r>
          </a:p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ATEK Amel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078302" y="2484408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u="sng" dirty="0">
                <a:latin typeface="Times New Roman" pitchFamily="18" charset="0"/>
                <a:cs typeface="Times New Roman" pitchFamily="18" charset="0"/>
              </a:rPr>
              <a:t>Exemple :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14654" y="6267635"/>
            <a:ext cx="12650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Année : 2017/2018</a:t>
            </a:r>
          </a:p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Date : 19/01/2018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242868" y="1380226"/>
            <a:ext cx="34419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>
                <a:latin typeface="Times New Roman" pitchFamily="18" charset="0"/>
                <a:cs typeface="Times New Roman" pitchFamily="18" charset="0"/>
              </a:rPr>
              <a:t> Les graphes conceptuels</a:t>
            </a:r>
          </a:p>
          <a:p>
            <a:endParaRPr lang="fr-FR" dirty="0"/>
          </a:p>
        </p:txBody>
      </p:sp>
      <p:pic>
        <p:nvPicPr>
          <p:cNvPr id="6" name="Picture 2" descr="Image associé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0715" y="284671"/>
            <a:ext cx="1480822" cy="802257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6324597" y="6142007"/>
            <a:ext cx="18101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Présenté par :</a:t>
            </a:r>
          </a:p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NAIT MESSAOUD Aghilas</a:t>
            </a:r>
          </a:p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ATEK Amel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36847" y="2280641"/>
            <a:ext cx="68243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Les graphes  sont un ensemble de nœuds liés entre eux qui constituent les graphes. 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Chaque graphe va permettre de représenter une unité d’information cohérente et complète. 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les relations  existaient entre ces objets dans le cadre d’un graphe.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1477" y="3217378"/>
            <a:ext cx="4397650" cy="2269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ZoneTexte 11"/>
          <p:cNvSpPr txBox="1"/>
          <p:nvPr/>
        </p:nvSpPr>
        <p:spPr>
          <a:xfrm>
            <a:off x="314654" y="6267635"/>
            <a:ext cx="12650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Année : 2017/2018</a:t>
            </a:r>
          </a:p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Date : 19/01/2018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087593" y="1423358"/>
            <a:ext cx="32905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>
                <a:latin typeface="Times New Roman" pitchFamily="18" charset="0"/>
                <a:cs typeface="Times New Roman" pitchFamily="18" charset="0"/>
              </a:rPr>
              <a:t> Présentation du projet </a:t>
            </a:r>
          </a:p>
          <a:p>
            <a:endParaRPr lang="fr-FR" dirty="0"/>
          </a:p>
        </p:txBody>
      </p:sp>
      <p:pic>
        <p:nvPicPr>
          <p:cNvPr id="5" name="Picture 2" descr="Image associé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0715" y="284671"/>
            <a:ext cx="1480822" cy="802257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6324597" y="6142007"/>
            <a:ext cx="18101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Présenté par :</a:t>
            </a:r>
          </a:p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NAIT MESSAOUD Aghilas</a:t>
            </a:r>
          </a:p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ATEK Amel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62641" y="2467156"/>
            <a:ext cx="645721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Notre projet consiste à créer un graphe conceptuel pour des textes de loi pour cela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il faudrait récupérer à partir d’un texte de loi les mots clés (terme) et les mots les plus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répéter dans les textes. Une technique  appelée  Web </a:t>
            </a:r>
            <a:r>
              <a:rPr lang="fr-FR" sz="1400" dirty="0" err="1">
                <a:latin typeface="Times New Roman" pitchFamily="18" charset="0"/>
                <a:cs typeface="Times New Roman" pitchFamily="18" charset="0"/>
              </a:rPr>
              <a:t>Scraping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 est utilisée pour extraire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de grandes quantités de données de sites Web, où les données sont 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extraites et enregistrées dans un fichier local d'ordinateur ou dans une base de données.</a:t>
            </a:r>
          </a:p>
          <a:p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Outils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: 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7965" y="4262169"/>
            <a:ext cx="1215246" cy="81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0637" y="4244913"/>
            <a:ext cx="1124669" cy="74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ZoneTexte 11"/>
          <p:cNvSpPr txBox="1"/>
          <p:nvPr/>
        </p:nvSpPr>
        <p:spPr>
          <a:xfrm>
            <a:off x="314654" y="6267635"/>
            <a:ext cx="12650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Année : 2017/2018</a:t>
            </a:r>
          </a:p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Date : 19/01/2018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0715" y="284671"/>
            <a:ext cx="1480822" cy="802257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6324597" y="6142007"/>
            <a:ext cx="18101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Présenté par :</a:t>
            </a:r>
          </a:p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NAIT MESSAOUD Aghilas</a:t>
            </a:r>
          </a:p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ATEK Amel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087593" y="1423358"/>
            <a:ext cx="32905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>
                <a:latin typeface="Times New Roman" pitchFamily="18" charset="0"/>
                <a:cs typeface="Times New Roman" pitchFamily="18" charset="0"/>
              </a:rPr>
              <a:t> Présentation du projet </a:t>
            </a: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72441" y="2259617"/>
            <a:ext cx="684514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b="1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Corpus</a:t>
            </a:r>
            <a:r>
              <a:rPr lang="fr-FR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Un corpus est une collection de textes ou de discours regroupé selon un certain 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nombre de critères prédéterminés. Le but de corpus est de Tester des hypothèses 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sur la langue naturelle, Extraction statistique et des informations linguistiques.</a:t>
            </a:r>
          </a:p>
          <a:p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Le corpus doit atteindre une taille critique pour permettre des traitements statistiques fiables.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Le corpus, est séparé par deux sous corpus :</a:t>
            </a:r>
          </a:p>
          <a:p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•  le corpus d’apprentissage, qui sert à retirer un modèle ou un classement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  à partir d’un nombre suffisant d’informations.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•  Le corpus de test, qui sert à vérifier la qualité de l’apprentissage à partir du 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 corpus d’apprentissage.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14654" y="6267635"/>
            <a:ext cx="12650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Année : 2017/2018</a:t>
            </a:r>
          </a:p>
          <a:p>
            <a:pPr algn="ctr"/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Date : 19/01/2018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320</TotalTime>
  <Words>800</Words>
  <Application>Microsoft Office PowerPoint</Application>
  <PresentationFormat>Affichage à l'écran (4:3)</PresentationFormat>
  <Paragraphs>184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 Unicode MS</vt:lpstr>
      <vt:lpstr>Times New Roman</vt:lpstr>
      <vt:lpstr>Trebuchet MS</vt:lpstr>
      <vt:lpstr>Wingdings</vt:lpstr>
      <vt:lpstr>Wingdings 2</vt:lpstr>
      <vt:lpstr>Opulent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Narco</dc:creator>
  <cp:lastModifiedBy>Narco</cp:lastModifiedBy>
  <cp:revision>42</cp:revision>
  <dcterms:created xsi:type="dcterms:W3CDTF">2014-09-16T21:37:47Z</dcterms:created>
  <dcterms:modified xsi:type="dcterms:W3CDTF">2018-01-08T22:16:10Z</dcterms:modified>
</cp:coreProperties>
</file>