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tkVXz+4B3vdoXnLiTSwSZEk5A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990F0-FA00-4180-B703-31CE58FDB762}">
  <a:tblStyle styleId="{9B3990F0-FA00-4180-B703-31CE58FDB76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127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2d21f7282_0_7: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2d21f7282_0_7: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5" name="Google Shape;215;g282d21f7282_0_7: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Clr>
                <a:schemeClr val="dk1"/>
              </a:buClr>
              <a:buSzPts val="1476"/>
              <a:buFont typeface="Calibri"/>
              <a:buNone/>
            </a:pPr>
            <a:r>
              <a:rPr b="0" lang="en-US" sz="1476" strike="noStrike">
                <a:latin typeface="Calibri"/>
                <a:ea typeface="Calibri"/>
                <a:cs typeface="Calibri"/>
                <a:sym typeface="Calibri"/>
              </a:rPr>
              <a:t>I will start with the introduction of LIBS experiment and show how spectra is collected. With the collected LIBS spectra, we can conduct soil analysis.  LIBS has been applied in agriculture for soil analysis, it’s also used in some other areas, such as geochemical. For example, LIBS is used to analyze the pollutants in water.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Arial"/>
              <a:buNone/>
            </a:pPr>
            <a:r>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Calibri"/>
              <a:buNone/>
            </a:pPr>
            <a:r>
              <a:rPr b="0" lang="en-US" sz="1476" strike="noStrike">
                <a:latin typeface="Calibri"/>
                <a:ea typeface="Calibri"/>
                <a:cs typeface="Calibri"/>
                <a:sym typeface="Calibri"/>
              </a:rPr>
              <a:t>Machine learning has enhanced the development of LIBS application, but several challenges exist to its use for soil characterization. To conqueror the challenges, we propose two types of methods. One is calibration and the other one is domain adaptation.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Arial"/>
              <a:buNone/>
            </a:pPr>
            <a:r>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Calibri"/>
              <a:buNone/>
            </a:pPr>
            <a:r>
              <a:rPr b="0" lang="en-US" sz="1476" strike="noStrike">
                <a:latin typeface="Calibri"/>
                <a:ea typeface="Calibri"/>
                <a:cs typeface="Calibri"/>
                <a:sym typeface="Calibri"/>
              </a:rPr>
              <a:t>To test the efficiency of the proposed methods, we did some experiments with an open-source dataset. We found that our methods can effectively overcome the challenges and improve the test accuracy.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Arial"/>
              <a:buNone/>
            </a:pPr>
            <a:r>
              <a:t/>
            </a:r>
            <a:endParaRPr b="0" sz="1476" strike="noStrike">
              <a:latin typeface="Arial"/>
              <a:ea typeface="Arial"/>
              <a:cs typeface="Arial"/>
              <a:sym typeface="Arial"/>
            </a:endParaRPr>
          </a:p>
          <a:p>
            <a:pPr indent="0" lvl="0" marL="0" rtl="0" algn="l">
              <a:lnSpc>
                <a:spcPct val="80000"/>
              </a:lnSpc>
              <a:spcBef>
                <a:spcPts val="541"/>
              </a:spcBef>
              <a:spcAft>
                <a:spcPts val="0"/>
              </a:spcAft>
              <a:buClr>
                <a:schemeClr val="dk1"/>
              </a:buClr>
              <a:buSzPts val="1476"/>
              <a:buFont typeface="Calibri"/>
              <a:buNone/>
            </a:pPr>
            <a:r>
              <a:rPr b="0" lang="en-US" sz="1476" strike="noStrike">
                <a:latin typeface="Calibri"/>
                <a:ea typeface="Calibri"/>
                <a:cs typeface="Calibri"/>
                <a:sym typeface="Calibri"/>
              </a:rPr>
              <a:t>However, the proposed methods are tested with only one dataset. To make the methods more reliable, we will collect more spectra data and test them with multiple datasets in the future. Then revise the methods and further improve the test accuracy.</a:t>
            </a:r>
            <a:endParaRPr b="0" sz="1476" strike="noStrike">
              <a:latin typeface="Arial"/>
              <a:ea typeface="Arial"/>
              <a:cs typeface="Arial"/>
              <a:sym typeface="Arial"/>
            </a:endParaRPr>
          </a:p>
          <a:p>
            <a:pPr indent="0" lvl="0" marL="0" rtl="0" algn="l">
              <a:lnSpc>
                <a:spcPct val="80000"/>
              </a:lnSpc>
              <a:spcBef>
                <a:spcPts val="0"/>
              </a:spcBef>
              <a:spcAft>
                <a:spcPts val="0"/>
              </a:spcAft>
              <a:buClr>
                <a:schemeClr val="dk1"/>
              </a:buClr>
              <a:buSzPts val="1476"/>
              <a:buFont typeface="Arial"/>
              <a:buNone/>
            </a:pPr>
            <a:r>
              <a:t/>
            </a:r>
            <a:endParaRPr b="0" sz="1476" strike="noStrike">
              <a:latin typeface="Arial"/>
              <a:ea typeface="Arial"/>
              <a:cs typeface="Arial"/>
              <a:sym typeface="Arial"/>
            </a:endParaRPr>
          </a:p>
        </p:txBody>
      </p:sp>
      <p:sp>
        <p:nvSpPr>
          <p:cNvPr id="141" name="Google Shape;141;p2:notes"/>
          <p:cNvSpPr txBox="1"/>
          <p:nvPr>
            <p:ph idx="12" type="sldNum"/>
          </p:nvPr>
        </p:nvSpPr>
        <p:spPr>
          <a:xfrm>
            <a:off x="3884760" y="8685360"/>
            <a:ext cx="2971440" cy="4568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2d21f7282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2d21f7282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g282d21f7282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chemeClr val="dk1"/>
              </a:buClr>
              <a:buSzPts val="1400"/>
              <a:buFont typeface="Times New Roman"/>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8"/>
          <p:cNvSpPr txBox="1"/>
          <p:nvPr>
            <p:ph idx="1" type="body"/>
          </p:nvPr>
        </p:nvSpPr>
        <p:spPr>
          <a:xfrm>
            <a:off x="675360" y="180000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2" type="body"/>
          </p:nvPr>
        </p:nvSpPr>
        <p:spPr>
          <a:xfrm>
            <a:off x="675360" y="384588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9"/>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9"/>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9"/>
          <p:cNvSpPr txBox="1"/>
          <p:nvPr>
            <p:ph idx="3" type="body"/>
          </p:nvPr>
        </p:nvSpPr>
        <p:spPr>
          <a:xfrm>
            <a:off x="6753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ph idx="4" type="body"/>
          </p:nvPr>
        </p:nvSpPr>
        <p:spPr>
          <a:xfrm>
            <a:off x="46587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0"/>
          <p:cNvSpPr txBox="1"/>
          <p:nvPr>
            <p:ph idx="1" type="body"/>
          </p:nvPr>
        </p:nvSpPr>
        <p:spPr>
          <a:xfrm>
            <a:off x="67536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0"/>
          <p:cNvSpPr txBox="1"/>
          <p:nvPr>
            <p:ph idx="2" type="body"/>
          </p:nvPr>
        </p:nvSpPr>
        <p:spPr>
          <a:xfrm>
            <a:off x="330408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0"/>
          <p:cNvSpPr txBox="1"/>
          <p:nvPr>
            <p:ph idx="3" type="body"/>
          </p:nvPr>
        </p:nvSpPr>
        <p:spPr>
          <a:xfrm>
            <a:off x="593244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0"/>
          <p:cNvSpPr txBox="1"/>
          <p:nvPr>
            <p:ph idx="4" type="body"/>
          </p:nvPr>
        </p:nvSpPr>
        <p:spPr>
          <a:xfrm>
            <a:off x="67536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0"/>
          <p:cNvSpPr txBox="1"/>
          <p:nvPr>
            <p:ph idx="5" type="body"/>
          </p:nvPr>
        </p:nvSpPr>
        <p:spPr>
          <a:xfrm>
            <a:off x="330408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0"/>
          <p:cNvSpPr txBox="1"/>
          <p:nvPr>
            <p:ph idx="6" type="body"/>
          </p:nvPr>
        </p:nvSpPr>
        <p:spPr>
          <a:xfrm>
            <a:off x="593244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
        <p:nvSpPr>
          <p:cNvPr id="72" name="Google Shape;72;p18"/>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 type="subTitle"/>
          </p:nvPr>
        </p:nvSpPr>
        <p:spPr>
          <a:xfrm>
            <a:off x="675360" y="1800000"/>
            <a:ext cx="7773840" cy="3916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76" name="Google Shape;76;p19"/>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1"/>
          <p:cNvSpPr txBox="1"/>
          <p:nvPr>
            <p:ph idx="1" type="body"/>
          </p:nvPr>
        </p:nvSpPr>
        <p:spPr>
          <a:xfrm>
            <a:off x="675360" y="1800000"/>
            <a:ext cx="777384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1"/>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1" name="Shape 81"/>
        <p:cNvGrpSpPr/>
        <p:nvPr/>
      </p:nvGrpSpPr>
      <p:grpSpPr>
        <a:xfrm>
          <a:off x="0" y="0"/>
          <a:ext cx="0" cy="0"/>
          <a:chOff x="0" y="0"/>
          <a:chExt cx="0" cy="0"/>
        </a:xfrm>
      </p:grpSpPr>
      <p:sp>
        <p:nvSpPr>
          <p:cNvPr id="82" name="Google Shape;82;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2"/>
          <p:cNvSpPr txBox="1"/>
          <p:nvPr>
            <p:ph idx="1" type="body"/>
          </p:nvPr>
        </p:nvSpPr>
        <p:spPr>
          <a:xfrm>
            <a:off x="6753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2"/>
          <p:cNvSpPr txBox="1"/>
          <p:nvPr>
            <p:ph idx="2" type="body"/>
          </p:nvPr>
        </p:nvSpPr>
        <p:spPr>
          <a:xfrm>
            <a:off x="46587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2"/>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3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3"/>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9" name="Shape 89"/>
        <p:cNvGrpSpPr/>
        <p:nvPr/>
      </p:nvGrpSpPr>
      <p:grpSpPr>
        <a:xfrm>
          <a:off x="0" y="0"/>
          <a:ext cx="0" cy="0"/>
          <a:chOff x="0" y="0"/>
          <a:chExt cx="0" cy="0"/>
        </a:xfrm>
      </p:grpSpPr>
      <p:sp>
        <p:nvSpPr>
          <p:cNvPr id="90" name="Google Shape;90;p3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91" name="Google Shape;91;p34"/>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2" name="Shape 92"/>
        <p:cNvGrpSpPr/>
        <p:nvPr/>
      </p:nvGrpSpPr>
      <p:grpSpPr>
        <a:xfrm>
          <a:off x="0" y="0"/>
          <a:ext cx="0" cy="0"/>
          <a:chOff x="0" y="0"/>
          <a:chExt cx="0" cy="0"/>
        </a:xfrm>
      </p:grpSpPr>
      <p:sp>
        <p:nvSpPr>
          <p:cNvPr id="93" name="Google Shape;93;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5"/>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5"/>
          <p:cNvSpPr txBox="1"/>
          <p:nvPr>
            <p:ph idx="2" type="body"/>
          </p:nvPr>
        </p:nvSpPr>
        <p:spPr>
          <a:xfrm>
            <a:off x="46587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5"/>
          <p:cNvSpPr txBox="1"/>
          <p:nvPr>
            <p:ph idx="3" type="body"/>
          </p:nvPr>
        </p:nvSpPr>
        <p:spPr>
          <a:xfrm>
            <a:off x="6753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5"/>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subTitle"/>
          </p:nvPr>
        </p:nvSpPr>
        <p:spPr>
          <a:xfrm>
            <a:off x="675360" y="1800000"/>
            <a:ext cx="7773840" cy="3916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8" name="Shape 98"/>
        <p:cNvGrpSpPr/>
        <p:nvPr/>
      </p:nvGrpSpPr>
      <p:grpSpPr>
        <a:xfrm>
          <a:off x="0" y="0"/>
          <a:ext cx="0" cy="0"/>
          <a:chOff x="0" y="0"/>
          <a:chExt cx="0" cy="0"/>
        </a:xfrm>
      </p:grpSpPr>
      <p:sp>
        <p:nvSpPr>
          <p:cNvPr id="99" name="Google Shape;99;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6"/>
          <p:cNvSpPr txBox="1"/>
          <p:nvPr>
            <p:ph idx="1" type="body"/>
          </p:nvPr>
        </p:nvSpPr>
        <p:spPr>
          <a:xfrm>
            <a:off x="6753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6"/>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6"/>
          <p:cNvSpPr txBox="1"/>
          <p:nvPr>
            <p:ph idx="3" type="body"/>
          </p:nvPr>
        </p:nvSpPr>
        <p:spPr>
          <a:xfrm>
            <a:off x="46587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6"/>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4" name="Shape 104"/>
        <p:cNvGrpSpPr/>
        <p:nvPr/>
      </p:nvGrpSpPr>
      <p:grpSpPr>
        <a:xfrm>
          <a:off x="0" y="0"/>
          <a:ext cx="0" cy="0"/>
          <a:chOff x="0" y="0"/>
          <a:chExt cx="0" cy="0"/>
        </a:xfrm>
      </p:grpSpPr>
      <p:sp>
        <p:nvSpPr>
          <p:cNvPr id="105" name="Google Shape;105;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7"/>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7"/>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7"/>
          <p:cNvSpPr txBox="1"/>
          <p:nvPr>
            <p:ph idx="3" type="body"/>
          </p:nvPr>
        </p:nvSpPr>
        <p:spPr>
          <a:xfrm>
            <a:off x="675360" y="384588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7"/>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0" name="Shape 110"/>
        <p:cNvGrpSpPr/>
        <p:nvPr/>
      </p:nvGrpSpPr>
      <p:grpSpPr>
        <a:xfrm>
          <a:off x="0" y="0"/>
          <a:ext cx="0" cy="0"/>
          <a:chOff x="0" y="0"/>
          <a:chExt cx="0" cy="0"/>
        </a:xfrm>
      </p:grpSpPr>
      <p:sp>
        <p:nvSpPr>
          <p:cNvPr id="111" name="Google Shape;111;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8"/>
          <p:cNvSpPr txBox="1"/>
          <p:nvPr>
            <p:ph idx="1" type="body"/>
          </p:nvPr>
        </p:nvSpPr>
        <p:spPr>
          <a:xfrm>
            <a:off x="675360" y="180000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8"/>
          <p:cNvSpPr txBox="1"/>
          <p:nvPr>
            <p:ph idx="2" type="body"/>
          </p:nvPr>
        </p:nvSpPr>
        <p:spPr>
          <a:xfrm>
            <a:off x="675360" y="384588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8"/>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5" name="Shape 115"/>
        <p:cNvGrpSpPr/>
        <p:nvPr/>
      </p:nvGrpSpPr>
      <p:grpSpPr>
        <a:xfrm>
          <a:off x="0" y="0"/>
          <a:ext cx="0" cy="0"/>
          <a:chOff x="0" y="0"/>
          <a:chExt cx="0" cy="0"/>
        </a:xfrm>
      </p:grpSpPr>
      <p:sp>
        <p:nvSpPr>
          <p:cNvPr id="116" name="Google Shape;116;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9"/>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9"/>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9"/>
          <p:cNvSpPr txBox="1"/>
          <p:nvPr>
            <p:ph idx="3" type="body"/>
          </p:nvPr>
        </p:nvSpPr>
        <p:spPr>
          <a:xfrm>
            <a:off x="6753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9"/>
          <p:cNvSpPr txBox="1"/>
          <p:nvPr>
            <p:ph idx="4" type="body"/>
          </p:nvPr>
        </p:nvSpPr>
        <p:spPr>
          <a:xfrm>
            <a:off x="46587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9"/>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2" name="Shape 122"/>
        <p:cNvGrpSpPr/>
        <p:nvPr/>
      </p:nvGrpSpPr>
      <p:grpSpPr>
        <a:xfrm>
          <a:off x="0" y="0"/>
          <a:ext cx="0" cy="0"/>
          <a:chOff x="0" y="0"/>
          <a:chExt cx="0" cy="0"/>
        </a:xfrm>
      </p:grpSpPr>
      <p:sp>
        <p:nvSpPr>
          <p:cNvPr id="123" name="Google Shape;123;p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0"/>
          <p:cNvSpPr txBox="1"/>
          <p:nvPr>
            <p:ph idx="1" type="body"/>
          </p:nvPr>
        </p:nvSpPr>
        <p:spPr>
          <a:xfrm>
            <a:off x="67536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40"/>
          <p:cNvSpPr txBox="1"/>
          <p:nvPr>
            <p:ph idx="2" type="body"/>
          </p:nvPr>
        </p:nvSpPr>
        <p:spPr>
          <a:xfrm>
            <a:off x="330408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40"/>
          <p:cNvSpPr txBox="1"/>
          <p:nvPr>
            <p:ph idx="3" type="body"/>
          </p:nvPr>
        </p:nvSpPr>
        <p:spPr>
          <a:xfrm>
            <a:off x="5932440" y="180000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40"/>
          <p:cNvSpPr txBox="1"/>
          <p:nvPr>
            <p:ph idx="4" type="body"/>
          </p:nvPr>
        </p:nvSpPr>
        <p:spPr>
          <a:xfrm>
            <a:off x="67536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40"/>
          <p:cNvSpPr txBox="1"/>
          <p:nvPr>
            <p:ph idx="5" type="body"/>
          </p:nvPr>
        </p:nvSpPr>
        <p:spPr>
          <a:xfrm>
            <a:off x="330408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40"/>
          <p:cNvSpPr txBox="1"/>
          <p:nvPr>
            <p:ph idx="6" type="body"/>
          </p:nvPr>
        </p:nvSpPr>
        <p:spPr>
          <a:xfrm>
            <a:off x="5932440" y="3845880"/>
            <a:ext cx="250308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40"/>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1pPr>
            <a:lvl2pPr indent="0" lvl="1"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2pPr>
            <a:lvl3pPr indent="0" lvl="2"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3pPr>
            <a:lvl4pPr indent="0" lvl="3"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4pPr>
            <a:lvl5pPr indent="0" lvl="4"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5pPr>
            <a:lvl6pPr indent="0" lvl="5"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6pPr>
            <a:lvl7pPr indent="0" lvl="6"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7pPr>
            <a:lvl8pPr indent="0" lvl="7"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8pPr>
            <a:lvl9pPr indent="0" lvl="8" marL="0" algn="r">
              <a:lnSpc>
                <a:spcPct val="100000"/>
              </a:lnSpc>
              <a:spcBef>
                <a:spcPts val="0"/>
              </a:spcBef>
              <a:buClr>
                <a:srgbClr val="898989"/>
              </a:buClr>
              <a:buSzPts val="1200"/>
              <a:buFont typeface="Arial"/>
              <a:buNone/>
              <a:defRPr b="0" sz="1200"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 type="body"/>
          </p:nvPr>
        </p:nvSpPr>
        <p:spPr>
          <a:xfrm>
            <a:off x="675360" y="1800000"/>
            <a:ext cx="777384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6753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2"/>
          <p:cNvSpPr txBox="1"/>
          <p:nvPr>
            <p:ph idx="2" type="body"/>
          </p:nvPr>
        </p:nvSpPr>
        <p:spPr>
          <a:xfrm>
            <a:off x="46587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5"/>
          <p:cNvSpPr txBox="1"/>
          <p:nvPr>
            <p:ph idx="2" type="body"/>
          </p:nvPr>
        </p:nvSpPr>
        <p:spPr>
          <a:xfrm>
            <a:off x="46587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5"/>
          <p:cNvSpPr txBox="1"/>
          <p:nvPr>
            <p:ph idx="3" type="body"/>
          </p:nvPr>
        </p:nvSpPr>
        <p:spPr>
          <a:xfrm>
            <a:off x="6753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675360" y="1800000"/>
            <a:ext cx="3793320" cy="39168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6"/>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6"/>
          <p:cNvSpPr txBox="1"/>
          <p:nvPr>
            <p:ph idx="3" type="body"/>
          </p:nvPr>
        </p:nvSpPr>
        <p:spPr>
          <a:xfrm>
            <a:off x="4658760" y="384588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7"/>
          <p:cNvSpPr txBox="1"/>
          <p:nvPr>
            <p:ph idx="1" type="body"/>
          </p:nvPr>
        </p:nvSpPr>
        <p:spPr>
          <a:xfrm>
            <a:off x="6753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2" type="body"/>
          </p:nvPr>
        </p:nvSpPr>
        <p:spPr>
          <a:xfrm>
            <a:off x="4658760" y="1800000"/>
            <a:ext cx="379332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7"/>
          <p:cNvSpPr txBox="1"/>
          <p:nvPr>
            <p:ph idx="3" type="body"/>
          </p:nvPr>
        </p:nvSpPr>
        <p:spPr>
          <a:xfrm>
            <a:off x="675360" y="3845880"/>
            <a:ext cx="7773840" cy="18680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0" l="0" r="0" t="0"/>
          <a:stretch/>
        </p:blipFill>
        <p:spPr>
          <a:xfrm>
            <a:off x="0" y="5362560"/>
            <a:ext cx="6055920" cy="1169640"/>
          </a:xfrm>
          <a:prstGeom prst="rect">
            <a:avLst/>
          </a:prstGeom>
          <a:noFill/>
          <a:ln cap="flat" cmpd="sng" w="9525">
            <a:solidFill>
              <a:srgbClr val="000000"/>
            </a:solidFill>
            <a:prstDash val="solid"/>
            <a:miter lim="8000"/>
            <a:headEnd len="sm" w="sm" type="none"/>
            <a:tailEnd len="sm" w="sm" type="none"/>
          </a:ln>
        </p:spPr>
      </p:pic>
      <p:pic>
        <p:nvPicPr>
          <p:cNvPr id="11" name="Google Shape;11;p15"/>
          <p:cNvPicPr preferRelativeResize="0"/>
          <p:nvPr/>
        </p:nvPicPr>
        <p:blipFill rotWithShape="1">
          <a:blip r:embed="rId2">
            <a:alphaModFix/>
          </a:blip>
          <a:srcRect b="0" l="0" r="0" t="0"/>
          <a:stretch/>
        </p:blipFill>
        <p:spPr>
          <a:xfrm>
            <a:off x="6470640" y="5618160"/>
            <a:ext cx="2077560" cy="667800"/>
          </a:xfrm>
          <a:prstGeom prst="rect">
            <a:avLst/>
          </a:prstGeom>
          <a:noFill/>
          <a:ln>
            <a:noFill/>
          </a:ln>
        </p:spPr>
      </p:pic>
      <p:sp>
        <p:nvSpPr>
          <p:cNvPr id="12" name="Google Shape;12;p15"/>
          <p:cNvSpPr txBox="1"/>
          <p:nvPr>
            <p:ph idx="1" type="body"/>
          </p:nvPr>
        </p:nvSpPr>
        <p:spPr>
          <a:xfrm>
            <a:off x="727200" y="1214640"/>
            <a:ext cx="7461000" cy="188352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2" type="body"/>
          </p:nvPr>
        </p:nvSpPr>
        <p:spPr>
          <a:xfrm>
            <a:off x="727200" y="3262680"/>
            <a:ext cx="7461000" cy="139032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3" type="body"/>
          </p:nvPr>
        </p:nvSpPr>
        <p:spPr>
          <a:xfrm>
            <a:off x="727200" y="5780160"/>
            <a:ext cx="5140440" cy="66960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1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rotWithShape="1">
          <a:blip r:embed="rId1">
            <a:alphaModFix/>
          </a:blip>
          <a:srcRect b="0" l="0" r="0" t="0"/>
          <a:stretch/>
        </p:blipFill>
        <p:spPr>
          <a:xfrm>
            <a:off x="0" y="6431040"/>
            <a:ext cx="6954480" cy="82080"/>
          </a:xfrm>
          <a:prstGeom prst="rect">
            <a:avLst/>
          </a:prstGeom>
          <a:noFill/>
          <a:ln>
            <a:noFill/>
          </a:ln>
        </p:spPr>
      </p:pic>
      <p:pic>
        <p:nvPicPr>
          <p:cNvPr id="66" name="Google Shape;66;p17"/>
          <p:cNvPicPr preferRelativeResize="0"/>
          <p:nvPr/>
        </p:nvPicPr>
        <p:blipFill rotWithShape="1">
          <a:blip r:embed="rId2">
            <a:alphaModFix/>
          </a:blip>
          <a:srcRect b="0" l="0" r="0" t="0"/>
          <a:stretch/>
        </p:blipFill>
        <p:spPr>
          <a:xfrm>
            <a:off x="7272360" y="6199200"/>
            <a:ext cx="1541160" cy="496440"/>
          </a:xfrm>
          <a:prstGeom prst="rect">
            <a:avLst/>
          </a:prstGeom>
          <a:noFill/>
          <a:ln>
            <a:noFill/>
          </a:ln>
        </p:spPr>
      </p:pic>
      <p:sp>
        <p:nvSpPr>
          <p:cNvPr id="67" name="Google Shape;67;p17"/>
          <p:cNvSpPr txBox="1"/>
          <p:nvPr>
            <p:ph idx="1" type="body"/>
          </p:nvPr>
        </p:nvSpPr>
        <p:spPr>
          <a:xfrm>
            <a:off x="675360" y="1800000"/>
            <a:ext cx="7773840" cy="391680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17"/>
          <p:cNvSpPr txBox="1"/>
          <p:nvPr>
            <p:ph idx="2" type="body"/>
          </p:nvPr>
        </p:nvSpPr>
        <p:spPr>
          <a:xfrm>
            <a:off x="675360" y="734040"/>
            <a:ext cx="7773840" cy="820440"/>
          </a:xfrm>
          <a:prstGeom prst="rect">
            <a:avLst/>
          </a:prstGeom>
          <a:noFill/>
          <a:ln>
            <a:noFill/>
          </a:ln>
        </p:spPr>
        <p:txBody>
          <a:bodyPr anchorCtr="0" anchor="t" bIns="45000" lIns="90000" spcFirstLastPara="1" rIns="90000" wrap="square" tIns="450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17"/>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70" name="Google Shape;70;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hyperlink" Target="https://github.com/ATESAM-ABDULLAH/ASL-alphabet-recognition/blob/main/Paper/CNN_arch.jpg" TargetMode="External"/><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freepik.com/free-vector/hand-gesture-language-alphabet_2776330.htm" TargetMode="External"/><Relationship Id="rId4" Type="http://schemas.openxmlformats.org/officeDocument/2006/relationships/hyperlink" Target="https://doi.org/10.1016/j.cmpbup.2021.100048" TargetMode="External"/><Relationship Id="rId9" Type="http://schemas.openxmlformats.org/officeDocument/2006/relationships/hyperlink" Target="https://www.kaggle.com/datasets/grassknoted/asl-alphabet?resource=download" TargetMode="External"/><Relationship Id="rId5" Type="http://schemas.openxmlformats.org/officeDocument/2006/relationships/hyperlink" Target="https://doi.org/10.1155/2022/1450822" TargetMode="External"/><Relationship Id="rId6" Type="http://schemas.openxmlformats.org/officeDocument/2006/relationships/hyperlink" Target="https://doi.org/10.1016/j.array.2022.100141" TargetMode="External"/><Relationship Id="rId7" Type="http://schemas.openxmlformats.org/officeDocument/2006/relationships/hyperlink" Target="https://doi.org/10.1016/j.eswa.2022.118914" TargetMode="External"/><Relationship Id="rId8" Type="http://schemas.openxmlformats.org/officeDocument/2006/relationships/hyperlink" Target="https://doi.org/10.1016/j.procs.2022.12.10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slide" Target="/ppt/slid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slide" Target="/ppt/slides/slide11.xml"/><Relationship Id="rId4" Type="http://schemas.openxmlformats.org/officeDocument/2006/relationships/slide" Target="/ppt/slides/slide11.xml"/><Relationship Id="rId5" Type="http://schemas.openxmlformats.org/officeDocument/2006/relationships/slide" Target="/ppt/slides/slide11.xml"/><Relationship Id="rId6" Type="http://schemas.openxmlformats.org/officeDocument/2006/relationships/slide" Target="/ppt/slides/slide11.xml"/><Relationship Id="rId7" Type="http://schemas.openxmlformats.org/officeDocument/2006/relationships/slide" Target="/ppt/slid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slide" Target="/ppt/slid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slide" Target="/ppt/slides/slide1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ph idx="4294967295" type="body"/>
          </p:nvPr>
        </p:nvSpPr>
        <p:spPr>
          <a:xfrm>
            <a:off x="898125" y="1414325"/>
            <a:ext cx="7377300" cy="998700"/>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100000"/>
              </a:lnSpc>
              <a:spcBef>
                <a:spcPts val="0"/>
              </a:spcBef>
              <a:spcAft>
                <a:spcPts val="0"/>
              </a:spcAft>
              <a:buClr>
                <a:srgbClr val="000000"/>
              </a:buClr>
              <a:buSzPts val="3200"/>
              <a:buFont typeface="Arial"/>
              <a:buNone/>
            </a:pPr>
            <a:r>
              <a:rPr b="1" lang="en-US" sz="4800">
                <a:solidFill>
                  <a:srgbClr val="000000"/>
                </a:solidFill>
                <a:latin typeface="Times New Roman"/>
                <a:ea typeface="Times New Roman"/>
                <a:cs typeface="Times New Roman"/>
                <a:sym typeface="Times New Roman"/>
              </a:rPr>
              <a:t>ASL Character Recognition using CNNs</a:t>
            </a:r>
            <a:endParaRPr i="0" sz="4800" u="none" cap="none" strike="noStrike">
              <a:solidFill>
                <a:srgbClr val="000000"/>
              </a:solidFill>
              <a:latin typeface="Times New Roman"/>
              <a:ea typeface="Times New Roman"/>
              <a:cs typeface="Times New Roman"/>
              <a:sym typeface="Times New Roman"/>
            </a:endParaRPr>
          </a:p>
        </p:txBody>
      </p:sp>
      <p:sp>
        <p:nvSpPr>
          <p:cNvPr id="136" name="Google Shape;136;p1"/>
          <p:cNvSpPr txBox="1"/>
          <p:nvPr>
            <p:ph idx="4294967295" type="body"/>
          </p:nvPr>
        </p:nvSpPr>
        <p:spPr>
          <a:xfrm>
            <a:off x="856286" y="3318772"/>
            <a:ext cx="7461000" cy="1390200"/>
          </a:xfrm>
          <a:prstGeom prst="rect">
            <a:avLst/>
          </a:prstGeom>
          <a:noFill/>
          <a:ln>
            <a:noFill/>
          </a:ln>
        </p:spPr>
        <p:txBody>
          <a:bodyPr anchorCtr="0" anchor="t" bIns="45700" lIns="91425" spcFirstLastPara="1" rIns="91425" wrap="square" tIns="45700">
            <a:noAutofit/>
          </a:bodyPr>
          <a:lstStyle/>
          <a:p>
            <a:pPr indent="0" lvl="0" marL="0" marR="0" rtl="0" algn="ctr">
              <a:lnSpc>
                <a:spcPct val="141625"/>
              </a:lnSpc>
              <a:spcBef>
                <a:spcPts val="0"/>
              </a:spcBef>
              <a:spcAft>
                <a:spcPts val="0"/>
              </a:spcAft>
              <a:buClr>
                <a:schemeClr val="dk1"/>
              </a:buClr>
              <a:buSzPts val="1100"/>
              <a:buFont typeface="Arial"/>
              <a:buNone/>
            </a:pPr>
            <a:r>
              <a:rPr lang="en-US" sz="2400">
                <a:solidFill>
                  <a:srgbClr val="000000"/>
                </a:solidFill>
              </a:rPr>
              <a:t>Atesam Abdullah,  Raja Hashim Ali,  Zain Ul Abideen,</a:t>
            </a:r>
            <a:endParaRPr sz="2400">
              <a:solidFill>
                <a:srgbClr val="000000"/>
              </a:solidFill>
            </a:endParaRPr>
          </a:p>
          <a:p>
            <a:pPr indent="0" lvl="0" marL="0" marR="0" rtl="0" algn="ctr">
              <a:lnSpc>
                <a:spcPct val="141625"/>
              </a:lnSpc>
              <a:spcBef>
                <a:spcPts val="0"/>
              </a:spcBef>
              <a:spcAft>
                <a:spcPts val="0"/>
              </a:spcAft>
              <a:buClr>
                <a:schemeClr val="dk1"/>
              </a:buClr>
              <a:buSzPts val="1100"/>
              <a:buFont typeface="Arial"/>
              <a:buNone/>
            </a:pPr>
            <a:r>
              <a:rPr lang="en-US" sz="2400">
                <a:solidFill>
                  <a:srgbClr val="000000"/>
                </a:solidFill>
              </a:rPr>
              <a:t>Ali Zeeshan Ijaz,  Nisar Ali,  Abdul Bais</a:t>
            </a:r>
            <a:endParaRPr sz="2400">
              <a:solidFill>
                <a:srgbClr val="000000"/>
              </a:solidFill>
            </a:endParaRPr>
          </a:p>
        </p:txBody>
      </p:sp>
      <p:sp>
        <p:nvSpPr>
          <p:cNvPr id="137" name="Google Shape;137;p1"/>
          <p:cNvSpPr txBox="1"/>
          <p:nvPr>
            <p:ph idx="4294967295" type="body"/>
          </p:nvPr>
        </p:nvSpPr>
        <p:spPr>
          <a:xfrm>
            <a:off x="291265" y="5780160"/>
            <a:ext cx="5140080" cy="563274"/>
          </a:xfrm>
          <a:prstGeom prst="rect">
            <a:avLst/>
          </a:prstGeom>
          <a:noFill/>
          <a:ln>
            <a:noFill/>
          </a:ln>
        </p:spPr>
        <p:txBody>
          <a:bodyPr anchorCtr="0" anchor="t" bIns="45700" lIns="91425" spcFirstLastPara="1" rIns="91425" wrap="square" tIns="45700">
            <a:noAutofit/>
          </a:bodyPr>
          <a:lstStyle/>
          <a:p>
            <a:pPr indent="-228600" lvl="0" marL="228600" marR="0" rtl="0" algn="ctr">
              <a:lnSpc>
                <a:spcPct val="104999"/>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Sep 24</a:t>
            </a:r>
            <a:r>
              <a:rPr b="1" baseline="30000" i="0" lang="en-US" sz="2000" u="none" cap="none" strike="noStrike">
                <a:solidFill>
                  <a:srgbClr val="000000"/>
                </a:solidFill>
                <a:latin typeface="Times New Roman"/>
                <a:ea typeface="Times New Roman"/>
                <a:cs typeface="Times New Roman"/>
                <a:sym typeface="Times New Roman"/>
              </a:rPr>
              <a:t>th</a:t>
            </a:r>
            <a:r>
              <a:rPr b="1" i="0" lang="en-US" sz="2000" u="none" cap="none" strike="noStrike">
                <a:solidFill>
                  <a:srgbClr val="000000"/>
                </a:solidFill>
                <a:latin typeface="Times New Roman"/>
                <a:ea typeface="Times New Roman"/>
                <a:cs typeface="Times New Roman"/>
                <a:sym typeface="Times New Roman"/>
              </a:rPr>
              <a:t>, 2023</a:t>
            </a:r>
            <a:endParaRPr b="0" i="0" sz="2000" u="none" cap="none" strike="noStrike">
              <a:solidFill>
                <a:srgbClr val="000000"/>
              </a:solidFill>
              <a:latin typeface="Calibri"/>
              <a:ea typeface="Calibri"/>
              <a:cs typeface="Calibri"/>
              <a:sym typeface="Calibri"/>
            </a:endParaRPr>
          </a:p>
          <a:p>
            <a:pPr indent="-228600" lvl="0" marL="228600" marR="0" rtl="0" algn="l">
              <a:lnSpc>
                <a:spcPct val="104999"/>
              </a:lnSpc>
              <a:spcBef>
                <a:spcPts val="100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228600" lvl="0" marL="228600" marR="0" rtl="0" algn="l">
              <a:lnSpc>
                <a:spcPct val="104999"/>
              </a:lnSpc>
              <a:spcBef>
                <a:spcPts val="100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729342" y="727544"/>
            <a:ext cx="8109497"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10" name="Google Shape;210;p11"/>
          <p:cNvSpPr txBox="1"/>
          <p:nvPr/>
        </p:nvSpPr>
        <p:spPr>
          <a:xfrm>
            <a:off x="555171" y="2024744"/>
            <a:ext cx="7652700" cy="3386400"/>
          </a:xfrm>
          <a:prstGeom prst="rect">
            <a:avLst/>
          </a:prstGeom>
          <a:noFill/>
          <a:ln>
            <a:noFill/>
          </a:ln>
        </p:spPr>
        <p:txBody>
          <a:bodyPr anchorCtr="0" anchor="t" bIns="45700" lIns="91425" spcFirstLastPara="1" rIns="91425" wrap="square" tIns="45700">
            <a:spAutoFit/>
          </a:bodyPr>
          <a:lstStyle/>
          <a:p>
            <a:pPr indent="-323850" lvl="0" marL="342900" marR="0" rtl="0" algn="just">
              <a:spcBef>
                <a:spcPts val="1200"/>
              </a:spcBef>
              <a:spcAft>
                <a:spcPts val="0"/>
              </a:spcAft>
              <a:buClr>
                <a:schemeClr val="dk1"/>
              </a:buClr>
              <a:buSzPts val="2300"/>
              <a:buChar char="•"/>
            </a:pPr>
            <a:r>
              <a:rPr lang="en-US" sz="2300">
                <a:solidFill>
                  <a:schemeClr val="dk1"/>
                </a:solidFill>
              </a:rPr>
              <a:t>Challenges persist with similar letters (e.g., A and M) in live data.</a:t>
            </a:r>
            <a:endParaRPr sz="2300">
              <a:solidFill>
                <a:schemeClr val="dk1"/>
              </a:solidFill>
            </a:endParaRPr>
          </a:p>
          <a:p>
            <a:pPr indent="-323850" lvl="0" marL="342900" marR="0" rtl="0" algn="just">
              <a:spcBef>
                <a:spcPts val="1200"/>
              </a:spcBef>
              <a:spcAft>
                <a:spcPts val="0"/>
              </a:spcAft>
              <a:buClr>
                <a:schemeClr val="dk1"/>
              </a:buClr>
              <a:buSzPts val="2300"/>
              <a:buChar char="•"/>
            </a:pPr>
            <a:r>
              <a:rPr lang="en-US" sz="2300">
                <a:solidFill>
                  <a:schemeClr val="dk1"/>
                </a:solidFill>
              </a:rPr>
              <a:t>Exploring integration of landmark data to improve precision.</a:t>
            </a:r>
            <a:endParaRPr sz="2300">
              <a:solidFill>
                <a:schemeClr val="dk1"/>
              </a:solidFill>
            </a:endParaRPr>
          </a:p>
          <a:p>
            <a:pPr indent="-323850" lvl="0" marL="342900" marR="0" rtl="0" algn="just">
              <a:spcBef>
                <a:spcPts val="1200"/>
              </a:spcBef>
              <a:spcAft>
                <a:spcPts val="0"/>
              </a:spcAft>
              <a:buClr>
                <a:schemeClr val="dk1"/>
              </a:buClr>
              <a:buSzPts val="2300"/>
              <a:buChar char="•"/>
            </a:pPr>
            <a:r>
              <a:rPr lang="en-US" sz="2300">
                <a:solidFill>
                  <a:schemeClr val="dk1"/>
                </a:solidFill>
              </a:rPr>
              <a:t>Continuous architecture refinement and dataset expansion are essential for future progress.</a:t>
            </a:r>
            <a:endParaRPr sz="2300">
              <a:solidFill>
                <a:schemeClr val="dk1"/>
              </a:solidFill>
            </a:endParaRPr>
          </a:p>
          <a:p>
            <a:pPr indent="-323850" lvl="0" marL="342900" marR="0" rtl="0" algn="just">
              <a:spcBef>
                <a:spcPts val="1200"/>
              </a:spcBef>
              <a:spcAft>
                <a:spcPts val="0"/>
              </a:spcAft>
              <a:buClr>
                <a:schemeClr val="dk1"/>
              </a:buClr>
              <a:buSzPts val="2300"/>
              <a:buChar char="•"/>
            </a:pPr>
            <a:r>
              <a:rPr lang="en-US" sz="2300">
                <a:solidFill>
                  <a:schemeClr val="dk1"/>
                </a:solidFill>
              </a:rPr>
              <a:t>Foundational work for ASL tech advancements, benefiting education and communication for the deaf.</a:t>
            </a:r>
            <a:endParaRPr sz="2300">
              <a:solidFill>
                <a:schemeClr val="dk1"/>
              </a:solidFill>
            </a:endParaRPr>
          </a:p>
        </p:txBody>
      </p:sp>
      <p:sp>
        <p:nvSpPr>
          <p:cNvPr id="211" name="Google Shape;211;p11"/>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82d21f7282_0_7"/>
          <p:cNvSpPr txBox="1"/>
          <p:nvPr>
            <p:ph type="title"/>
          </p:nvPr>
        </p:nvSpPr>
        <p:spPr>
          <a:xfrm>
            <a:off x="609600" y="-107400"/>
            <a:ext cx="8229300" cy="114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18" name="Google Shape;218;g282d21f7282_0_7"/>
          <p:cNvSpPr txBox="1"/>
          <p:nvPr>
            <p:ph idx="12" type="sldNum"/>
          </p:nvPr>
        </p:nvSpPr>
        <p:spPr>
          <a:xfrm>
            <a:off x="4821120" y="6081840"/>
            <a:ext cx="2133300" cy="3648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Arial"/>
              <a:buNone/>
            </a:pPr>
            <a:fld id="{00000000-1234-1234-1234-123412341234}" type="slidenum">
              <a:rPr lang="en-US"/>
              <a:t>‹#›</a:t>
            </a:fld>
            <a:endParaRPr/>
          </a:p>
        </p:txBody>
      </p:sp>
      <p:sp>
        <p:nvSpPr>
          <p:cNvPr id="219" name="Google Shape;219;g282d21f7282_0_7"/>
          <p:cNvSpPr txBox="1"/>
          <p:nvPr/>
        </p:nvSpPr>
        <p:spPr>
          <a:xfrm>
            <a:off x="12175" y="794650"/>
            <a:ext cx="9067800" cy="57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600"/>
              <a:t>[1] </a:t>
            </a:r>
            <a:r>
              <a:rPr lang="en-US" sz="1600" u="sng">
                <a:solidFill>
                  <a:schemeClr val="hlink"/>
                </a:solidFill>
                <a:hlinkClick r:id="rId3"/>
              </a:rPr>
              <a:t>https://www.freepik.com/free-vector/hand-gesture-language-alphabet_2776330.htm</a:t>
            </a:r>
            <a:endParaRPr sz="1600"/>
          </a:p>
          <a:p>
            <a:pPr indent="0" lvl="0" marL="0" rtl="0" algn="l">
              <a:lnSpc>
                <a:spcPct val="100000"/>
              </a:lnSpc>
              <a:spcBef>
                <a:spcPts val="1000"/>
              </a:spcBef>
              <a:spcAft>
                <a:spcPts val="0"/>
              </a:spcAft>
              <a:buNone/>
            </a:pPr>
            <a:r>
              <a:rPr lang="en-US" sz="1600"/>
              <a:t>[2] </a:t>
            </a:r>
            <a:r>
              <a:rPr lang="en-US" sz="1600"/>
              <a:t>A. Kasapbaşı, A. Eltayeb Ahmed Elbushra, O. Al-Hardanee, and A. Yılmaz, "DeepASLR: A CNN based human computer interface for American Sign Language recognition for hearing-impaired individuals," Computer Methods and Programs in Biomedicine Update, vol. 2, p. 100048, 2022. </a:t>
            </a:r>
            <a:r>
              <a:rPr lang="en-US" sz="1600" u="sng">
                <a:solidFill>
                  <a:schemeClr val="hlink"/>
                </a:solidFill>
                <a:hlinkClick r:id="rId4"/>
              </a:rPr>
              <a:t>DOI</a:t>
            </a:r>
            <a:endParaRPr sz="1600"/>
          </a:p>
          <a:p>
            <a:pPr indent="0" lvl="0" marL="0" rtl="0" algn="l">
              <a:lnSpc>
                <a:spcPct val="100000"/>
              </a:lnSpc>
              <a:spcBef>
                <a:spcPts val="1000"/>
              </a:spcBef>
              <a:spcAft>
                <a:spcPts val="0"/>
              </a:spcAft>
              <a:buNone/>
            </a:pPr>
            <a:r>
              <a:rPr lang="en-US" sz="1600"/>
              <a:t>[3] </a:t>
            </a:r>
            <a:r>
              <a:rPr lang="en-US" sz="1600"/>
              <a:t>A. Mannan, A. Abbasi, A. R. Javed, A. Ahsan, T. R. Gadekallu, and Q. Xin, "Hypertuned Deep Convolutional Neural Network for Sign Language Recognition," Computational Intelligence and Neuroscience, vol. 2022, pp. 1–10, Apr. 2022. </a:t>
            </a:r>
            <a:r>
              <a:rPr lang="en-US" sz="1600" u="sng">
                <a:solidFill>
                  <a:schemeClr val="hlink"/>
                </a:solidFill>
                <a:hlinkClick r:id="rId5"/>
              </a:rPr>
              <a:t>DOI</a:t>
            </a:r>
            <a:endParaRPr sz="1600"/>
          </a:p>
          <a:p>
            <a:pPr indent="0" lvl="0" marL="0" rtl="0" algn="l">
              <a:lnSpc>
                <a:spcPct val="100000"/>
              </a:lnSpc>
              <a:spcBef>
                <a:spcPts val="1000"/>
              </a:spcBef>
              <a:spcAft>
                <a:spcPts val="0"/>
              </a:spcAft>
              <a:buNone/>
            </a:pPr>
            <a:r>
              <a:rPr lang="en-US" sz="1600"/>
              <a:t>[4] </a:t>
            </a:r>
            <a:r>
              <a:rPr lang="en-US" sz="1600"/>
              <a:t>S. Katoch, V. Singh, and U. S. Tiwary, "Indian Sign Language recognition system using SURF with SVM and CNN," Array, vol. 14, p. 100141, Jul. 2022. </a:t>
            </a:r>
            <a:r>
              <a:rPr lang="en-US" sz="1600" u="sng">
                <a:solidFill>
                  <a:schemeClr val="hlink"/>
                </a:solidFill>
                <a:hlinkClick r:id="rId6"/>
              </a:rPr>
              <a:t>DOI</a:t>
            </a:r>
            <a:endParaRPr sz="1600"/>
          </a:p>
          <a:p>
            <a:pPr indent="0" lvl="0" marL="0" rtl="0" algn="l">
              <a:lnSpc>
                <a:spcPct val="100000"/>
              </a:lnSpc>
              <a:spcBef>
                <a:spcPts val="1000"/>
              </a:spcBef>
              <a:spcAft>
                <a:spcPts val="0"/>
              </a:spcAft>
              <a:buNone/>
            </a:pPr>
            <a:r>
              <a:rPr lang="en-US" sz="1600"/>
              <a:t>[5] S. Das, M. S. Imtiaz, N. H. Neom, N. Siddique, and H. Wang, "A hybrid approach for Bangla sign language recognition using deep transfer learning model with random forest classifier," Expert Systems with Applications, vol. 213, p. 118914, Mar. 2023. </a:t>
            </a:r>
            <a:r>
              <a:rPr lang="en-US" sz="1600" u="sng">
                <a:solidFill>
                  <a:schemeClr val="hlink"/>
                </a:solidFill>
                <a:hlinkClick r:id="rId7"/>
              </a:rPr>
              <a:t>DOI</a:t>
            </a:r>
            <a:endParaRPr sz="1600"/>
          </a:p>
          <a:p>
            <a:pPr indent="0" lvl="0" marL="0" rtl="0" algn="l">
              <a:lnSpc>
                <a:spcPct val="100000"/>
              </a:lnSpc>
              <a:spcBef>
                <a:spcPts val="1000"/>
              </a:spcBef>
              <a:spcAft>
                <a:spcPts val="0"/>
              </a:spcAft>
              <a:buNone/>
            </a:pPr>
            <a:r>
              <a:rPr lang="en-US" sz="1600"/>
              <a:t>[6] Y. Obi, K. S. Claudio, V. M. Budiman, S. Achmad, and A. Kurniawan, "Sign language recognition system for communicating to people with disabilities," Procedia Computer Science, vol. 216, pp. 13–20, 2023. </a:t>
            </a:r>
            <a:r>
              <a:rPr lang="en-US" sz="1600" u="sng">
                <a:solidFill>
                  <a:schemeClr val="hlink"/>
                </a:solidFill>
                <a:hlinkClick r:id="rId8"/>
              </a:rPr>
              <a:t>DOI</a:t>
            </a:r>
            <a:endParaRPr sz="1600"/>
          </a:p>
          <a:p>
            <a:pPr indent="0" lvl="0" marL="0" rtl="0" algn="l">
              <a:spcBef>
                <a:spcPts val="1000"/>
              </a:spcBef>
              <a:spcAft>
                <a:spcPts val="0"/>
              </a:spcAft>
              <a:buClr>
                <a:schemeClr val="dk1"/>
              </a:buClr>
              <a:buSzPts val="1100"/>
              <a:buFont typeface="Arial"/>
              <a:buNone/>
            </a:pPr>
            <a:r>
              <a:rPr lang="en-US" sz="1600">
                <a:solidFill>
                  <a:schemeClr val="dk1"/>
                </a:solidFill>
              </a:rPr>
              <a:t>[7] </a:t>
            </a:r>
            <a:r>
              <a:rPr lang="en-US" sz="1600" u="sng">
                <a:solidFill>
                  <a:schemeClr val="hlink"/>
                </a:solidFill>
                <a:hlinkClick r:id="rId9"/>
              </a:rPr>
              <a:t>https://www.kaggle.com/datasets/grassknoted/asl-alphabet?resource=download</a:t>
            </a:r>
            <a:endParaRPr sz="1600">
              <a:solidFill>
                <a:schemeClr val="dk1"/>
              </a:solidFill>
            </a:endParaRPr>
          </a:p>
          <a:p>
            <a:pPr indent="0" lvl="0" marL="0" rtl="0" algn="l">
              <a:lnSpc>
                <a:spcPct val="100000"/>
              </a:lnSpc>
              <a:spcBef>
                <a:spcPts val="1000"/>
              </a:spcBef>
              <a:spcAft>
                <a:spcPts val="1000"/>
              </a:spcAft>
              <a:buNone/>
            </a:pPr>
            <a:r>
              <a:rPr lang="en-US" sz="1600"/>
              <a:t>[8] </a:t>
            </a:r>
            <a:r>
              <a:rPr lang="en-US" sz="1600" u="sng">
                <a:solidFill>
                  <a:schemeClr val="hlink"/>
                </a:solidFill>
                <a:hlinkClick r:id="rId10"/>
              </a:rPr>
              <a:t>https://github.com/ATESAM-ABDULLAH/ASL-alphabet-recognition/blob/main/Paper/CNN_arch.jpg</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lang="en-US" sz="1200" strike="noStrike">
                <a:solidFill>
                  <a:srgbClr val="898989"/>
                </a:solidFill>
                <a:latin typeface="Arial"/>
                <a:ea typeface="Arial"/>
                <a:cs typeface="Arial"/>
                <a:sym typeface="Arial"/>
              </a:rPr>
              <a:t>‹#›</a:t>
            </a:fld>
            <a:endParaRPr b="0" sz="1200" strike="noStrike">
              <a:solidFill>
                <a:srgbClr val="898989"/>
              </a:solidFill>
              <a:latin typeface="Times New Roman"/>
              <a:ea typeface="Times New Roman"/>
              <a:cs typeface="Times New Roman"/>
              <a:sym typeface="Times New Roman"/>
            </a:endParaRPr>
          </a:p>
        </p:txBody>
      </p:sp>
      <p:sp>
        <p:nvSpPr>
          <p:cNvPr id="225" name="Google Shape;225;p13"/>
          <p:cNvSpPr/>
          <p:nvPr/>
        </p:nvSpPr>
        <p:spPr>
          <a:xfrm>
            <a:off x="2683975" y="2413905"/>
            <a:ext cx="4514267" cy="1015663"/>
          </a:xfrm>
          <a:prstGeom prst="rect">
            <a:avLst/>
          </a:prstGeom>
          <a:noFill/>
          <a:ln>
            <a:noFill/>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i="1" lang="en-US" sz="60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4294967295" type="body"/>
          </p:nvPr>
        </p:nvSpPr>
        <p:spPr>
          <a:xfrm>
            <a:off x="1143924" y="2577343"/>
            <a:ext cx="2045589" cy="82044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Outline</a:t>
            </a:r>
            <a:endParaRPr b="0" i="0" sz="4400" u="none" cap="none" strike="noStrike">
              <a:solidFill>
                <a:srgbClr val="000000"/>
              </a:solidFill>
              <a:latin typeface="Calibri"/>
              <a:ea typeface="Calibri"/>
              <a:cs typeface="Calibri"/>
              <a:sym typeface="Calibri"/>
            </a:endParaRPr>
          </a:p>
        </p:txBody>
      </p:sp>
      <p:sp>
        <p:nvSpPr>
          <p:cNvPr id="144" name="Google Shape;144;p2"/>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Times New Roman"/>
              <a:ea typeface="Times New Roman"/>
              <a:cs typeface="Times New Roman"/>
              <a:sym typeface="Times New Roman"/>
            </a:endParaRPr>
          </a:p>
        </p:txBody>
      </p:sp>
      <p:sp>
        <p:nvSpPr>
          <p:cNvPr id="145" name="Google Shape;145;p2"/>
          <p:cNvSpPr/>
          <p:nvPr/>
        </p:nvSpPr>
        <p:spPr>
          <a:xfrm>
            <a:off x="4577175" y="825609"/>
            <a:ext cx="3889800" cy="4323900"/>
          </a:xfrm>
          <a:prstGeom prst="rect">
            <a:avLst/>
          </a:prstGeom>
          <a:noFill/>
          <a:ln>
            <a:noFill/>
          </a:ln>
        </p:spPr>
        <p:txBody>
          <a:bodyPr anchorCtr="0" anchor="t" bIns="45700" lIns="91425" spcFirstLastPara="1" rIns="91425" wrap="square" tIns="45700">
            <a:noAutofit/>
          </a:bodyPr>
          <a:lstStyle/>
          <a:p>
            <a:pPr indent="-177800" lvl="0" marL="0" marR="0" rtl="0" algn="just">
              <a:lnSpc>
                <a:spcPct val="150000"/>
              </a:lnSpc>
              <a:spcBef>
                <a:spcPts val="0"/>
              </a:spcBef>
              <a:spcAft>
                <a:spcPts val="0"/>
              </a:spcAft>
              <a:buClr>
                <a:srgbClr val="000000"/>
              </a:buClr>
              <a:buSzPts val="2800"/>
              <a:buChar char="•"/>
            </a:pPr>
            <a:r>
              <a:rPr i="0" lang="en-US" sz="2800" u="none" cap="none" strike="noStrike">
                <a:solidFill>
                  <a:srgbClr val="000000"/>
                </a:solidFill>
              </a:rPr>
              <a:t> Introduction </a:t>
            </a:r>
            <a:endParaRPr i="0" sz="2800" u="none" cap="none" strike="noStrike">
              <a:solidFill>
                <a:schemeClr val="dk1"/>
              </a:solidFill>
            </a:endParaRPr>
          </a:p>
          <a:p>
            <a:pPr indent="-177800" lvl="0" marL="0" marR="0" rtl="0" algn="just">
              <a:lnSpc>
                <a:spcPct val="150000"/>
              </a:lnSpc>
              <a:spcBef>
                <a:spcPts val="0"/>
              </a:spcBef>
              <a:spcAft>
                <a:spcPts val="0"/>
              </a:spcAft>
              <a:buClr>
                <a:srgbClr val="000000"/>
              </a:buClr>
              <a:buSzPts val="2800"/>
              <a:buChar char="•"/>
            </a:pPr>
            <a:r>
              <a:rPr lang="en-US" sz="2800"/>
              <a:t> Literature Review</a:t>
            </a:r>
            <a:endParaRPr sz="2800"/>
          </a:p>
          <a:p>
            <a:pPr indent="-177800" lvl="0" marL="0" marR="0" rtl="0" algn="just">
              <a:lnSpc>
                <a:spcPct val="150000"/>
              </a:lnSpc>
              <a:spcBef>
                <a:spcPts val="0"/>
              </a:spcBef>
              <a:spcAft>
                <a:spcPts val="0"/>
              </a:spcAft>
              <a:buSzPts val="2800"/>
              <a:buChar char="•"/>
            </a:pPr>
            <a:r>
              <a:rPr lang="en-US" sz="2800"/>
              <a:t> Gap Analysis</a:t>
            </a:r>
            <a:endParaRPr sz="2800"/>
          </a:p>
          <a:p>
            <a:pPr indent="-177800" lvl="0" marL="0" marR="0" rtl="0" algn="just">
              <a:lnSpc>
                <a:spcPct val="150000"/>
              </a:lnSpc>
              <a:spcBef>
                <a:spcPts val="0"/>
              </a:spcBef>
              <a:spcAft>
                <a:spcPts val="0"/>
              </a:spcAft>
              <a:buClr>
                <a:srgbClr val="000000"/>
              </a:buClr>
              <a:buSzPts val="2800"/>
              <a:buChar char="•"/>
            </a:pPr>
            <a:r>
              <a:rPr i="0" lang="en-US" sz="2800" u="none" cap="none" strike="noStrike">
                <a:solidFill>
                  <a:srgbClr val="000000"/>
                </a:solidFill>
              </a:rPr>
              <a:t> Methodology</a:t>
            </a:r>
            <a:endParaRPr i="0" sz="2800" u="none" cap="none" strike="noStrike">
              <a:solidFill>
                <a:schemeClr val="dk1"/>
              </a:solidFill>
            </a:endParaRPr>
          </a:p>
          <a:p>
            <a:pPr indent="-177800" lvl="0" marL="0" marR="0" rtl="0" algn="just">
              <a:lnSpc>
                <a:spcPct val="150000"/>
              </a:lnSpc>
              <a:spcBef>
                <a:spcPts val="0"/>
              </a:spcBef>
              <a:spcAft>
                <a:spcPts val="0"/>
              </a:spcAft>
              <a:buClr>
                <a:srgbClr val="000000"/>
              </a:buClr>
              <a:buSzPts val="2800"/>
              <a:buChar char="•"/>
            </a:pPr>
            <a:r>
              <a:rPr i="0" lang="en-US" sz="2800" u="none" cap="none" strike="noStrike">
                <a:solidFill>
                  <a:srgbClr val="000000"/>
                </a:solidFill>
              </a:rPr>
              <a:t> Results </a:t>
            </a:r>
            <a:endParaRPr sz="2800"/>
          </a:p>
          <a:p>
            <a:pPr indent="-177800" lvl="0" marL="0" marR="0" rtl="0" algn="just">
              <a:lnSpc>
                <a:spcPct val="150000"/>
              </a:lnSpc>
              <a:spcBef>
                <a:spcPts val="0"/>
              </a:spcBef>
              <a:spcAft>
                <a:spcPts val="0"/>
              </a:spcAft>
              <a:buClr>
                <a:srgbClr val="000000"/>
              </a:buClr>
              <a:buSzPts val="2800"/>
              <a:buChar char="•"/>
            </a:pPr>
            <a:r>
              <a:rPr i="0" lang="en-US" sz="2800" u="none" cap="none" strike="noStrike">
                <a:solidFill>
                  <a:srgbClr val="000000"/>
                </a:solidFill>
              </a:rPr>
              <a:t> Conclusions </a:t>
            </a:r>
            <a:endParaRPr i="0" sz="2800" u="none" cap="none" strike="noStrike">
              <a:solidFill>
                <a:srgbClr val="000000"/>
              </a:solidFill>
            </a:endParaRPr>
          </a:p>
          <a:p>
            <a:pPr indent="-177800" lvl="0" marL="0" marR="0" rtl="0" algn="just">
              <a:lnSpc>
                <a:spcPct val="150000"/>
              </a:lnSpc>
              <a:spcBef>
                <a:spcPts val="0"/>
              </a:spcBef>
              <a:spcAft>
                <a:spcPts val="0"/>
              </a:spcAft>
              <a:buSzPts val="2800"/>
              <a:buChar char="•"/>
            </a:pPr>
            <a:r>
              <a:rPr lang="en-US" sz="2800"/>
              <a:t> References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533400" y="327354"/>
            <a:ext cx="8229240" cy="81061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51" name="Google Shape;151;p3"/>
          <p:cNvSpPr txBox="1"/>
          <p:nvPr/>
        </p:nvSpPr>
        <p:spPr>
          <a:xfrm>
            <a:off x="22050" y="1313550"/>
            <a:ext cx="5554500" cy="4556100"/>
          </a:xfrm>
          <a:prstGeom prst="rect">
            <a:avLst/>
          </a:prstGeom>
          <a:noFill/>
          <a:ln>
            <a:noFill/>
          </a:ln>
        </p:spPr>
        <p:txBody>
          <a:bodyPr anchorCtr="0" anchor="t" bIns="45700" lIns="91425" spcFirstLastPara="1" rIns="91425" wrap="square" tIns="45700">
            <a:spAutoFit/>
          </a:bodyPr>
          <a:lstStyle/>
          <a:p>
            <a:pPr indent="-381000" lvl="0" marL="457200" marR="0" rtl="0" algn="just">
              <a:lnSpc>
                <a:spcPct val="100000"/>
              </a:lnSpc>
              <a:spcBef>
                <a:spcPts val="0"/>
              </a:spcBef>
              <a:spcAft>
                <a:spcPts val="0"/>
              </a:spcAft>
              <a:buClr>
                <a:schemeClr val="dk1"/>
              </a:buClr>
              <a:buSzPts val="2400"/>
              <a:buChar char="●"/>
            </a:pPr>
            <a:r>
              <a:rPr lang="en-US" sz="2400">
                <a:solidFill>
                  <a:schemeClr val="dk1"/>
                </a:solidFill>
              </a:rPr>
              <a:t>American sign language (ASL)</a:t>
            </a:r>
            <a:endParaRPr sz="2400">
              <a:solidFill>
                <a:schemeClr val="dk1"/>
              </a:solidFill>
            </a:endParaRPr>
          </a:p>
          <a:p>
            <a:pPr indent="-381000" lvl="1" marL="914400" marR="0" rtl="0" algn="just">
              <a:lnSpc>
                <a:spcPct val="100000"/>
              </a:lnSpc>
              <a:spcBef>
                <a:spcPts val="1000"/>
              </a:spcBef>
              <a:spcAft>
                <a:spcPts val="0"/>
              </a:spcAft>
              <a:buClr>
                <a:schemeClr val="dk1"/>
              </a:buClr>
              <a:buSzPts val="2400"/>
              <a:buChar char="○"/>
            </a:pPr>
            <a:r>
              <a:rPr lang="en-US" sz="2400">
                <a:solidFill>
                  <a:schemeClr val="dk1"/>
                </a:solidFill>
              </a:rPr>
              <a:t>A </a:t>
            </a:r>
            <a:r>
              <a:rPr lang="en-US" sz="2400">
                <a:solidFill>
                  <a:schemeClr val="dk1"/>
                </a:solidFill>
              </a:rPr>
              <a:t>visual-gestural language for Deaf and Hard of Hearing. </a:t>
            </a:r>
            <a:endParaRPr sz="2400">
              <a:solidFill>
                <a:schemeClr val="dk1"/>
              </a:solidFill>
            </a:endParaRPr>
          </a:p>
          <a:p>
            <a:pPr indent="-381000" lvl="1" marL="914400" marR="0" rtl="0" algn="just">
              <a:lnSpc>
                <a:spcPct val="100000"/>
              </a:lnSpc>
              <a:spcBef>
                <a:spcPts val="1000"/>
              </a:spcBef>
              <a:spcAft>
                <a:spcPts val="0"/>
              </a:spcAft>
              <a:buClr>
                <a:schemeClr val="dk1"/>
              </a:buClr>
              <a:buSzPts val="2400"/>
              <a:buChar char="○"/>
            </a:pPr>
            <a:r>
              <a:rPr lang="en-US" sz="2400">
                <a:solidFill>
                  <a:schemeClr val="dk1"/>
                </a:solidFill>
              </a:rPr>
              <a:t>Used in the U.S and Canada.</a:t>
            </a:r>
            <a:endParaRPr sz="2400">
              <a:solidFill>
                <a:schemeClr val="dk1"/>
              </a:solidFill>
            </a:endParaRPr>
          </a:p>
          <a:p>
            <a:pPr indent="0" lvl="0" marL="914400" marR="0" rtl="0" algn="just">
              <a:lnSpc>
                <a:spcPct val="100000"/>
              </a:lnSpc>
              <a:spcBef>
                <a:spcPts val="1000"/>
              </a:spcBef>
              <a:spcAft>
                <a:spcPts val="0"/>
              </a:spcAft>
              <a:buNone/>
            </a:pPr>
            <a:r>
              <a:t/>
            </a:r>
            <a:endParaRPr sz="2400">
              <a:solidFill>
                <a:schemeClr val="dk1"/>
              </a:solidFill>
            </a:endParaRPr>
          </a:p>
          <a:p>
            <a:pPr indent="-381000" lvl="0" marL="457200" marR="0" rtl="0" algn="just">
              <a:lnSpc>
                <a:spcPct val="100000"/>
              </a:lnSpc>
              <a:spcBef>
                <a:spcPts val="1000"/>
              </a:spcBef>
              <a:spcAft>
                <a:spcPts val="0"/>
              </a:spcAft>
              <a:buClr>
                <a:schemeClr val="dk1"/>
              </a:buClr>
              <a:buSzPts val="2400"/>
              <a:buChar char="●"/>
            </a:pPr>
            <a:r>
              <a:rPr lang="en-US" sz="2400">
                <a:solidFill>
                  <a:schemeClr val="dk1"/>
                </a:solidFill>
              </a:rPr>
              <a:t>Convolutional neural network (CNN)</a:t>
            </a:r>
            <a:endParaRPr sz="2400">
              <a:solidFill>
                <a:schemeClr val="dk1"/>
              </a:solidFill>
            </a:endParaRPr>
          </a:p>
          <a:p>
            <a:pPr indent="-381000" lvl="1" marL="914400" marR="0" rtl="0" algn="just">
              <a:lnSpc>
                <a:spcPct val="100000"/>
              </a:lnSpc>
              <a:spcBef>
                <a:spcPts val="1000"/>
              </a:spcBef>
              <a:spcAft>
                <a:spcPts val="0"/>
              </a:spcAft>
              <a:buClr>
                <a:schemeClr val="dk1"/>
              </a:buClr>
              <a:buSzPts val="2400"/>
              <a:buChar char="○"/>
            </a:pPr>
            <a:r>
              <a:rPr lang="en-US" sz="2400">
                <a:solidFill>
                  <a:schemeClr val="dk1"/>
                </a:solidFill>
              </a:rPr>
              <a:t>A</a:t>
            </a:r>
            <a:r>
              <a:rPr lang="en-US" sz="2400">
                <a:solidFill>
                  <a:schemeClr val="dk1"/>
                </a:solidFill>
              </a:rPr>
              <a:t> deep learning algorithm for processing visual data.</a:t>
            </a:r>
            <a:endParaRPr sz="2400">
              <a:solidFill>
                <a:schemeClr val="dk1"/>
              </a:solidFill>
            </a:endParaRPr>
          </a:p>
          <a:p>
            <a:pPr indent="-381000" lvl="1" marL="914400" marR="0" rtl="0" algn="just">
              <a:lnSpc>
                <a:spcPct val="100000"/>
              </a:lnSpc>
              <a:spcBef>
                <a:spcPts val="1000"/>
              </a:spcBef>
              <a:spcAft>
                <a:spcPts val="1000"/>
              </a:spcAft>
              <a:buClr>
                <a:schemeClr val="dk1"/>
              </a:buClr>
              <a:buSzPts val="2400"/>
              <a:buChar char="○"/>
            </a:pPr>
            <a:r>
              <a:rPr lang="en-US" sz="2400">
                <a:solidFill>
                  <a:schemeClr val="dk1"/>
                </a:solidFill>
              </a:rPr>
              <a:t>Highly effective at object detection and classification.</a:t>
            </a:r>
            <a:endParaRPr sz="2400">
              <a:solidFill>
                <a:schemeClr val="dk1"/>
              </a:solidFill>
            </a:endParaRPr>
          </a:p>
        </p:txBody>
      </p:sp>
      <p:sp>
        <p:nvSpPr>
          <p:cNvPr id="152" name="Google Shape;152;p3"/>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Arial"/>
              <a:buNone/>
            </a:pPr>
            <a:fld id="{00000000-1234-1234-1234-123412341234}" type="slidenum">
              <a:rPr lang="en-US"/>
              <a:t>‹#›</a:t>
            </a:fld>
            <a:endParaRPr/>
          </a:p>
        </p:txBody>
      </p:sp>
      <p:pic>
        <p:nvPicPr>
          <p:cNvPr id="153" name="Google Shape;153;p3"/>
          <p:cNvPicPr preferRelativeResize="0"/>
          <p:nvPr/>
        </p:nvPicPr>
        <p:blipFill rotWithShape="1">
          <a:blip r:embed="rId3">
            <a:alphaModFix/>
          </a:blip>
          <a:srcRect b="6000" l="3351" r="4312" t="12692"/>
          <a:stretch/>
        </p:blipFill>
        <p:spPr>
          <a:xfrm>
            <a:off x="5728950" y="1595175"/>
            <a:ext cx="3259525" cy="2870175"/>
          </a:xfrm>
          <a:prstGeom prst="rect">
            <a:avLst/>
          </a:prstGeom>
          <a:noFill/>
          <a:ln cap="flat" cmpd="sng" w="19050">
            <a:solidFill>
              <a:schemeClr val="dk2"/>
            </a:solidFill>
            <a:prstDash val="solid"/>
            <a:round/>
            <a:headEnd len="sm" w="sm" type="none"/>
            <a:tailEnd len="sm" w="sm" type="none"/>
          </a:ln>
        </p:spPr>
      </p:pic>
      <p:sp>
        <p:nvSpPr>
          <p:cNvPr id="154" name="Google Shape;154;p3"/>
          <p:cNvSpPr txBox="1"/>
          <p:nvPr/>
        </p:nvSpPr>
        <p:spPr>
          <a:xfrm>
            <a:off x="6172950" y="4534725"/>
            <a:ext cx="23715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latin typeface="Oswald"/>
                <a:ea typeface="Oswald"/>
                <a:cs typeface="Oswald"/>
                <a:sym typeface="Oswald"/>
              </a:rPr>
              <a:t>ASL alphabets </a:t>
            </a:r>
            <a:r>
              <a:rPr lang="en-US" sz="1600" u="sng">
                <a:solidFill>
                  <a:schemeClr val="hlink"/>
                </a:solidFill>
                <a:latin typeface="Oswald"/>
                <a:ea typeface="Oswald"/>
                <a:cs typeface="Oswald"/>
                <a:sym typeface="Oswald"/>
                <a:hlinkClick action="ppaction://hlinksldjump" r:id="rId4"/>
              </a:rPr>
              <a:t>[1]</a:t>
            </a:r>
            <a:endParaRPr sz="16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457200" y="132088"/>
            <a:ext cx="8229300" cy="978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60" name="Google Shape;160;p5"/>
          <p:cNvGraphicFramePr/>
          <p:nvPr/>
        </p:nvGraphicFramePr>
        <p:xfrm>
          <a:off x="200856" y="1110344"/>
          <a:ext cx="3000000" cy="3000000"/>
        </p:xfrm>
        <a:graphic>
          <a:graphicData uri="http://schemas.openxmlformats.org/drawingml/2006/table">
            <a:tbl>
              <a:tblPr bandRow="1" firstRow="1">
                <a:noFill/>
                <a:tableStyleId>{9B3990F0-FA00-4180-B703-31CE58FDB762}</a:tableStyleId>
              </a:tblPr>
              <a:tblGrid>
                <a:gridCol w="2189375"/>
                <a:gridCol w="2189375"/>
                <a:gridCol w="2189375"/>
                <a:gridCol w="2189375"/>
              </a:tblGrid>
              <a:tr h="550975">
                <a:tc>
                  <a:txBody>
                    <a:bodyPr/>
                    <a:lstStyle/>
                    <a:p>
                      <a:pPr indent="0" lvl="0" marL="0" rtl="0" algn="ctr">
                        <a:spcBef>
                          <a:spcPts val="0"/>
                        </a:spcBef>
                        <a:spcAft>
                          <a:spcPts val="0"/>
                        </a:spcAft>
                        <a:buNone/>
                      </a:pPr>
                      <a:r>
                        <a:rPr lang="en-US" sz="2000"/>
                        <a:t>Study</a:t>
                      </a:r>
                      <a:endParaRPr sz="20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2000"/>
                        <a:t>Methodology</a:t>
                      </a:r>
                      <a:endParaRPr sz="20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2000"/>
                        <a:t>Dataset</a:t>
                      </a:r>
                      <a:endParaRPr sz="20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US" sz="2000"/>
                        <a:t>Performance</a:t>
                      </a:r>
                      <a:endParaRPr sz="20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15850">
                <a:tc>
                  <a:txBody>
                    <a:bodyPr/>
                    <a:lstStyle/>
                    <a:p>
                      <a:pPr indent="0" lvl="0" marL="0" rtl="0" algn="l">
                        <a:spcBef>
                          <a:spcPts val="0"/>
                        </a:spcBef>
                        <a:spcAft>
                          <a:spcPts val="0"/>
                        </a:spcAft>
                        <a:buNone/>
                      </a:pPr>
                      <a:r>
                        <a:rPr lang="en-US" sz="1800"/>
                        <a:t>Ahmed et al.(2022)</a:t>
                      </a:r>
                      <a:r>
                        <a:rPr lang="en-US" sz="1800"/>
                        <a:t> </a:t>
                      </a:r>
                      <a:r>
                        <a:rPr lang="en-US" sz="1800" u="sng">
                          <a:solidFill>
                            <a:schemeClr val="hlink"/>
                          </a:solidFill>
                          <a:hlinkClick action="ppaction://hlinksldjump" r:id="rId3"/>
                        </a:rPr>
                        <a:t>[2]</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CNN</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custom</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Accuracy: 99.38%</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15850">
                <a:tc>
                  <a:txBody>
                    <a:bodyPr/>
                    <a:lstStyle/>
                    <a:p>
                      <a:pPr indent="0" lvl="0" marL="0" rtl="0" algn="l">
                        <a:spcBef>
                          <a:spcPts val="0"/>
                        </a:spcBef>
                        <a:spcAft>
                          <a:spcPts val="0"/>
                        </a:spcAft>
                        <a:buNone/>
                      </a:pPr>
                      <a:r>
                        <a:rPr lang="en-US" sz="1800"/>
                        <a:t>Abdul et al.(2022)</a:t>
                      </a:r>
                      <a:r>
                        <a:rPr lang="en-US" sz="1800"/>
                        <a:t> </a:t>
                      </a:r>
                      <a:r>
                        <a:rPr lang="en-US" sz="1800" u="sng">
                          <a:solidFill>
                            <a:schemeClr val="hlink"/>
                          </a:solidFill>
                          <a:hlinkClick action="ppaction://hlinksldjump" r:id="rId4"/>
                        </a:rPr>
                        <a:t>[3]</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DeepCNN</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MNIST</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Accuracy: 99.67%</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15850">
                <a:tc>
                  <a:txBody>
                    <a:bodyPr/>
                    <a:lstStyle/>
                    <a:p>
                      <a:pPr indent="0" lvl="0" marL="0" rtl="0" algn="l">
                        <a:spcBef>
                          <a:spcPts val="0"/>
                        </a:spcBef>
                        <a:spcAft>
                          <a:spcPts val="0"/>
                        </a:spcAft>
                        <a:buNone/>
                      </a:pPr>
                      <a:r>
                        <a:rPr lang="en-US" sz="1800"/>
                        <a:t>Shagun et al.(2022)</a:t>
                      </a:r>
                      <a:r>
                        <a:rPr lang="en-US" sz="1800"/>
                        <a:t> </a:t>
                      </a:r>
                      <a:r>
                        <a:rPr lang="en-US" sz="1800" u="sng">
                          <a:solidFill>
                            <a:schemeClr val="hlink"/>
                          </a:solidFill>
                          <a:hlinkClick action="ppaction://hlinksldjump" r:id="rId5"/>
                        </a:rPr>
                        <a:t>[4]</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SVM/CNN</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custom</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Accuracy: 99.17%/99.14%</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815850">
                <a:tc>
                  <a:txBody>
                    <a:bodyPr/>
                    <a:lstStyle/>
                    <a:p>
                      <a:pPr indent="0" lvl="0" marL="0" rtl="0" algn="l">
                        <a:spcBef>
                          <a:spcPts val="0"/>
                        </a:spcBef>
                        <a:spcAft>
                          <a:spcPts val="0"/>
                        </a:spcAft>
                        <a:buNone/>
                      </a:pPr>
                      <a:r>
                        <a:rPr lang="en-US" sz="1800"/>
                        <a:t>Sunanda et al.(2023)</a:t>
                      </a:r>
                      <a:r>
                        <a:rPr lang="en-US" sz="1800"/>
                        <a:t> </a:t>
                      </a:r>
                      <a:r>
                        <a:rPr lang="en-US" sz="1800" u="sng">
                          <a:solidFill>
                            <a:schemeClr val="hlink"/>
                          </a:solidFill>
                          <a:hlinkClick action="ppaction://hlinksldjump" r:id="rId6"/>
                        </a:rPr>
                        <a:t>[5]</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VGG19</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Ishara-Lipi</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Accuracy: 91.11%</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1037100">
                <a:tc>
                  <a:txBody>
                    <a:bodyPr/>
                    <a:lstStyle/>
                    <a:p>
                      <a:pPr indent="0" lvl="0" marL="0" rtl="0" algn="l">
                        <a:spcBef>
                          <a:spcPts val="0"/>
                        </a:spcBef>
                        <a:spcAft>
                          <a:spcPts val="0"/>
                        </a:spcAft>
                        <a:buNone/>
                      </a:pPr>
                      <a:r>
                        <a:rPr lang="en-US" sz="1800"/>
                        <a:t>Yulius et al.(2023)</a:t>
                      </a:r>
                      <a:endParaRPr sz="1800"/>
                    </a:p>
                    <a:p>
                      <a:pPr indent="0" lvl="0" marL="0" rtl="0" algn="l">
                        <a:spcBef>
                          <a:spcPts val="0"/>
                        </a:spcBef>
                        <a:spcAft>
                          <a:spcPts val="0"/>
                        </a:spcAft>
                        <a:buNone/>
                      </a:pPr>
                      <a:r>
                        <a:rPr lang="en-US" sz="1800" u="sng">
                          <a:solidFill>
                            <a:schemeClr val="hlink"/>
                          </a:solidFill>
                          <a:hlinkClick action="ppaction://hlinksldjump" r:id="rId7"/>
                        </a:rPr>
                        <a:t>[6]</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CNN</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ASL Handsign Dataset</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800"/>
                        <a:t>Accuracy: 93.6%</a:t>
                      </a:r>
                      <a:endParaRPr sz="1800"/>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61" name="Google Shape;161;p5"/>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82d21f7282_0_0"/>
          <p:cNvSpPr txBox="1"/>
          <p:nvPr>
            <p:ph idx="12" type="sldNum"/>
          </p:nvPr>
        </p:nvSpPr>
        <p:spPr>
          <a:xfrm>
            <a:off x="4821120" y="6081840"/>
            <a:ext cx="2133300" cy="3648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Arial"/>
              <a:buNone/>
            </a:pPr>
            <a:fld id="{00000000-1234-1234-1234-123412341234}" type="slidenum">
              <a:rPr lang="en-US"/>
              <a:t>‹#›</a:t>
            </a:fld>
            <a:endParaRPr/>
          </a:p>
        </p:txBody>
      </p:sp>
      <p:sp>
        <p:nvSpPr>
          <p:cNvPr id="168" name="Google Shape;168;g282d21f7282_0_0"/>
          <p:cNvSpPr txBox="1"/>
          <p:nvPr/>
        </p:nvSpPr>
        <p:spPr>
          <a:xfrm>
            <a:off x="435600" y="714025"/>
            <a:ext cx="8272800" cy="503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4000">
                <a:latin typeface="Times New Roman"/>
                <a:ea typeface="Times New Roman"/>
                <a:cs typeface="Times New Roman"/>
                <a:sym typeface="Times New Roman"/>
              </a:rPr>
              <a:t>Gap Analysis</a:t>
            </a:r>
            <a:endParaRPr b="1" sz="40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US" sz="2400"/>
              <a:t>Skilled ASL interpreters can be scarce in certain areas. </a:t>
            </a:r>
            <a:endParaRPr sz="2400"/>
          </a:p>
          <a:p>
            <a:pPr indent="-381000" lvl="0" marL="457200" rtl="0" algn="l">
              <a:lnSpc>
                <a:spcPct val="115000"/>
              </a:lnSpc>
              <a:spcBef>
                <a:spcPts val="1000"/>
              </a:spcBef>
              <a:spcAft>
                <a:spcPts val="0"/>
              </a:spcAft>
              <a:buSzPts val="2400"/>
              <a:buChar char="●"/>
            </a:pPr>
            <a:r>
              <a:rPr lang="en-US" sz="2400"/>
              <a:t>The cost of hiring ASL interpreters can be prohibitive.</a:t>
            </a:r>
            <a:endParaRPr sz="2400"/>
          </a:p>
          <a:p>
            <a:pPr indent="-381000" lvl="0" marL="457200" rtl="0" algn="l">
              <a:lnSpc>
                <a:spcPct val="115000"/>
              </a:lnSpc>
              <a:spcBef>
                <a:spcPts val="1000"/>
              </a:spcBef>
              <a:spcAft>
                <a:spcPts val="0"/>
              </a:spcAft>
              <a:buSzPts val="2400"/>
              <a:buChar char="●"/>
            </a:pPr>
            <a:r>
              <a:rPr lang="en-US" sz="2400"/>
              <a:t>Lack of availability in urgent or private bases.</a:t>
            </a:r>
            <a:endParaRPr sz="2400"/>
          </a:p>
          <a:p>
            <a:pPr indent="0" lvl="0" marL="457200" rtl="0" algn="l">
              <a:lnSpc>
                <a:spcPct val="115000"/>
              </a:lnSpc>
              <a:spcBef>
                <a:spcPts val="1000"/>
              </a:spcBef>
              <a:spcAft>
                <a:spcPts val="0"/>
              </a:spcAft>
              <a:buNone/>
            </a:pPr>
            <a:r>
              <a:t/>
            </a:r>
            <a:endParaRPr sz="2400"/>
          </a:p>
          <a:p>
            <a:pPr indent="0" lvl="0" marL="0" rtl="0" algn="l">
              <a:lnSpc>
                <a:spcPct val="115000"/>
              </a:lnSpc>
              <a:spcBef>
                <a:spcPts val="1000"/>
              </a:spcBef>
              <a:spcAft>
                <a:spcPts val="0"/>
              </a:spcAft>
              <a:buNone/>
            </a:pPr>
            <a:r>
              <a:rPr b="1" lang="en-US" sz="4000">
                <a:latin typeface="Times New Roman"/>
                <a:ea typeface="Times New Roman"/>
                <a:cs typeface="Times New Roman"/>
                <a:sym typeface="Times New Roman"/>
              </a:rPr>
              <a:t>Contribution</a:t>
            </a:r>
            <a:endParaRPr b="1" sz="40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US" sz="2400"/>
              <a:t>Explore the usage of CNNs  to develop real-time ASL recognition systems, providing immediate translations without the need for human interpreters.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453516" y="191958"/>
            <a:ext cx="8098500" cy="923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p:txBody>
      </p:sp>
      <p:sp>
        <p:nvSpPr>
          <p:cNvPr id="174" name="Google Shape;174;p7"/>
          <p:cNvSpPr txBox="1"/>
          <p:nvPr/>
        </p:nvSpPr>
        <p:spPr>
          <a:xfrm>
            <a:off x="350279" y="1039575"/>
            <a:ext cx="4470900" cy="2154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Char char="•"/>
            </a:pPr>
            <a:r>
              <a:rPr b="1" lang="en-US" sz="2400">
                <a:solidFill>
                  <a:schemeClr val="dk1"/>
                </a:solidFill>
              </a:rPr>
              <a:t>Dataset</a:t>
            </a:r>
            <a:endParaRPr sz="2400"/>
          </a:p>
          <a:p>
            <a:pPr indent="-273050" lvl="1" marL="742950" marR="0" rtl="0" algn="l">
              <a:spcBef>
                <a:spcPts val="600"/>
              </a:spcBef>
              <a:spcAft>
                <a:spcPts val="0"/>
              </a:spcAft>
              <a:buClr>
                <a:schemeClr val="dk1"/>
              </a:buClr>
              <a:buSzPts val="2000"/>
              <a:buChar char="-"/>
            </a:pPr>
            <a:r>
              <a:rPr lang="en-US" sz="2000">
                <a:solidFill>
                  <a:schemeClr val="dk1"/>
                </a:solidFill>
              </a:rPr>
              <a:t>ASL alphabet</a:t>
            </a:r>
            <a:r>
              <a:rPr i="0" lang="en-US" sz="2000" u="none" cap="none" strike="noStrike">
                <a:solidFill>
                  <a:schemeClr val="dk1"/>
                </a:solidFill>
              </a:rPr>
              <a:t> dataset from </a:t>
            </a:r>
            <a:r>
              <a:rPr lang="en-US" sz="2000" u="none">
                <a:solidFill>
                  <a:schemeClr val="dk1"/>
                </a:solidFill>
              </a:rPr>
              <a:t>Kaggle</a:t>
            </a:r>
            <a:endParaRPr i="0" sz="2000" u="none" cap="none" strike="noStrike">
              <a:solidFill>
                <a:schemeClr val="dk1"/>
              </a:solidFill>
            </a:endParaRPr>
          </a:p>
          <a:p>
            <a:pPr indent="-273050" lvl="1" marL="742950" marR="0" rtl="0" algn="l">
              <a:spcBef>
                <a:spcPts val="600"/>
              </a:spcBef>
              <a:spcAft>
                <a:spcPts val="0"/>
              </a:spcAft>
              <a:buClr>
                <a:schemeClr val="dk1"/>
              </a:buClr>
              <a:buSzPts val="2000"/>
              <a:buChar char="-"/>
            </a:pPr>
            <a:r>
              <a:rPr lang="en-US" sz="2000">
                <a:solidFill>
                  <a:schemeClr val="dk1"/>
                </a:solidFill>
              </a:rPr>
              <a:t>87,000 images, 200x200 pixels, 29 classes (A-Z,SPACE, DELETE, NOTHING)</a:t>
            </a:r>
            <a:endParaRPr sz="2000">
              <a:solidFill>
                <a:schemeClr val="dk1"/>
              </a:solidFill>
            </a:endParaRPr>
          </a:p>
        </p:txBody>
      </p:sp>
      <p:sp>
        <p:nvSpPr>
          <p:cNvPr id="175" name="Google Shape;175;p7"/>
          <p:cNvSpPr txBox="1"/>
          <p:nvPr>
            <p:ph idx="12" type="sldNum"/>
          </p:nvPr>
        </p:nvSpPr>
        <p:spPr>
          <a:xfrm>
            <a:off x="4821120" y="6028677"/>
            <a:ext cx="2133360" cy="36468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Arial"/>
              <a:buNone/>
            </a:pPr>
            <a:fld id="{00000000-1234-1234-1234-123412341234}" type="slidenum">
              <a:rPr lang="en-US"/>
              <a:t>‹#›</a:t>
            </a:fld>
            <a:endParaRPr/>
          </a:p>
        </p:txBody>
      </p:sp>
      <p:pic>
        <p:nvPicPr>
          <p:cNvPr id="176" name="Google Shape;176;p7"/>
          <p:cNvPicPr preferRelativeResize="0"/>
          <p:nvPr/>
        </p:nvPicPr>
        <p:blipFill rotWithShape="1">
          <a:blip r:embed="rId3">
            <a:alphaModFix/>
          </a:blip>
          <a:srcRect b="2862" l="989" r="19" t="3888"/>
          <a:stretch/>
        </p:blipFill>
        <p:spPr>
          <a:xfrm>
            <a:off x="47255" y="3372050"/>
            <a:ext cx="9048770" cy="3038275"/>
          </a:xfrm>
          <a:prstGeom prst="rect">
            <a:avLst/>
          </a:prstGeom>
          <a:noFill/>
          <a:ln>
            <a:noFill/>
          </a:ln>
        </p:spPr>
      </p:pic>
      <p:sp>
        <p:nvSpPr>
          <p:cNvPr id="177" name="Google Shape;177;p7"/>
          <p:cNvSpPr txBox="1"/>
          <p:nvPr/>
        </p:nvSpPr>
        <p:spPr>
          <a:xfrm>
            <a:off x="4821175" y="317025"/>
            <a:ext cx="3969900" cy="26871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dk1"/>
              </a:buClr>
              <a:buSzPts val="2400"/>
              <a:buChar char="•"/>
            </a:pPr>
            <a:r>
              <a:rPr b="1" lang="en-US" sz="2400">
                <a:solidFill>
                  <a:schemeClr val="dk1"/>
                </a:solidFill>
              </a:rPr>
              <a:t>Setup</a:t>
            </a:r>
            <a:endParaRPr>
              <a:solidFill>
                <a:schemeClr val="dk1"/>
              </a:solidFill>
            </a:endParaRPr>
          </a:p>
          <a:p>
            <a:pPr indent="-273050" lvl="1" marL="742950" rtl="0" algn="l">
              <a:spcBef>
                <a:spcPts val="600"/>
              </a:spcBef>
              <a:spcAft>
                <a:spcPts val="0"/>
              </a:spcAft>
              <a:buClr>
                <a:schemeClr val="dk1"/>
              </a:buClr>
              <a:buSzPts val="2000"/>
              <a:buChar char="-"/>
            </a:pPr>
            <a:r>
              <a:rPr lang="en-US" sz="2000">
                <a:solidFill>
                  <a:schemeClr val="dk1"/>
                </a:solidFill>
              </a:rPr>
              <a:t>Preprocessing</a:t>
            </a:r>
            <a:endParaRPr sz="2000">
              <a:solidFill>
                <a:schemeClr val="dk1"/>
              </a:solidFill>
            </a:endParaRPr>
          </a:p>
          <a:p>
            <a:pPr indent="-273050" lvl="1" marL="742950" rtl="0" algn="l">
              <a:spcBef>
                <a:spcPts val="600"/>
              </a:spcBef>
              <a:spcAft>
                <a:spcPts val="0"/>
              </a:spcAft>
              <a:buClr>
                <a:schemeClr val="dk1"/>
              </a:buClr>
              <a:buSzPts val="2000"/>
              <a:buChar char="-"/>
            </a:pPr>
            <a:r>
              <a:rPr lang="en-US" sz="2000">
                <a:solidFill>
                  <a:schemeClr val="dk1"/>
                </a:solidFill>
              </a:rPr>
              <a:t>Model Configuration</a:t>
            </a:r>
            <a:endParaRPr sz="2000">
              <a:solidFill>
                <a:schemeClr val="dk1"/>
              </a:solidFill>
            </a:endParaRPr>
          </a:p>
          <a:p>
            <a:pPr indent="-273050" lvl="1" marL="742950" rtl="0" algn="l">
              <a:spcBef>
                <a:spcPts val="600"/>
              </a:spcBef>
              <a:spcAft>
                <a:spcPts val="0"/>
              </a:spcAft>
              <a:buClr>
                <a:schemeClr val="dk1"/>
              </a:buClr>
              <a:buSzPts val="2000"/>
              <a:buChar char="-"/>
            </a:pPr>
            <a:r>
              <a:rPr lang="en-US" sz="2000">
                <a:solidFill>
                  <a:schemeClr val="dk1"/>
                </a:solidFill>
              </a:rPr>
              <a:t>Training and Optimization</a:t>
            </a:r>
            <a:endParaRPr sz="2000">
              <a:solidFill>
                <a:schemeClr val="dk1"/>
              </a:solidFill>
            </a:endParaRPr>
          </a:p>
          <a:p>
            <a:pPr indent="-273050" lvl="1" marL="742950" rtl="0" algn="l">
              <a:spcBef>
                <a:spcPts val="600"/>
              </a:spcBef>
              <a:spcAft>
                <a:spcPts val="0"/>
              </a:spcAft>
              <a:buClr>
                <a:schemeClr val="dk1"/>
              </a:buClr>
              <a:buSzPts val="2000"/>
              <a:buChar char="-"/>
            </a:pPr>
            <a:r>
              <a:rPr lang="en-US" sz="2000">
                <a:solidFill>
                  <a:schemeClr val="dk1"/>
                </a:solidFill>
              </a:rPr>
              <a:t>Hyperparameter Tuning </a:t>
            </a:r>
            <a:endParaRPr sz="2000">
              <a:solidFill>
                <a:schemeClr val="dk1"/>
              </a:solidFill>
            </a:endParaRPr>
          </a:p>
          <a:p>
            <a:pPr indent="-273050" lvl="1" marL="742950" rtl="0" algn="l">
              <a:spcBef>
                <a:spcPts val="600"/>
              </a:spcBef>
              <a:spcAft>
                <a:spcPts val="0"/>
              </a:spcAft>
              <a:buClr>
                <a:schemeClr val="dk1"/>
              </a:buClr>
              <a:buSzPts val="2000"/>
              <a:buChar char="-"/>
            </a:pPr>
            <a:r>
              <a:rPr lang="en-US" sz="2000">
                <a:solidFill>
                  <a:schemeClr val="dk1"/>
                </a:solidFill>
              </a:rPr>
              <a:t>Evaluation</a:t>
            </a:r>
            <a:endParaRPr sz="2000">
              <a:solidFill>
                <a:schemeClr val="dk1"/>
              </a:solidFill>
            </a:endParaRPr>
          </a:p>
          <a:p>
            <a:pPr indent="0" lvl="0" marL="0" rtl="0" algn="l">
              <a:spcBef>
                <a:spcPts val="0"/>
              </a:spcBef>
              <a:spcAft>
                <a:spcPts val="0"/>
              </a:spcAft>
              <a:buNone/>
            </a:pPr>
            <a:r>
              <a:t/>
            </a:r>
            <a:endParaRPr/>
          </a:p>
        </p:txBody>
      </p:sp>
      <p:sp>
        <p:nvSpPr>
          <p:cNvPr id="178" name="Google Shape;178;p7"/>
          <p:cNvSpPr txBox="1"/>
          <p:nvPr/>
        </p:nvSpPr>
        <p:spPr>
          <a:xfrm>
            <a:off x="5241050" y="300412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dk1"/>
                </a:solidFill>
                <a:latin typeface="Oswald"/>
                <a:ea typeface="Oswald"/>
                <a:cs typeface="Oswald"/>
                <a:sym typeface="Oswald"/>
              </a:rPr>
              <a:t>Dataset </a:t>
            </a:r>
            <a:r>
              <a:rPr b="1" lang="en-US" sz="1500">
                <a:solidFill>
                  <a:schemeClr val="dk1"/>
                </a:solidFill>
                <a:latin typeface="Oswald"/>
                <a:ea typeface="Oswald"/>
                <a:cs typeface="Oswald"/>
                <a:sym typeface="Oswald"/>
              </a:rPr>
              <a:t> </a:t>
            </a:r>
            <a:r>
              <a:rPr b="1" lang="en-US" sz="1500" u="sng">
                <a:solidFill>
                  <a:schemeClr val="hlink"/>
                </a:solidFill>
                <a:latin typeface="Oswald"/>
                <a:ea typeface="Oswald"/>
                <a:cs typeface="Oswald"/>
                <a:sym typeface="Oswald"/>
                <a:hlinkClick action="ppaction://hlinksldjump" r:id="rId4"/>
              </a:rPr>
              <a:t>[7]</a:t>
            </a:r>
            <a:r>
              <a:rPr b="1" lang="en-US" sz="1500">
                <a:solidFill>
                  <a:schemeClr val="dk1"/>
                </a:solidFill>
                <a:latin typeface="Oswald"/>
                <a:ea typeface="Oswald"/>
                <a:cs typeface="Oswald"/>
                <a:sym typeface="Oswald"/>
              </a:rPr>
              <a:t> </a:t>
            </a:r>
            <a:endParaRPr b="1" sz="15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457200" y="273600"/>
            <a:ext cx="8229240" cy="1021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Cont…</a:t>
            </a:r>
            <a:endParaRPr b="1">
              <a:latin typeface="Times New Roman"/>
              <a:ea typeface="Times New Roman"/>
              <a:cs typeface="Times New Roman"/>
              <a:sym typeface="Times New Roman"/>
            </a:endParaRPr>
          </a:p>
        </p:txBody>
      </p:sp>
      <p:sp>
        <p:nvSpPr>
          <p:cNvPr id="184" name="Google Shape;184;p8"/>
          <p:cNvSpPr txBox="1"/>
          <p:nvPr/>
        </p:nvSpPr>
        <p:spPr>
          <a:xfrm>
            <a:off x="3071825" y="5262050"/>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chemeClr val="dk1"/>
                </a:solidFill>
                <a:latin typeface="Oswald"/>
                <a:ea typeface="Oswald"/>
                <a:cs typeface="Oswald"/>
                <a:sym typeface="Oswald"/>
              </a:rPr>
              <a:t>CNN architecture and workflow </a:t>
            </a:r>
            <a:r>
              <a:rPr b="1" lang="en-US" sz="1500" u="sng">
                <a:solidFill>
                  <a:schemeClr val="hlink"/>
                </a:solidFill>
                <a:latin typeface="Oswald"/>
                <a:ea typeface="Oswald"/>
                <a:cs typeface="Oswald"/>
                <a:sym typeface="Oswald"/>
                <a:hlinkClick action="ppaction://hlinksldjump" r:id="rId3"/>
              </a:rPr>
              <a:t>[8]</a:t>
            </a:r>
            <a:endParaRPr b="1" sz="1500">
              <a:solidFill>
                <a:schemeClr val="dk1"/>
              </a:solidFill>
              <a:latin typeface="Oswald"/>
              <a:ea typeface="Oswald"/>
              <a:cs typeface="Oswald"/>
              <a:sym typeface="Oswald"/>
            </a:endParaRPr>
          </a:p>
        </p:txBody>
      </p:sp>
      <p:pic>
        <p:nvPicPr>
          <p:cNvPr id="185" name="Google Shape;185;p8"/>
          <p:cNvPicPr preferRelativeResize="0"/>
          <p:nvPr/>
        </p:nvPicPr>
        <p:blipFill>
          <a:blip r:embed="rId4">
            <a:alphaModFix/>
          </a:blip>
          <a:stretch>
            <a:fillRect/>
          </a:stretch>
        </p:blipFill>
        <p:spPr>
          <a:xfrm>
            <a:off x="640500" y="1404775"/>
            <a:ext cx="7863000" cy="370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760069" y="115912"/>
            <a:ext cx="82293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191" name="Google Shape;191;p9"/>
          <p:cNvSpPr txBox="1"/>
          <p:nvPr>
            <p:ph idx="12" type="sldNum"/>
          </p:nvPr>
        </p:nvSpPr>
        <p:spPr>
          <a:xfrm>
            <a:off x="4821120" y="6081840"/>
            <a:ext cx="2133360" cy="36468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98989"/>
              </a:buClr>
              <a:buSzPts val="1200"/>
              <a:buFont typeface="Arial"/>
              <a:buNone/>
            </a:pPr>
            <a:fld id="{00000000-1234-1234-1234-123412341234}" type="slidenum">
              <a:rPr lang="en-US"/>
              <a:t>‹#›</a:t>
            </a:fld>
            <a:endParaRPr/>
          </a:p>
        </p:txBody>
      </p:sp>
      <p:pic>
        <p:nvPicPr>
          <p:cNvPr id="192" name="Google Shape;192;p9"/>
          <p:cNvPicPr preferRelativeResize="0"/>
          <p:nvPr/>
        </p:nvPicPr>
        <p:blipFill>
          <a:blip r:embed="rId3">
            <a:alphaModFix/>
          </a:blip>
          <a:stretch>
            <a:fillRect/>
          </a:stretch>
        </p:blipFill>
        <p:spPr>
          <a:xfrm>
            <a:off x="159300" y="2463481"/>
            <a:ext cx="4509425" cy="3044495"/>
          </a:xfrm>
          <a:prstGeom prst="rect">
            <a:avLst/>
          </a:prstGeom>
          <a:noFill/>
          <a:ln>
            <a:noFill/>
          </a:ln>
        </p:spPr>
      </p:pic>
      <p:pic>
        <p:nvPicPr>
          <p:cNvPr id="193" name="Google Shape;193;p9"/>
          <p:cNvPicPr preferRelativeResize="0"/>
          <p:nvPr/>
        </p:nvPicPr>
        <p:blipFill>
          <a:blip r:embed="rId4">
            <a:alphaModFix/>
          </a:blip>
          <a:stretch>
            <a:fillRect/>
          </a:stretch>
        </p:blipFill>
        <p:spPr>
          <a:xfrm>
            <a:off x="4751725" y="2454550"/>
            <a:ext cx="4294925" cy="2977225"/>
          </a:xfrm>
          <a:prstGeom prst="rect">
            <a:avLst/>
          </a:prstGeom>
          <a:noFill/>
          <a:ln>
            <a:noFill/>
          </a:ln>
        </p:spPr>
      </p:pic>
      <p:sp>
        <p:nvSpPr>
          <p:cNvPr id="194" name="Google Shape;194;p9"/>
          <p:cNvSpPr txBox="1"/>
          <p:nvPr/>
        </p:nvSpPr>
        <p:spPr>
          <a:xfrm>
            <a:off x="1138700" y="5507975"/>
            <a:ext cx="255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US" sz="1600">
                <a:solidFill>
                  <a:schemeClr val="dk1"/>
                </a:solidFill>
                <a:latin typeface="Oswald"/>
                <a:ea typeface="Oswald"/>
                <a:cs typeface="Oswald"/>
                <a:sym typeface="Oswald"/>
              </a:rPr>
              <a:t>Plot of Accuracy/Epoch</a:t>
            </a:r>
            <a:endParaRPr b="1" sz="1600">
              <a:solidFill>
                <a:schemeClr val="dk1"/>
              </a:solidFill>
              <a:latin typeface="Oswald"/>
              <a:ea typeface="Oswald"/>
              <a:cs typeface="Oswald"/>
              <a:sym typeface="Oswald"/>
            </a:endParaRPr>
          </a:p>
        </p:txBody>
      </p:sp>
      <p:sp>
        <p:nvSpPr>
          <p:cNvPr id="195" name="Google Shape;195;p9"/>
          <p:cNvSpPr txBox="1"/>
          <p:nvPr/>
        </p:nvSpPr>
        <p:spPr>
          <a:xfrm>
            <a:off x="5764475" y="5541250"/>
            <a:ext cx="255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dk1"/>
                </a:solidFill>
                <a:latin typeface="Oswald"/>
                <a:ea typeface="Oswald"/>
                <a:cs typeface="Oswald"/>
                <a:sym typeface="Oswald"/>
              </a:rPr>
              <a:t>Plot of Loss/Epoch</a:t>
            </a:r>
            <a:endParaRPr b="1" sz="1600">
              <a:solidFill>
                <a:schemeClr val="dk1"/>
              </a:solidFill>
              <a:latin typeface="Oswald"/>
              <a:ea typeface="Oswald"/>
              <a:cs typeface="Oswald"/>
              <a:sym typeface="Oswald"/>
            </a:endParaRPr>
          </a:p>
        </p:txBody>
      </p:sp>
      <p:graphicFrame>
        <p:nvGraphicFramePr>
          <p:cNvPr id="196" name="Google Shape;196;p9"/>
          <p:cNvGraphicFramePr/>
          <p:nvPr/>
        </p:nvGraphicFramePr>
        <p:xfrm>
          <a:off x="1308618" y="1197859"/>
          <a:ext cx="3000000" cy="3000000"/>
        </p:xfrm>
        <a:graphic>
          <a:graphicData uri="http://schemas.openxmlformats.org/drawingml/2006/table">
            <a:tbl>
              <a:tblPr bandRow="1" firstRow="1">
                <a:noFill/>
                <a:tableStyleId>{9B3990F0-FA00-4180-B703-31CE58FDB762}</a:tableStyleId>
              </a:tblPr>
              <a:tblGrid>
                <a:gridCol w="3263375"/>
                <a:gridCol w="3263375"/>
              </a:tblGrid>
              <a:tr h="357825">
                <a:tc>
                  <a:txBody>
                    <a:bodyPr/>
                    <a:lstStyle/>
                    <a:p>
                      <a:pPr indent="0" lvl="0" marL="0" rtl="0" algn="l">
                        <a:spcBef>
                          <a:spcPts val="0"/>
                        </a:spcBef>
                        <a:spcAft>
                          <a:spcPts val="0"/>
                        </a:spcAft>
                        <a:buNone/>
                      </a:pPr>
                      <a:r>
                        <a:rPr lang="en-US" sz="1700"/>
                        <a:t>Test accuracy: </a:t>
                      </a:r>
                      <a:endParaRPr sz="1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0" lang="en-US" sz="1700"/>
                        <a:t>99.7%</a:t>
                      </a:r>
                      <a:endParaRPr b="0" sz="1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4250">
                <a:tc>
                  <a:txBody>
                    <a:bodyPr/>
                    <a:lstStyle/>
                    <a:p>
                      <a:pPr indent="0" lvl="0" marL="0" rtl="0" algn="l">
                        <a:spcBef>
                          <a:spcPts val="0"/>
                        </a:spcBef>
                        <a:spcAft>
                          <a:spcPts val="0"/>
                        </a:spcAft>
                        <a:buNone/>
                      </a:pPr>
                      <a:r>
                        <a:rPr b="1" lang="en-US" sz="1700"/>
                        <a:t>Mean validation accuracy:</a:t>
                      </a:r>
                      <a:endParaRPr b="1" sz="1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t>95.48%</a:t>
                      </a:r>
                      <a:endParaRPr sz="1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0"/>
          <p:cNvPicPr preferRelativeResize="0"/>
          <p:nvPr/>
        </p:nvPicPr>
        <p:blipFill>
          <a:blip r:embed="rId3">
            <a:alphaModFix/>
          </a:blip>
          <a:stretch>
            <a:fillRect/>
          </a:stretch>
        </p:blipFill>
        <p:spPr>
          <a:xfrm>
            <a:off x="2811600" y="1440550"/>
            <a:ext cx="6332399" cy="3974515"/>
          </a:xfrm>
          <a:prstGeom prst="rect">
            <a:avLst/>
          </a:prstGeom>
          <a:noFill/>
          <a:ln>
            <a:noFill/>
          </a:ln>
        </p:spPr>
      </p:pic>
      <p:sp>
        <p:nvSpPr>
          <p:cNvPr id="202" name="Google Shape;202;p10"/>
          <p:cNvSpPr txBox="1"/>
          <p:nvPr>
            <p:ph type="title"/>
          </p:nvPr>
        </p:nvSpPr>
        <p:spPr>
          <a:xfrm>
            <a:off x="528138" y="143341"/>
            <a:ext cx="8229300" cy="11448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Cont…</a:t>
            </a:r>
            <a:endParaRPr b="1">
              <a:latin typeface="Times New Roman"/>
              <a:ea typeface="Times New Roman"/>
              <a:cs typeface="Times New Roman"/>
              <a:sym typeface="Times New Roman"/>
            </a:endParaRPr>
          </a:p>
        </p:txBody>
      </p:sp>
      <p:sp>
        <p:nvSpPr>
          <p:cNvPr id="203" name="Google Shape;203;p10"/>
          <p:cNvSpPr txBox="1"/>
          <p:nvPr/>
        </p:nvSpPr>
        <p:spPr>
          <a:xfrm>
            <a:off x="4395875" y="5597525"/>
            <a:ext cx="2983800" cy="3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chemeClr val="dk1"/>
                </a:solidFill>
                <a:latin typeface="Oswald"/>
                <a:ea typeface="Oswald"/>
                <a:cs typeface="Oswald"/>
                <a:sym typeface="Oswald"/>
              </a:rPr>
              <a:t>Confusion Matrix</a:t>
            </a:r>
            <a:endParaRPr b="1" sz="1600">
              <a:solidFill>
                <a:schemeClr val="dk1"/>
              </a:solidFill>
              <a:latin typeface="Oswald"/>
              <a:ea typeface="Oswald"/>
              <a:cs typeface="Oswald"/>
              <a:sym typeface="Oswald"/>
            </a:endParaRPr>
          </a:p>
        </p:txBody>
      </p:sp>
      <p:sp>
        <p:nvSpPr>
          <p:cNvPr id="204" name="Google Shape;204;p10"/>
          <p:cNvSpPr txBox="1"/>
          <p:nvPr/>
        </p:nvSpPr>
        <p:spPr>
          <a:xfrm>
            <a:off x="0" y="1584150"/>
            <a:ext cx="3421200" cy="3417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Average"/>
              <a:buChar char="●"/>
            </a:pPr>
            <a:r>
              <a:rPr lang="en-US" sz="2100">
                <a:solidFill>
                  <a:schemeClr val="dk1"/>
                </a:solidFill>
                <a:latin typeface="Average"/>
                <a:ea typeface="Average"/>
                <a:cs typeface="Average"/>
                <a:sym typeface="Average"/>
              </a:rPr>
              <a:t>Rows: True classes.</a:t>
            </a:r>
            <a:endParaRPr sz="2100">
              <a:solidFill>
                <a:schemeClr val="dk1"/>
              </a:solidFill>
              <a:latin typeface="Average"/>
              <a:ea typeface="Average"/>
              <a:cs typeface="Average"/>
              <a:sym typeface="Average"/>
            </a:endParaRPr>
          </a:p>
          <a:p>
            <a:pPr indent="-361950" lvl="0" marL="457200" rtl="0" algn="l">
              <a:spcBef>
                <a:spcPts val="0"/>
              </a:spcBef>
              <a:spcAft>
                <a:spcPts val="0"/>
              </a:spcAft>
              <a:buClr>
                <a:schemeClr val="dk1"/>
              </a:buClr>
              <a:buSzPts val="2100"/>
              <a:buFont typeface="Average"/>
              <a:buChar char="●"/>
            </a:pPr>
            <a:r>
              <a:rPr lang="en-US" sz="2100">
                <a:solidFill>
                  <a:schemeClr val="dk1"/>
                </a:solidFill>
                <a:latin typeface="Average"/>
                <a:ea typeface="Average"/>
                <a:cs typeface="Average"/>
                <a:sym typeface="Average"/>
              </a:rPr>
              <a:t>Columns: Predicted classes.</a:t>
            </a:r>
            <a:endParaRPr sz="2100">
              <a:solidFill>
                <a:schemeClr val="dk1"/>
              </a:solidFill>
              <a:latin typeface="Average"/>
              <a:ea typeface="Average"/>
              <a:cs typeface="Average"/>
              <a:sym typeface="Average"/>
            </a:endParaRPr>
          </a:p>
          <a:p>
            <a:pPr indent="-361950" lvl="0" marL="457200" rtl="0" algn="l">
              <a:spcBef>
                <a:spcPts val="0"/>
              </a:spcBef>
              <a:spcAft>
                <a:spcPts val="0"/>
              </a:spcAft>
              <a:buClr>
                <a:schemeClr val="dk1"/>
              </a:buClr>
              <a:buSzPts val="2100"/>
              <a:buFont typeface="Average"/>
              <a:buChar char="●"/>
            </a:pPr>
            <a:r>
              <a:rPr lang="en-US" sz="2100">
                <a:solidFill>
                  <a:schemeClr val="dk1"/>
                </a:solidFill>
                <a:latin typeface="Average"/>
                <a:ea typeface="Average"/>
                <a:cs typeface="Average"/>
                <a:sym typeface="Average"/>
              </a:rPr>
              <a:t>Cell values: Counts of instances in each class.</a:t>
            </a:r>
            <a:endParaRPr sz="2100">
              <a:solidFill>
                <a:schemeClr val="dk1"/>
              </a:solidFill>
              <a:latin typeface="Average"/>
              <a:ea typeface="Average"/>
              <a:cs typeface="Average"/>
              <a:sym typeface="Average"/>
            </a:endParaRPr>
          </a:p>
          <a:p>
            <a:pPr indent="-361950" lvl="0" marL="457200" rtl="0" algn="l">
              <a:spcBef>
                <a:spcPts val="0"/>
              </a:spcBef>
              <a:spcAft>
                <a:spcPts val="0"/>
              </a:spcAft>
              <a:buClr>
                <a:schemeClr val="dk1"/>
              </a:buClr>
              <a:buSzPts val="2100"/>
              <a:buFont typeface="Average"/>
              <a:buChar char="●"/>
            </a:pPr>
            <a:r>
              <a:rPr lang="en-US" sz="2100">
                <a:solidFill>
                  <a:schemeClr val="dk1"/>
                </a:solidFill>
                <a:latin typeface="Average"/>
                <a:ea typeface="Average"/>
                <a:cs typeface="Average"/>
                <a:sym typeface="Average"/>
              </a:rPr>
              <a:t>Diagonal elements: Correct predictions.</a:t>
            </a:r>
            <a:endParaRPr sz="2100">
              <a:solidFill>
                <a:schemeClr val="dk1"/>
              </a:solidFill>
              <a:latin typeface="Average"/>
              <a:ea typeface="Average"/>
              <a:cs typeface="Average"/>
              <a:sym typeface="Average"/>
            </a:endParaRPr>
          </a:p>
          <a:p>
            <a:pPr indent="-361950" lvl="0" marL="457200" rtl="0" algn="l">
              <a:spcBef>
                <a:spcPts val="0"/>
              </a:spcBef>
              <a:spcAft>
                <a:spcPts val="0"/>
              </a:spcAft>
              <a:buClr>
                <a:schemeClr val="dk1"/>
              </a:buClr>
              <a:buSzPts val="2100"/>
              <a:buFont typeface="Average"/>
              <a:buChar char="●"/>
            </a:pPr>
            <a:r>
              <a:rPr lang="en-US" sz="2100">
                <a:solidFill>
                  <a:schemeClr val="dk1"/>
                </a:solidFill>
                <a:latin typeface="Average"/>
                <a:ea typeface="Average"/>
                <a:cs typeface="Average"/>
                <a:sym typeface="Average"/>
              </a:rPr>
              <a:t>Off-diagonal elements: Model errors.</a:t>
            </a:r>
            <a:endParaRPr sz="2100">
              <a:solidFill>
                <a:schemeClr val="dk1"/>
              </a:solidFill>
              <a:latin typeface="Average"/>
              <a:ea typeface="Average"/>
              <a:cs typeface="Average"/>
              <a:sym typeface="Average"/>
            </a:endParaRPr>
          </a:p>
          <a:p>
            <a:pPr indent="0" lvl="0" marL="0" rtl="0" algn="l">
              <a:spcBef>
                <a:spcPts val="0"/>
              </a:spcBef>
              <a:spcAft>
                <a:spcPts val="0"/>
              </a:spcAft>
              <a:buNone/>
            </a:pPr>
            <a:r>
              <a:t/>
            </a:r>
            <a:endParaRPr sz="21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2017-08-29T20:29:50Z</dcterms:created>
  <dc:creator>BravoTango Dev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0x010100F6BAC5FD4627F1448FE24909C5CB427F</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3</vt:i4>
  </property>
</Properties>
</file>