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F6985E-D630-4616-ACCA-82F0AD673AE0}">
  <a:tblStyle styleId="{EDF6985E-D630-4616-ACCA-82F0AD673A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verage-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213812cb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213812cb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213812cb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213812cb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213812cb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213812cb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213812cb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213812cb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213812cb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213812cb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213812cb9_1_2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213812cb9_1_2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213812cb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213812cb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213812cb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213812cb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20464a96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20464a96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20464a96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20464a96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20464a96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20464a96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213812c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213812c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213812cb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213812cb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213812c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213812c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213812cb9_1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213812cb9_1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213812cb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213812cb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aggle.com/datasets/grassknoted/asl-alphabet?resource=download"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grassknoted/asl-alphabet" TargetMode="External"/><Relationship Id="rId4" Type="http://schemas.openxmlformats.org/officeDocument/2006/relationships/hyperlink" Target="https://www.kaggle.com/datasets/datamunge/sign-language-mnist" TargetMode="External"/><Relationship Id="rId5" Type="http://schemas.openxmlformats.org/officeDocument/2006/relationships/hyperlink" Target="https://empslocal.ex.ac.uk/people/staff/np331/index.php?section=FingerSpellingDataset" TargetMode="External"/><Relationship Id="rId6" Type="http://schemas.openxmlformats.org/officeDocument/2006/relationships/hyperlink" Target="https://www.kaggle.com/datasets/lexset/synthetic-asl-alphabet" TargetMode="External"/><Relationship Id="rId7" Type="http://schemas.openxmlformats.org/officeDocument/2006/relationships/hyperlink" Target="https://www.kaggle.com/datasets/signnteam/asl-sign-language-pictures-minus-j-z"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ieeexplore.ieee.org/abstract/document/726791" TargetMode="External"/><Relationship Id="rId4" Type="http://schemas.openxmlformats.org/officeDocument/2006/relationships/hyperlink" Target="https://papers.nips.cc/paper/4824-imagenet-classification-with-deep-convolutional-neural-networks" TargetMode="External"/><Relationship Id="rId5" Type="http://schemas.openxmlformats.org/officeDocument/2006/relationships/hyperlink" Target="https://arxiv.org/abs/1409.1556" TargetMode="External"/><Relationship Id="rId6" Type="http://schemas.openxmlformats.org/officeDocument/2006/relationships/hyperlink" Target="https://arxiv.org/abs/1512.03385" TargetMode="External"/><Relationship Id="rId7" Type="http://schemas.openxmlformats.org/officeDocument/2006/relationships/hyperlink" Target="https://arxiv.org/abs/1409.484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720"/>
              <a:t>ASL Character Recognition using CNNs</a:t>
            </a:r>
            <a:endParaRPr b="1" sz="4720"/>
          </a:p>
        </p:txBody>
      </p:sp>
      <p:sp>
        <p:nvSpPr>
          <p:cNvPr id="60" name="Google Shape;60;p13"/>
          <p:cNvSpPr txBox="1"/>
          <p:nvPr>
            <p:ph idx="1" type="subTitle"/>
          </p:nvPr>
        </p:nvSpPr>
        <p:spPr>
          <a:xfrm>
            <a:off x="510450" y="38474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 sz="3114">
                <a:solidFill>
                  <a:schemeClr val="dk1"/>
                </a:solidFill>
              </a:rPr>
              <a:t>Atesam Abdullah</a:t>
            </a:r>
            <a:endParaRPr b="1" sz="3114">
              <a:solidFill>
                <a:schemeClr val="dk1"/>
              </a:solidFill>
            </a:endParaRPr>
          </a:p>
          <a:p>
            <a:pPr indent="0" lvl="0" marL="0" rtl="0" algn="ctr">
              <a:spcBef>
                <a:spcPts val="0"/>
              </a:spcBef>
              <a:spcAft>
                <a:spcPts val="0"/>
              </a:spcAft>
              <a:buNone/>
            </a:pPr>
            <a:r>
              <a:rPr lang="en"/>
              <a:t>BAI, FCSE</a:t>
            </a:r>
            <a:endParaRPr/>
          </a:p>
        </p:txBody>
      </p:sp>
      <p:sp>
        <p:nvSpPr>
          <p:cNvPr id="61" name="Google Shape;61;p13"/>
          <p:cNvSpPr txBox="1"/>
          <p:nvPr>
            <p:ph idx="1" type="subTitle"/>
          </p:nvPr>
        </p:nvSpPr>
        <p:spPr>
          <a:xfrm>
            <a:off x="448375" y="237088"/>
            <a:ext cx="8123100" cy="63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AI211 - Course Project</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74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500"/>
              <a:t>PROPOSED SOLUTION</a:t>
            </a:r>
            <a:endParaRPr b="1" sz="3500"/>
          </a:p>
        </p:txBody>
      </p:sp>
      <p:sp>
        <p:nvSpPr>
          <p:cNvPr id="120" name="Google Shape;120;p22"/>
          <p:cNvSpPr txBox="1"/>
          <p:nvPr/>
        </p:nvSpPr>
        <p:spPr>
          <a:xfrm>
            <a:off x="311700" y="1042375"/>
            <a:ext cx="8520600" cy="421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To address the challenges in ASL alphabet recognition, we propose the following solution:</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Font typeface="Average"/>
              <a:buChar char="●"/>
            </a:pPr>
            <a:r>
              <a:rPr b="1" lang="en" sz="1300">
                <a:solidFill>
                  <a:schemeClr val="dk1"/>
                </a:solidFill>
              </a:rPr>
              <a:t>CNN Architecture:</a:t>
            </a:r>
            <a:r>
              <a:rPr lang="en" sz="1300">
                <a:solidFill>
                  <a:schemeClr val="dk1"/>
                </a:solidFill>
              </a:rPr>
              <a:t> Design a specialized CNN model for ASL alphabet recognition, leveraging its effectiveness in image recognition tasks.</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Font typeface="Average"/>
              <a:buChar char="●"/>
            </a:pPr>
            <a:r>
              <a:rPr b="1" lang="en" sz="1300">
                <a:solidFill>
                  <a:schemeClr val="dk1"/>
                </a:solidFill>
              </a:rPr>
              <a:t>Diverse Dataset:</a:t>
            </a:r>
            <a:r>
              <a:rPr lang="en" sz="1300">
                <a:solidFill>
                  <a:schemeClr val="dk1"/>
                </a:solidFill>
              </a:rPr>
              <a:t> Utilize a comprehensive dataset containing a wide range of ASL alphabet images, capturing various signing styles, hand positions, and orientations.</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Font typeface="Average"/>
              <a:buChar char="●"/>
            </a:pPr>
            <a:r>
              <a:rPr b="1" lang="en" sz="1300">
                <a:solidFill>
                  <a:schemeClr val="dk1"/>
                </a:solidFill>
              </a:rPr>
              <a:t>Preprocessing Techniques: </a:t>
            </a:r>
            <a:r>
              <a:rPr lang="en" sz="1300">
                <a:solidFill>
                  <a:schemeClr val="dk1"/>
                </a:solidFill>
              </a:rPr>
              <a:t>Apply image resizing, normalization, and augmentation to enhance dataset quality and consistency.</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Font typeface="Average"/>
              <a:buChar char="●"/>
            </a:pPr>
            <a:r>
              <a:rPr b="1" lang="en" sz="1300">
                <a:solidFill>
                  <a:schemeClr val="dk1"/>
                </a:solidFill>
              </a:rPr>
              <a:t>Hyperparameter Optimization: </a:t>
            </a:r>
            <a:r>
              <a:rPr lang="en" sz="1300">
                <a:solidFill>
                  <a:schemeClr val="dk1"/>
                </a:solidFill>
              </a:rPr>
              <a:t>Conduct extensive experiments to fine-tune hyperparameters, such as learning rate, batch size, and epochs, for optimal model performance.</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Font typeface="Average"/>
              <a:buChar char="●"/>
            </a:pPr>
            <a:r>
              <a:rPr b="1" lang="en" sz="1300">
                <a:solidFill>
                  <a:schemeClr val="dk1"/>
                </a:solidFill>
              </a:rPr>
              <a:t>Evaluation Metrics:</a:t>
            </a:r>
            <a:r>
              <a:rPr lang="en" sz="1300">
                <a:solidFill>
                  <a:schemeClr val="dk1"/>
                </a:solidFill>
              </a:rPr>
              <a:t> Define appropriate metrics (accuracy, precision, recall, F1 score) to evaluate and refine the model's performance.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By implementing these solutions, we aim to improve ASL alphabet recognition accuracy, accommodate diverse signing styles, and optimize the overall performance of the system.</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06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500"/>
              <a:t>DATASET USED</a:t>
            </a:r>
            <a:endParaRPr b="1" sz="3500"/>
          </a:p>
        </p:txBody>
      </p:sp>
      <p:sp>
        <p:nvSpPr>
          <p:cNvPr id="126" name="Google Shape;126;p23"/>
          <p:cNvSpPr txBox="1"/>
          <p:nvPr>
            <p:ph idx="1" type="body"/>
          </p:nvPr>
        </p:nvSpPr>
        <p:spPr>
          <a:xfrm>
            <a:off x="311700" y="984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FFFFFF"/>
                </a:solidFill>
                <a:highlight>
                  <a:srgbClr val="383A46"/>
                </a:highlight>
                <a:latin typeface="Roboto"/>
                <a:ea typeface="Roboto"/>
                <a:cs typeface="Roboto"/>
                <a:sym typeface="Roboto"/>
              </a:rPr>
              <a:t>The ASL alphabet recognition dataset has </a:t>
            </a:r>
            <a:r>
              <a:rPr b="1" lang="en" sz="1300">
                <a:solidFill>
                  <a:srgbClr val="FFFFFF"/>
                </a:solidFill>
                <a:highlight>
                  <a:srgbClr val="383A46"/>
                </a:highlight>
                <a:latin typeface="Roboto"/>
                <a:ea typeface="Roboto"/>
                <a:cs typeface="Roboto"/>
                <a:sym typeface="Roboto"/>
              </a:rPr>
              <a:t>87,000 images</a:t>
            </a:r>
            <a:r>
              <a:rPr lang="en" sz="1300">
                <a:solidFill>
                  <a:srgbClr val="FFFFFF"/>
                </a:solidFill>
                <a:highlight>
                  <a:srgbClr val="383A46"/>
                </a:highlight>
                <a:latin typeface="Roboto"/>
                <a:ea typeface="Roboto"/>
                <a:cs typeface="Roboto"/>
                <a:sym typeface="Roboto"/>
              </a:rPr>
              <a:t> at </a:t>
            </a:r>
            <a:r>
              <a:rPr b="1" lang="en" sz="1300">
                <a:solidFill>
                  <a:srgbClr val="FFFFFF"/>
                </a:solidFill>
                <a:highlight>
                  <a:srgbClr val="383A46"/>
                </a:highlight>
                <a:latin typeface="Roboto"/>
                <a:ea typeface="Roboto"/>
                <a:cs typeface="Roboto"/>
                <a:sym typeface="Roboto"/>
              </a:rPr>
              <a:t>200x200 pixels</a:t>
            </a:r>
            <a:r>
              <a:rPr lang="en" sz="1300">
                <a:solidFill>
                  <a:srgbClr val="FFFFFF"/>
                </a:solidFill>
                <a:highlight>
                  <a:srgbClr val="383A46"/>
                </a:highlight>
                <a:latin typeface="Roboto"/>
                <a:ea typeface="Roboto"/>
                <a:cs typeface="Roboto"/>
                <a:sym typeface="Roboto"/>
              </a:rPr>
              <a:t>, with </a:t>
            </a:r>
            <a:r>
              <a:rPr b="1" lang="en" sz="1300">
                <a:solidFill>
                  <a:srgbClr val="FFFFFF"/>
                </a:solidFill>
                <a:highlight>
                  <a:srgbClr val="383A46"/>
                </a:highlight>
                <a:latin typeface="Roboto"/>
                <a:ea typeface="Roboto"/>
                <a:cs typeface="Roboto"/>
                <a:sym typeface="Roboto"/>
              </a:rPr>
              <a:t>29 classes</a:t>
            </a:r>
            <a:r>
              <a:rPr lang="en" sz="1300">
                <a:solidFill>
                  <a:srgbClr val="FFFFFF"/>
                </a:solidFill>
                <a:highlight>
                  <a:srgbClr val="383A46"/>
                </a:highlight>
                <a:latin typeface="Roboto"/>
                <a:ea typeface="Roboto"/>
                <a:cs typeface="Roboto"/>
                <a:sym typeface="Roboto"/>
              </a:rPr>
              <a:t> including </a:t>
            </a:r>
            <a:r>
              <a:rPr b="1" lang="en" sz="1300">
                <a:solidFill>
                  <a:srgbClr val="FFFFFF"/>
                </a:solidFill>
                <a:highlight>
                  <a:srgbClr val="383A46"/>
                </a:highlight>
                <a:latin typeface="Roboto"/>
                <a:ea typeface="Roboto"/>
                <a:cs typeface="Roboto"/>
                <a:sym typeface="Roboto"/>
              </a:rPr>
              <a:t>A-Z.</a:t>
            </a:r>
            <a:r>
              <a:rPr lang="en" sz="1300">
                <a:solidFill>
                  <a:srgbClr val="FFFFFF"/>
                </a:solidFill>
                <a:highlight>
                  <a:srgbClr val="383A46"/>
                </a:highlight>
                <a:latin typeface="Roboto"/>
                <a:ea typeface="Roboto"/>
                <a:cs typeface="Roboto"/>
                <a:sym typeface="Roboto"/>
              </a:rPr>
              <a:t> There are three classes left: </a:t>
            </a:r>
            <a:r>
              <a:rPr b="1" lang="en" sz="1300">
                <a:solidFill>
                  <a:srgbClr val="FFFFFF"/>
                </a:solidFill>
                <a:highlight>
                  <a:srgbClr val="383A46"/>
                </a:highlight>
                <a:latin typeface="Roboto"/>
                <a:ea typeface="Roboto"/>
                <a:cs typeface="Roboto"/>
                <a:sym typeface="Roboto"/>
              </a:rPr>
              <a:t>SPACE, DELETE, and NOTHING</a:t>
            </a:r>
            <a:r>
              <a:rPr lang="en" sz="1300">
                <a:solidFill>
                  <a:srgbClr val="FFFFFF"/>
                </a:solidFill>
                <a:highlight>
                  <a:srgbClr val="383A46"/>
                </a:highlight>
                <a:latin typeface="Roboto"/>
                <a:ea typeface="Roboto"/>
                <a:cs typeface="Roboto"/>
                <a:sym typeface="Roboto"/>
              </a:rPr>
              <a:t>. They enable deleting a letter and adding a space, useful for real-time applications. Model can use "NOTHING" to detect no gestures being performed.</a:t>
            </a:r>
            <a:endParaRPr sz="1300">
              <a:solidFill>
                <a:srgbClr val="FFFFFF"/>
              </a:solidFill>
              <a:highlight>
                <a:srgbClr val="383A46"/>
              </a:highlight>
              <a:latin typeface="Roboto"/>
              <a:ea typeface="Roboto"/>
              <a:cs typeface="Roboto"/>
              <a:sym typeface="Roboto"/>
            </a:endParaRPr>
          </a:p>
          <a:p>
            <a:pPr indent="0" lvl="0" marL="0" rtl="0" algn="l">
              <a:spcBef>
                <a:spcPts val="1200"/>
              </a:spcBef>
              <a:spcAft>
                <a:spcPts val="0"/>
              </a:spcAft>
              <a:buNone/>
            </a:pPr>
            <a:r>
              <a:rPr b="1" lang="en" sz="1500">
                <a:solidFill>
                  <a:srgbClr val="FFFFFF"/>
                </a:solidFill>
                <a:highlight>
                  <a:srgbClr val="383A46"/>
                </a:highlight>
                <a:latin typeface="Roboto"/>
                <a:ea typeface="Roboto"/>
                <a:cs typeface="Roboto"/>
                <a:sym typeface="Roboto"/>
              </a:rPr>
              <a:t>Dataset is from Kaggle</a:t>
            </a:r>
            <a:r>
              <a:rPr lang="en" sz="1500">
                <a:solidFill>
                  <a:srgbClr val="FFFFFF"/>
                </a:solidFill>
                <a:highlight>
                  <a:srgbClr val="383A46"/>
                </a:highlight>
                <a:latin typeface="Roboto"/>
                <a:ea typeface="Roboto"/>
                <a:cs typeface="Roboto"/>
                <a:sym typeface="Roboto"/>
              </a:rPr>
              <a:t> :</a:t>
            </a:r>
            <a:r>
              <a:rPr lang="en" sz="1300">
                <a:solidFill>
                  <a:srgbClr val="FFFFFF"/>
                </a:solidFill>
                <a:highlight>
                  <a:srgbClr val="383A46"/>
                </a:highlight>
                <a:latin typeface="Roboto"/>
                <a:ea typeface="Roboto"/>
                <a:cs typeface="Roboto"/>
                <a:sym typeface="Roboto"/>
              </a:rPr>
              <a:t> </a:t>
            </a:r>
            <a:r>
              <a:rPr lang="en" sz="1300" u="sng">
                <a:solidFill>
                  <a:schemeClr val="hlink"/>
                </a:solidFill>
                <a:highlight>
                  <a:srgbClr val="383A46"/>
                </a:highlight>
                <a:latin typeface="Roboto"/>
                <a:ea typeface="Roboto"/>
                <a:cs typeface="Roboto"/>
                <a:sym typeface="Roboto"/>
                <a:hlinkClick r:id="rId3"/>
              </a:rPr>
              <a:t>https://www.kaggle.com/datasets/grassknoted/asl-alphabet?resource=download</a:t>
            </a:r>
            <a:endParaRPr sz="1300">
              <a:solidFill>
                <a:srgbClr val="FFFFFF"/>
              </a:solidFill>
              <a:highlight>
                <a:srgbClr val="383A46"/>
              </a:highlight>
              <a:latin typeface="Roboto"/>
              <a:ea typeface="Roboto"/>
              <a:cs typeface="Roboto"/>
              <a:sym typeface="Roboto"/>
            </a:endParaRPr>
          </a:p>
          <a:p>
            <a:pPr indent="0" lvl="0" marL="0" rtl="0" algn="l">
              <a:spcBef>
                <a:spcPts val="1200"/>
              </a:spcBef>
              <a:spcAft>
                <a:spcPts val="1200"/>
              </a:spcAft>
              <a:buNone/>
            </a:pPr>
            <a:r>
              <a:t/>
            </a:r>
            <a:endParaRPr sz="1300">
              <a:solidFill>
                <a:srgbClr val="FFFFFF"/>
              </a:solidFill>
              <a:highlight>
                <a:srgbClr val="383A46"/>
              </a:highlight>
              <a:latin typeface="Roboto"/>
              <a:ea typeface="Roboto"/>
              <a:cs typeface="Roboto"/>
              <a:sym typeface="Roboto"/>
            </a:endParaRPr>
          </a:p>
        </p:txBody>
      </p:sp>
      <p:pic>
        <p:nvPicPr>
          <p:cNvPr id="127" name="Google Shape;127;p23"/>
          <p:cNvPicPr preferRelativeResize="0"/>
          <p:nvPr/>
        </p:nvPicPr>
        <p:blipFill rotWithShape="1">
          <a:blip r:embed="rId4">
            <a:alphaModFix/>
          </a:blip>
          <a:srcRect b="2862" l="989" r="19" t="3888"/>
          <a:stretch/>
        </p:blipFill>
        <p:spPr>
          <a:xfrm>
            <a:off x="393825" y="2157975"/>
            <a:ext cx="8438474" cy="2833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739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500"/>
              <a:t>METHODOLOGY</a:t>
            </a:r>
            <a:endParaRPr/>
          </a:p>
        </p:txBody>
      </p:sp>
      <p:pic>
        <p:nvPicPr>
          <p:cNvPr id="133" name="Google Shape;133;p24"/>
          <p:cNvPicPr preferRelativeResize="0"/>
          <p:nvPr/>
        </p:nvPicPr>
        <p:blipFill>
          <a:blip r:embed="rId3">
            <a:alphaModFix/>
          </a:blip>
          <a:stretch>
            <a:fillRect/>
          </a:stretch>
        </p:blipFill>
        <p:spPr>
          <a:xfrm>
            <a:off x="152400" y="917150"/>
            <a:ext cx="3114300" cy="4073950"/>
          </a:xfrm>
          <a:prstGeom prst="rect">
            <a:avLst/>
          </a:prstGeom>
          <a:noFill/>
          <a:ln>
            <a:noFill/>
          </a:ln>
        </p:spPr>
      </p:pic>
      <p:pic>
        <p:nvPicPr>
          <p:cNvPr id="134" name="Google Shape;134;p24"/>
          <p:cNvPicPr preferRelativeResize="0"/>
          <p:nvPr/>
        </p:nvPicPr>
        <p:blipFill>
          <a:blip r:embed="rId4">
            <a:alphaModFix/>
          </a:blip>
          <a:stretch>
            <a:fillRect/>
          </a:stretch>
        </p:blipFill>
        <p:spPr>
          <a:xfrm>
            <a:off x="3852475" y="1411425"/>
            <a:ext cx="5111575" cy="3579675"/>
          </a:xfrm>
          <a:prstGeom prst="rect">
            <a:avLst/>
          </a:prstGeom>
          <a:noFill/>
          <a:ln>
            <a:noFill/>
          </a:ln>
        </p:spPr>
      </p:pic>
      <p:sp>
        <p:nvSpPr>
          <p:cNvPr id="135" name="Google Shape;135;p24"/>
          <p:cNvSpPr txBox="1"/>
          <p:nvPr/>
        </p:nvSpPr>
        <p:spPr>
          <a:xfrm>
            <a:off x="1608075" y="1072050"/>
            <a:ext cx="2144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Oswald"/>
                <a:ea typeface="Oswald"/>
                <a:cs typeface="Oswald"/>
                <a:sym typeface="Oswald"/>
              </a:rPr>
              <a:t>Flow Chart of Model Creation process</a:t>
            </a:r>
            <a:endParaRPr b="1" sz="1500">
              <a:latin typeface="Oswald"/>
              <a:ea typeface="Oswald"/>
              <a:cs typeface="Oswald"/>
              <a:sym typeface="Oswald"/>
            </a:endParaRPr>
          </a:p>
        </p:txBody>
      </p:sp>
      <p:sp>
        <p:nvSpPr>
          <p:cNvPr id="136" name="Google Shape;136;p24"/>
          <p:cNvSpPr txBox="1"/>
          <p:nvPr/>
        </p:nvSpPr>
        <p:spPr>
          <a:xfrm>
            <a:off x="4908263" y="1017725"/>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latin typeface="Oswald"/>
                <a:ea typeface="Oswald"/>
                <a:cs typeface="Oswald"/>
                <a:sym typeface="Oswald"/>
              </a:rPr>
              <a:t>Table of CNN configuration</a:t>
            </a:r>
            <a:endParaRPr sz="1500">
              <a:solidFill>
                <a:schemeClr val="dk1"/>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500"/>
              <a:t>EXPERIMENTAL SETUP</a:t>
            </a:r>
            <a:endParaRPr/>
          </a:p>
        </p:txBody>
      </p:sp>
      <p:sp>
        <p:nvSpPr>
          <p:cNvPr id="142" name="Google Shape;142;p25"/>
          <p:cNvSpPr txBox="1"/>
          <p:nvPr>
            <p:ph idx="1" type="body"/>
          </p:nvPr>
        </p:nvSpPr>
        <p:spPr>
          <a:xfrm>
            <a:off x="311700" y="1017725"/>
            <a:ext cx="8520600" cy="4125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Import Dataset: </a:t>
            </a:r>
            <a:r>
              <a:rPr lang="en" sz="1300">
                <a:solidFill>
                  <a:schemeClr val="dk1"/>
                </a:solidFill>
                <a:latin typeface="Arial"/>
                <a:ea typeface="Arial"/>
                <a:cs typeface="Arial"/>
                <a:sym typeface="Arial"/>
              </a:rPr>
              <a:t>Fetch (87000) images from directory and store as numpy array.Train/Test split by 90:10 making Train:Test size 78300:8700.</a:t>
            </a:r>
            <a:endParaRPr sz="1300">
              <a:solidFill>
                <a:schemeClr val="dk1"/>
              </a:solidFill>
              <a:latin typeface="Arial"/>
              <a:ea typeface="Arial"/>
              <a:cs typeface="Arial"/>
              <a:sym typeface="Arial"/>
            </a:endParaRPr>
          </a:p>
          <a:p>
            <a:pPr indent="-311150" lvl="0" marL="457200" rtl="0" algn="l">
              <a:lnSpc>
                <a:spcPct val="115000"/>
              </a:lnSpc>
              <a:spcBef>
                <a:spcPts val="100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Data Preprocessing:</a:t>
            </a:r>
            <a:r>
              <a:rPr lang="en" sz="1300">
                <a:solidFill>
                  <a:schemeClr val="dk1"/>
                </a:solidFill>
                <a:latin typeface="Arial"/>
                <a:ea typeface="Arial"/>
                <a:cs typeface="Arial"/>
                <a:sym typeface="Arial"/>
              </a:rPr>
              <a:t> Resize each image to 32x32 and normalize the dataset</a:t>
            </a:r>
            <a:endParaRPr sz="1300">
              <a:solidFill>
                <a:schemeClr val="dk1"/>
              </a:solidFill>
              <a:latin typeface="Arial"/>
              <a:ea typeface="Arial"/>
              <a:cs typeface="Arial"/>
              <a:sym typeface="Arial"/>
            </a:endParaRPr>
          </a:p>
          <a:p>
            <a:pPr indent="-311150" lvl="0" marL="457200" rtl="0" algn="l">
              <a:lnSpc>
                <a:spcPct val="115000"/>
              </a:lnSpc>
              <a:spcBef>
                <a:spcPts val="100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Model Architecture:</a:t>
            </a:r>
            <a:r>
              <a:rPr lang="en" sz="1300">
                <a:solidFill>
                  <a:schemeClr val="dk1"/>
                </a:solidFill>
                <a:latin typeface="Arial"/>
                <a:ea typeface="Arial"/>
                <a:cs typeface="Arial"/>
                <a:sym typeface="Arial"/>
              </a:rPr>
              <a:t> Create a model using the configuration provided in last slide. Activation function for all layers in ‘ReLU’ except for ‘softmax’ in last layer for classification.</a:t>
            </a:r>
            <a:endParaRPr sz="1300">
              <a:solidFill>
                <a:schemeClr val="dk1"/>
              </a:solidFill>
              <a:latin typeface="Arial"/>
              <a:ea typeface="Arial"/>
              <a:cs typeface="Arial"/>
              <a:sym typeface="Arial"/>
            </a:endParaRPr>
          </a:p>
          <a:p>
            <a:pPr indent="-311150" lvl="0" marL="457200" rtl="0" algn="l">
              <a:lnSpc>
                <a:spcPct val="115000"/>
              </a:lnSpc>
              <a:spcBef>
                <a:spcPts val="100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Training Process: </a:t>
            </a:r>
            <a:r>
              <a:rPr lang="en" sz="1300">
                <a:solidFill>
                  <a:schemeClr val="dk1"/>
                </a:solidFill>
                <a:latin typeface="Arial"/>
                <a:ea typeface="Arial"/>
                <a:cs typeface="Arial"/>
                <a:sym typeface="Arial"/>
              </a:rPr>
              <a:t>The model is trained using the ‘Adam optimizer’ with a ’learning rate of 0.001’. The training is performed over ‘</a:t>
            </a:r>
            <a:r>
              <a:rPr lang="en" sz="1300">
                <a:solidFill>
                  <a:schemeClr val="dk1"/>
                </a:solidFill>
                <a:latin typeface="Arial"/>
                <a:ea typeface="Arial"/>
                <a:cs typeface="Arial"/>
                <a:sym typeface="Arial"/>
              </a:rPr>
              <a:t>15 epochs’</a:t>
            </a:r>
            <a:r>
              <a:rPr lang="en" sz="1300">
                <a:solidFill>
                  <a:schemeClr val="dk1"/>
                </a:solidFill>
                <a:latin typeface="Arial"/>
                <a:ea typeface="Arial"/>
                <a:cs typeface="Arial"/>
                <a:sym typeface="Arial"/>
              </a:rPr>
              <a:t> with a ‘mini-batch size of 32’.</a:t>
            </a:r>
            <a:endParaRPr sz="1300">
              <a:solidFill>
                <a:schemeClr val="dk1"/>
              </a:solidFill>
              <a:latin typeface="Arial"/>
              <a:ea typeface="Arial"/>
              <a:cs typeface="Arial"/>
              <a:sym typeface="Arial"/>
            </a:endParaRPr>
          </a:p>
          <a:p>
            <a:pPr indent="-311150" lvl="0" marL="457200" rtl="0" algn="l">
              <a:lnSpc>
                <a:spcPct val="115000"/>
              </a:lnSpc>
              <a:spcBef>
                <a:spcPts val="100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Hyperparameter Tuning:</a:t>
            </a:r>
            <a:r>
              <a:rPr lang="en" sz="1300">
                <a:solidFill>
                  <a:schemeClr val="dk1"/>
                </a:solidFill>
                <a:latin typeface="Arial"/>
                <a:ea typeface="Arial"/>
                <a:cs typeface="Arial"/>
                <a:sym typeface="Arial"/>
              </a:rPr>
              <a:t> The hyperparameters of the model, including the learning rate, number of epochs, and mini-batch size, are carefully tuned to achieve optimal performance. </a:t>
            </a:r>
            <a:endParaRPr sz="1300">
              <a:solidFill>
                <a:schemeClr val="dk1"/>
              </a:solidFill>
              <a:latin typeface="Arial"/>
              <a:ea typeface="Arial"/>
              <a:cs typeface="Arial"/>
              <a:sym typeface="Arial"/>
            </a:endParaRPr>
          </a:p>
          <a:p>
            <a:pPr indent="-311150" lvl="0" marL="457200" rtl="0" algn="l">
              <a:lnSpc>
                <a:spcPct val="115000"/>
              </a:lnSpc>
              <a:spcBef>
                <a:spcPts val="1000"/>
              </a:spcBef>
              <a:spcAft>
                <a:spcPts val="0"/>
              </a:spcAft>
              <a:buClr>
                <a:schemeClr val="dk1"/>
              </a:buClr>
              <a:buSzPts val="1300"/>
              <a:buFont typeface="Arial"/>
              <a:buAutoNum type="arabicPeriod"/>
            </a:pPr>
            <a:r>
              <a:rPr b="1" lang="en" sz="1300">
                <a:solidFill>
                  <a:schemeClr val="dk1"/>
                </a:solidFill>
                <a:latin typeface="Arial"/>
                <a:ea typeface="Arial"/>
                <a:cs typeface="Arial"/>
                <a:sym typeface="Arial"/>
              </a:rPr>
              <a:t>Evaluation Metrics: </a:t>
            </a:r>
            <a:r>
              <a:rPr lang="en" sz="1300">
                <a:solidFill>
                  <a:schemeClr val="dk1"/>
                </a:solidFill>
                <a:latin typeface="Arial"/>
                <a:ea typeface="Arial"/>
                <a:cs typeface="Arial"/>
                <a:sym typeface="Arial"/>
              </a:rPr>
              <a:t>Evaluate the model using ‘categorical_crossentropy’ and measure metrics accuracy and loss by epoch for both validation and test data. Plot the ‘confusion matrix’ of results to find problem inducing characters</a:t>
            </a:r>
            <a:endParaRPr sz="1300">
              <a:solidFill>
                <a:schemeClr val="dk1"/>
              </a:solidFill>
              <a:latin typeface="Arial"/>
              <a:ea typeface="Arial"/>
              <a:cs typeface="Arial"/>
              <a:sym typeface="Arial"/>
            </a:endParaRPr>
          </a:p>
          <a:p>
            <a:pPr indent="-311150" lvl="0" marL="457200" rtl="0" algn="l">
              <a:lnSpc>
                <a:spcPct val="115000"/>
              </a:lnSpc>
              <a:spcBef>
                <a:spcPts val="1000"/>
              </a:spcBef>
              <a:spcAft>
                <a:spcPts val="1000"/>
              </a:spcAft>
              <a:buClr>
                <a:schemeClr val="dk1"/>
              </a:buClr>
              <a:buSzPts val="1300"/>
              <a:buFont typeface="Arial"/>
              <a:buAutoNum type="arabicPeriod"/>
            </a:pPr>
            <a:r>
              <a:rPr b="1" lang="en" sz="1300">
                <a:solidFill>
                  <a:schemeClr val="dk1"/>
                </a:solidFill>
                <a:latin typeface="Arial"/>
                <a:ea typeface="Arial"/>
                <a:cs typeface="Arial"/>
                <a:sym typeface="Arial"/>
              </a:rPr>
              <a:t>Document: </a:t>
            </a:r>
            <a:r>
              <a:rPr lang="en" sz="1300">
                <a:solidFill>
                  <a:schemeClr val="dk1"/>
                </a:solidFill>
                <a:latin typeface="Arial"/>
                <a:ea typeface="Arial"/>
                <a:cs typeface="Arial"/>
                <a:sym typeface="Arial"/>
              </a:rPr>
              <a:t>Make the Jupyter Notebook used is easy to read and understand. Also use version control through Git to make reversion easy.</a:t>
            </a:r>
            <a:endParaRPr sz="13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28285"/>
              <a:buFont typeface="Arial"/>
              <a:buNone/>
            </a:pPr>
            <a:r>
              <a:rPr b="1" lang="en" sz="3500"/>
              <a:t>RESULTS</a:t>
            </a:r>
            <a:endParaRPr b="1" sz="3500"/>
          </a:p>
        </p:txBody>
      </p:sp>
      <p:sp>
        <p:nvSpPr>
          <p:cNvPr id="148" name="Google Shape;148;p26"/>
          <p:cNvSpPr txBox="1"/>
          <p:nvPr/>
        </p:nvSpPr>
        <p:spPr>
          <a:xfrm>
            <a:off x="711450" y="1005400"/>
            <a:ext cx="772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Test accuracy:</a:t>
            </a:r>
            <a:r>
              <a:rPr lang="en">
                <a:solidFill>
                  <a:schemeClr val="dk1"/>
                </a:solidFill>
              </a:rPr>
              <a:t> 99.7%           				</a:t>
            </a:r>
            <a:r>
              <a:rPr b="1" lang="en">
                <a:solidFill>
                  <a:schemeClr val="dk1"/>
                </a:solidFill>
              </a:rPr>
              <a:t>Mean validation accuracy: </a:t>
            </a:r>
            <a:r>
              <a:rPr lang="en">
                <a:solidFill>
                  <a:schemeClr val="dk1"/>
                </a:solidFill>
              </a:rPr>
              <a:t>95.48%</a:t>
            </a:r>
            <a:endParaRPr>
              <a:solidFill>
                <a:schemeClr val="dk1"/>
              </a:solidFill>
            </a:endParaRPr>
          </a:p>
        </p:txBody>
      </p:sp>
      <p:pic>
        <p:nvPicPr>
          <p:cNvPr id="149" name="Google Shape;149;p26"/>
          <p:cNvPicPr preferRelativeResize="0"/>
          <p:nvPr/>
        </p:nvPicPr>
        <p:blipFill>
          <a:blip r:embed="rId3">
            <a:alphaModFix/>
          </a:blip>
          <a:stretch>
            <a:fillRect/>
          </a:stretch>
        </p:blipFill>
        <p:spPr>
          <a:xfrm>
            <a:off x="311700" y="2098275"/>
            <a:ext cx="4260300" cy="2876300"/>
          </a:xfrm>
          <a:prstGeom prst="rect">
            <a:avLst/>
          </a:prstGeom>
          <a:noFill/>
          <a:ln>
            <a:noFill/>
          </a:ln>
        </p:spPr>
      </p:pic>
      <p:pic>
        <p:nvPicPr>
          <p:cNvPr id="150" name="Google Shape;150;p26"/>
          <p:cNvPicPr preferRelativeResize="0"/>
          <p:nvPr/>
        </p:nvPicPr>
        <p:blipFill>
          <a:blip r:embed="rId4">
            <a:alphaModFix/>
          </a:blip>
          <a:stretch>
            <a:fillRect/>
          </a:stretch>
        </p:blipFill>
        <p:spPr>
          <a:xfrm>
            <a:off x="4682975" y="2098275"/>
            <a:ext cx="4149325" cy="2876300"/>
          </a:xfrm>
          <a:prstGeom prst="rect">
            <a:avLst/>
          </a:prstGeom>
          <a:noFill/>
          <a:ln>
            <a:noFill/>
          </a:ln>
        </p:spPr>
      </p:pic>
      <p:sp>
        <p:nvSpPr>
          <p:cNvPr id="151" name="Google Shape;151;p26"/>
          <p:cNvSpPr txBox="1"/>
          <p:nvPr/>
        </p:nvSpPr>
        <p:spPr>
          <a:xfrm>
            <a:off x="6281688" y="1698063"/>
            <a:ext cx="255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Average"/>
                <a:ea typeface="Average"/>
                <a:cs typeface="Average"/>
                <a:sym typeface="Average"/>
              </a:rPr>
              <a:t>Plot of Accuracy/Epoch</a:t>
            </a:r>
            <a:endParaRPr b="1">
              <a:solidFill>
                <a:schemeClr val="lt1"/>
              </a:solidFill>
              <a:latin typeface="Average"/>
              <a:ea typeface="Average"/>
              <a:cs typeface="Average"/>
              <a:sym typeface="Average"/>
            </a:endParaRPr>
          </a:p>
        </p:txBody>
      </p:sp>
      <p:sp>
        <p:nvSpPr>
          <p:cNvPr id="152" name="Google Shape;152;p26"/>
          <p:cNvSpPr txBox="1"/>
          <p:nvPr/>
        </p:nvSpPr>
        <p:spPr>
          <a:xfrm>
            <a:off x="5482325" y="1545675"/>
            <a:ext cx="2550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dk1"/>
                </a:solidFill>
              </a:rPr>
              <a:t>Plot of Loss/Epoch</a:t>
            </a:r>
            <a:endParaRPr b="1" sz="1600" u="sng">
              <a:solidFill>
                <a:schemeClr val="dk1"/>
              </a:solidFill>
            </a:endParaRPr>
          </a:p>
        </p:txBody>
      </p:sp>
      <p:sp>
        <p:nvSpPr>
          <p:cNvPr id="153" name="Google Shape;153;p26"/>
          <p:cNvSpPr txBox="1"/>
          <p:nvPr/>
        </p:nvSpPr>
        <p:spPr>
          <a:xfrm>
            <a:off x="1166538" y="1545675"/>
            <a:ext cx="2550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dk1"/>
                </a:solidFill>
              </a:rPr>
              <a:t>Plot of Accuracy/Epoch</a:t>
            </a:r>
            <a:endParaRPr b="1" sz="1600" u="sng">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651975" y="445025"/>
            <a:ext cx="2539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u="sng">
                <a:latin typeface="Arial"/>
                <a:ea typeface="Arial"/>
                <a:cs typeface="Arial"/>
                <a:sym typeface="Arial"/>
              </a:rPr>
              <a:t>Confusion Matrix</a:t>
            </a:r>
            <a:endParaRPr b="1" sz="1800" u="sng">
              <a:latin typeface="Arial"/>
              <a:ea typeface="Arial"/>
              <a:cs typeface="Arial"/>
              <a:sym typeface="Arial"/>
            </a:endParaRPr>
          </a:p>
        </p:txBody>
      </p:sp>
      <p:pic>
        <p:nvPicPr>
          <p:cNvPr id="159" name="Google Shape;159;p27"/>
          <p:cNvPicPr preferRelativeResize="0"/>
          <p:nvPr/>
        </p:nvPicPr>
        <p:blipFill>
          <a:blip r:embed="rId3">
            <a:alphaModFix/>
          </a:blip>
          <a:stretch>
            <a:fillRect/>
          </a:stretch>
        </p:blipFill>
        <p:spPr>
          <a:xfrm>
            <a:off x="3191475" y="445025"/>
            <a:ext cx="5640817" cy="4597975"/>
          </a:xfrm>
          <a:prstGeom prst="rect">
            <a:avLst/>
          </a:prstGeom>
          <a:noFill/>
          <a:ln>
            <a:noFill/>
          </a:ln>
        </p:spPr>
      </p:pic>
      <p:sp>
        <p:nvSpPr>
          <p:cNvPr id="160" name="Google Shape;160;p27"/>
          <p:cNvSpPr txBox="1"/>
          <p:nvPr/>
        </p:nvSpPr>
        <p:spPr>
          <a:xfrm>
            <a:off x="330750" y="1050813"/>
            <a:ext cx="27030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Each row represents the true class, and each column represents the predicted class.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The values in the cells represent the counts of instances falling into each class.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The diagonal elements of the matrix (top-left to bottom-right) represent the correct predictions.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While the off-diagonal elements represent the errors made by the model.</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500"/>
              <a:t>SIGNIFICANCE of RESULTS</a:t>
            </a:r>
            <a:endParaRPr/>
          </a:p>
        </p:txBody>
      </p:sp>
      <p:pic>
        <p:nvPicPr>
          <p:cNvPr id="166" name="Google Shape;166;p28"/>
          <p:cNvPicPr preferRelativeResize="0"/>
          <p:nvPr/>
        </p:nvPicPr>
        <p:blipFill rotWithShape="1">
          <a:blip r:embed="rId3">
            <a:alphaModFix/>
          </a:blip>
          <a:srcRect b="0" l="3375" r="38723" t="53557"/>
          <a:stretch/>
        </p:blipFill>
        <p:spPr>
          <a:xfrm>
            <a:off x="5542675" y="2891175"/>
            <a:ext cx="3289625" cy="1695975"/>
          </a:xfrm>
          <a:prstGeom prst="rect">
            <a:avLst/>
          </a:prstGeom>
          <a:noFill/>
          <a:ln>
            <a:noFill/>
          </a:ln>
        </p:spPr>
      </p:pic>
      <p:sp>
        <p:nvSpPr>
          <p:cNvPr id="167" name="Google Shape;167;p28"/>
          <p:cNvSpPr txBox="1"/>
          <p:nvPr>
            <p:ph idx="1" type="body"/>
          </p:nvPr>
        </p:nvSpPr>
        <p:spPr>
          <a:xfrm>
            <a:off x="311700" y="1152475"/>
            <a:ext cx="8520600" cy="36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Arial"/>
                <a:ea typeface="Arial"/>
                <a:cs typeface="Arial"/>
                <a:sym typeface="Arial"/>
              </a:rPr>
              <a:t>The model exhibited a notable </a:t>
            </a:r>
            <a:r>
              <a:rPr b="1" lang="en" sz="1400">
                <a:solidFill>
                  <a:schemeClr val="dk1"/>
                </a:solidFill>
                <a:latin typeface="Arial"/>
                <a:ea typeface="Arial"/>
                <a:cs typeface="Arial"/>
                <a:sym typeface="Arial"/>
              </a:rPr>
              <a:t>mean validation accuracy of 95.48%</a:t>
            </a:r>
            <a:r>
              <a:rPr lang="en" sz="1400">
                <a:solidFill>
                  <a:schemeClr val="dk1"/>
                </a:solidFill>
                <a:latin typeface="Arial"/>
                <a:ea typeface="Arial"/>
                <a:cs typeface="Arial"/>
                <a:sym typeface="Arial"/>
              </a:rPr>
              <a:t> ( 15 epochs) as well as a high level of accuracy on the </a:t>
            </a:r>
            <a:r>
              <a:rPr b="1" lang="en" sz="1400">
                <a:solidFill>
                  <a:schemeClr val="dk1"/>
                </a:solidFill>
                <a:latin typeface="Arial"/>
                <a:ea typeface="Arial"/>
                <a:cs typeface="Arial"/>
                <a:sym typeface="Arial"/>
              </a:rPr>
              <a:t>testset 99.77%</a:t>
            </a:r>
            <a:r>
              <a:rPr lang="en" sz="1400">
                <a:solidFill>
                  <a:schemeClr val="dk1"/>
                </a:solidFill>
                <a:latin typeface="Arial"/>
                <a:ea typeface="Arial"/>
                <a:cs typeface="Arial"/>
                <a:sym typeface="Arial"/>
              </a:rPr>
              <a:t>, in the identification of American SignLanguage (ASL) alphabets. </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These results strongly suggest the efficacy of deep learning architectures for ASL recognition tasks.</a:t>
            </a:r>
            <a:endParaRPr sz="1400">
              <a:solidFill>
                <a:schemeClr val="dk1"/>
              </a:solidFill>
              <a:latin typeface="Arial"/>
              <a:ea typeface="Arial"/>
              <a:cs typeface="Arial"/>
              <a:sym typeface="Arial"/>
            </a:endParaRPr>
          </a:p>
          <a:p>
            <a:pPr indent="0" lvl="0" marL="0" rtl="0" algn="l">
              <a:lnSpc>
                <a:spcPct val="100000"/>
              </a:lnSpc>
              <a:spcBef>
                <a:spcPts val="1200"/>
              </a:spcBef>
              <a:spcAft>
                <a:spcPts val="1200"/>
              </a:spcAft>
              <a:buNone/>
            </a:pPr>
            <a:r>
              <a:rPr lang="en" sz="1400">
                <a:solidFill>
                  <a:schemeClr val="dk1"/>
                </a:solidFill>
                <a:latin typeface="Arial"/>
                <a:ea typeface="Arial"/>
                <a:cs typeface="Arial"/>
                <a:sym typeface="Arial"/>
              </a:rPr>
              <a:t>But there were some </a:t>
            </a:r>
            <a:r>
              <a:rPr b="1" lang="en" sz="1400">
                <a:solidFill>
                  <a:schemeClr val="dk1"/>
                </a:solidFill>
                <a:latin typeface="Arial"/>
                <a:ea typeface="Arial"/>
                <a:cs typeface="Arial"/>
                <a:sym typeface="Arial"/>
              </a:rPr>
              <a:t>problems in accurately identifying certain similar shaped letters in ASL in live data</a:t>
            </a:r>
            <a:r>
              <a:rPr lang="en" sz="1400">
                <a:solidFill>
                  <a:schemeClr val="dk1"/>
                </a:solidFill>
                <a:latin typeface="Arial"/>
                <a:ea typeface="Arial"/>
                <a:cs typeface="Arial"/>
                <a:sym typeface="Arial"/>
              </a:rPr>
              <a:t>, namely A and M, which suggests a necessity to enhance the model’s architecture and dataset selection, or alternatively, to transition towards utilizing                                                                      landmark data. </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500"/>
              <a:t>CONCLUSION</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solidFill>
                  <a:schemeClr val="dk1"/>
                </a:solidFill>
                <a:latin typeface="Arial"/>
                <a:ea typeface="Arial"/>
                <a:cs typeface="Arial"/>
                <a:sym typeface="Arial"/>
              </a:rPr>
              <a:t>In conclusion, our study successfully implemented a CNN and TensorFlow model for ASL alphabet recognition, achieving high accuracy rates. </a:t>
            </a:r>
            <a:endParaRPr sz="1400">
              <a:solidFill>
                <a:schemeClr val="dk1"/>
              </a:solidFill>
              <a:latin typeface="Arial"/>
              <a:ea typeface="Arial"/>
              <a:cs typeface="Arial"/>
              <a:sym typeface="Arial"/>
            </a:endParaRPr>
          </a:p>
          <a:p>
            <a:pPr indent="0" lvl="0" marL="0" rtl="0" algn="l">
              <a:lnSpc>
                <a:spcPct val="105000"/>
              </a:lnSpc>
              <a:spcBef>
                <a:spcPts val="1200"/>
              </a:spcBef>
              <a:spcAft>
                <a:spcPts val="0"/>
              </a:spcAft>
              <a:buNone/>
            </a:pPr>
            <a:r>
              <a:rPr lang="en" sz="1400">
                <a:solidFill>
                  <a:schemeClr val="dk1"/>
                </a:solidFill>
                <a:latin typeface="Arial"/>
                <a:ea typeface="Arial"/>
                <a:cs typeface="Arial"/>
                <a:sym typeface="Arial"/>
              </a:rPr>
              <a:t>However, certain letters posed challenges, highlighting the need for refining the model architecture and dataset selection. </a:t>
            </a:r>
            <a:endParaRPr sz="1400">
              <a:solidFill>
                <a:schemeClr val="dk1"/>
              </a:solidFill>
              <a:latin typeface="Arial"/>
              <a:ea typeface="Arial"/>
              <a:cs typeface="Arial"/>
              <a:sym typeface="Arial"/>
            </a:endParaRPr>
          </a:p>
          <a:p>
            <a:pPr indent="0" lvl="0" marL="0" rtl="0" algn="l">
              <a:lnSpc>
                <a:spcPct val="105000"/>
              </a:lnSpc>
              <a:spcBef>
                <a:spcPts val="1200"/>
              </a:spcBef>
              <a:spcAft>
                <a:spcPts val="0"/>
              </a:spcAft>
              <a:buNone/>
            </a:pPr>
            <a:r>
              <a:rPr lang="en" sz="1400">
                <a:solidFill>
                  <a:schemeClr val="dk1"/>
                </a:solidFill>
                <a:latin typeface="Arial"/>
                <a:ea typeface="Arial"/>
                <a:cs typeface="Arial"/>
                <a:sym typeface="Arial"/>
              </a:rPr>
              <a:t>Moving forward, incorporating hand landmark data could enhance the model's precision and resilience by providing detailed hand positioning information. </a:t>
            </a:r>
            <a:endParaRPr sz="1400">
              <a:solidFill>
                <a:schemeClr val="dk1"/>
              </a:solidFill>
              <a:latin typeface="Arial"/>
              <a:ea typeface="Arial"/>
              <a:cs typeface="Arial"/>
              <a:sym typeface="Arial"/>
            </a:endParaRPr>
          </a:p>
          <a:p>
            <a:pPr indent="0" lvl="0" marL="0" rtl="0" algn="l">
              <a:lnSpc>
                <a:spcPct val="105000"/>
              </a:lnSpc>
              <a:spcBef>
                <a:spcPts val="1200"/>
              </a:spcBef>
              <a:spcAft>
                <a:spcPts val="0"/>
              </a:spcAft>
              <a:buNone/>
            </a:pPr>
            <a:r>
              <a:rPr lang="en" sz="1400">
                <a:solidFill>
                  <a:schemeClr val="dk1"/>
                </a:solidFill>
                <a:latin typeface="Arial"/>
                <a:ea typeface="Arial"/>
                <a:cs typeface="Arial"/>
                <a:sym typeface="Arial"/>
              </a:rPr>
              <a:t>Further improvements can be made by refining the model's architecture and expanding the dataset. We are just setting  the foundation for advancements in ASL recognition technology, promoting accessibility and efficacy in real-world scenarios, such as education and 						communication for the deaf and hard of hearing.</a:t>
            </a:r>
            <a:endParaRPr sz="1400">
              <a:solidFill>
                <a:schemeClr val="dk1"/>
              </a:solidFill>
              <a:latin typeface="Arial"/>
              <a:ea typeface="Arial"/>
              <a:cs typeface="Arial"/>
              <a:sym typeface="Arial"/>
            </a:endParaRPr>
          </a:p>
          <a:p>
            <a:pPr indent="0" lvl="0" marL="0" rtl="0" algn="l">
              <a:lnSpc>
                <a:spcPct val="105000"/>
              </a:lnSpc>
              <a:spcBef>
                <a:spcPts val="1200"/>
              </a:spcBef>
              <a:spcAft>
                <a:spcPts val="0"/>
              </a:spcAft>
              <a:buNone/>
            </a:pPr>
            <a:r>
              <a:t/>
            </a:r>
            <a:endParaRPr sz="1400">
              <a:solidFill>
                <a:schemeClr val="dk1"/>
              </a:solidFill>
              <a:latin typeface="Arial"/>
              <a:ea typeface="Arial"/>
              <a:cs typeface="Arial"/>
              <a:sym typeface="Arial"/>
            </a:endParaRPr>
          </a:p>
          <a:p>
            <a:pPr indent="0" lvl="0" marL="0" rtl="0" algn="l">
              <a:lnSpc>
                <a:spcPct val="105000"/>
              </a:lnSpc>
              <a:spcBef>
                <a:spcPts val="1200"/>
              </a:spcBef>
              <a:spcAft>
                <a:spcPts val="1200"/>
              </a:spcAft>
              <a:buNone/>
            </a:pPr>
            <a:r>
              <a:rPr b="1" lang="en" sz="1600">
                <a:solidFill>
                  <a:schemeClr val="dk1"/>
                </a:solidFill>
                <a:latin typeface="Arial"/>
                <a:ea typeface="Arial"/>
                <a:cs typeface="Arial"/>
                <a:sym typeface="Arial"/>
              </a:rPr>
              <a:t>A video walkthrough of project workflow and a live demo: (LINK)</a:t>
            </a:r>
            <a:endParaRPr b="1" sz="1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500"/>
              <a:t>BACKGROUND</a:t>
            </a:r>
            <a:endParaRPr b="1" sz="3500"/>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This project uses </a:t>
            </a:r>
            <a:r>
              <a:rPr b="1" lang="en">
                <a:solidFill>
                  <a:schemeClr val="dk1"/>
                </a:solidFill>
              </a:rPr>
              <a:t>CNN and Tensorflow to translate ASL</a:t>
            </a:r>
            <a:r>
              <a:rPr lang="en">
                <a:solidFill>
                  <a:schemeClr val="dk1"/>
                </a:solidFill>
              </a:rPr>
              <a:t> and to </a:t>
            </a:r>
            <a:r>
              <a:rPr b="1" lang="en">
                <a:solidFill>
                  <a:schemeClr val="dk1"/>
                </a:solidFill>
              </a:rPr>
              <a:t>improve communication</a:t>
            </a:r>
            <a:r>
              <a:rPr lang="en">
                <a:solidFill>
                  <a:schemeClr val="dk1"/>
                </a:solidFill>
              </a:rPr>
              <a:t> between</a:t>
            </a:r>
            <a:r>
              <a:rPr b="1" lang="en">
                <a:solidFill>
                  <a:schemeClr val="dk1"/>
                </a:solidFill>
              </a:rPr>
              <a:t> hearing and deaf individuals</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Computer vision has made significant progress in interpreting sign language through the use of CNN and Tensorflow, showing promise in converting ASL into written or spoken language. </a:t>
            </a:r>
            <a:endParaRPr>
              <a:solidFill>
                <a:schemeClr val="dk1"/>
              </a:solidFill>
            </a:endParaRPr>
          </a:p>
          <a:p>
            <a:pPr indent="0" lvl="0" marL="0" rtl="0" algn="l">
              <a:spcBef>
                <a:spcPts val="1200"/>
              </a:spcBef>
              <a:spcAft>
                <a:spcPts val="0"/>
              </a:spcAft>
              <a:buNone/>
            </a:pPr>
            <a:r>
              <a:rPr lang="en">
                <a:solidFill>
                  <a:schemeClr val="dk1"/>
                </a:solidFill>
              </a:rPr>
              <a:t>The value of ASL lies in its ability to bridge communication gaps between the hearing and deaf communities. ASL is widely used among those who are deaf in the US. </a:t>
            </a:r>
            <a:endParaRPr>
              <a:solidFill>
                <a:schemeClr val="dk1"/>
              </a:solidFill>
            </a:endParaRPr>
          </a:p>
          <a:p>
            <a:pPr indent="0" lvl="0" marL="0" rtl="0" algn="l">
              <a:spcBef>
                <a:spcPts val="1200"/>
              </a:spcBef>
              <a:spcAft>
                <a:spcPts val="1200"/>
              </a:spcAft>
              <a:buNone/>
            </a:pPr>
            <a:r>
              <a:rPr lang="en">
                <a:solidFill>
                  <a:schemeClr val="dk1"/>
                </a:solidFill>
              </a:rPr>
              <a:t>Many with functional hearing struggle to understand ASL, hindering communication. Improving ASL translation technology promotes inclusivity.</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500"/>
              <a:t>LITERATURE REVIEW</a:t>
            </a:r>
            <a:endParaRPr b="1" sz="3500"/>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chemeClr val="dk1"/>
                </a:solidFill>
              </a:rPr>
              <a:t>We will go through 3 things:</a:t>
            </a:r>
            <a:endParaRPr sz="2000">
              <a:solidFill>
                <a:schemeClr val="dk1"/>
              </a:solidFill>
            </a:endParaRPr>
          </a:p>
          <a:p>
            <a:pPr indent="0" lvl="0" marL="0" rtl="0" algn="l">
              <a:spcBef>
                <a:spcPts val="1200"/>
              </a:spcBef>
              <a:spcAft>
                <a:spcPts val="0"/>
              </a:spcAft>
              <a:buNone/>
            </a:pPr>
            <a:r>
              <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ASL datasets</a:t>
            </a:r>
            <a:endParaRPr sz="2000">
              <a:solidFill>
                <a:schemeClr val="dk1"/>
              </a:solidFill>
            </a:endParaRPr>
          </a:p>
          <a:p>
            <a:pPr indent="0" lvl="0" marL="457200" rtl="0" algn="l">
              <a:spcBef>
                <a:spcPts val="1200"/>
              </a:spcBef>
              <a:spcAft>
                <a:spcPts val="0"/>
              </a:spcAft>
              <a:buNone/>
            </a:pPr>
            <a:r>
              <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ASL Alphabet Recognition Techniques</a:t>
            </a:r>
            <a:endParaRPr sz="2000">
              <a:solidFill>
                <a:schemeClr val="dk1"/>
              </a:solidFill>
            </a:endParaRPr>
          </a:p>
          <a:p>
            <a:pPr indent="0" lvl="0" marL="457200" rtl="0" algn="l">
              <a:spcBef>
                <a:spcPts val="1200"/>
              </a:spcBef>
              <a:spcAft>
                <a:spcPts val="0"/>
              </a:spcAft>
              <a:buNone/>
            </a:pPr>
            <a:r>
              <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CNN Architectures for Image Recognition</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ASL Datasets</a:t>
            </a:r>
            <a:endParaRPr/>
          </a:p>
        </p:txBody>
      </p:sp>
      <p:graphicFrame>
        <p:nvGraphicFramePr>
          <p:cNvPr id="79" name="Google Shape;79;p16"/>
          <p:cNvGraphicFramePr/>
          <p:nvPr/>
        </p:nvGraphicFramePr>
        <p:xfrm>
          <a:off x="517975" y="1286850"/>
          <a:ext cx="3000000" cy="3000000"/>
        </p:xfrm>
        <a:graphic>
          <a:graphicData uri="http://schemas.openxmlformats.org/drawingml/2006/table">
            <a:tbl>
              <a:tblPr>
                <a:noFill/>
                <a:tableStyleId>{EDF6985E-D630-4616-ACCA-82F0AD673AE0}</a:tableStyleId>
              </a:tblPr>
              <a:tblGrid>
                <a:gridCol w="1447800"/>
                <a:gridCol w="1447800"/>
                <a:gridCol w="1447800"/>
                <a:gridCol w="1447800"/>
                <a:gridCol w="2200500"/>
              </a:tblGrid>
              <a:tr h="381000">
                <a:tc>
                  <a:txBody>
                    <a:bodyPr/>
                    <a:lstStyle/>
                    <a:p>
                      <a:pPr indent="0" lvl="0" marL="0" rtl="0" algn="ctr">
                        <a:lnSpc>
                          <a:spcPct val="115000"/>
                        </a:lnSpc>
                        <a:spcBef>
                          <a:spcPts val="0"/>
                        </a:spcBef>
                        <a:spcAft>
                          <a:spcPts val="0"/>
                        </a:spcAft>
                        <a:buNone/>
                      </a:pPr>
                      <a:r>
                        <a:rPr b="1" lang="en">
                          <a:solidFill>
                            <a:schemeClr val="dk1"/>
                          </a:solidFill>
                        </a:rPr>
                        <a:t>Dataset Name</a:t>
                      </a:r>
                      <a:endParaRPr b="1">
                        <a:solidFill>
                          <a:schemeClr val="dk1"/>
                        </a:solidFill>
                      </a:endParaRPr>
                    </a:p>
                  </a:txBody>
                  <a:tcPr marT="91425" marB="91425" marR="91425" marL="91425"/>
                </a:tc>
                <a:tc>
                  <a:txBody>
                    <a:bodyPr/>
                    <a:lstStyle/>
                    <a:p>
                      <a:pPr indent="0" lvl="0" marL="0" rtl="0" algn="ctr">
                        <a:lnSpc>
                          <a:spcPct val="115000"/>
                        </a:lnSpc>
                        <a:spcBef>
                          <a:spcPts val="0"/>
                        </a:spcBef>
                        <a:spcAft>
                          <a:spcPts val="0"/>
                        </a:spcAft>
                        <a:buNone/>
                      </a:pPr>
                      <a:r>
                        <a:rPr b="1" lang="en">
                          <a:solidFill>
                            <a:schemeClr val="dk1"/>
                          </a:solidFill>
                        </a:rPr>
                        <a:t>Number of Classes</a:t>
                      </a:r>
                      <a:endParaRPr b="1">
                        <a:solidFill>
                          <a:schemeClr val="dk1"/>
                        </a:solidFill>
                      </a:endParaRPr>
                    </a:p>
                  </a:txBody>
                  <a:tcPr marT="91425" marB="91425" marR="91425" marL="91425"/>
                </a:tc>
                <a:tc>
                  <a:txBody>
                    <a:bodyPr/>
                    <a:lstStyle/>
                    <a:p>
                      <a:pPr indent="0" lvl="0" marL="0" rtl="0" algn="ctr">
                        <a:lnSpc>
                          <a:spcPct val="115000"/>
                        </a:lnSpc>
                        <a:spcBef>
                          <a:spcPts val="0"/>
                        </a:spcBef>
                        <a:spcAft>
                          <a:spcPts val="0"/>
                        </a:spcAft>
                        <a:buNone/>
                      </a:pPr>
                      <a:r>
                        <a:rPr b="1" lang="en">
                          <a:solidFill>
                            <a:schemeClr val="dk1"/>
                          </a:solidFill>
                        </a:rPr>
                        <a:t>Number of Samples</a:t>
                      </a:r>
                      <a:endParaRPr b="1">
                        <a:solidFill>
                          <a:schemeClr val="dk1"/>
                        </a:solidFill>
                      </a:endParaRPr>
                    </a:p>
                  </a:txBody>
                  <a:tcPr marT="91425" marB="91425" marR="91425" marL="91425"/>
                </a:tc>
                <a:tc>
                  <a:txBody>
                    <a:bodyPr/>
                    <a:lstStyle/>
                    <a:p>
                      <a:pPr indent="0" lvl="0" marL="0" rtl="0" algn="ctr">
                        <a:lnSpc>
                          <a:spcPct val="115000"/>
                        </a:lnSpc>
                        <a:spcBef>
                          <a:spcPts val="0"/>
                        </a:spcBef>
                        <a:spcAft>
                          <a:spcPts val="0"/>
                        </a:spcAft>
                        <a:buNone/>
                      </a:pPr>
                      <a:r>
                        <a:rPr b="1" lang="en">
                          <a:solidFill>
                            <a:schemeClr val="dk1"/>
                          </a:solidFill>
                        </a:rPr>
                        <a:t>Image Size</a:t>
                      </a:r>
                      <a:endParaRPr b="1">
                        <a:solidFill>
                          <a:schemeClr val="dk1"/>
                        </a:solidFill>
                      </a:endParaRPr>
                    </a:p>
                  </a:txBody>
                  <a:tcPr marT="91425" marB="91425" marR="91425" marL="91425"/>
                </a:tc>
                <a:tc>
                  <a:txBody>
                    <a:bodyPr/>
                    <a:lstStyle/>
                    <a:p>
                      <a:pPr indent="0" lvl="0" marL="0" rtl="0" algn="ctr">
                        <a:lnSpc>
                          <a:spcPct val="115000"/>
                        </a:lnSpc>
                        <a:spcBef>
                          <a:spcPts val="0"/>
                        </a:spcBef>
                        <a:spcAft>
                          <a:spcPts val="0"/>
                        </a:spcAft>
                        <a:buNone/>
                      </a:pPr>
                      <a:r>
                        <a:rPr b="1" lang="en">
                          <a:solidFill>
                            <a:schemeClr val="dk1"/>
                          </a:solidFill>
                        </a:rPr>
                        <a:t>Data Source</a:t>
                      </a:r>
                      <a:endParaRPr b="1">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sz="1200">
                          <a:solidFill>
                            <a:schemeClr val="dk1"/>
                          </a:solidFill>
                        </a:rPr>
                        <a:t>ASL Alphabet</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29</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87,000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200x200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u="sng">
                          <a:solidFill>
                            <a:schemeClr val="hlink"/>
                          </a:solidFill>
                          <a:hlinkClick r:id="rId3"/>
                        </a:rPr>
                        <a:t>Custom collection</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sz="1200">
                          <a:solidFill>
                            <a:schemeClr val="dk1"/>
                          </a:solidFill>
                        </a:rPr>
                        <a:t>MNIST-ASL</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24</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22,200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28x28</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u="sng">
                          <a:solidFill>
                            <a:schemeClr val="hlink"/>
                          </a:solidFill>
                          <a:hlinkClick r:id="rId4"/>
                        </a:rPr>
                        <a:t>Kaggle</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sz="1200">
                          <a:solidFill>
                            <a:schemeClr val="dk1"/>
                          </a:solidFill>
                        </a:rPr>
                        <a:t>ASL Finger Spelling</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24</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67,000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100x100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u="sng">
                          <a:solidFill>
                            <a:schemeClr val="hlink"/>
                          </a:solidFill>
                          <a:hlinkClick r:id="rId5"/>
                        </a:rPr>
                        <a:t>Custom collection</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sz="1200">
                          <a:solidFill>
                            <a:schemeClr val="dk1"/>
                          </a:solidFill>
                        </a:rPr>
                        <a:t>Synthetic ASL Alphabet</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27</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27,000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512x512</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u="sng">
                          <a:solidFill>
                            <a:schemeClr val="hlink"/>
                          </a:solidFill>
                          <a:hlinkClick r:id="rId6"/>
                        </a:rPr>
                        <a:t>Kaggle</a:t>
                      </a:r>
                      <a:endParaRPr sz="1300">
                        <a:solidFill>
                          <a:schemeClr val="dk1"/>
                        </a:solidFill>
                      </a:endParaRPr>
                    </a:p>
                    <a:p>
                      <a:pPr indent="0" lvl="0" marL="0" rtl="0" algn="l">
                        <a:spcBef>
                          <a:spcPts val="0"/>
                        </a:spcBef>
                        <a:spcAft>
                          <a:spcPts val="0"/>
                        </a:spcAft>
                        <a:buNone/>
                      </a:pPr>
                      <a:r>
                        <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sz="1200">
                          <a:solidFill>
                            <a:schemeClr val="dk1"/>
                          </a:solidFill>
                        </a:rPr>
                        <a:t>ASL Sign Language Alphabet Pictures</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26</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8442</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1920x1920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u="sng">
                          <a:solidFill>
                            <a:schemeClr val="hlink"/>
                          </a:solidFill>
                          <a:hlinkClick r:id="rId7"/>
                        </a:rPr>
                        <a:t>Kaggle</a:t>
                      </a:r>
                      <a:endParaRPr sz="1300">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ASL Alphabet Recognition Techniques</a:t>
            </a:r>
            <a:endParaRPr/>
          </a:p>
        </p:txBody>
      </p:sp>
      <p:graphicFrame>
        <p:nvGraphicFramePr>
          <p:cNvPr id="85" name="Google Shape;85;p17"/>
          <p:cNvGraphicFramePr/>
          <p:nvPr/>
        </p:nvGraphicFramePr>
        <p:xfrm>
          <a:off x="544575" y="1127875"/>
          <a:ext cx="3000000" cy="3000000"/>
        </p:xfrm>
        <a:graphic>
          <a:graphicData uri="http://schemas.openxmlformats.org/drawingml/2006/table">
            <a:tbl>
              <a:tblPr>
                <a:noFill/>
                <a:tableStyleId>{EDF6985E-D630-4616-ACCA-82F0AD673AE0}</a:tableStyleId>
              </a:tblPr>
              <a:tblGrid>
                <a:gridCol w="3255900"/>
                <a:gridCol w="4798950"/>
              </a:tblGrid>
              <a:tr h="398925">
                <a:tc>
                  <a:txBody>
                    <a:bodyPr/>
                    <a:lstStyle/>
                    <a:p>
                      <a:pPr indent="0" lvl="0" marL="0" rtl="0" algn="ctr">
                        <a:lnSpc>
                          <a:spcPct val="115000"/>
                        </a:lnSpc>
                        <a:spcBef>
                          <a:spcPts val="0"/>
                        </a:spcBef>
                        <a:spcAft>
                          <a:spcPts val="0"/>
                        </a:spcAft>
                        <a:buNone/>
                      </a:pPr>
                      <a:r>
                        <a:rPr b="1" lang="en">
                          <a:solidFill>
                            <a:schemeClr val="dk1"/>
                          </a:solidFill>
                        </a:rPr>
                        <a:t>Technique</a:t>
                      </a:r>
                      <a:endParaRPr b="1">
                        <a:solidFill>
                          <a:schemeClr val="dk1"/>
                        </a:solidFill>
                      </a:endParaRPr>
                    </a:p>
                  </a:txBody>
                  <a:tcPr marT="91425" marB="91425" marR="91425" marL="91425"/>
                </a:tc>
                <a:tc>
                  <a:txBody>
                    <a:bodyPr/>
                    <a:lstStyle/>
                    <a:p>
                      <a:pPr indent="0" lvl="0" marL="0" rtl="0" algn="ctr">
                        <a:lnSpc>
                          <a:spcPct val="115000"/>
                        </a:lnSpc>
                        <a:spcBef>
                          <a:spcPts val="0"/>
                        </a:spcBef>
                        <a:spcAft>
                          <a:spcPts val="0"/>
                        </a:spcAft>
                        <a:buNone/>
                      </a:pPr>
                      <a:r>
                        <a:rPr b="1" lang="en">
                          <a:solidFill>
                            <a:schemeClr val="dk1"/>
                          </a:solidFill>
                        </a:rPr>
                        <a:t>Description</a:t>
                      </a:r>
                      <a:endParaRPr b="1">
                        <a:solidFill>
                          <a:schemeClr val="dk1"/>
                        </a:solidFill>
                      </a:endParaRPr>
                    </a:p>
                  </a:txBody>
                  <a:tcPr marT="91425" marB="91425" marR="91425" marL="91425"/>
                </a:tc>
              </a:tr>
              <a:tr h="702175">
                <a:tc>
                  <a:txBody>
                    <a:bodyPr/>
                    <a:lstStyle/>
                    <a:p>
                      <a:pPr indent="0" lvl="0" marL="0" rtl="0" algn="l">
                        <a:spcBef>
                          <a:spcPts val="0"/>
                        </a:spcBef>
                        <a:spcAft>
                          <a:spcPts val="0"/>
                        </a:spcAft>
                        <a:buNone/>
                      </a:pPr>
                      <a:r>
                        <a:rPr b="1" lang="en" sz="1200">
                          <a:solidFill>
                            <a:schemeClr val="dk1"/>
                          </a:solidFill>
                        </a:rPr>
                        <a:t>Traditional Computer Vision</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Extracts features from ASL alphabet images using handcrafted algorithms and manual feature engineering.</a:t>
                      </a:r>
                      <a:endParaRPr sz="1300">
                        <a:solidFill>
                          <a:schemeClr val="dk1"/>
                        </a:solidFill>
                      </a:endParaRPr>
                    </a:p>
                  </a:txBody>
                  <a:tcPr marT="91425" marB="91425" marR="91425" marL="91425"/>
                </a:tc>
              </a:tr>
              <a:tr h="736500">
                <a:tc>
                  <a:txBody>
                    <a:bodyPr/>
                    <a:lstStyle/>
                    <a:p>
                      <a:pPr indent="0" lvl="0" marL="0" rtl="0" algn="l">
                        <a:spcBef>
                          <a:spcPts val="0"/>
                        </a:spcBef>
                        <a:spcAft>
                          <a:spcPts val="0"/>
                        </a:spcAft>
                        <a:buNone/>
                      </a:pPr>
                      <a:r>
                        <a:rPr b="1" lang="en" sz="1200">
                          <a:solidFill>
                            <a:schemeClr val="dk1"/>
                          </a:solidFill>
                        </a:rPr>
                        <a:t>Convolutional Neural Networks</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Deep learning models that automatically learn discriminative features from raw pixel data for accurate ASL alphabet recognition.</a:t>
                      </a:r>
                      <a:endParaRPr sz="1300">
                        <a:solidFill>
                          <a:schemeClr val="dk1"/>
                        </a:solidFill>
                      </a:endParaRPr>
                    </a:p>
                  </a:txBody>
                  <a:tcPr marT="91425" marB="91425" marR="91425" marL="91425"/>
                </a:tc>
              </a:tr>
              <a:tr h="736500">
                <a:tc>
                  <a:txBody>
                    <a:bodyPr/>
                    <a:lstStyle/>
                    <a:p>
                      <a:pPr indent="0" lvl="0" marL="0" rtl="0" algn="l">
                        <a:spcBef>
                          <a:spcPts val="0"/>
                        </a:spcBef>
                        <a:spcAft>
                          <a:spcPts val="0"/>
                        </a:spcAft>
                        <a:buNone/>
                      </a:pPr>
                      <a:r>
                        <a:rPr b="1" lang="en" sz="1200">
                          <a:solidFill>
                            <a:schemeClr val="dk1"/>
                          </a:solidFill>
                        </a:rPr>
                        <a:t>Transfer Learning</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Utilizes pre-trained models to leverage knowledge from related tasks, improving ASL alphabet recognition performance.</a:t>
                      </a:r>
                      <a:endParaRPr sz="1300">
                        <a:solidFill>
                          <a:schemeClr val="dk1"/>
                        </a:solidFill>
                      </a:endParaRPr>
                    </a:p>
                  </a:txBody>
                  <a:tcPr marT="91425" marB="91425" marR="91425" marL="91425"/>
                </a:tc>
              </a:tr>
              <a:tr h="552375">
                <a:tc>
                  <a:txBody>
                    <a:bodyPr/>
                    <a:lstStyle/>
                    <a:p>
                      <a:pPr indent="0" lvl="0" marL="0" rtl="0" algn="l">
                        <a:spcBef>
                          <a:spcPts val="0"/>
                        </a:spcBef>
                        <a:spcAft>
                          <a:spcPts val="0"/>
                        </a:spcAft>
                        <a:buNone/>
                      </a:pPr>
                      <a:r>
                        <a:rPr b="1" lang="en" sz="1200">
                          <a:solidFill>
                            <a:schemeClr val="dk1"/>
                          </a:solidFill>
                        </a:rPr>
                        <a:t>Ensemble Methods</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Combines multiple models to enhance ASL alphabet recognition by aggregating their predictions.</a:t>
                      </a:r>
                      <a:endParaRPr sz="1300">
                        <a:solidFill>
                          <a:schemeClr val="dk1"/>
                        </a:solidFill>
                      </a:endParaRPr>
                    </a:p>
                  </a:txBody>
                  <a:tcPr marT="91425" marB="91425" marR="91425" marL="91425"/>
                </a:tc>
              </a:tr>
              <a:tr h="736500">
                <a:tc>
                  <a:txBody>
                    <a:bodyPr/>
                    <a:lstStyle/>
                    <a:p>
                      <a:pPr indent="0" lvl="0" marL="0" rtl="0" algn="l">
                        <a:spcBef>
                          <a:spcPts val="0"/>
                        </a:spcBef>
                        <a:spcAft>
                          <a:spcPts val="0"/>
                        </a:spcAft>
                        <a:buNone/>
                      </a:pPr>
                      <a:r>
                        <a:rPr b="1" lang="en" sz="1200">
                          <a:solidFill>
                            <a:schemeClr val="dk1"/>
                          </a:solidFill>
                        </a:rPr>
                        <a:t>Hybrid Approaches</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Integrates multiple techniques, such as traditional computer vision and deep learning, for improved ASL alphabet recognition accuracy.</a:t>
                      </a:r>
                      <a:endParaRPr sz="1300">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62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Architecture for Image Recognition</a:t>
            </a:r>
            <a:endParaRPr/>
          </a:p>
        </p:txBody>
      </p:sp>
      <p:graphicFrame>
        <p:nvGraphicFramePr>
          <p:cNvPr id="91" name="Google Shape;91;p18"/>
          <p:cNvGraphicFramePr/>
          <p:nvPr/>
        </p:nvGraphicFramePr>
        <p:xfrm>
          <a:off x="311700" y="1017725"/>
          <a:ext cx="3000000" cy="3000000"/>
        </p:xfrm>
        <a:graphic>
          <a:graphicData uri="http://schemas.openxmlformats.org/drawingml/2006/table">
            <a:tbl>
              <a:tblPr>
                <a:noFill/>
                <a:tableStyleId>{EDF6985E-D630-4616-ACCA-82F0AD673AE0}</a:tableStyleId>
              </a:tblPr>
              <a:tblGrid>
                <a:gridCol w="1287750"/>
                <a:gridCol w="6378425"/>
                <a:gridCol w="854425"/>
              </a:tblGrid>
              <a:tr h="638725">
                <a:tc>
                  <a:txBody>
                    <a:bodyPr/>
                    <a:lstStyle/>
                    <a:p>
                      <a:pPr indent="0" lvl="0" marL="0" rtl="0" algn="ctr">
                        <a:lnSpc>
                          <a:spcPct val="115000"/>
                        </a:lnSpc>
                        <a:spcBef>
                          <a:spcPts val="0"/>
                        </a:spcBef>
                        <a:spcAft>
                          <a:spcPts val="0"/>
                        </a:spcAft>
                        <a:buNone/>
                      </a:pPr>
                      <a:r>
                        <a:rPr b="1" lang="en">
                          <a:solidFill>
                            <a:schemeClr val="dk1"/>
                          </a:solidFill>
                        </a:rPr>
                        <a:t>Architecture</a:t>
                      </a:r>
                      <a:endParaRPr b="1">
                        <a:solidFill>
                          <a:schemeClr val="dk1"/>
                        </a:solidFill>
                      </a:endParaRPr>
                    </a:p>
                  </a:txBody>
                  <a:tcPr marT="91425" marB="91425" marR="91425" marL="91425"/>
                </a:tc>
                <a:tc>
                  <a:txBody>
                    <a:bodyPr/>
                    <a:lstStyle/>
                    <a:p>
                      <a:pPr indent="0" lvl="0" marL="0" rtl="0" algn="ctr">
                        <a:lnSpc>
                          <a:spcPct val="115000"/>
                        </a:lnSpc>
                        <a:spcBef>
                          <a:spcPts val="0"/>
                        </a:spcBef>
                        <a:spcAft>
                          <a:spcPts val="0"/>
                        </a:spcAft>
                        <a:buNone/>
                      </a:pPr>
                      <a:r>
                        <a:rPr b="1" lang="en">
                          <a:solidFill>
                            <a:schemeClr val="dk1"/>
                          </a:solidFill>
                        </a:rPr>
                        <a:t>Description</a:t>
                      </a:r>
                      <a:endParaRPr b="1">
                        <a:solidFill>
                          <a:schemeClr val="dk1"/>
                        </a:solidFill>
                      </a:endParaRPr>
                    </a:p>
                  </a:txBody>
                  <a:tcPr marT="91425" marB="91425" marR="91425" marL="91425"/>
                </a:tc>
                <a:tc>
                  <a:txBody>
                    <a:bodyPr/>
                    <a:lstStyle/>
                    <a:p>
                      <a:pPr indent="0" lvl="0" marL="0" rtl="0" algn="ctr">
                        <a:lnSpc>
                          <a:spcPct val="115000"/>
                        </a:lnSpc>
                        <a:spcBef>
                          <a:spcPts val="0"/>
                        </a:spcBef>
                        <a:spcAft>
                          <a:spcPts val="0"/>
                        </a:spcAft>
                        <a:buNone/>
                      </a:pPr>
                      <a:r>
                        <a:rPr b="1" lang="en">
                          <a:solidFill>
                            <a:schemeClr val="dk1"/>
                          </a:solidFill>
                        </a:rPr>
                        <a:t>Link</a:t>
                      </a:r>
                      <a:endParaRPr b="1">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sz="1300">
                          <a:solidFill>
                            <a:schemeClr val="dk1"/>
                          </a:solidFill>
                        </a:rPr>
                        <a:t>LeNet-5</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A classic CNN architecture with stacked convolutional and pooling layers, followed by fully connected layers, widely used for ASL alphabet recognition.</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200" u="sng">
                          <a:solidFill>
                            <a:schemeClr val="accent5"/>
                          </a:solidFill>
                          <a:hlinkClick r:id="rId3">
                            <a:extLst>
                              <a:ext uri="{A12FA001-AC4F-418D-AE19-62706E023703}">
                                <ahyp:hlinkClr val="tx"/>
                              </a:ext>
                            </a:extLst>
                          </a:hlinkClick>
                        </a:rPr>
                        <a:t>LeNet-5</a:t>
                      </a:r>
                      <a:endParaRPr sz="1200" u="sng">
                        <a:solidFill>
                          <a:schemeClr val="accent5"/>
                        </a:solidFill>
                      </a:endParaRPr>
                    </a:p>
                  </a:txBody>
                  <a:tcPr marT="91425" marB="91425" marR="91425" marL="91425"/>
                </a:tc>
              </a:tr>
              <a:tr h="696025">
                <a:tc>
                  <a:txBody>
                    <a:bodyPr/>
                    <a:lstStyle/>
                    <a:p>
                      <a:pPr indent="0" lvl="0" marL="0" rtl="0" algn="l">
                        <a:spcBef>
                          <a:spcPts val="0"/>
                        </a:spcBef>
                        <a:spcAft>
                          <a:spcPts val="0"/>
                        </a:spcAft>
                        <a:buNone/>
                      </a:pPr>
                      <a:r>
                        <a:rPr b="1" lang="en" sz="1300">
                          <a:solidFill>
                            <a:schemeClr val="dk1"/>
                          </a:solidFill>
                        </a:rPr>
                        <a:t>AlexNet</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Introduced in 2012, AlexNet is a deep CNN architecture with multiple convolutional and fully connected layers, known for its significant impact on computer vision.</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200" u="sng">
                          <a:solidFill>
                            <a:schemeClr val="accent5"/>
                          </a:solidFill>
                          <a:hlinkClick r:id="rId4">
                            <a:extLst>
                              <a:ext uri="{A12FA001-AC4F-418D-AE19-62706E023703}">
                                <ahyp:hlinkClr val="tx"/>
                              </a:ext>
                            </a:extLst>
                          </a:hlinkClick>
                        </a:rPr>
                        <a:t>AlexNet</a:t>
                      </a:r>
                      <a:endParaRPr sz="1200" u="sng">
                        <a:solidFill>
                          <a:schemeClr val="accent5"/>
                        </a:solidFill>
                      </a:endParaRPr>
                    </a:p>
                  </a:txBody>
                  <a:tcPr marT="91425" marB="91425" marR="91425" marL="91425"/>
                </a:tc>
              </a:tr>
              <a:tr h="381000">
                <a:tc>
                  <a:txBody>
                    <a:bodyPr/>
                    <a:lstStyle/>
                    <a:p>
                      <a:pPr indent="0" lvl="0" marL="0" rtl="0" algn="l">
                        <a:spcBef>
                          <a:spcPts val="0"/>
                        </a:spcBef>
                        <a:spcAft>
                          <a:spcPts val="0"/>
                        </a:spcAft>
                        <a:buNone/>
                      </a:pPr>
                      <a:r>
                        <a:rPr b="1" lang="en" sz="1300">
                          <a:solidFill>
                            <a:schemeClr val="dk1"/>
                          </a:solidFill>
                        </a:rPr>
                        <a:t>VGGNet</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VGGNet is a popular CNN architecture with multiple stacked convolutional layers and small receptive fields, achieving good performance in ASL alphabet recognition.</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200" u="sng">
                          <a:solidFill>
                            <a:schemeClr val="accent5"/>
                          </a:solidFill>
                          <a:hlinkClick r:id="rId5">
                            <a:extLst>
                              <a:ext uri="{A12FA001-AC4F-418D-AE19-62706E023703}">
                                <ahyp:hlinkClr val="tx"/>
                              </a:ext>
                            </a:extLst>
                          </a:hlinkClick>
                        </a:rPr>
                        <a:t>VGGNet</a:t>
                      </a:r>
                      <a:endParaRPr sz="1200" u="sng">
                        <a:solidFill>
                          <a:schemeClr val="accent5"/>
                        </a:solidFill>
                      </a:endParaRPr>
                    </a:p>
                  </a:txBody>
                  <a:tcPr marT="91425" marB="91425" marR="91425" marL="91425"/>
                </a:tc>
              </a:tr>
              <a:tr h="381000">
                <a:tc>
                  <a:txBody>
                    <a:bodyPr/>
                    <a:lstStyle/>
                    <a:p>
                      <a:pPr indent="0" lvl="0" marL="0" rtl="0" algn="l">
                        <a:spcBef>
                          <a:spcPts val="0"/>
                        </a:spcBef>
                        <a:spcAft>
                          <a:spcPts val="0"/>
                        </a:spcAft>
                        <a:buNone/>
                      </a:pPr>
                      <a:r>
                        <a:rPr b="1" lang="en" sz="1300">
                          <a:solidFill>
                            <a:schemeClr val="dk1"/>
                          </a:solidFill>
                        </a:rPr>
                        <a:t>ResNet</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ResNet utilizes residual connections to enable the construction of very deep CNNs, addressing the vanishing gradient problem and achieving high accuracy in ASL recognition.</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200" u="sng">
                          <a:solidFill>
                            <a:schemeClr val="accent5"/>
                          </a:solidFill>
                          <a:hlinkClick r:id="rId6">
                            <a:extLst>
                              <a:ext uri="{A12FA001-AC4F-418D-AE19-62706E023703}">
                                <ahyp:hlinkClr val="tx"/>
                              </a:ext>
                            </a:extLst>
                          </a:hlinkClick>
                        </a:rPr>
                        <a:t>ResNet</a:t>
                      </a:r>
                      <a:endParaRPr sz="1200" u="sng">
                        <a:solidFill>
                          <a:schemeClr val="accent5"/>
                        </a:solidFill>
                      </a:endParaRPr>
                    </a:p>
                  </a:txBody>
                  <a:tcPr marT="91425" marB="91425" marR="91425" marL="91425"/>
                </a:tc>
              </a:tr>
              <a:tr h="381000">
                <a:tc>
                  <a:txBody>
                    <a:bodyPr/>
                    <a:lstStyle/>
                    <a:p>
                      <a:pPr indent="0" lvl="0" marL="0" rtl="0" algn="l">
                        <a:spcBef>
                          <a:spcPts val="0"/>
                        </a:spcBef>
                        <a:spcAft>
                          <a:spcPts val="0"/>
                        </a:spcAft>
                        <a:buNone/>
                      </a:pPr>
                      <a:r>
                        <a:rPr b="1" lang="en" sz="1300">
                          <a:solidFill>
                            <a:schemeClr val="dk1"/>
                          </a:solidFill>
                        </a:rPr>
                        <a:t>Inception</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The Inception architecture, introduced by GoogLeNet, features multi-path convolutional layers capturing information at different scales, suitable for ASL alphabet recognition.</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200" u="sng">
                          <a:solidFill>
                            <a:schemeClr val="accent5"/>
                          </a:solidFill>
                          <a:hlinkClick r:id="rId7">
                            <a:extLst>
                              <a:ext uri="{A12FA001-AC4F-418D-AE19-62706E023703}">
                                <ahyp:hlinkClr val="tx"/>
                              </a:ext>
                            </a:extLst>
                          </a:hlinkClick>
                        </a:rPr>
                        <a:t>Inception (GoogLeNet)</a:t>
                      </a:r>
                      <a:endParaRPr sz="1200" u="sng">
                        <a:solidFill>
                          <a:schemeClr val="accent5"/>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500"/>
              <a:t>GAP ANALYSIS</a:t>
            </a:r>
            <a:endParaRPr b="1" sz="3500"/>
          </a:p>
        </p:txBody>
      </p:sp>
      <p:grpSp>
        <p:nvGrpSpPr>
          <p:cNvPr id="97" name="Google Shape;97;p19"/>
          <p:cNvGrpSpPr/>
          <p:nvPr/>
        </p:nvGrpSpPr>
        <p:grpSpPr>
          <a:xfrm>
            <a:off x="4787223" y="1189711"/>
            <a:ext cx="4150637" cy="3728134"/>
            <a:chOff x="5632317" y="1189775"/>
            <a:chExt cx="3305700" cy="3284699"/>
          </a:xfrm>
        </p:grpSpPr>
        <p:sp>
          <p:nvSpPr>
            <p:cNvPr id="98" name="Google Shape;98;p19"/>
            <p:cNvSpPr/>
            <p:nvPr/>
          </p:nvSpPr>
          <p:spPr>
            <a:xfrm>
              <a:off x="5632317" y="1189775"/>
              <a:ext cx="3305700" cy="669000"/>
            </a:xfrm>
            <a:prstGeom prst="chevron">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Ideal State</a:t>
              </a:r>
              <a:endParaRPr b="1" sz="1600">
                <a:solidFill>
                  <a:schemeClr val="dk1"/>
                </a:solidFill>
              </a:endParaRPr>
            </a:p>
          </p:txBody>
        </p:sp>
        <p:sp>
          <p:nvSpPr>
            <p:cNvPr id="99" name="Google Shape;99;p19"/>
            <p:cNvSpPr txBox="1"/>
            <p:nvPr/>
          </p:nvSpPr>
          <p:spPr>
            <a:xfrm>
              <a:off x="5758254" y="1858774"/>
              <a:ext cx="3095700" cy="2615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Accurately recognize a wide range of signing styles and variations</a:t>
              </a:r>
              <a:endParaRPr sz="1300">
                <a:solidFill>
                  <a:schemeClr val="dk1"/>
                </a:solidFill>
              </a:endParaRPr>
            </a:p>
            <a:p>
              <a:pPr indent="0" lvl="0" marL="457200" rtl="0" algn="l">
                <a:lnSpc>
                  <a:spcPct val="115000"/>
                </a:lnSpc>
                <a:spcBef>
                  <a:spcPts val="0"/>
                </a:spcBef>
                <a:spcAft>
                  <a:spcPts val="0"/>
                </a:spcAft>
                <a:buNone/>
              </a:pPr>
              <a:r>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Key attributes of the ideal state include high-quality and diverse datasets, comprehensive class representation.</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Able to recognize ASL signs in real-time, and be able to accurately translate signed language into written or spoken language with high accuracy.</a:t>
              </a:r>
              <a:endParaRPr sz="1300">
                <a:solidFill>
                  <a:schemeClr val="dk1"/>
                </a:solidFill>
              </a:endParaRPr>
            </a:p>
            <a:p>
              <a:pPr indent="0" lvl="0" marL="45720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p:txBody>
        </p:sp>
      </p:grpSp>
      <p:grpSp>
        <p:nvGrpSpPr>
          <p:cNvPr id="100" name="Google Shape;100;p19"/>
          <p:cNvGrpSpPr/>
          <p:nvPr/>
        </p:nvGrpSpPr>
        <p:grpSpPr>
          <a:xfrm>
            <a:off x="311700" y="1189956"/>
            <a:ext cx="3948054" cy="3728475"/>
            <a:chOff x="0" y="1189989"/>
            <a:chExt cx="3546900" cy="3284711"/>
          </a:xfrm>
        </p:grpSpPr>
        <p:sp>
          <p:nvSpPr>
            <p:cNvPr id="101" name="Google Shape;101;p19"/>
            <p:cNvSpPr/>
            <p:nvPr/>
          </p:nvSpPr>
          <p:spPr>
            <a:xfrm>
              <a:off x="0" y="1189989"/>
              <a:ext cx="35469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Current State</a:t>
              </a:r>
              <a:endParaRPr b="1" sz="1600">
                <a:solidFill>
                  <a:schemeClr val="dk1"/>
                </a:solidFill>
              </a:endParaRPr>
            </a:p>
          </p:txBody>
        </p:sp>
        <p:sp>
          <p:nvSpPr>
            <p:cNvPr id="102" name="Google Shape;102;p19"/>
            <p:cNvSpPr txBox="1"/>
            <p:nvPr/>
          </p:nvSpPr>
          <p:spPr>
            <a:xfrm>
              <a:off x="90919" y="1859000"/>
              <a:ext cx="3278400" cy="2615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The current state of ASL alphabet recognition methods is characterized by various limitations and challenges.</a:t>
              </a:r>
              <a:endParaRPr sz="1300">
                <a:solidFill>
                  <a:schemeClr val="dk1"/>
                </a:solidFill>
              </a:endParaRPr>
            </a:p>
            <a:p>
              <a:pPr indent="0" lvl="0" marL="457200" rtl="0" algn="l">
                <a:lnSpc>
                  <a:spcPct val="115000"/>
                </a:lnSpc>
                <a:spcBef>
                  <a:spcPts val="0"/>
                </a:spcBef>
                <a:spcAft>
                  <a:spcPts val="0"/>
                </a:spcAft>
                <a:buNone/>
              </a:pPr>
              <a:r>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Cannot replace human translators.</a:t>
              </a:r>
              <a:endParaRPr sz="1300">
                <a:solidFill>
                  <a:schemeClr val="dk1"/>
                </a:solidFill>
              </a:endParaRPr>
            </a:p>
            <a:p>
              <a:pPr indent="0" lvl="0" marL="457200" rtl="0" algn="l">
                <a:lnSpc>
                  <a:spcPct val="115000"/>
                </a:lnSpc>
                <a:spcBef>
                  <a:spcPts val="0"/>
                </a:spcBef>
                <a:spcAft>
                  <a:spcPts val="0"/>
                </a:spcAft>
                <a:buNone/>
              </a:pPr>
              <a:r>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These limitations hinder the accuracy, robustness, and overall performance of ASL alphabet recognition systems.</a:t>
              </a:r>
              <a:endParaRPr sz="1300">
                <a:solidFill>
                  <a:schemeClr val="dk1"/>
                </a:solidFill>
              </a:endParaRPr>
            </a:p>
            <a:p>
              <a:pPr indent="0" lvl="0" marL="457200" rtl="0" algn="l">
                <a:lnSpc>
                  <a:spcPct val="115000"/>
                </a:lnSpc>
                <a:spcBef>
                  <a:spcPts val="0"/>
                </a:spcBef>
                <a:spcAft>
                  <a:spcPts val="0"/>
                </a:spcAft>
                <a:buNone/>
              </a:pPr>
              <a:r>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Can not accuratly adapt to various sign lanuages and dialects and variability in usage.</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Gaps in Current Approaches</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rial"/>
              <a:buAutoNum type="arabicPeriod"/>
            </a:pPr>
            <a:r>
              <a:rPr b="1" lang="en" sz="1200">
                <a:solidFill>
                  <a:schemeClr val="dk1"/>
                </a:solidFill>
                <a:latin typeface="Arial"/>
                <a:ea typeface="Arial"/>
                <a:cs typeface="Arial"/>
                <a:sym typeface="Arial"/>
              </a:rPr>
              <a:t>Limited recognition of signing styles and variations:</a:t>
            </a:r>
            <a:r>
              <a:rPr lang="en" sz="1200">
                <a:solidFill>
                  <a:schemeClr val="dk1"/>
                </a:solidFill>
                <a:latin typeface="Arial"/>
                <a:ea typeface="Arial"/>
                <a:cs typeface="Arial"/>
                <a:sym typeface="Arial"/>
              </a:rPr>
              <a:t> Current technology struggles to accurately recognize the full range of signing styles and variations, making it difficult to interpret signs from individuals with unique signing patterns or physical differences.</a:t>
            </a:r>
            <a:endParaRPr sz="1200">
              <a:solidFill>
                <a:schemeClr val="dk1"/>
              </a:solidFill>
              <a:latin typeface="Arial"/>
              <a:ea typeface="Arial"/>
              <a:cs typeface="Arial"/>
              <a:sym typeface="Arial"/>
            </a:endParaRPr>
          </a:p>
          <a:p>
            <a:pPr indent="-304800" lvl="0" marL="457200" rtl="0" algn="l">
              <a:spcBef>
                <a:spcPts val="1000"/>
              </a:spcBef>
              <a:spcAft>
                <a:spcPts val="0"/>
              </a:spcAft>
              <a:buClr>
                <a:schemeClr val="dk1"/>
              </a:buClr>
              <a:buSzPts val="1200"/>
              <a:buFont typeface="Arial"/>
              <a:buAutoNum type="arabicPeriod"/>
            </a:pPr>
            <a:r>
              <a:rPr b="1" lang="en" sz="1200">
                <a:solidFill>
                  <a:schemeClr val="dk1"/>
                </a:solidFill>
                <a:latin typeface="Arial"/>
                <a:ea typeface="Arial"/>
                <a:cs typeface="Arial"/>
                <a:sym typeface="Arial"/>
              </a:rPr>
              <a:t>Real-time sign recognition: </a:t>
            </a:r>
            <a:r>
              <a:rPr lang="en" sz="1200">
                <a:solidFill>
                  <a:schemeClr val="dk1"/>
                </a:solidFill>
                <a:latin typeface="Arial"/>
                <a:ea typeface="Arial"/>
                <a:cs typeface="Arial"/>
                <a:sym typeface="Arial"/>
              </a:rPr>
              <a:t>There is a gap in the ability to recognize signs in real-time, hindering applications that require immediate interpretation or response.</a:t>
            </a:r>
            <a:endParaRPr sz="1200">
              <a:solidFill>
                <a:schemeClr val="dk1"/>
              </a:solidFill>
              <a:latin typeface="Arial"/>
              <a:ea typeface="Arial"/>
              <a:cs typeface="Arial"/>
              <a:sym typeface="Arial"/>
            </a:endParaRPr>
          </a:p>
          <a:p>
            <a:pPr indent="-304800" lvl="0" marL="457200" rtl="0" algn="l">
              <a:spcBef>
                <a:spcPts val="1000"/>
              </a:spcBef>
              <a:spcAft>
                <a:spcPts val="0"/>
              </a:spcAft>
              <a:buClr>
                <a:schemeClr val="dk1"/>
              </a:buClr>
              <a:buSzPts val="1200"/>
              <a:buFont typeface="Arial"/>
              <a:buAutoNum type="arabicPeriod"/>
            </a:pPr>
            <a:r>
              <a:rPr b="1" lang="en" sz="1200">
                <a:solidFill>
                  <a:schemeClr val="dk1"/>
                </a:solidFill>
                <a:latin typeface="Arial"/>
                <a:ea typeface="Arial"/>
                <a:cs typeface="Arial"/>
                <a:sym typeface="Arial"/>
              </a:rPr>
              <a:t>Accurate translation of signed language: </a:t>
            </a:r>
            <a:r>
              <a:rPr lang="en" sz="1200">
                <a:solidFill>
                  <a:schemeClr val="dk1"/>
                </a:solidFill>
                <a:latin typeface="Arial"/>
                <a:ea typeface="Arial"/>
                <a:cs typeface="Arial"/>
                <a:sym typeface="Arial"/>
              </a:rPr>
              <a:t>Existing technology faces challenges in accurately translating signed language into written or spoken language due to the complex grammar and syntax of ASL.</a:t>
            </a:r>
            <a:endParaRPr sz="1200">
              <a:solidFill>
                <a:schemeClr val="dk1"/>
              </a:solidFill>
              <a:latin typeface="Arial"/>
              <a:ea typeface="Arial"/>
              <a:cs typeface="Arial"/>
              <a:sym typeface="Arial"/>
            </a:endParaRPr>
          </a:p>
          <a:p>
            <a:pPr indent="-304800" lvl="0" marL="457200" rtl="0" algn="l">
              <a:spcBef>
                <a:spcPts val="1000"/>
              </a:spcBef>
              <a:spcAft>
                <a:spcPts val="0"/>
              </a:spcAft>
              <a:buClr>
                <a:schemeClr val="dk1"/>
              </a:buClr>
              <a:buSzPts val="1200"/>
              <a:buFont typeface="Arial"/>
              <a:buAutoNum type="arabicPeriod"/>
            </a:pPr>
            <a:r>
              <a:rPr b="1" lang="en" sz="1200">
                <a:solidFill>
                  <a:schemeClr val="dk1"/>
                </a:solidFill>
                <a:latin typeface="Arial"/>
                <a:ea typeface="Arial"/>
                <a:cs typeface="Arial"/>
                <a:sym typeface="Arial"/>
              </a:rPr>
              <a:t>Limited understanding of ASL grammar and syntax: </a:t>
            </a:r>
            <a:r>
              <a:rPr lang="en" sz="1200">
                <a:solidFill>
                  <a:schemeClr val="dk1"/>
                </a:solidFill>
                <a:latin typeface="Arial"/>
                <a:ea typeface="Arial"/>
                <a:cs typeface="Arial"/>
                <a:sym typeface="Arial"/>
              </a:rPr>
              <a:t>The technology lacks a deep understanding of the grammar and syntax of ASL, limiting its ability to generate accurate translations.</a:t>
            </a:r>
            <a:endParaRPr sz="1200">
              <a:solidFill>
                <a:schemeClr val="dk1"/>
              </a:solidFill>
              <a:latin typeface="Arial"/>
              <a:ea typeface="Arial"/>
              <a:cs typeface="Arial"/>
              <a:sym typeface="Arial"/>
            </a:endParaRPr>
          </a:p>
          <a:p>
            <a:pPr indent="-304800" lvl="0" marL="457200" rtl="0" algn="l">
              <a:spcBef>
                <a:spcPts val="1000"/>
              </a:spcBef>
              <a:spcAft>
                <a:spcPts val="0"/>
              </a:spcAft>
              <a:buClr>
                <a:schemeClr val="dk1"/>
              </a:buClr>
              <a:buSzPts val="1200"/>
              <a:buFont typeface="Arial"/>
              <a:buAutoNum type="arabicPeriod"/>
            </a:pPr>
            <a:r>
              <a:rPr b="1" lang="en" sz="1200">
                <a:solidFill>
                  <a:schemeClr val="dk1"/>
                </a:solidFill>
                <a:latin typeface="Arial"/>
                <a:ea typeface="Arial"/>
                <a:cs typeface="Arial"/>
                <a:sym typeface="Arial"/>
              </a:rPr>
              <a:t>Variability in ASL gestures:</a:t>
            </a:r>
            <a:r>
              <a:rPr lang="en" sz="1200">
                <a:solidFill>
                  <a:schemeClr val="dk1"/>
                </a:solidFill>
                <a:latin typeface="Arial"/>
                <a:ea typeface="Arial"/>
                <a:cs typeface="Arial"/>
                <a:sym typeface="Arial"/>
              </a:rPr>
              <a:t> ASL incorporates a wide range of gestures, facial expressions, and body movements, which pose challenges for accurate recognition and interpretation.</a:t>
            </a:r>
            <a:endParaRPr sz="1200">
              <a:solidFill>
                <a:schemeClr val="dk1"/>
              </a:solidFill>
              <a:latin typeface="Arial"/>
              <a:ea typeface="Arial"/>
              <a:cs typeface="Arial"/>
              <a:sym typeface="Arial"/>
            </a:endParaRPr>
          </a:p>
          <a:p>
            <a:pPr indent="0" lvl="0" marL="0" rtl="0" algn="l">
              <a:spcBef>
                <a:spcPts val="1000"/>
              </a:spcBef>
              <a:spcAft>
                <a:spcPts val="0"/>
              </a:spcAft>
              <a:buNone/>
            </a:pPr>
            <a:r>
              <a:t/>
            </a:r>
            <a:endParaRPr sz="1200">
              <a:solidFill>
                <a:schemeClr val="dk1"/>
              </a:solidFill>
              <a:latin typeface="Arial"/>
              <a:ea typeface="Arial"/>
              <a:cs typeface="Arial"/>
              <a:sym typeface="Arial"/>
            </a:endParaRPr>
          </a:p>
          <a:p>
            <a:pPr indent="0" lvl="0" marL="0" rtl="0" algn="l">
              <a:spcBef>
                <a:spcPts val="1000"/>
              </a:spcBef>
              <a:spcAft>
                <a:spcPts val="100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500"/>
              <a:t>PROBLEM STATEMENT</a:t>
            </a:r>
            <a:endParaRPr b="1" sz="3500"/>
          </a:p>
        </p:txBody>
      </p:sp>
      <p:sp>
        <p:nvSpPr>
          <p:cNvPr id="114" name="Google Shape;114;p21"/>
          <p:cNvSpPr txBox="1"/>
          <p:nvPr>
            <p:ph idx="1" type="body"/>
          </p:nvPr>
        </p:nvSpPr>
        <p:spPr>
          <a:xfrm>
            <a:off x="311700" y="1152475"/>
            <a:ext cx="8520600" cy="35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lt2"/>
                </a:solidFill>
                <a:latin typeface="Arial"/>
                <a:ea typeface="Arial"/>
                <a:cs typeface="Arial"/>
                <a:sym typeface="Arial"/>
              </a:rPr>
              <a:t>Current Challenges in ASL Alphabet Recognition:</a:t>
            </a:r>
            <a:endParaRPr sz="1400">
              <a:solidFill>
                <a:schemeClr val="lt2"/>
              </a:solidFill>
              <a:latin typeface="Arial"/>
              <a:ea typeface="Arial"/>
              <a:cs typeface="Arial"/>
              <a:sym typeface="Arial"/>
            </a:endParaRPr>
          </a:p>
          <a:p>
            <a:pPr indent="-304800" lvl="0" marL="457200" rtl="0" algn="l">
              <a:spcBef>
                <a:spcPts val="1000"/>
              </a:spcBef>
              <a:spcAft>
                <a:spcPts val="0"/>
              </a:spcAft>
              <a:buClr>
                <a:schemeClr val="lt2"/>
              </a:buClr>
              <a:buSzPts val="1200"/>
              <a:buFont typeface="Arial"/>
              <a:buAutoNum type="arabicPeriod"/>
            </a:pPr>
            <a:r>
              <a:rPr b="1" lang="en" sz="1200">
                <a:solidFill>
                  <a:schemeClr val="lt2"/>
                </a:solidFill>
                <a:latin typeface="Arial"/>
                <a:ea typeface="Arial"/>
                <a:cs typeface="Arial"/>
                <a:sym typeface="Arial"/>
              </a:rPr>
              <a:t>Accuracy Gap: </a:t>
            </a:r>
            <a:r>
              <a:rPr lang="en" sz="1200">
                <a:solidFill>
                  <a:schemeClr val="lt2"/>
                </a:solidFill>
                <a:latin typeface="Arial"/>
                <a:ea typeface="Arial"/>
                <a:cs typeface="Arial"/>
                <a:sym typeface="Arial"/>
              </a:rPr>
              <a:t>Insufficient accuracy hampers effective communication.</a:t>
            </a:r>
            <a:endParaRPr sz="1200">
              <a:solidFill>
                <a:schemeClr val="lt2"/>
              </a:solidFill>
              <a:latin typeface="Arial"/>
              <a:ea typeface="Arial"/>
              <a:cs typeface="Arial"/>
              <a:sym typeface="Arial"/>
            </a:endParaRPr>
          </a:p>
          <a:p>
            <a:pPr indent="-304800" lvl="0" marL="457200" rtl="0" algn="l">
              <a:spcBef>
                <a:spcPts val="1000"/>
              </a:spcBef>
              <a:spcAft>
                <a:spcPts val="0"/>
              </a:spcAft>
              <a:buClr>
                <a:schemeClr val="lt2"/>
              </a:buClr>
              <a:buSzPts val="1200"/>
              <a:buFont typeface="Arial"/>
              <a:buAutoNum type="arabicPeriod"/>
            </a:pPr>
            <a:r>
              <a:rPr b="1" lang="en" sz="1200">
                <a:solidFill>
                  <a:schemeClr val="lt2"/>
                </a:solidFill>
                <a:latin typeface="Arial"/>
                <a:ea typeface="Arial"/>
                <a:cs typeface="Arial"/>
                <a:sym typeface="Arial"/>
              </a:rPr>
              <a:t>Real-Time Performance: </a:t>
            </a:r>
            <a:r>
              <a:rPr lang="en" sz="1200">
                <a:solidFill>
                  <a:schemeClr val="lt2"/>
                </a:solidFill>
                <a:latin typeface="Arial"/>
                <a:ea typeface="Arial"/>
                <a:cs typeface="Arial"/>
                <a:sym typeface="Arial"/>
              </a:rPr>
              <a:t>Limited responsiveness restricts usability.</a:t>
            </a:r>
            <a:endParaRPr sz="1200">
              <a:solidFill>
                <a:schemeClr val="lt2"/>
              </a:solidFill>
              <a:latin typeface="Arial"/>
              <a:ea typeface="Arial"/>
              <a:cs typeface="Arial"/>
              <a:sym typeface="Arial"/>
            </a:endParaRPr>
          </a:p>
          <a:p>
            <a:pPr indent="-304800" lvl="0" marL="457200" rtl="0" algn="l">
              <a:spcBef>
                <a:spcPts val="1000"/>
              </a:spcBef>
              <a:spcAft>
                <a:spcPts val="0"/>
              </a:spcAft>
              <a:buClr>
                <a:schemeClr val="lt2"/>
              </a:buClr>
              <a:buSzPts val="1200"/>
              <a:buFont typeface="Arial"/>
              <a:buAutoNum type="arabicPeriod"/>
            </a:pPr>
            <a:r>
              <a:rPr b="1" lang="en" sz="1200">
                <a:solidFill>
                  <a:schemeClr val="lt2"/>
                </a:solidFill>
                <a:latin typeface="Arial"/>
                <a:ea typeface="Arial"/>
                <a:cs typeface="Arial"/>
                <a:sym typeface="Arial"/>
              </a:rPr>
              <a:t>Diversity in Signing Styles: </a:t>
            </a:r>
            <a:r>
              <a:rPr lang="en" sz="1200">
                <a:solidFill>
                  <a:schemeClr val="lt2"/>
                </a:solidFill>
                <a:latin typeface="Arial"/>
                <a:ea typeface="Arial"/>
                <a:cs typeface="Arial"/>
                <a:sym typeface="Arial"/>
              </a:rPr>
              <a:t>Difficulty in interpreting diverse signing styles.</a:t>
            </a:r>
            <a:endParaRPr sz="1200">
              <a:solidFill>
                <a:schemeClr val="lt2"/>
              </a:solidFill>
              <a:latin typeface="Arial"/>
              <a:ea typeface="Arial"/>
              <a:cs typeface="Arial"/>
              <a:sym typeface="Arial"/>
            </a:endParaRPr>
          </a:p>
          <a:p>
            <a:pPr indent="0" lvl="0" marL="457200" rtl="0" algn="l">
              <a:spcBef>
                <a:spcPts val="1000"/>
              </a:spcBef>
              <a:spcAft>
                <a:spcPts val="0"/>
              </a:spcAft>
              <a:buNone/>
            </a:pPr>
            <a:r>
              <a:t/>
            </a:r>
            <a:endParaRPr sz="1200">
              <a:solidFill>
                <a:schemeClr val="lt2"/>
              </a:solidFill>
              <a:latin typeface="Arial"/>
              <a:ea typeface="Arial"/>
              <a:cs typeface="Arial"/>
              <a:sym typeface="Arial"/>
            </a:endParaRPr>
          </a:p>
          <a:p>
            <a:pPr indent="0" lvl="0" marL="0" rtl="0" algn="l">
              <a:spcBef>
                <a:spcPts val="1000"/>
              </a:spcBef>
              <a:spcAft>
                <a:spcPts val="0"/>
              </a:spcAft>
              <a:buNone/>
            </a:pPr>
            <a:r>
              <a:rPr lang="en" sz="1400">
                <a:solidFill>
                  <a:schemeClr val="lt2"/>
                </a:solidFill>
                <a:latin typeface="Arial"/>
                <a:ea typeface="Arial"/>
                <a:cs typeface="Arial"/>
                <a:sym typeface="Arial"/>
              </a:rPr>
              <a:t>Our Objectives:</a:t>
            </a:r>
            <a:endParaRPr sz="1400">
              <a:solidFill>
                <a:schemeClr val="lt2"/>
              </a:solidFill>
              <a:latin typeface="Arial"/>
              <a:ea typeface="Arial"/>
              <a:cs typeface="Arial"/>
              <a:sym typeface="Arial"/>
            </a:endParaRPr>
          </a:p>
          <a:p>
            <a:pPr indent="-304800" lvl="0" marL="457200" rtl="0" algn="l">
              <a:spcBef>
                <a:spcPts val="1000"/>
              </a:spcBef>
              <a:spcAft>
                <a:spcPts val="0"/>
              </a:spcAft>
              <a:buClr>
                <a:schemeClr val="lt2"/>
              </a:buClr>
              <a:buSzPts val="1200"/>
              <a:buFont typeface="Arial"/>
              <a:buAutoNum type="arabicPeriod"/>
            </a:pPr>
            <a:r>
              <a:rPr b="1" lang="en" sz="1200">
                <a:solidFill>
                  <a:schemeClr val="lt2"/>
                </a:solidFill>
                <a:latin typeface="Arial"/>
                <a:ea typeface="Arial"/>
                <a:cs typeface="Arial"/>
                <a:sym typeface="Arial"/>
              </a:rPr>
              <a:t>Enable seamless communication: </a:t>
            </a:r>
            <a:r>
              <a:rPr lang="en" sz="1200">
                <a:solidFill>
                  <a:schemeClr val="lt2"/>
                </a:solidFill>
                <a:latin typeface="Arial"/>
                <a:ea typeface="Arial"/>
                <a:cs typeface="Arial"/>
                <a:sym typeface="Arial"/>
              </a:rPr>
              <a:t>Improve accuracy, real-time performance, and interpretation of signing styles.</a:t>
            </a:r>
            <a:endParaRPr sz="1200">
              <a:solidFill>
                <a:schemeClr val="lt2"/>
              </a:solidFill>
              <a:latin typeface="Arial"/>
              <a:ea typeface="Arial"/>
              <a:cs typeface="Arial"/>
              <a:sym typeface="Arial"/>
            </a:endParaRPr>
          </a:p>
          <a:p>
            <a:pPr indent="-304800" lvl="0" marL="457200" rtl="0" algn="l">
              <a:spcBef>
                <a:spcPts val="1000"/>
              </a:spcBef>
              <a:spcAft>
                <a:spcPts val="0"/>
              </a:spcAft>
              <a:buClr>
                <a:schemeClr val="lt2"/>
              </a:buClr>
              <a:buSzPts val="1200"/>
              <a:buFont typeface="Arial"/>
              <a:buAutoNum type="arabicPeriod"/>
            </a:pPr>
            <a:r>
              <a:rPr b="1" lang="en" sz="1200">
                <a:solidFill>
                  <a:schemeClr val="lt2"/>
                </a:solidFill>
                <a:latin typeface="Arial"/>
                <a:ea typeface="Arial"/>
                <a:cs typeface="Arial"/>
                <a:sym typeface="Arial"/>
              </a:rPr>
              <a:t>Support effective interpretation:</a:t>
            </a:r>
            <a:r>
              <a:rPr lang="en" sz="1200">
                <a:solidFill>
                  <a:schemeClr val="lt2"/>
                </a:solidFill>
                <a:latin typeface="Arial"/>
                <a:ea typeface="Arial"/>
                <a:cs typeface="Arial"/>
                <a:sym typeface="Arial"/>
              </a:rPr>
              <a:t> Enhance grammar understanding for clear communication.</a:t>
            </a:r>
            <a:endParaRPr sz="1200">
              <a:solidFill>
                <a:schemeClr val="lt2"/>
              </a:solidFill>
              <a:latin typeface="Arial"/>
              <a:ea typeface="Arial"/>
              <a:cs typeface="Arial"/>
              <a:sym typeface="Arial"/>
            </a:endParaRPr>
          </a:p>
          <a:p>
            <a:pPr indent="-304800" lvl="0" marL="457200" rtl="0" algn="l">
              <a:spcBef>
                <a:spcPts val="1000"/>
              </a:spcBef>
              <a:spcAft>
                <a:spcPts val="1000"/>
              </a:spcAft>
              <a:buClr>
                <a:schemeClr val="lt2"/>
              </a:buClr>
              <a:buSzPts val="1200"/>
              <a:buFont typeface="Arial"/>
              <a:buAutoNum type="arabicPeriod"/>
            </a:pPr>
            <a:r>
              <a:rPr b="1" lang="en" sz="1200">
                <a:solidFill>
                  <a:schemeClr val="lt2"/>
                </a:solidFill>
                <a:latin typeface="Arial"/>
                <a:ea typeface="Arial"/>
                <a:cs typeface="Arial"/>
                <a:sym typeface="Arial"/>
              </a:rPr>
              <a:t>Foster accessibility:</a:t>
            </a:r>
            <a:r>
              <a:rPr lang="en" sz="1200">
                <a:solidFill>
                  <a:schemeClr val="lt2"/>
                </a:solidFill>
                <a:latin typeface="Arial"/>
                <a:ea typeface="Arial"/>
                <a:cs typeface="Arial"/>
                <a:sym typeface="Arial"/>
              </a:rPr>
              <a:t> Advance gesture recognition for equal participation and understanding.</a:t>
            </a:r>
            <a:endParaRPr sz="1200">
              <a:solidFill>
                <a:schemeClr val="lt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