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1.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media/image8.png" ContentType="image/png"/>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A3A0A07-EFB0-489D-A54A-C2D126D7B95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6920" cy="4008600"/>
          </a:xfrm>
          <a:prstGeom prst="rect">
            <a:avLst/>
          </a:prstGeom>
          <a:ln w="0">
            <a:noFill/>
          </a:ln>
        </p:spPr>
      </p:sp>
      <p:sp>
        <p:nvSpPr>
          <p:cNvPr id="17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endParaRPr b="0" lang="en-US" sz="2000" spc="-1" strike="noStrike">
              <a:latin typeface="Arial"/>
            </a:endParaRPr>
          </a:p>
        </p:txBody>
      </p:sp>
      <p:sp>
        <p:nvSpPr>
          <p:cNvPr id="179" name="PlaceHolder 3"/>
          <p:cNvSpPr>
            <a:spLocks noGrp="1"/>
          </p:cNvSpPr>
          <p:nvPr>
            <p:ph type="sldNum" idx="17"/>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66E8A51-812D-4AC9-9FA7-582066D15D2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1143000" y="685800"/>
            <a:ext cx="4571640" cy="3428640"/>
          </a:xfrm>
          <a:prstGeom prst="rect">
            <a:avLst/>
          </a:prstGeom>
          <a:ln w="0">
            <a:noFill/>
          </a:ln>
        </p:spPr>
      </p:sp>
      <p:sp>
        <p:nvSpPr>
          <p:cNvPr id="172"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pPr>
              <a:lnSpc>
                <a:spcPct val="80000"/>
              </a:lnSpc>
              <a:buNone/>
              <a:tabLst>
                <a:tab algn="l" pos="0"/>
              </a:tabLst>
            </a:pPr>
            <a:r>
              <a:rPr b="0" lang="en-US" sz="1470" spc="-1" strike="noStrike">
                <a:solidFill>
                  <a:srgbClr val="000000"/>
                </a:solidFill>
                <a:latin typeface="Calibri"/>
                <a:ea typeface="Calibri"/>
              </a:rPr>
              <a:t>I will start with the introduction of LIBS experiment and show how spectra is collected. With the collected LIBS spectra, we can conduct soil analysis.  LIBS has been applied in agriculture for soil analysis, it’s also used in some other areas, such as geochemical. For example, LIBS is used to analyze the pollutants in water. </a:t>
            </a:r>
            <a:endParaRPr b="0" lang="en-US" sz="1470" spc="-1" strike="noStrike">
              <a:latin typeface="Arial"/>
            </a:endParaRPr>
          </a:p>
          <a:p>
            <a:pPr>
              <a:lnSpc>
                <a:spcPct val="80000"/>
              </a:lnSpc>
              <a:spcBef>
                <a:spcPts val="541"/>
              </a:spcBef>
              <a:buNone/>
              <a:tabLst>
                <a:tab algn="l" pos="0"/>
              </a:tabLst>
            </a:pPr>
            <a:endParaRPr b="0" lang="en-US" sz="1470" spc="-1" strike="noStrike">
              <a:latin typeface="Arial"/>
            </a:endParaRPr>
          </a:p>
          <a:p>
            <a:pPr>
              <a:lnSpc>
                <a:spcPct val="80000"/>
              </a:lnSpc>
              <a:spcBef>
                <a:spcPts val="541"/>
              </a:spcBef>
              <a:buNone/>
              <a:tabLst>
                <a:tab algn="l" pos="0"/>
              </a:tabLst>
            </a:pPr>
            <a:r>
              <a:rPr b="0" lang="en-US" sz="1470" spc="-1" strike="noStrike">
                <a:solidFill>
                  <a:srgbClr val="000000"/>
                </a:solidFill>
                <a:latin typeface="Calibri"/>
                <a:ea typeface="Calibri"/>
              </a:rPr>
              <a:t>Machine learning has enhanced the development of LIBS application, but several challenges exist to its use for soil characterization. To conqueror the challenges, we propose two types of methods. One is calibration and the other one is domain adaptation. </a:t>
            </a:r>
            <a:endParaRPr b="0" lang="en-US" sz="1470" spc="-1" strike="noStrike">
              <a:latin typeface="Arial"/>
            </a:endParaRPr>
          </a:p>
          <a:p>
            <a:pPr>
              <a:lnSpc>
                <a:spcPct val="80000"/>
              </a:lnSpc>
              <a:spcBef>
                <a:spcPts val="541"/>
              </a:spcBef>
              <a:buNone/>
              <a:tabLst>
                <a:tab algn="l" pos="0"/>
              </a:tabLst>
            </a:pPr>
            <a:endParaRPr b="0" lang="en-US" sz="1470" spc="-1" strike="noStrike">
              <a:latin typeface="Arial"/>
            </a:endParaRPr>
          </a:p>
          <a:p>
            <a:pPr>
              <a:lnSpc>
                <a:spcPct val="80000"/>
              </a:lnSpc>
              <a:spcBef>
                <a:spcPts val="541"/>
              </a:spcBef>
              <a:buNone/>
              <a:tabLst>
                <a:tab algn="l" pos="0"/>
              </a:tabLst>
            </a:pPr>
            <a:r>
              <a:rPr b="0" lang="en-US" sz="1470" spc="-1" strike="noStrike">
                <a:solidFill>
                  <a:srgbClr val="000000"/>
                </a:solidFill>
                <a:latin typeface="Calibri"/>
                <a:ea typeface="Calibri"/>
              </a:rPr>
              <a:t>To test the efficiency of the proposed methods, we did some experiments with an open-source dataset. We found that our methods can effectively overcome the challenges and improve the test accuracy. </a:t>
            </a:r>
            <a:endParaRPr b="0" lang="en-US" sz="1470" spc="-1" strike="noStrike">
              <a:latin typeface="Arial"/>
            </a:endParaRPr>
          </a:p>
          <a:p>
            <a:pPr>
              <a:lnSpc>
                <a:spcPct val="80000"/>
              </a:lnSpc>
              <a:spcBef>
                <a:spcPts val="541"/>
              </a:spcBef>
              <a:buNone/>
              <a:tabLst>
                <a:tab algn="l" pos="0"/>
              </a:tabLst>
            </a:pPr>
            <a:endParaRPr b="0" lang="en-US" sz="1470" spc="-1" strike="noStrike">
              <a:latin typeface="Arial"/>
            </a:endParaRPr>
          </a:p>
          <a:p>
            <a:pPr>
              <a:lnSpc>
                <a:spcPct val="80000"/>
              </a:lnSpc>
              <a:spcBef>
                <a:spcPts val="541"/>
              </a:spcBef>
              <a:buNone/>
              <a:tabLst>
                <a:tab algn="l" pos="0"/>
              </a:tabLst>
            </a:pPr>
            <a:r>
              <a:rPr b="0" lang="en-US" sz="1470" spc="-1" strike="noStrike">
                <a:solidFill>
                  <a:srgbClr val="000000"/>
                </a:solidFill>
                <a:latin typeface="Calibri"/>
                <a:ea typeface="Calibri"/>
              </a:rPr>
              <a:t>However, the proposed methods are tested with only one dataset. To make the methods more reliable, we will collect more spectra data and test them with multiple datasets in the future. Then revise the methods and further improve the test accuracy.</a:t>
            </a:r>
            <a:endParaRPr b="0" lang="en-US" sz="1470" spc="-1" strike="noStrike">
              <a:latin typeface="Arial"/>
            </a:endParaRPr>
          </a:p>
          <a:p>
            <a:pPr>
              <a:lnSpc>
                <a:spcPct val="80000"/>
              </a:lnSpc>
              <a:buNone/>
              <a:tabLst>
                <a:tab algn="l" pos="0"/>
              </a:tabLst>
            </a:pPr>
            <a:endParaRPr b="0" lang="en-US" sz="1470" spc="-1" strike="noStrike">
              <a:latin typeface="Arial"/>
            </a:endParaRPr>
          </a:p>
        </p:txBody>
      </p:sp>
      <p:sp>
        <p:nvSpPr>
          <p:cNvPr id="173" name="PlaceHolder 3"/>
          <p:cNvSpPr>
            <a:spLocks noGrp="1"/>
          </p:cNvSpPr>
          <p:nvPr>
            <p:ph type="sldNum" idx="1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fld id="{DC791DB9-9411-4F6C-AB91-CA5DAFDC1DC5}" type="slidenum">
              <a:rPr b="0" lang="en-US" sz="1200" spc="-1" strike="noStrike">
                <a:solidFill>
                  <a:srgbClr val="000000"/>
                </a:solidFill>
                <a:latin typeface="Calibri"/>
                <a:ea typeface="Calibri"/>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216000" y="812520"/>
            <a:ext cx="7126920" cy="4008600"/>
          </a:xfrm>
          <a:prstGeom prst="rect">
            <a:avLst/>
          </a:prstGeom>
          <a:ln w="0">
            <a:noFill/>
          </a:ln>
        </p:spPr>
      </p:sp>
      <p:sp>
        <p:nvSpPr>
          <p:cNvPr id="17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endParaRPr b="0" lang="en-US" sz="2000" spc="-1" strike="noStrike">
              <a:latin typeface="Arial"/>
            </a:endParaRPr>
          </a:p>
        </p:txBody>
      </p:sp>
      <p:sp>
        <p:nvSpPr>
          <p:cNvPr id="176" name="PlaceHolder 3"/>
          <p:cNvSpPr>
            <a:spLocks noGrp="1"/>
          </p:cNvSpPr>
          <p:nvPr>
            <p:ph type="sldNum" idx="16"/>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BAB0F2E-8E9D-4FBA-B613-259187E7D798}"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8B3C99F-6DF7-43DD-A92F-83FC393A4BD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24935064-6C8C-495C-94BC-36D4268484E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A64A87A-1D63-4380-ACB4-D6A98D9BF0B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7791A629-3241-48EA-B202-A0A4761A7C4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1D5679A7-8736-49A3-BCFF-20914D83E4D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D9977F07-E09E-4B22-A192-3FE8509BDC3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255A2CC9-6ACE-4D75-B2C6-FB7BC6144B3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59FA47F2-241E-45DA-AB11-41C3C24E191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CB152EC-23B3-4EFD-8B63-C0A74F5E8C4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145481BC-86DE-4BE2-8810-39AD6EE1E44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605AC12E-C0F4-4B48-B8EE-A06B4B00267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22A5FCDF-4FF7-4871-89CE-1981E127912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07B02E9-6AE4-4C85-8A48-350974B0105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84AF17B8-81E6-4FDD-8B47-4C9D1DC22A3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6278C0E1-4A7B-416A-B70C-5232E3786DF8}"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A0ABA7AC-9E2B-49D3-B64B-021F0878FC35}"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E0AFDB1A-FCB0-4798-9388-AC1BC7C4F1B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9BEE2779-B91C-45EB-98EC-44B4E0E543C3}"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E3196A2-F043-4503-8F58-685A0705579B}"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ECBCC1EB-7A1E-463C-AE32-1CEC221995F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10FC0748-A7C3-4BE9-A09B-D810DCB05E7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2DBEF0C3-AC0A-4B0D-A063-D7F3E8419CFA}"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90156A65-07CA-401A-B316-29C303DD21E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B89E8641-A32B-49B8-AAD4-E3786B1D345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5" descr=""/>
          <p:cNvPicPr/>
          <p:nvPr/>
        </p:nvPicPr>
        <p:blipFill>
          <a:blip r:embed="rId2"/>
          <a:stretch/>
        </p:blipFill>
        <p:spPr>
          <a:xfrm>
            <a:off x="0" y="5362560"/>
            <a:ext cx="6055560" cy="1169280"/>
          </a:xfrm>
          <a:prstGeom prst="rect">
            <a:avLst/>
          </a:prstGeom>
          <a:ln w="9525">
            <a:solidFill>
              <a:srgbClr val="000000"/>
            </a:solidFill>
            <a:miter/>
          </a:ln>
        </p:spPr>
      </p:pic>
      <p:pic>
        <p:nvPicPr>
          <p:cNvPr id="1" name="Google Shape;11;p15" descr=""/>
          <p:cNvPicPr/>
          <p:nvPr/>
        </p:nvPicPr>
        <p:blipFill>
          <a:blip r:embed="rId3"/>
          <a:stretch/>
        </p:blipFill>
        <p:spPr>
          <a:xfrm>
            <a:off x="6470640" y="5618160"/>
            <a:ext cx="2077200" cy="667440"/>
          </a:xfrm>
          <a:prstGeom prst="rect">
            <a:avLst/>
          </a:prstGeom>
          <a:ln w="0">
            <a:noFill/>
          </a:ln>
        </p:spPr>
      </p:pic>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65;p17" descr=""/>
          <p:cNvPicPr/>
          <p:nvPr/>
        </p:nvPicPr>
        <p:blipFill>
          <a:blip r:embed="rId2"/>
          <a:stretch/>
        </p:blipFill>
        <p:spPr>
          <a:xfrm>
            <a:off x="0" y="6431040"/>
            <a:ext cx="6954120" cy="81720"/>
          </a:xfrm>
          <a:prstGeom prst="rect">
            <a:avLst/>
          </a:prstGeom>
          <a:ln w="0">
            <a:noFill/>
          </a:ln>
        </p:spPr>
      </p:pic>
      <p:pic>
        <p:nvPicPr>
          <p:cNvPr id="41" name="Google Shape;66;p17" descr=""/>
          <p:cNvPicPr/>
          <p:nvPr/>
        </p:nvPicPr>
        <p:blipFill>
          <a:blip r:embed="rId3"/>
          <a:stretch/>
        </p:blipFill>
        <p:spPr>
          <a:xfrm>
            <a:off x="7272360" y="6199200"/>
            <a:ext cx="1540800" cy="496080"/>
          </a:xfrm>
          <a:prstGeom prst="rect">
            <a:avLst/>
          </a:prstGeom>
          <a:ln w="0">
            <a:noFill/>
          </a:ln>
        </p:spPr>
      </p:pic>
      <p:sp>
        <p:nvSpPr>
          <p:cNvPr id="42" name="PlaceHolder 1"/>
          <p:cNvSpPr>
            <a:spLocks noGrp="1"/>
          </p:cNvSpPr>
          <p:nvPr>
            <p:ph type="sldNum" idx="1"/>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E87A9BDA-EC04-4F0B-8D8A-FE7498D0F8B2}"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43"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4"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Google Shape;65;p17" descr=""/>
          <p:cNvPicPr/>
          <p:nvPr/>
        </p:nvPicPr>
        <p:blipFill>
          <a:blip r:embed="rId2"/>
          <a:stretch/>
        </p:blipFill>
        <p:spPr>
          <a:xfrm>
            <a:off x="0" y="6431040"/>
            <a:ext cx="6954120" cy="81720"/>
          </a:xfrm>
          <a:prstGeom prst="rect">
            <a:avLst/>
          </a:prstGeom>
          <a:ln w="0">
            <a:noFill/>
          </a:ln>
        </p:spPr>
      </p:pic>
      <p:pic>
        <p:nvPicPr>
          <p:cNvPr id="82" name="Google Shape;66;p17" descr=""/>
          <p:cNvPicPr/>
          <p:nvPr/>
        </p:nvPicPr>
        <p:blipFill>
          <a:blip r:embed="rId3"/>
          <a:stretch/>
        </p:blipFill>
        <p:spPr>
          <a:xfrm>
            <a:off x="7272360" y="6199200"/>
            <a:ext cx="1540800" cy="496080"/>
          </a:xfrm>
          <a:prstGeom prst="rect">
            <a:avLst/>
          </a:prstGeom>
          <a:ln w="0">
            <a:noFill/>
          </a:ln>
        </p:spPr>
      </p:pic>
      <p:sp>
        <p:nvSpPr>
          <p:cNvPr id="8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US" sz="4400" spc="-1" strike="noStrike">
                <a:solidFill>
                  <a:srgbClr val="000000"/>
                </a:solidFill>
                <a:latin typeface="Arial"/>
              </a:rPr>
              <a:t>Click to </a:t>
            </a:r>
            <a:r>
              <a:rPr b="0" lang="en-US" sz="4400" spc="-1" strike="noStrike">
                <a:solidFill>
                  <a:srgbClr val="000000"/>
                </a:solidFill>
                <a:latin typeface="Arial"/>
              </a:rPr>
              <a:t>edit the </a:t>
            </a:r>
            <a:r>
              <a:rPr b="0" lang="en-US" sz="4400" spc="-1" strike="noStrike">
                <a:solidFill>
                  <a:srgbClr val="000000"/>
                </a:solidFill>
                <a:latin typeface="Arial"/>
              </a:rPr>
              <a:t>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84" name="PlaceHolder 2"/>
          <p:cNvSpPr>
            <a:spLocks noGrp="1"/>
          </p:cNvSpPr>
          <p:nvPr>
            <p:ph type="sldNum" idx="2"/>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00E05A8C-4697-440D-A0BC-97F7F875E98D}"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85"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hyperlink" Target="https://www.freepik.com/free-vector/hand-gesture-language-alphabet_2776330.htm" TargetMode="External"/><Relationship Id="rId2" Type="http://schemas.openxmlformats.org/officeDocument/2006/relationships/hyperlink" Target="https://doi.org/10.1016/j.cmpbup.2021.100048" TargetMode="External"/><Relationship Id="rId3" Type="http://schemas.openxmlformats.org/officeDocument/2006/relationships/hyperlink" Target="https://doi.org/10.1155/2022/1450822" TargetMode="External"/><Relationship Id="rId4" Type="http://schemas.openxmlformats.org/officeDocument/2006/relationships/hyperlink" Target="https://doi.org/10.1016/j.array.2022.100141" TargetMode="External"/><Relationship Id="rId5" Type="http://schemas.openxmlformats.org/officeDocument/2006/relationships/hyperlink" Target="https://doi.org/10.1016/j.eswa.2022.118914" TargetMode="External"/><Relationship Id="rId6" Type="http://schemas.openxmlformats.org/officeDocument/2006/relationships/hyperlink" Target="https://doi.org/10.1016/j.procs.2022.12.106" TargetMode="External"/><Relationship Id="rId7" Type="http://schemas.openxmlformats.org/officeDocument/2006/relationships/hyperlink" Target="https://www.kaggle.com/datasets/grassknoted/asl-alphabet?resource=download" TargetMode="External"/><Relationship Id="rId8" Type="http://schemas.openxmlformats.org/officeDocument/2006/relationships/slideLayout" Target="../slideLayouts/slideLayout27.xml"/><Relationship Id="rId9"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hyperlink" Target="/ppt/slides/slide11.xml" TargetMode="External"/><Relationship Id="rId3"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hyperlink" Target="/ppt/slides/slide11.xml" TargetMode="External"/><Relationship Id="rId2" Type="http://schemas.openxmlformats.org/officeDocument/2006/relationships/hyperlink" Target="/ppt/slides/slide11.xml" TargetMode="External"/><Relationship Id="rId3" Type="http://schemas.openxmlformats.org/officeDocument/2006/relationships/hyperlink" Target="/ppt/slides/slide11.xml" TargetMode="External"/><Relationship Id="rId4" Type="http://schemas.openxmlformats.org/officeDocument/2006/relationships/hyperlink" Target="/ppt/slides/slide11.xml" TargetMode="External"/><Relationship Id="rId5" Type="http://schemas.openxmlformats.org/officeDocument/2006/relationships/hyperlink" Target="/ppt/slides/slide11.xml" TargetMode="External"/><Relationship Id="rId6"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ppt/slides/slide11.xml" TargetMode="External"/><Relationship Id="rId2" Type="http://schemas.openxmlformats.org/officeDocument/2006/relationships/image" Target="../media/image8.png"/><Relationship Id="rId3"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898200" y="1414440"/>
            <a:ext cx="7377120" cy="998280"/>
          </a:xfrm>
          <a:prstGeom prst="rect">
            <a:avLst/>
          </a:prstGeom>
          <a:noFill/>
          <a:ln w="0">
            <a:noFill/>
          </a:ln>
        </p:spPr>
        <p:txBody>
          <a:bodyPr anchor="t">
            <a:noAutofit/>
          </a:bodyPr>
          <a:p>
            <a:pPr marL="228600" indent="-228600" algn="ctr">
              <a:lnSpc>
                <a:spcPct val="100000"/>
              </a:lnSpc>
              <a:buNone/>
              <a:tabLst>
                <a:tab algn="l" pos="0"/>
              </a:tabLst>
            </a:pPr>
            <a:r>
              <a:rPr b="1" lang="en-US" sz="4800" spc="-1" strike="noStrike">
                <a:solidFill>
                  <a:srgbClr val="000000"/>
                </a:solidFill>
                <a:latin typeface="Times New Roman"/>
                <a:ea typeface="Times New Roman"/>
              </a:rPr>
              <a:t>ASL Character Recognition using CNNs</a:t>
            </a:r>
            <a:endParaRPr b="0" lang="en-US" sz="4800" spc="-1" strike="noStrike">
              <a:solidFill>
                <a:srgbClr val="000000"/>
              </a:solidFill>
              <a:latin typeface="Arial"/>
            </a:endParaRPr>
          </a:p>
        </p:txBody>
      </p:sp>
      <p:sp>
        <p:nvSpPr>
          <p:cNvPr id="129" name="PlaceHolder 2"/>
          <p:cNvSpPr>
            <a:spLocks noGrp="1"/>
          </p:cNvSpPr>
          <p:nvPr>
            <p:ph/>
          </p:nvPr>
        </p:nvSpPr>
        <p:spPr>
          <a:xfrm>
            <a:off x="856440" y="3318840"/>
            <a:ext cx="7460640" cy="1389960"/>
          </a:xfrm>
          <a:prstGeom prst="rect">
            <a:avLst/>
          </a:prstGeom>
          <a:noFill/>
          <a:ln w="0">
            <a:noFill/>
          </a:ln>
        </p:spPr>
        <p:txBody>
          <a:bodyPr anchor="t">
            <a:noAutofit/>
          </a:bodyPr>
          <a:p>
            <a:pPr algn="ctr">
              <a:lnSpc>
                <a:spcPct val="141000"/>
              </a:lnSpc>
              <a:buNone/>
              <a:tabLst>
                <a:tab algn="l" pos="0"/>
              </a:tabLst>
            </a:pPr>
            <a:r>
              <a:rPr b="0" lang="en-US" sz="2400" spc="-1" strike="noStrike">
                <a:solidFill>
                  <a:srgbClr val="000000"/>
                </a:solidFill>
                <a:latin typeface="Arial"/>
                <a:ea typeface="Arial"/>
              </a:rPr>
              <a:t>Atesam </a:t>
            </a:r>
            <a:r>
              <a:rPr b="0" lang="en-US" sz="2400" spc="-1" strike="noStrike">
                <a:solidFill>
                  <a:srgbClr val="000000"/>
                </a:solidFill>
                <a:latin typeface="Arial"/>
                <a:ea typeface="Arial"/>
              </a:rPr>
              <a:t>Abdullah,  </a:t>
            </a:r>
            <a:r>
              <a:rPr b="0" lang="en-US" sz="2400" spc="-1" strike="noStrike">
                <a:solidFill>
                  <a:srgbClr val="000000"/>
                </a:solidFill>
                <a:latin typeface="Arial"/>
                <a:ea typeface="Arial"/>
              </a:rPr>
              <a:t>Raja Hashim </a:t>
            </a:r>
            <a:r>
              <a:rPr b="0" lang="en-US" sz="2400" spc="-1" strike="noStrike">
                <a:solidFill>
                  <a:srgbClr val="000000"/>
                </a:solidFill>
                <a:latin typeface="Arial"/>
                <a:ea typeface="Arial"/>
              </a:rPr>
              <a:t>Ali,  Zain Ul </a:t>
            </a:r>
            <a:r>
              <a:rPr b="0" lang="en-US" sz="2400" spc="-1" strike="noStrike">
                <a:solidFill>
                  <a:srgbClr val="000000"/>
                </a:solidFill>
                <a:latin typeface="Arial"/>
                <a:ea typeface="Arial"/>
              </a:rPr>
              <a:t>Abideen,</a:t>
            </a:r>
            <a:endParaRPr b="0" lang="en-US" sz="2400" spc="-1" strike="noStrike">
              <a:solidFill>
                <a:srgbClr val="000000"/>
              </a:solidFill>
              <a:latin typeface="Arial"/>
            </a:endParaRPr>
          </a:p>
          <a:p>
            <a:pPr algn="ctr">
              <a:lnSpc>
                <a:spcPct val="141000"/>
              </a:lnSpc>
              <a:buNone/>
              <a:tabLst>
                <a:tab algn="l" pos="0"/>
              </a:tabLst>
            </a:pPr>
            <a:r>
              <a:rPr b="0" lang="en-US" sz="2400" spc="-1" strike="noStrike">
                <a:solidFill>
                  <a:srgbClr val="000000"/>
                </a:solidFill>
                <a:latin typeface="Arial"/>
                <a:ea typeface="Arial"/>
              </a:rPr>
              <a:t>Ali Zeeshan </a:t>
            </a:r>
            <a:r>
              <a:rPr b="0" lang="en-US" sz="2400" spc="-1" strike="noStrike">
                <a:solidFill>
                  <a:srgbClr val="000000"/>
                </a:solidFill>
                <a:latin typeface="Arial"/>
                <a:ea typeface="Arial"/>
              </a:rPr>
              <a:t>Ijaz,  Nisar </a:t>
            </a:r>
            <a:r>
              <a:rPr b="0" lang="en-US" sz="2400" spc="-1" strike="noStrike">
                <a:solidFill>
                  <a:srgbClr val="000000"/>
                </a:solidFill>
                <a:latin typeface="Arial"/>
                <a:ea typeface="Arial"/>
              </a:rPr>
              <a:t>Ali,  Abdul </a:t>
            </a:r>
            <a:r>
              <a:rPr b="0" lang="en-US" sz="2400" spc="-1" strike="noStrike">
                <a:solidFill>
                  <a:srgbClr val="000000"/>
                </a:solidFill>
                <a:latin typeface="Arial"/>
                <a:ea typeface="Arial"/>
              </a:rPr>
              <a:t>Bais</a:t>
            </a:r>
            <a:endParaRPr b="0" lang="en-US" sz="2400" spc="-1" strike="noStrike">
              <a:solidFill>
                <a:srgbClr val="000000"/>
              </a:solidFill>
              <a:latin typeface="Arial"/>
            </a:endParaRPr>
          </a:p>
        </p:txBody>
      </p:sp>
      <p:sp>
        <p:nvSpPr>
          <p:cNvPr id="130" name="PlaceHolder 3"/>
          <p:cNvSpPr>
            <a:spLocks noGrp="1"/>
          </p:cNvSpPr>
          <p:nvPr>
            <p:ph/>
          </p:nvPr>
        </p:nvSpPr>
        <p:spPr>
          <a:xfrm>
            <a:off x="291240" y="5780160"/>
            <a:ext cx="5139720" cy="563040"/>
          </a:xfrm>
          <a:prstGeom prst="rect">
            <a:avLst/>
          </a:prstGeom>
          <a:noFill/>
          <a:ln w="0">
            <a:noFill/>
          </a:ln>
        </p:spPr>
        <p:txBody>
          <a:bodyPr anchor="t">
            <a:noAutofit/>
          </a:bodyPr>
          <a:p>
            <a:pPr marL="228600" indent="-228600" algn="ctr">
              <a:lnSpc>
                <a:spcPct val="104000"/>
              </a:lnSpc>
              <a:buNone/>
              <a:tabLst>
                <a:tab algn="l" pos="0"/>
              </a:tabLst>
            </a:pPr>
            <a:r>
              <a:rPr b="1" lang="en-US" sz="2000" spc="-1" strike="noStrike">
                <a:solidFill>
                  <a:srgbClr val="000000"/>
                </a:solidFill>
                <a:latin typeface="Times New Roman"/>
                <a:ea typeface="Times New Roman"/>
              </a:rPr>
              <a:t>Sep 24</a:t>
            </a:r>
            <a:r>
              <a:rPr b="1" lang="en-US" sz="2000" spc="-1" strike="noStrike" baseline="30000">
                <a:solidFill>
                  <a:srgbClr val="000000"/>
                </a:solidFill>
                <a:latin typeface="Times New Roman"/>
                <a:ea typeface="Times New Roman"/>
              </a:rPr>
              <a:t>th</a:t>
            </a:r>
            <a:r>
              <a:rPr b="1" lang="en-US" sz="2000" spc="-1" strike="noStrike">
                <a:solidFill>
                  <a:srgbClr val="000000"/>
                </a:solidFill>
                <a:latin typeface="Times New Roman"/>
                <a:ea typeface="Times New Roman"/>
              </a:rPr>
              <a:t>, 2023</a:t>
            </a:r>
            <a:endParaRPr b="0" lang="en-US" sz="2000" spc="-1" strike="noStrike">
              <a:solidFill>
                <a:srgbClr val="000000"/>
              </a:solidFill>
              <a:latin typeface="Arial"/>
            </a:endParaRPr>
          </a:p>
          <a:p>
            <a:pPr marL="228600" indent="-228600">
              <a:lnSpc>
                <a:spcPct val="104000"/>
              </a:lnSpc>
              <a:spcBef>
                <a:spcPts val="1001"/>
              </a:spcBef>
              <a:buNone/>
              <a:tabLst>
                <a:tab algn="l" pos="0"/>
              </a:tabLst>
            </a:pPr>
            <a:endParaRPr b="0" lang="en-US" sz="2000" spc="-1" strike="noStrike">
              <a:solidFill>
                <a:srgbClr val="000000"/>
              </a:solidFill>
              <a:latin typeface="Arial"/>
            </a:endParaRPr>
          </a:p>
          <a:p>
            <a:pPr marL="228600" indent="-228600">
              <a:lnSpc>
                <a:spcPct val="104000"/>
              </a:lnSpc>
              <a:spcBef>
                <a:spcPts val="1001"/>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729360" y="727560"/>
            <a:ext cx="8109000" cy="114444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Conclusion</a:t>
            </a:r>
            <a:endParaRPr b="0" lang="en-US" sz="4400" spc="-1" strike="noStrike">
              <a:solidFill>
                <a:srgbClr val="000000"/>
              </a:solidFill>
              <a:latin typeface="Arial"/>
            </a:endParaRPr>
          </a:p>
        </p:txBody>
      </p:sp>
      <p:sp>
        <p:nvSpPr>
          <p:cNvPr id="164" name="Google Shape;209;p11"/>
          <p:cNvSpPr/>
          <p:nvPr/>
        </p:nvSpPr>
        <p:spPr>
          <a:xfrm>
            <a:off x="555120" y="2024640"/>
            <a:ext cx="7652520" cy="3350160"/>
          </a:xfrm>
          <a:prstGeom prst="rect">
            <a:avLst/>
          </a:prstGeom>
          <a:noFill/>
          <a:ln w="0">
            <a:noFill/>
          </a:ln>
        </p:spPr>
        <p:style>
          <a:lnRef idx="0"/>
          <a:fillRef idx="0"/>
          <a:effectRef idx="0"/>
          <a:fontRef idx="minor"/>
        </p:style>
        <p:txBody>
          <a:bodyPr anchor="t">
            <a:spAutoFit/>
          </a:bodyPr>
          <a:p>
            <a:pPr marL="343080" indent="-324000" algn="just">
              <a:lnSpc>
                <a:spcPct val="100000"/>
              </a:lnSpc>
              <a:spcBef>
                <a:spcPts val="1199"/>
              </a:spcBef>
              <a:buClr>
                <a:srgbClr val="000000"/>
              </a:buClr>
              <a:buFont typeface="Arial"/>
              <a:buChar char="•"/>
            </a:pPr>
            <a:r>
              <a:rPr b="0" lang="en-US" sz="2300" spc="-1" strike="noStrike">
                <a:solidFill>
                  <a:srgbClr val="000000"/>
                </a:solidFill>
                <a:latin typeface="Arial"/>
                <a:ea typeface="Arial"/>
              </a:rPr>
              <a:t>Challenges persist with similar letters (e.g. A and M) in live data.</a:t>
            </a:r>
            <a:endParaRPr b="0" lang="en-US" sz="2300" spc="-1" strike="noStrike">
              <a:latin typeface="Arial"/>
            </a:endParaRPr>
          </a:p>
          <a:p>
            <a:pPr marL="343080" indent="-324000" algn="just">
              <a:lnSpc>
                <a:spcPct val="100000"/>
              </a:lnSpc>
              <a:spcBef>
                <a:spcPts val="1199"/>
              </a:spcBef>
              <a:buClr>
                <a:srgbClr val="000000"/>
              </a:buClr>
              <a:buFont typeface="Arial"/>
              <a:buChar char="•"/>
            </a:pPr>
            <a:r>
              <a:rPr b="0" lang="en-US" sz="2300" spc="-1" strike="noStrike">
                <a:solidFill>
                  <a:srgbClr val="000000"/>
                </a:solidFill>
                <a:latin typeface="Arial"/>
                <a:ea typeface="Arial"/>
              </a:rPr>
              <a:t>Exploring integration of landmark data to improve precision.</a:t>
            </a:r>
            <a:endParaRPr b="0" lang="en-US" sz="2300" spc="-1" strike="noStrike">
              <a:latin typeface="Arial"/>
            </a:endParaRPr>
          </a:p>
          <a:p>
            <a:pPr marL="343080" indent="-324000" algn="just">
              <a:lnSpc>
                <a:spcPct val="100000"/>
              </a:lnSpc>
              <a:spcBef>
                <a:spcPts val="1199"/>
              </a:spcBef>
              <a:buClr>
                <a:srgbClr val="000000"/>
              </a:buClr>
              <a:buFont typeface="Arial"/>
              <a:buChar char="•"/>
            </a:pPr>
            <a:r>
              <a:rPr b="0" lang="en-US" sz="2300" spc="-1" strike="noStrike">
                <a:solidFill>
                  <a:srgbClr val="000000"/>
                </a:solidFill>
                <a:latin typeface="Arial"/>
                <a:ea typeface="Arial"/>
              </a:rPr>
              <a:t>Continuous architecture refinement and dataset expansion are essential for future progress.</a:t>
            </a:r>
            <a:endParaRPr b="0" lang="en-US" sz="2300" spc="-1" strike="noStrike">
              <a:latin typeface="Arial"/>
            </a:endParaRPr>
          </a:p>
          <a:p>
            <a:pPr marL="343080" indent="-324000" algn="just">
              <a:lnSpc>
                <a:spcPct val="100000"/>
              </a:lnSpc>
              <a:spcBef>
                <a:spcPts val="1199"/>
              </a:spcBef>
              <a:buClr>
                <a:srgbClr val="000000"/>
              </a:buClr>
              <a:buFont typeface="Arial"/>
              <a:buChar char="•"/>
            </a:pPr>
            <a:r>
              <a:rPr b="0" lang="en-US" sz="2300" spc="-1" strike="noStrike">
                <a:solidFill>
                  <a:srgbClr val="000000"/>
                </a:solidFill>
                <a:latin typeface="Arial"/>
                <a:ea typeface="Arial"/>
              </a:rPr>
              <a:t>Foundational work for ASL tech advancements, benefiting education and communication for the deaf.</a:t>
            </a:r>
            <a:endParaRPr b="0" lang="en-US" sz="2300" spc="-1" strike="noStrike">
              <a:latin typeface="Arial"/>
            </a:endParaRPr>
          </a:p>
        </p:txBody>
      </p:sp>
      <p:sp>
        <p:nvSpPr>
          <p:cNvPr id="165" name="PlaceHolder 2"/>
          <p:cNvSpPr>
            <a:spLocks noGrp="1"/>
          </p:cNvSpPr>
          <p:nvPr>
            <p:ph type="sldNum" idx="12"/>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E791F7BC-4500-491B-A922-3717916F05BE}" type="slidenum">
              <a:rPr b="0" lang="en-US" sz="1200" spc="-1" strike="noStrike">
                <a:solidFill>
                  <a:srgbClr val="898989"/>
                </a:solidFill>
                <a:latin typeface="Arial"/>
                <a:ea typeface="Arial"/>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107280"/>
            <a:ext cx="8228880" cy="114444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References</a:t>
            </a:r>
            <a:endParaRPr b="0" lang="en-US" sz="4400" spc="-1" strike="noStrike">
              <a:solidFill>
                <a:srgbClr val="000000"/>
              </a:solidFill>
              <a:latin typeface="Arial"/>
            </a:endParaRPr>
          </a:p>
        </p:txBody>
      </p:sp>
      <p:sp>
        <p:nvSpPr>
          <p:cNvPr id="167" name="PlaceHolder 2"/>
          <p:cNvSpPr>
            <a:spLocks noGrp="1"/>
          </p:cNvSpPr>
          <p:nvPr>
            <p:ph type="sldNum" idx="13"/>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30985838-E43F-4B7B-8A35-A801FB8C77A6}"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168" name="Google Shape;218;g282d21f7282_0_7"/>
          <p:cNvSpPr/>
          <p:nvPr/>
        </p:nvSpPr>
        <p:spPr>
          <a:xfrm>
            <a:off x="12240" y="794520"/>
            <a:ext cx="9067320" cy="57610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800" spc="-1" strike="noStrike">
                <a:solidFill>
                  <a:srgbClr val="000000"/>
                </a:solidFill>
                <a:latin typeface="Arial"/>
                <a:ea typeface="Arial"/>
              </a:rPr>
              <a:t>[1] </a:t>
            </a:r>
            <a:r>
              <a:rPr b="0" lang="en-US" sz="1800" spc="-1" strike="noStrike" u="sng">
                <a:solidFill>
                  <a:srgbClr val="0563c1"/>
                </a:solidFill>
                <a:uFillTx/>
                <a:latin typeface="Arial"/>
                <a:ea typeface="Arial"/>
                <a:hlinkClick r:id="rId1"/>
              </a:rPr>
              <a:t>https://www.freepik.com/free-vector/hand-gesture-language-alphabet_2776330.htm</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[2] A. Kasapbaşı, A. Eltayeb Ahmed Elbushra, O. Al-Hardanee, and A. Yılmaz, "DeepASLR: A CNN based human computer interface for American Sign Language recognition for hearing-impaired individuals," Computer Methods and Programs in Biomedicine Update, vol. 2, p. 100048, 2022. </a:t>
            </a:r>
            <a:r>
              <a:rPr b="0" lang="en-US" sz="1800" spc="-1" strike="noStrike" u="sng">
                <a:solidFill>
                  <a:srgbClr val="0563c1"/>
                </a:solidFill>
                <a:uFillTx/>
                <a:latin typeface="Arial"/>
                <a:ea typeface="Arial"/>
                <a:hlinkClick r:id="rId2"/>
              </a:rPr>
              <a:t>DOI</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[3] A. Mannan, A. Abbasi, A. R. Javed, A. Ahsan, T. R. Gadekallu, and Q. Xin, "Hypertuned Deep Convolutional Neural Network for Sign Language Recognition," Computational Intelligence and Neuroscience, vol. 2022, pp. 1–10, Apr. 2022. </a:t>
            </a:r>
            <a:r>
              <a:rPr b="0" lang="en-US" sz="1800" spc="-1" strike="noStrike" u="sng">
                <a:solidFill>
                  <a:srgbClr val="0563c1"/>
                </a:solidFill>
                <a:uFillTx/>
                <a:latin typeface="Arial"/>
                <a:ea typeface="Arial"/>
                <a:hlinkClick r:id="rId3"/>
              </a:rPr>
              <a:t>DOI</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[4] S. Katoch, V. Singh, and U. S. Tiwary, "Indian Sign Language recognition system using SURF with SVM and CNN," Array, vol. 14, p. 100141, Jul. 2022. </a:t>
            </a:r>
            <a:r>
              <a:rPr b="0" lang="en-US" sz="1800" spc="-1" strike="noStrike" u="sng">
                <a:solidFill>
                  <a:srgbClr val="0563c1"/>
                </a:solidFill>
                <a:uFillTx/>
                <a:latin typeface="Arial"/>
                <a:ea typeface="Arial"/>
                <a:hlinkClick r:id="rId4"/>
              </a:rPr>
              <a:t>DOI</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[5] S. Das, M. S. Imtiaz, N. H. Neom, N. Siddique, and H. Wang, "A hybrid approach for Bangla sign language recognition using deep transfer learning model with random forest classifier," Expert Systems with Applications, vol. 213, p. 118914, Mar. 2023. </a:t>
            </a:r>
            <a:r>
              <a:rPr b="0" lang="en-US" sz="1800" spc="-1" strike="noStrike" u="sng">
                <a:solidFill>
                  <a:srgbClr val="0563c1"/>
                </a:solidFill>
                <a:uFillTx/>
                <a:latin typeface="Arial"/>
                <a:ea typeface="Arial"/>
                <a:hlinkClick r:id="rId5"/>
              </a:rPr>
              <a:t>DOI</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[6] Y. Obi, K. S. Claudio, V. M. Budiman, S. Achmad, and A. Kurniawan, "Sign language recognition system for communicating to people with disabilities," Procedia Computer Science, vol. 216, pp. 13–20, 2023. </a:t>
            </a:r>
            <a:r>
              <a:rPr b="0" lang="en-US" sz="1800" spc="-1" strike="noStrike" u="sng">
                <a:solidFill>
                  <a:srgbClr val="0563c1"/>
                </a:solidFill>
                <a:uFillTx/>
                <a:latin typeface="Arial"/>
                <a:ea typeface="Arial"/>
                <a:hlinkClick r:id="rId6"/>
              </a:rPr>
              <a:t>DOI</a:t>
            </a:r>
            <a:endParaRPr b="0" lang="en-US"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Arial"/>
                <a:ea typeface="Arial"/>
              </a:rPr>
              <a:t>[7] </a:t>
            </a:r>
            <a:r>
              <a:rPr b="0" lang="en-US" sz="1800" spc="-1" strike="noStrike" u="sng">
                <a:solidFill>
                  <a:srgbClr val="0563c1"/>
                </a:solidFill>
                <a:uFillTx/>
                <a:latin typeface="Arial"/>
                <a:ea typeface="Arial"/>
                <a:hlinkClick r:id="rId7"/>
              </a:rPr>
              <a:t>https://www.kaggle.com/datasets/grassknoted/asl-alphabet?resource=download</a:t>
            </a:r>
            <a:endParaRPr b="0" lang="en-US" sz="1800" spc="-1" strike="noStrike">
              <a:latin typeface="Arial"/>
            </a:endParaRPr>
          </a:p>
          <a:p>
            <a:pPr>
              <a:lnSpc>
                <a:spcPct val="100000"/>
              </a:lnSpc>
              <a:spcBef>
                <a:spcPts val="1001"/>
              </a:spcBef>
              <a:spcAft>
                <a:spcPts val="1001"/>
              </a:spcAft>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14"/>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836A70EF-345B-4CD2-873B-62CF56BC5381}"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170" name="Google Shape;224;p13"/>
          <p:cNvSpPr/>
          <p:nvPr/>
        </p:nvSpPr>
        <p:spPr>
          <a:xfrm>
            <a:off x="2683800" y="2413800"/>
            <a:ext cx="4514040" cy="1005480"/>
          </a:xfrm>
          <a:prstGeom prst="rect">
            <a:avLst/>
          </a:prstGeom>
          <a:noFill/>
          <a:ln w="0">
            <a:noFill/>
          </a:ln>
          <a:effectLst>
            <a:outerShdw algn="ctr" blurRad="44280" dir="5400000" dist="28080">
              <a:srgbClr val="000000">
                <a:alpha val="32000"/>
              </a:srgbClr>
            </a:outerShdw>
          </a:effectLst>
        </p:spPr>
        <p:style>
          <a:lnRef idx="0"/>
          <a:fillRef idx="0"/>
          <a:effectRef idx="0"/>
          <a:fontRef idx="minor"/>
        </p:style>
        <p:txBody>
          <a:bodyPr anchor="t">
            <a:spAutoFit/>
          </a:bodyPr>
          <a:p>
            <a:pPr>
              <a:lnSpc>
                <a:spcPct val="100000"/>
              </a:lnSpc>
              <a:buNone/>
              <a:tabLst>
                <a:tab algn="l" pos="0"/>
              </a:tabLst>
            </a:pPr>
            <a:r>
              <a:rPr b="0" i="1" lang="en-US" sz="6000" spc="-1" strike="noStrike">
                <a:solidFill>
                  <a:srgbClr val="000000"/>
                </a:solidFill>
                <a:latin typeface="Times New Roman"/>
                <a:ea typeface="Times New Roman"/>
              </a:rPr>
              <a:t>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1144080" y="2577240"/>
            <a:ext cx="2045160" cy="820080"/>
          </a:xfrm>
          <a:prstGeom prst="rect">
            <a:avLst/>
          </a:prstGeom>
          <a:noFill/>
          <a:ln w="0">
            <a:noFill/>
          </a:ln>
        </p:spPr>
        <p:txBody>
          <a:bodyPr anchor="t">
            <a:noAutofit/>
          </a:bodyPr>
          <a:p>
            <a:pPr marL="228600" indent="-228600">
              <a:lnSpc>
                <a:spcPct val="100000"/>
              </a:lnSpc>
              <a:buNone/>
              <a:tabLst>
                <a:tab algn="l" pos="0"/>
              </a:tabLst>
            </a:pPr>
            <a:r>
              <a:rPr b="1" lang="en-US" sz="4400" spc="-1" strike="noStrike">
                <a:solidFill>
                  <a:srgbClr val="000000"/>
                </a:solidFill>
                <a:latin typeface="Times New Roman"/>
                <a:ea typeface="Times New Roman"/>
              </a:rPr>
              <a:t>Outline</a:t>
            </a:r>
            <a:endParaRPr b="0" lang="en-US" sz="4400" spc="-1" strike="noStrike">
              <a:solidFill>
                <a:srgbClr val="000000"/>
              </a:solidFill>
              <a:latin typeface="Arial"/>
            </a:endParaRPr>
          </a:p>
        </p:txBody>
      </p:sp>
      <p:sp>
        <p:nvSpPr>
          <p:cNvPr id="132" name="PlaceHolder 2"/>
          <p:cNvSpPr>
            <a:spLocks noGrp="1"/>
          </p:cNvSpPr>
          <p:nvPr>
            <p:ph type="sldNum" idx="6"/>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492C76BD-CB4A-4E81-855A-CD5F2532BA68}"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133" name="Google Shape;145;p2"/>
          <p:cNvSpPr/>
          <p:nvPr/>
        </p:nvSpPr>
        <p:spPr>
          <a:xfrm>
            <a:off x="4577040" y="825480"/>
            <a:ext cx="3889440" cy="4323600"/>
          </a:xfrm>
          <a:prstGeom prst="rect">
            <a:avLst/>
          </a:prstGeom>
          <a:noFill/>
          <a:ln w="0">
            <a:noFill/>
          </a:ln>
        </p:spPr>
        <p:style>
          <a:lnRef idx="0"/>
          <a:fillRef idx="0"/>
          <a:effectRef idx="0"/>
          <a:fontRef idx="minor"/>
        </p:style>
        <p:txBody>
          <a:bodyPr anchor="t">
            <a:noAutofit/>
          </a:bodyPr>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Introduction </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Literature Review</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Gap Analysis</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Methodology</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Results </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Conclusions </a:t>
            </a:r>
            <a:endParaRPr b="0" lang="en-US" sz="2800" spc="-1" strike="noStrike">
              <a:latin typeface="Arial"/>
            </a:endParaRPr>
          </a:p>
          <a:p>
            <a:pPr indent="-177840" algn="just">
              <a:lnSpc>
                <a:spcPct val="150000"/>
              </a:lnSpc>
              <a:buClr>
                <a:srgbClr val="000000"/>
              </a:buClr>
              <a:buFont typeface="Arial"/>
              <a:buChar char="•"/>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References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33520" y="327240"/>
            <a:ext cx="8228880" cy="81036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Introduction</a:t>
            </a:r>
            <a:endParaRPr b="0" lang="en-US" sz="4400" spc="-1" strike="noStrike">
              <a:solidFill>
                <a:srgbClr val="000000"/>
              </a:solidFill>
              <a:latin typeface="Arial"/>
            </a:endParaRPr>
          </a:p>
        </p:txBody>
      </p:sp>
      <p:sp>
        <p:nvSpPr>
          <p:cNvPr id="135" name="Google Shape;151;p3"/>
          <p:cNvSpPr/>
          <p:nvPr/>
        </p:nvSpPr>
        <p:spPr>
          <a:xfrm>
            <a:off x="21960" y="1313640"/>
            <a:ext cx="5554080" cy="4876920"/>
          </a:xfrm>
          <a:prstGeom prst="rect">
            <a:avLst/>
          </a:prstGeom>
          <a:noFill/>
          <a:ln w="0">
            <a:noFill/>
          </a:ln>
        </p:spPr>
        <p:style>
          <a:lnRef idx="0"/>
          <a:fillRef idx="0"/>
          <a:effectRef idx="0"/>
          <a:fontRef idx="minor"/>
        </p:style>
        <p:txBody>
          <a:bodyPr anchor="t">
            <a:spAutoFit/>
          </a:bodyPr>
          <a:p>
            <a:pPr marL="457200" indent="-380880" algn="just">
              <a:lnSpc>
                <a:spcPct val="100000"/>
              </a:lnSpc>
              <a:buClr>
                <a:srgbClr val="000000"/>
              </a:buClr>
              <a:buFont typeface="Arial"/>
              <a:buChar char="●"/>
            </a:pPr>
            <a:r>
              <a:rPr b="0" lang="en-US" sz="2400" spc="-1" strike="noStrike">
                <a:solidFill>
                  <a:srgbClr val="000000"/>
                </a:solidFill>
                <a:latin typeface="Arial"/>
                <a:ea typeface="Arial"/>
              </a:rPr>
              <a:t>American Sign Language (</a:t>
            </a:r>
            <a:r>
              <a:rPr b="1" lang="en-US" sz="2400" spc="-1" strike="noStrike">
                <a:solidFill>
                  <a:srgbClr val="000000"/>
                </a:solidFill>
                <a:latin typeface="Arial"/>
                <a:ea typeface="Arial"/>
              </a:rPr>
              <a:t>ASL</a:t>
            </a:r>
            <a:r>
              <a:rPr b="0" lang="en-US" sz="2400" spc="-1" strike="noStrike">
                <a:solidFill>
                  <a:srgbClr val="000000"/>
                </a:solidFill>
                <a:latin typeface="Arial"/>
                <a:ea typeface="Arial"/>
              </a:rPr>
              <a:t>)</a:t>
            </a:r>
            <a:endParaRPr b="0" lang="en-US" sz="2400" spc="-1" strike="noStrike">
              <a:latin typeface="Arial"/>
            </a:endParaRPr>
          </a:p>
          <a:p>
            <a:pPr lvl="1" marL="914400" indent="-380880" algn="just">
              <a:lnSpc>
                <a:spcPct val="100000"/>
              </a:lnSpc>
              <a:spcBef>
                <a:spcPts val="1001"/>
              </a:spcBef>
              <a:buClr>
                <a:srgbClr val="000000"/>
              </a:buClr>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visual-gestural language</a:t>
            </a:r>
            <a:r>
              <a:rPr b="0" lang="en-US" sz="2400" spc="-1" strike="noStrike">
                <a:solidFill>
                  <a:srgbClr val="000000"/>
                </a:solidFill>
                <a:latin typeface="Arial"/>
                <a:ea typeface="Arial"/>
              </a:rPr>
              <a:t> for Deaf and Hard of Hearing. </a:t>
            </a:r>
            <a:endParaRPr b="0" lang="en-US" sz="2400" spc="-1" strike="noStrike">
              <a:latin typeface="Arial"/>
            </a:endParaRPr>
          </a:p>
          <a:p>
            <a:pPr lvl="1" marL="914400" indent="-380880" algn="just">
              <a:lnSpc>
                <a:spcPct val="100000"/>
              </a:lnSpc>
              <a:spcBef>
                <a:spcPts val="1001"/>
              </a:spcBef>
              <a:buClr>
                <a:srgbClr val="000000"/>
              </a:buClr>
              <a:buFont typeface="Arial"/>
              <a:buChar char="○"/>
            </a:pPr>
            <a:r>
              <a:rPr b="0" lang="en-US" sz="2400" spc="-1" strike="noStrike">
                <a:solidFill>
                  <a:srgbClr val="000000"/>
                </a:solidFill>
                <a:latin typeface="Arial"/>
                <a:ea typeface="Arial"/>
              </a:rPr>
              <a:t>used in the </a:t>
            </a:r>
            <a:r>
              <a:rPr b="1" lang="en-US" sz="2400" spc="-1" strike="noStrike">
                <a:solidFill>
                  <a:srgbClr val="000000"/>
                </a:solidFill>
                <a:latin typeface="Arial"/>
                <a:ea typeface="Arial"/>
              </a:rPr>
              <a:t>U.S</a:t>
            </a:r>
            <a:r>
              <a:rPr b="0" lang="en-US" sz="2400" spc="-1" strike="noStrike">
                <a:solidFill>
                  <a:srgbClr val="000000"/>
                </a:solidFill>
                <a:latin typeface="Arial"/>
                <a:ea typeface="Arial"/>
              </a:rPr>
              <a:t> and </a:t>
            </a:r>
            <a:r>
              <a:rPr b="1" lang="en-US" sz="2400" spc="-1" strike="noStrike">
                <a:solidFill>
                  <a:srgbClr val="000000"/>
                </a:solidFill>
                <a:latin typeface="Arial"/>
                <a:ea typeface="Arial"/>
              </a:rPr>
              <a:t>Canada</a:t>
            </a:r>
            <a:r>
              <a:rPr b="0" lang="en-US" sz="2400" spc="-1" strike="noStrike">
                <a:solidFill>
                  <a:srgbClr val="000000"/>
                </a:solidFill>
                <a:latin typeface="Arial"/>
                <a:ea typeface="Arial"/>
              </a:rPr>
              <a:t>.</a:t>
            </a:r>
            <a:endParaRPr b="0" lang="en-US" sz="2400" spc="-1" strike="noStrike">
              <a:latin typeface="Arial"/>
            </a:endParaRPr>
          </a:p>
          <a:p>
            <a:pPr marL="914400" algn="just">
              <a:lnSpc>
                <a:spcPct val="100000"/>
              </a:lnSpc>
              <a:spcBef>
                <a:spcPts val="1001"/>
              </a:spcBef>
              <a:buNone/>
              <a:tabLst>
                <a:tab algn="l" pos="0"/>
              </a:tabLst>
            </a:pPr>
            <a:endParaRPr b="0" lang="en-US" sz="2400" spc="-1" strike="noStrike">
              <a:latin typeface="Arial"/>
            </a:endParaRPr>
          </a:p>
          <a:p>
            <a:pPr marL="457200" indent="-380880" algn="just">
              <a:lnSpc>
                <a:spcPct val="100000"/>
              </a:lnSpc>
              <a:spcBef>
                <a:spcPts val="1001"/>
              </a:spcBef>
              <a:buClr>
                <a:srgbClr val="000000"/>
              </a:buClr>
              <a:buFont typeface="Arial"/>
              <a:buChar char="●"/>
              <a:tabLst>
                <a:tab algn="l" pos="0"/>
              </a:tabLst>
            </a:pPr>
            <a:r>
              <a:rPr b="0" lang="en-US" sz="2400" spc="-1" strike="noStrike">
                <a:solidFill>
                  <a:srgbClr val="000000"/>
                </a:solidFill>
                <a:latin typeface="Arial"/>
                <a:ea typeface="Arial"/>
              </a:rPr>
              <a:t>Convolutional Neural Network (</a:t>
            </a:r>
            <a:r>
              <a:rPr b="1" lang="en-US" sz="2400" spc="-1" strike="noStrike">
                <a:solidFill>
                  <a:srgbClr val="000000"/>
                </a:solidFill>
                <a:latin typeface="Arial"/>
                <a:ea typeface="Arial"/>
              </a:rPr>
              <a:t>CNN</a:t>
            </a:r>
            <a:r>
              <a:rPr b="0" lang="en-US" sz="2400" spc="-1" strike="noStrike">
                <a:solidFill>
                  <a:srgbClr val="000000"/>
                </a:solidFill>
                <a:latin typeface="Arial"/>
                <a:ea typeface="Arial"/>
              </a:rPr>
              <a:t>)</a:t>
            </a:r>
            <a:endParaRPr b="0" lang="en-US" sz="2400" spc="-1" strike="noStrike">
              <a:latin typeface="Arial"/>
            </a:endParaRPr>
          </a:p>
          <a:p>
            <a:pPr lvl="1" marL="914400" indent="-380880" algn="just">
              <a:lnSpc>
                <a:spcPct val="100000"/>
              </a:lnSpc>
              <a:spcBef>
                <a:spcPts val="1001"/>
              </a:spcBef>
              <a:buClr>
                <a:srgbClr val="000000"/>
              </a:buClr>
              <a:buFont typeface="Arial"/>
              <a:buChar char="○"/>
              <a:tabLst>
                <a:tab algn="l" pos="0"/>
              </a:tabLst>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deep learning</a:t>
            </a:r>
            <a:r>
              <a:rPr b="0" lang="en-US" sz="2400" spc="-1" strike="noStrike">
                <a:solidFill>
                  <a:srgbClr val="000000"/>
                </a:solidFill>
                <a:latin typeface="Arial"/>
                <a:ea typeface="Arial"/>
              </a:rPr>
              <a:t> algorithm for processing </a:t>
            </a:r>
            <a:r>
              <a:rPr b="1" lang="en-US" sz="2400" spc="-1" strike="noStrike">
                <a:solidFill>
                  <a:srgbClr val="000000"/>
                </a:solidFill>
                <a:latin typeface="Arial"/>
                <a:ea typeface="Arial"/>
              </a:rPr>
              <a:t>visual data</a:t>
            </a:r>
            <a:r>
              <a:rPr b="0" lang="en-US" sz="2400" spc="-1" strike="noStrike">
                <a:solidFill>
                  <a:srgbClr val="000000"/>
                </a:solidFill>
                <a:latin typeface="Arial"/>
                <a:ea typeface="Arial"/>
              </a:rPr>
              <a:t>.</a:t>
            </a:r>
            <a:endParaRPr b="0" lang="en-US" sz="2400" spc="-1" strike="noStrike">
              <a:latin typeface="Arial"/>
            </a:endParaRPr>
          </a:p>
          <a:p>
            <a:pPr lvl="1" marL="914400" indent="-380880" algn="just">
              <a:lnSpc>
                <a:spcPct val="100000"/>
              </a:lnSpc>
              <a:spcBef>
                <a:spcPts val="1001"/>
              </a:spcBef>
              <a:spcAft>
                <a:spcPts val="1001"/>
              </a:spcAft>
              <a:buClr>
                <a:srgbClr val="000000"/>
              </a:buClr>
              <a:buFont typeface="Arial"/>
              <a:buChar char="○"/>
              <a:tabLst>
                <a:tab algn="l" pos="0"/>
              </a:tabLst>
            </a:pPr>
            <a:r>
              <a:rPr b="0" lang="en-US" sz="2400" spc="-1" strike="noStrike">
                <a:solidFill>
                  <a:srgbClr val="000000"/>
                </a:solidFill>
                <a:latin typeface="Arial"/>
                <a:ea typeface="Arial"/>
              </a:rPr>
              <a:t>highly effective at </a:t>
            </a:r>
            <a:r>
              <a:rPr b="1" lang="en-US" sz="2400" spc="-1" strike="noStrike">
                <a:solidFill>
                  <a:srgbClr val="000000"/>
                </a:solidFill>
                <a:latin typeface="Arial"/>
                <a:ea typeface="Arial"/>
              </a:rPr>
              <a:t>object detection</a:t>
            </a:r>
            <a:r>
              <a:rPr b="0" lang="en-US" sz="2400" spc="-1" strike="noStrike">
                <a:solidFill>
                  <a:srgbClr val="000000"/>
                </a:solidFill>
                <a:latin typeface="Arial"/>
                <a:ea typeface="Arial"/>
              </a:rPr>
              <a:t> and </a:t>
            </a:r>
            <a:r>
              <a:rPr b="1" lang="en-US" sz="2400" spc="-1" strike="noStrike">
                <a:solidFill>
                  <a:srgbClr val="000000"/>
                </a:solidFill>
                <a:latin typeface="Arial"/>
                <a:ea typeface="Arial"/>
              </a:rPr>
              <a:t>classification.</a:t>
            </a:r>
            <a:endParaRPr b="0" lang="en-US" sz="2400" spc="-1" strike="noStrike">
              <a:latin typeface="Arial"/>
            </a:endParaRPr>
          </a:p>
        </p:txBody>
      </p:sp>
      <p:sp>
        <p:nvSpPr>
          <p:cNvPr id="136" name="PlaceHolder 2"/>
          <p:cNvSpPr>
            <a:spLocks noGrp="1"/>
          </p:cNvSpPr>
          <p:nvPr>
            <p:ph type="sldNum" idx="7"/>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2154FB06-E03A-437E-8A8C-60DB2D6D6603}" type="slidenum">
              <a:rPr b="0" lang="en-US" sz="1200" spc="-1" strike="noStrike">
                <a:solidFill>
                  <a:srgbClr val="898989"/>
                </a:solidFill>
                <a:latin typeface="Arial"/>
                <a:ea typeface="Arial"/>
              </a:rPr>
              <a:t>&lt;number&gt;</a:t>
            </a:fld>
            <a:endParaRPr b="0" lang="en-US" sz="1200" spc="-1" strike="noStrike">
              <a:latin typeface="Times New Roman"/>
            </a:endParaRPr>
          </a:p>
        </p:txBody>
      </p:sp>
      <p:pic>
        <p:nvPicPr>
          <p:cNvPr id="137" name="Google Shape;153;p3" descr=""/>
          <p:cNvPicPr/>
          <p:nvPr/>
        </p:nvPicPr>
        <p:blipFill>
          <a:blip r:embed="rId1"/>
          <a:srcRect l="3351" t="12690" r="4311" b="6000"/>
          <a:stretch/>
        </p:blipFill>
        <p:spPr>
          <a:xfrm>
            <a:off x="5729040" y="1595160"/>
            <a:ext cx="3259080" cy="2869920"/>
          </a:xfrm>
          <a:prstGeom prst="rect">
            <a:avLst/>
          </a:prstGeom>
          <a:ln w="19050">
            <a:solidFill>
              <a:srgbClr val="44546a"/>
            </a:solidFill>
            <a:round/>
          </a:ln>
        </p:spPr>
      </p:pic>
      <p:sp>
        <p:nvSpPr>
          <p:cNvPr id="138" name="Google Shape;154;p3"/>
          <p:cNvSpPr/>
          <p:nvPr/>
        </p:nvSpPr>
        <p:spPr>
          <a:xfrm>
            <a:off x="6172920" y="4534560"/>
            <a:ext cx="2371320" cy="457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000000"/>
                </a:solidFill>
                <a:latin typeface="Oswald"/>
                <a:ea typeface="Oswald"/>
              </a:rPr>
              <a:t>ASL alphabets </a:t>
            </a:r>
            <a:r>
              <a:rPr b="0" lang="en-US" sz="1600" spc="-1" strike="noStrike" u="sng">
                <a:solidFill>
                  <a:srgbClr val="0563c1"/>
                </a:solidFill>
                <a:uFillTx/>
                <a:latin typeface="Oswald"/>
                <a:ea typeface="Oswald"/>
                <a:hlinkClick r:id="rId2"/>
              </a:rPr>
              <a:t>[1]</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132120"/>
            <a:ext cx="8228880" cy="97812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Literature Review</a:t>
            </a:r>
            <a:endParaRPr b="0" lang="en-US" sz="4400" spc="-1" strike="noStrike">
              <a:solidFill>
                <a:srgbClr val="000000"/>
              </a:solidFill>
              <a:latin typeface="Arial"/>
            </a:endParaRPr>
          </a:p>
        </p:txBody>
      </p:sp>
      <p:graphicFrame>
        <p:nvGraphicFramePr>
          <p:cNvPr id="140" name="Google Shape;160;p5"/>
          <p:cNvGraphicFramePr/>
          <p:nvPr/>
        </p:nvGraphicFramePr>
        <p:xfrm>
          <a:off x="200880" y="1110240"/>
          <a:ext cx="8757000" cy="4851000"/>
        </p:xfrm>
        <a:graphic>
          <a:graphicData uri="http://schemas.openxmlformats.org/drawingml/2006/table">
            <a:tbl>
              <a:tblPr/>
              <a:tblGrid>
                <a:gridCol w="2189160"/>
                <a:gridCol w="2189160"/>
                <a:gridCol w="2189160"/>
                <a:gridCol w="2189520"/>
              </a:tblGrid>
              <a:tr h="550800">
                <a:tc>
                  <a:txBody>
                    <a:bodyPr lIns="91080" rIns="91080" tIns="91080" bIns="91080" anchor="t">
                      <a:noAutofit/>
                    </a:bodyPr>
                    <a:p>
                      <a:pPr algn="ctr">
                        <a:lnSpc>
                          <a:spcPct val="100000"/>
                        </a:lnSpc>
                        <a:buNone/>
                        <a:tabLst>
                          <a:tab algn="l" pos="0"/>
                        </a:tabLst>
                      </a:pPr>
                      <a:r>
                        <a:rPr b="1" lang="en-US" sz="2000" spc="-1" strike="noStrike">
                          <a:solidFill>
                            <a:srgbClr val="000000"/>
                          </a:solidFill>
                          <a:latin typeface="Arial"/>
                          <a:ea typeface="Arial"/>
                        </a:rPr>
                        <a:t>Study</a:t>
                      </a:r>
                      <a:endParaRPr b="0" lang="en-US" sz="20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gn="ctr">
                        <a:lnSpc>
                          <a:spcPct val="100000"/>
                        </a:lnSpc>
                        <a:buNone/>
                        <a:tabLst>
                          <a:tab algn="l" pos="0"/>
                        </a:tabLst>
                      </a:pPr>
                      <a:r>
                        <a:rPr b="1" lang="en-US" sz="2000" spc="-1" strike="noStrike">
                          <a:solidFill>
                            <a:srgbClr val="000000"/>
                          </a:solidFill>
                          <a:latin typeface="Arial"/>
                          <a:ea typeface="Arial"/>
                        </a:rPr>
                        <a:t>Methodology</a:t>
                      </a:r>
                      <a:endParaRPr b="0" lang="en-US" sz="20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gn="ctr">
                        <a:lnSpc>
                          <a:spcPct val="100000"/>
                        </a:lnSpc>
                        <a:buNone/>
                        <a:tabLst>
                          <a:tab algn="l" pos="0"/>
                        </a:tabLst>
                      </a:pPr>
                      <a:r>
                        <a:rPr b="1" lang="en-US" sz="2000" spc="-1" strike="noStrike">
                          <a:solidFill>
                            <a:srgbClr val="000000"/>
                          </a:solidFill>
                          <a:latin typeface="Arial"/>
                          <a:ea typeface="Arial"/>
                        </a:rPr>
                        <a:t>Dataset</a:t>
                      </a:r>
                      <a:endParaRPr b="0" lang="en-US" sz="20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gn="ctr">
                        <a:lnSpc>
                          <a:spcPct val="100000"/>
                        </a:lnSpc>
                        <a:buNone/>
                        <a:tabLst>
                          <a:tab algn="l" pos="0"/>
                        </a:tabLst>
                      </a:pPr>
                      <a:r>
                        <a:rPr b="1" lang="en-US" sz="2000" spc="-1" strike="noStrike">
                          <a:solidFill>
                            <a:srgbClr val="000000"/>
                          </a:solidFill>
                          <a:latin typeface="Arial"/>
                          <a:ea typeface="Arial"/>
                        </a:rPr>
                        <a:t>Performance</a:t>
                      </a:r>
                      <a:endParaRPr b="0" lang="en-US" sz="20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r>
              <a:tr h="815760">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Ahmed et al.(2022) </a:t>
                      </a:r>
                      <a:r>
                        <a:rPr b="0" lang="en-US" sz="1800" spc="-1" strike="noStrike" u="sng">
                          <a:solidFill>
                            <a:srgbClr val="0563c1"/>
                          </a:solidFill>
                          <a:uFillTx/>
                          <a:latin typeface="Arial"/>
                          <a:ea typeface="Arial"/>
                          <a:hlinkClick r:id="rId1"/>
                        </a:rPr>
                        <a:t>[2]</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CNN</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custom</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Accuracy: 99.38%</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r>
              <a:tr h="815760">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Abdul et al.(2022) </a:t>
                      </a:r>
                      <a:r>
                        <a:rPr b="0" lang="en-US" sz="1800" spc="-1" strike="noStrike" u="sng">
                          <a:solidFill>
                            <a:srgbClr val="0563c1"/>
                          </a:solidFill>
                          <a:uFillTx/>
                          <a:latin typeface="Arial"/>
                          <a:ea typeface="Arial"/>
                          <a:hlinkClick r:id="rId2"/>
                        </a:rPr>
                        <a:t>[3]</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DeepCNN</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MNIST</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Accuracy: 99.67%</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r>
              <a:tr h="815760">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Shagun et al.(2022) </a:t>
                      </a:r>
                      <a:r>
                        <a:rPr b="0" lang="en-US" sz="1800" spc="-1" strike="noStrike" u="sng">
                          <a:solidFill>
                            <a:srgbClr val="0563c1"/>
                          </a:solidFill>
                          <a:uFillTx/>
                          <a:latin typeface="Arial"/>
                          <a:ea typeface="Arial"/>
                          <a:hlinkClick r:id="rId3"/>
                        </a:rPr>
                        <a:t>[4]</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SVM/CNN</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custom</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Accuracy: 99.17%/99.14%</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r>
              <a:tr h="815760">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Sunanda et al.(2023) </a:t>
                      </a:r>
                      <a:r>
                        <a:rPr b="0" lang="en-US" sz="1800" spc="-1" strike="noStrike" u="sng">
                          <a:solidFill>
                            <a:srgbClr val="0563c1"/>
                          </a:solidFill>
                          <a:uFillTx/>
                          <a:latin typeface="Arial"/>
                          <a:ea typeface="Arial"/>
                          <a:hlinkClick r:id="rId4"/>
                        </a:rPr>
                        <a:t>[5]</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VGG19</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Ishara-Lipi</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Accuracy: 91.11%</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r>
              <a:tr h="1037160">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Yulius et al.(2023)</a:t>
                      </a:r>
                      <a:endParaRPr b="0" lang="en-US" sz="1800" spc="-1" strike="noStrike">
                        <a:latin typeface="Arial"/>
                      </a:endParaRPr>
                    </a:p>
                    <a:p>
                      <a:pPr>
                        <a:lnSpc>
                          <a:spcPct val="100000"/>
                        </a:lnSpc>
                        <a:buNone/>
                        <a:tabLst>
                          <a:tab algn="l" pos="0"/>
                        </a:tabLst>
                      </a:pPr>
                      <a:r>
                        <a:rPr b="0" lang="en-US" sz="1800" spc="-1" strike="noStrike" u="sng">
                          <a:solidFill>
                            <a:srgbClr val="0563c1"/>
                          </a:solidFill>
                          <a:uFillTx/>
                          <a:latin typeface="Arial"/>
                          <a:ea typeface="Arial"/>
                          <a:hlinkClick r:id="rId5"/>
                        </a:rPr>
                        <a:t>[6]</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CNN</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ASL Handsign Dataset</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800" spc="-1" strike="noStrike">
                          <a:solidFill>
                            <a:srgbClr val="000000"/>
                          </a:solidFill>
                          <a:latin typeface="Arial"/>
                          <a:ea typeface="Arial"/>
                        </a:rPr>
                        <a:t>Accuracy: 93.6%</a:t>
                      </a:r>
                      <a:endParaRPr b="0" lang="en-US" sz="1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70ad47">
                        <a:alpha val="20000"/>
                      </a:srgbClr>
                    </a:solidFill>
                  </a:tcPr>
                </a:tc>
              </a:tr>
            </a:tbl>
          </a:graphicData>
        </a:graphic>
      </p:graphicFrame>
      <p:sp>
        <p:nvSpPr>
          <p:cNvPr id="141" name="PlaceHolder 2"/>
          <p:cNvSpPr>
            <a:spLocks noGrp="1"/>
          </p:cNvSpPr>
          <p:nvPr>
            <p:ph type="sldNum" idx="8"/>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586F7A01-5AEF-457A-ADCD-936918ABE8DF}" type="slidenum">
              <a:rPr b="0" lang="en-US" sz="1200" spc="-1" strike="noStrike">
                <a:solidFill>
                  <a:srgbClr val="898989"/>
                </a:solidFill>
                <a:latin typeface="Arial"/>
                <a:ea typeface="Arial"/>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9"/>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604DE242-E8D7-42B9-99DA-BB7FAD6E7895}"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143" name="Google Shape;168;g282d21f7282_0_0"/>
          <p:cNvSpPr/>
          <p:nvPr/>
        </p:nvSpPr>
        <p:spPr>
          <a:xfrm>
            <a:off x="435600" y="713880"/>
            <a:ext cx="8272440" cy="5038200"/>
          </a:xfrm>
          <a:prstGeom prst="rect">
            <a:avLst/>
          </a:prstGeom>
          <a:noFill/>
          <a:ln w="0">
            <a:noFill/>
          </a:ln>
        </p:spPr>
        <p:style>
          <a:lnRef idx="0"/>
          <a:fillRef idx="0"/>
          <a:effectRef idx="0"/>
          <a:fontRef idx="minor"/>
        </p:style>
        <p:txBody>
          <a:bodyPr tIns="91440" bIns="91440" anchor="t">
            <a:noAutofit/>
          </a:bodyPr>
          <a:p>
            <a:pPr>
              <a:lnSpc>
                <a:spcPct val="115000"/>
              </a:lnSpc>
              <a:buNone/>
              <a:tabLst>
                <a:tab algn="l" pos="0"/>
              </a:tabLst>
            </a:pPr>
            <a:r>
              <a:rPr b="1" lang="en-US" sz="4000" spc="-1" strike="noStrike">
                <a:solidFill>
                  <a:srgbClr val="000000"/>
                </a:solidFill>
                <a:latin typeface="Times New Roman"/>
                <a:ea typeface="Times New Roman"/>
              </a:rPr>
              <a:t>Gap Analysis</a:t>
            </a:r>
            <a:endParaRPr b="0" lang="en-US" sz="4000" spc="-1" strike="noStrike">
              <a:latin typeface="Arial"/>
            </a:endParaRPr>
          </a:p>
          <a:p>
            <a:pPr marL="457200" indent="-380880">
              <a:lnSpc>
                <a:spcPct val="115000"/>
              </a:lnSpc>
              <a:buClr>
                <a:srgbClr val="000000"/>
              </a:buClr>
              <a:buFont typeface="Arial"/>
              <a:buChar char="●"/>
              <a:tabLst>
                <a:tab algn="l" pos="0"/>
              </a:tabLst>
            </a:pPr>
            <a:r>
              <a:rPr b="0" lang="en-US" sz="2400" spc="-1" strike="noStrike">
                <a:solidFill>
                  <a:srgbClr val="000000"/>
                </a:solidFill>
                <a:latin typeface="Arial"/>
                <a:ea typeface="Arial"/>
              </a:rPr>
              <a:t>Skilled ASL interpreters can be scarce in certain areas. </a:t>
            </a:r>
            <a:endParaRPr b="0" lang="en-US" sz="2400" spc="-1" strike="noStrike">
              <a:latin typeface="Arial"/>
            </a:endParaRPr>
          </a:p>
          <a:p>
            <a:pPr marL="457200" indent="-380880">
              <a:lnSpc>
                <a:spcPct val="115000"/>
              </a:lnSpc>
              <a:spcBef>
                <a:spcPts val="1001"/>
              </a:spcBef>
              <a:buClr>
                <a:srgbClr val="000000"/>
              </a:buClr>
              <a:buFont typeface="Arial"/>
              <a:buChar char="●"/>
              <a:tabLst>
                <a:tab algn="l" pos="0"/>
              </a:tabLst>
            </a:pPr>
            <a:r>
              <a:rPr b="0" lang="en-US" sz="2400" spc="-1" strike="noStrike">
                <a:solidFill>
                  <a:srgbClr val="000000"/>
                </a:solidFill>
                <a:latin typeface="Arial"/>
                <a:ea typeface="Arial"/>
              </a:rPr>
              <a:t>The cost of hiring ASL interpreters can be prohibitive.</a:t>
            </a:r>
            <a:endParaRPr b="0" lang="en-US" sz="2400" spc="-1" strike="noStrike">
              <a:latin typeface="Arial"/>
            </a:endParaRPr>
          </a:p>
          <a:p>
            <a:pPr marL="457200" indent="-380880">
              <a:lnSpc>
                <a:spcPct val="115000"/>
              </a:lnSpc>
              <a:spcBef>
                <a:spcPts val="1001"/>
              </a:spcBef>
              <a:buClr>
                <a:srgbClr val="000000"/>
              </a:buClr>
              <a:buFont typeface="Arial"/>
              <a:buChar char="●"/>
              <a:tabLst>
                <a:tab algn="l" pos="0"/>
              </a:tabLst>
            </a:pPr>
            <a:r>
              <a:rPr b="0" lang="en-US" sz="2400" spc="-1" strike="noStrike">
                <a:solidFill>
                  <a:srgbClr val="000000"/>
                </a:solidFill>
                <a:latin typeface="Arial"/>
                <a:ea typeface="Arial"/>
              </a:rPr>
              <a:t>Lack of availability in urgent or private bases.</a:t>
            </a:r>
            <a:endParaRPr b="0" lang="en-US" sz="2400" spc="-1" strike="noStrike">
              <a:latin typeface="Arial"/>
            </a:endParaRPr>
          </a:p>
          <a:p>
            <a:pPr marL="457200">
              <a:lnSpc>
                <a:spcPct val="115000"/>
              </a:lnSpc>
              <a:spcBef>
                <a:spcPts val="1001"/>
              </a:spcBef>
              <a:buNone/>
              <a:tabLst>
                <a:tab algn="l" pos="0"/>
              </a:tabLst>
            </a:pPr>
            <a:endParaRPr b="0" lang="en-US" sz="2400" spc="-1" strike="noStrike">
              <a:latin typeface="Arial"/>
            </a:endParaRPr>
          </a:p>
          <a:p>
            <a:pPr>
              <a:lnSpc>
                <a:spcPct val="115000"/>
              </a:lnSpc>
              <a:spcBef>
                <a:spcPts val="1001"/>
              </a:spcBef>
              <a:buNone/>
              <a:tabLst>
                <a:tab algn="l" pos="0"/>
              </a:tabLst>
            </a:pPr>
            <a:r>
              <a:rPr b="1" lang="en-US" sz="4000" spc="-1" strike="noStrike">
                <a:solidFill>
                  <a:srgbClr val="000000"/>
                </a:solidFill>
                <a:latin typeface="Times New Roman"/>
                <a:ea typeface="Times New Roman"/>
              </a:rPr>
              <a:t>Contribution</a:t>
            </a:r>
            <a:endParaRPr b="0" lang="en-US" sz="4000" spc="-1" strike="noStrike">
              <a:latin typeface="Arial"/>
            </a:endParaRPr>
          </a:p>
          <a:p>
            <a:pPr marL="457200" indent="-380880">
              <a:lnSpc>
                <a:spcPct val="115000"/>
              </a:lnSpc>
              <a:buClr>
                <a:srgbClr val="000000"/>
              </a:buClr>
              <a:buFont typeface="Arial"/>
              <a:buChar char="●"/>
              <a:tabLst>
                <a:tab algn="l" pos="0"/>
              </a:tabLst>
            </a:pPr>
            <a:r>
              <a:rPr b="0" lang="en-US" sz="2400" spc="-1" strike="noStrike">
                <a:solidFill>
                  <a:srgbClr val="000000"/>
                </a:solidFill>
                <a:latin typeface="Arial"/>
                <a:ea typeface="Arial"/>
              </a:rPr>
              <a:t>Explore the usage of CNNs  to develop real-time ASL recognition systems, providing immediate translations without the need for human interpreters.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3600" y="191880"/>
            <a:ext cx="8098200" cy="92340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Methodology</a:t>
            </a:r>
            <a:endParaRPr b="0" lang="en-US" sz="4400" spc="-1" strike="noStrike">
              <a:solidFill>
                <a:srgbClr val="000000"/>
              </a:solidFill>
              <a:latin typeface="Arial"/>
            </a:endParaRPr>
          </a:p>
        </p:txBody>
      </p:sp>
      <p:sp>
        <p:nvSpPr>
          <p:cNvPr id="145" name="Google Shape;174;p7"/>
          <p:cNvSpPr/>
          <p:nvPr/>
        </p:nvSpPr>
        <p:spPr>
          <a:xfrm>
            <a:off x="350280" y="1039680"/>
            <a:ext cx="4470480" cy="2439000"/>
          </a:xfrm>
          <a:prstGeom prst="rect">
            <a:avLst/>
          </a:prstGeom>
          <a:noFill/>
          <a:ln w="0">
            <a:noFill/>
          </a:ln>
        </p:spPr>
        <p:style>
          <a:lnRef idx="0"/>
          <a:fillRef idx="0"/>
          <a:effectRef idx="0"/>
          <a:fontRef idx="minor"/>
        </p:style>
        <p:txBody>
          <a:bodyPr anchor="t">
            <a:spAutoFit/>
          </a:bodyPr>
          <a:p>
            <a:pPr marL="285840" indent="-285840">
              <a:lnSpc>
                <a:spcPct val="100000"/>
              </a:lnSpc>
              <a:buClr>
                <a:srgbClr val="000000"/>
              </a:buClr>
              <a:buFont typeface="Arial"/>
              <a:buChar char="•"/>
            </a:pPr>
            <a:r>
              <a:rPr b="1" lang="en-US" sz="2400" spc="-1" strike="noStrike">
                <a:solidFill>
                  <a:srgbClr val="000000"/>
                </a:solidFill>
                <a:latin typeface="Arial"/>
                <a:ea typeface="Arial"/>
              </a:rPr>
              <a:t>Dataset</a:t>
            </a:r>
            <a:endParaRPr b="0" lang="en-US" sz="24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ASL alphabet dataset from Kaggle </a:t>
            </a:r>
            <a:r>
              <a:rPr b="0" lang="en-US" sz="2000" spc="-1" strike="noStrike" u="sng">
                <a:solidFill>
                  <a:srgbClr val="0563c1"/>
                </a:solidFill>
                <a:uFillTx/>
                <a:latin typeface="Arial"/>
                <a:ea typeface="Arial"/>
                <a:hlinkClick r:id="rId1"/>
              </a:rPr>
              <a:t>[7]</a:t>
            </a:r>
            <a:endParaRPr b="0" lang="en-US" sz="20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87,000 images, 200x200 pixels, 29 classes (A-Z,SPACE, DELETE, NOTHING)</a:t>
            </a:r>
            <a:endParaRPr b="0" lang="en-US" sz="2000" spc="-1" strike="noStrike">
              <a:latin typeface="Arial"/>
            </a:endParaRPr>
          </a:p>
        </p:txBody>
      </p:sp>
      <p:sp>
        <p:nvSpPr>
          <p:cNvPr id="146" name="PlaceHolder 2"/>
          <p:cNvSpPr>
            <a:spLocks noGrp="1"/>
          </p:cNvSpPr>
          <p:nvPr>
            <p:ph type="sldNum" idx="10"/>
          </p:nvPr>
        </p:nvSpPr>
        <p:spPr>
          <a:xfrm>
            <a:off x="4821120" y="602856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A193767B-48D9-4ACE-BFE0-E95488D1A8F5}" type="slidenum">
              <a:rPr b="0" lang="en-US" sz="1200" spc="-1" strike="noStrike">
                <a:solidFill>
                  <a:srgbClr val="898989"/>
                </a:solidFill>
                <a:latin typeface="Arial"/>
                <a:ea typeface="Arial"/>
              </a:rPr>
              <a:t>&lt;number&gt;</a:t>
            </a:fld>
            <a:endParaRPr b="0" lang="en-US" sz="1200" spc="-1" strike="noStrike">
              <a:latin typeface="Times New Roman"/>
            </a:endParaRPr>
          </a:p>
        </p:txBody>
      </p:sp>
      <p:pic>
        <p:nvPicPr>
          <p:cNvPr id="147" name="Google Shape;176;p7" descr=""/>
          <p:cNvPicPr/>
          <p:nvPr/>
        </p:nvPicPr>
        <p:blipFill>
          <a:blip r:embed="rId2"/>
          <a:srcRect l="988" t="3886" r="17" b="2867"/>
          <a:stretch/>
        </p:blipFill>
        <p:spPr>
          <a:xfrm>
            <a:off x="47160" y="3372120"/>
            <a:ext cx="9048240" cy="3038040"/>
          </a:xfrm>
          <a:prstGeom prst="rect">
            <a:avLst/>
          </a:prstGeom>
          <a:ln w="0">
            <a:noFill/>
          </a:ln>
        </p:spPr>
      </p:pic>
      <p:sp>
        <p:nvSpPr>
          <p:cNvPr id="148" name="Google Shape;177;p7"/>
          <p:cNvSpPr/>
          <p:nvPr/>
        </p:nvSpPr>
        <p:spPr>
          <a:xfrm>
            <a:off x="4821120" y="850320"/>
            <a:ext cx="3969720" cy="2686680"/>
          </a:xfrm>
          <a:prstGeom prst="rect">
            <a:avLst/>
          </a:prstGeom>
          <a:noFill/>
          <a:ln w="0">
            <a:noFill/>
          </a:ln>
        </p:spPr>
        <p:style>
          <a:lnRef idx="0"/>
          <a:fillRef idx="0"/>
          <a:effectRef idx="0"/>
          <a:fontRef idx="minor"/>
        </p:style>
        <p:txBody>
          <a:bodyPr tIns="91440" bIns="91440" anchor="t">
            <a:noAutofit/>
          </a:bodyPr>
          <a:p>
            <a:pPr marL="285840" indent="-285840">
              <a:lnSpc>
                <a:spcPct val="100000"/>
              </a:lnSpc>
              <a:buClr>
                <a:srgbClr val="000000"/>
              </a:buClr>
              <a:buFont typeface="Arial"/>
              <a:buChar char="•"/>
            </a:pPr>
            <a:r>
              <a:rPr b="1" lang="en-US" sz="2400" spc="-1" strike="noStrike">
                <a:solidFill>
                  <a:srgbClr val="000000"/>
                </a:solidFill>
                <a:latin typeface="Arial"/>
                <a:ea typeface="Arial"/>
              </a:rPr>
              <a:t>Setup</a:t>
            </a:r>
            <a:endParaRPr b="0" lang="en-US" sz="24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Preprocessing</a:t>
            </a:r>
            <a:endParaRPr b="0" lang="en-US" sz="20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Model Configuration</a:t>
            </a:r>
            <a:endParaRPr b="0" lang="en-US" sz="20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Training and Optimization</a:t>
            </a:r>
            <a:endParaRPr b="0" lang="en-US" sz="20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Hyperparameter Tuning </a:t>
            </a:r>
            <a:endParaRPr b="0" lang="en-US" sz="2000" spc="-1" strike="noStrike">
              <a:latin typeface="Arial"/>
            </a:endParaRPr>
          </a:p>
          <a:p>
            <a:pPr lvl="1" marL="743040" indent="-272880">
              <a:lnSpc>
                <a:spcPct val="100000"/>
              </a:lnSpc>
              <a:spcBef>
                <a:spcPts val="601"/>
              </a:spcBef>
              <a:buClr>
                <a:srgbClr val="000000"/>
              </a:buClr>
              <a:buFont typeface="Arial"/>
              <a:buChar char="-"/>
            </a:pPr>
            <a:r>
              <a:rPr b="0" lang="en-US" sz="2000" spc="-1" strike="noStrike">
                <a:solidFill>
                  <a:srgbClr val="000000"/>
                </a:solidFill>
                <a:latin typeface="Arial"/>
                <a:ea typeface="Arial"/>
              </a:rPr>
              <a:t>Evaluation</a:t>
            </a:r>
            <a:endParaRPr b="0" lang="en-US" sz="2000" spc="-1" strike="noStrike">
              <a:latin typeface="Arial"/>
            </a:endParaRPr>
          </a:p>
          <a:p>
            <a:pPr>
              <a:lnSpc>
                <a:spcPct val="100000"/>
              </a:lnSpc>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8880" cy="102132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Cont…</a:t>
            </a:r>
            <a:endParaRPr b="0" lang="en-US" sz="4400" spc="-1" strike="noStrike">
              <a:solidFill>
                <a:srgbClr val="000000"/>
              </a:solidFill>
              <a:latin typeface="Arial"/>
            </a:endParaRPr>
          </a:p>
        </p:txBody>
      </p:sp>
      <p:sp>
        <p:nvSpPr>
          <p:cNvPr id="150" name="Google Shape;183;p8"/>
          <p:cNvSpPr/>
          <p:nvPr/>
        </p:nvSpPr>
        <p:spPr>
          <a:xfrm>
            <a:off x="3071880" y="5262120"/>
            <a:ext cx="2999520" cy="63900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1" lang="en-US" sz="1500" spc="-1" strike="noStrike">
                <a:solidFill>
                  <a:srgbClr val="000000"/>
                </a:solidFill>
                <a:latin typeface="Oswald"/>
                <a:ea typeface="Oswald"/>
              </a:rPr>
              <a:t>CNN architecture and workflow</a:t>
            </a:r>
            <a:endParaRPr b="0" lang="en-US" sz="1500" spc="-1" strike="noStrike">
              <a:latin typeface="Arial"/>
            </a:endParaRPr>
          </a:p>
        </p:txBody>
      </p:sp>
      <p:pic>
        <p:nvPicPr>
          <p:cNvPr id="151" name="Google Shape;184;p8" descr=""/>
          <p:cNvPicPr/>
          <p:nvPr/>
        </p:nvPicPr>
        <p:blipFill>
          <a:blip r:embed="rId1"/>
          <a:stretch/>
        </p:blipFill>
        <p:spPr>
          <a:xfrm>
            <a:off x="640440" y="1404720"/>
            <a:ext cx="7862760" cy="3703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59960" y="115920"/>
            <a:ext cx="8228880" cy="114444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Results</a:t>
            </a:r>
            <a:endParaRPr b="0" lang="en-US" sz="4400" spc="-1" strike="noStrike">
              <a:solidFill>
                <a:srgbClr val="000000"/>
              </a:solidFill>
              <a:latin typeface="Arial"/>
            </a:endParaRPr>
          </a:p>
        </p:txBody>
      </p:sp>
      <p:sp>
        <p:nvSpPr>
          <p:cNvPr id="153" name="PlaceHolder 2"/>
          <p:cNvSpPr>
            <a:spLocks noGrp="1"/>
          </p:cNvSpPr>
          <p:nvPr>
            <p:ph type="sldNum" idx="11"/>
          </p:nvPr>
        </p:nvSpPr>
        <p:spPr>
          <a:xfrm>
            <a:off x="4821120" y="6081840"/>
            <a:ext cx="2133000" cy="36432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Arial"/>
                <a:ea typeface="Arial"/>
              </a:defRPr>
            </a:lvl1pPr>
          </a:lstStyle>
          <a:p>
            <a:pPr algn="r">
              <a:lnSpc>
                <a:spcPct val="100000"/>
              </a:lnSpc>
              <a:buNone/>
              <a:tabLst>
                <a:tab algn="l" pos="0"/>
              </a:tabLst>
            </a:pPr>
            <a:fld id="{B03BBDD1-EEB4-4925-B034-A18266638E1D}" type="slidenum">
              <a:rPr b="0" lang="en-US" sz="1200" spc="-1" strike="noStrike">
                <a:solidFill>
                  <a:srgbClr val="898989"/>
                </a:solidFill>
                <a:latin typeface="Arial"/>
                <a:ea typeface="Arial"/>
              </a:rPr>
              <a:t>&lt;number&gt;</a:t>
            </a:fld>
            <a:endParaRPr b="0" lang="en-US" sz="1200" spc="-1" strike="noStrike">
              <a:latin typeface="Times New Roman"/>
            </a:endParaRPr>
          </a:p>
        </p:txBody>
      </p:sp>
      <p:pic>
        <p:nvPicPr>
          <p:cNvPr id="154" name="Google Shape;191;p9" descr=""/>
          <p:cNvPicPr/>
          <p:nvPr/>
        </p:nvPicPr>
        <p:blipFill>
          <a:blip r:embed="rId1"/>
          <a:stretch/>
        </p:blipFill>
        <p:spPr>
          <a:xfrm>
            <a:off x="159480" y="2463480"/>
            <a:ext cx="4509000" cy="3044160"/>
          </a:xfrm>
          <a:prstGeom prst="rect">
            <a:avLst/>
          </a:prstGeom>
          <a:ln w="0">
            <a:noFill/>
          </a:ln>
        </p:spPr>
      </p:pic>
      <p:pic>
        <p:nvPicPr>
          <p:cNvPr id="155" name="Google Shape;192;p9" descr=""/>
          <p:cNvPicPr/>
          <p:nvPr/>
        </p:nvPicPr>
        <p:blipFill>
          <a:blip r:embed="rId2"/>
          <a:stretch/>
        </p:blipFill>
        <p:spPr>
          <a:xfrm>
            <a:off x="4751640" y="2454480"/>
            <a:ext cx="4294440" cy="2976840"/>
          </a:xfrm>
          <a:prstGeom prst="rect">
            <a:avLst/>
          </a:prstGeom>
          <a:ln w="0">
            <a:noFill/>
          </a:ln>
        </p:spPr>
      </p:pic>
      <p:sp>
        <p:nvSpPr>
          <p:cNvPr id="156" name="Google Shape;193;p9"/>
          <p:cNvSpPr/>
          <p:nvPr/>
        </p:nvSpPr>
        <p:spPr>
          <a:xfrm>
            <a:off x="1138680" y="5508000"/>
            <a:ext cx="2550240" cy="6692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1" lang="en-US" sz="1600" spc="-1" strike="noStrike">
                <a:solidFill>
                  <a:srgbClr val="000000"/>
                </a:solidFill>
                <a:latin typeface="Oswald"/>
                <a:ea typeface="Oswald"/>
              </a:rPr>
              <a:t>Plot of Accuracy/Epoch</a:t>
            </a:r>
            <a:endParaRPr b="0" lang="en-US" sz="1600" spc="-1" strike="noStrike">
              <a:latin typeface="Arial"/>
            </a:endParaRPr>
          </a:p>
        </p:txBody>
      </p:sp>
      <p:sp>
        <p:nvSpPr>
          <p:cNvPr id="157" name="Google Shape;194;p9"/>
          <p:cNvSpPr/>
          <p:nvPr/>
        </p:nvSpPr>
        <p:spPr>
          <a:xfrm>
            <a:off x="5764320" y="5541120"/>
            <a:ext cx="2550240" cy="42588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1" lang="en-US" sz="1600" spc="-1" strike="noStrike">
                <a:solidFill>
                  <a:srgbClr val="000000"/>
                </a:solidFill>
                <a:latin typeface="Oswald"/>
                <a:ea typeface="Oswald"/>
              </a:rPr>
              <a:t>Plot of Loss/Epoch</a:t>
            </a:r>
            <a:endParaRPr b="0" lang="en-US" sz="1600" spc="-1" strike="noStrike">
              <a:latin typeface="Arial"/>
            </a:endParaRPr>
          </a:p>
        </p:txBody>
      </p:sp>
      <p:graphicFrame>
        <p:nvGraphicFramePr>
          <p:cNvPr id="158" name="Google Shape;195;p9"/>
          <p:cNvGraphicFramePr/>
          <p:nvPr/>
        </p:nvGraphicFramePr>
        <p:xfrm>
          <a:off x="1308600" y="1197720"/>
          <a:ext cx="6526440" cy="851760"/>
        </p:xfrm>
        <a:graphic>
          <a:graphicData uri="http://schemas.openxmlformats.org/drawingml/2006/table">
            <a:tbl>
              <a:tblPr/>
              <a:tblGrid>
                <a:gridCol w="3263040"/>
                <a:gridCol w="3263400"/>
              </a:tblGrid>
              <a:tr h="441720">
                <a:tc>
                  <a:txBody>
                    <a:bodyPr lIns="91080" rIns="91080" tIns="91080" bIns="91080" anchor="t">
                      <a:noAutofit/>
                    </a:bodyPr>
                    <a:p>
                      <a:pPr>
                        <a:lnSpc>
                          <a:spcPct val="100000"/>
                        </a:lnSpc>
                        <a:buNone/>
                        <a:tabLst>
                          <a:tab algn="l" pos="0"/>
                        </a:tabLst>
                      </a:pPr>
                      <a:r>
                        <a:rPr b="1" lang="en-US" sz="1700" spc="-1" strike="noStrike">
                          <a:solidFill>
                            <a:srgbClr val="000000"/>
                          </a:solidFill>
                          <a:latin typeface="Arial"/>
                          <a:ea typeface="Arial"/>
                        </a:rPr>
                        <a:t>Test accuracy: </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US" sz="1700" spc="-1" strike="noStrike">
                          <a:solidFill>
                            <a:srgbClr val="000000"/>
                          </a:solidFill>
                          <a:latin typeface="Arial"/>
                          <a:ea typeface="Arial"/>
                        </a:rPr>
                        <a:t>99.7%</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93920">
                <a:tc>
                  <a:txBody>
                    <a:bodyPr lIns="91080" rIns="91080" tIns="91080" bIns="91080" anchor="t">
                      <a:noAutofit/>
                    </a:bodyPr>
                    <a:p>
                      <a:pPr>
                        <a:lnSpc>
                          <a:spcPct val="100000"/>
                        </a:lnSpc>
                        <a:buNone/>
                        <a:tabLst>
                          <a:tab algn="l" pos="0"/>
                        </a:tabLst>
                      </a:pPr>
                      <a:r>
                        <a:rPr b="1" lang="en-US" sz="1700" spc="-1" strike="noStrike">
                          <a:solidFill>
                            <a:srgbClr val="000000"/>
                          </a:solidFill>
                          <a:latin typeface="Arial"/>
                          <a:ea typeface="Arial"/>
                        </a:rPr>
                        <a:t>Mean validation accuracy:</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70ad47">
                        <a:alpha val="20000"/>
                      </a:srgbClr>
                    </a:solidFill>
                  </a:tcPr>
                </a:tc>
                <a:tc>
                  <a:txBody>
                    <a:bodyPr lIns="91080" rIns="91080" tIns="91080" bIns="91080" anchor="t">
                      <a:noAutofit/>
                    </a:bodyPr>
                    <a:p>
                      <a:pPr>
                        <a:lnSpc>
                          <a:spcPct val="100000"/>
                        </a:lnSpc>
                        <a:buNone/>
                        <a:tabLst>
                          <a:tab algn="l" pos="0"/>
                        </a:tabLst>
                      </a:pPr>
                      <a:r>
                        <a:rPr b="0" lang="en-US" sz="1700" spc="-1" strike="noStrike">
                          <a:solidFill>
                            <a:srgbClr val="000000"/>
                          </a:solidFill>
                          <a:latin typeface="Arial"/>
                          <a:ea typeface="Arial"/>
                        </a:rPr>
                        <a:t>95.48%</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70ad47">
                        <a:alpha val="20000"/>
                      </a:srgbClr>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Google Shape;200;p10" descr=""/>
          <p:cNvPicPr/>
          <p:nvPr/>
        </p:nvPicPr>
        <p:blipFill>
          <a:blip r:embed="rId1"/>
          <a:stretch/>
        </p:blipFill>
        <p:spPr>
          <a:xfrm>
            <a:off x="2811600" y="1440720"/>
            <a:ext cx="6332040" cy="3974040"/>
          </a:xfrm>
          <a:prstGeom prst="rect">
            <a:avLst/>
          </a:prstGeom>
          <a:ln w="0">
            <a:noFill/>
          </a:ln>
        </p:spPr>
      </p:pic>
      <p:sp>
        <p:nvSpPr>
          <p:cNvPr id="160" name="PlaceHolder 1"/>
          <p:cNvSpPr>
            <a:spLocks noGrp="1"/>
          </p:cNvSpPr>
          <p:nvPr>
            <p:ph type="title"/>
          </p:nvPr>
        </p:nvSpPr>
        <p:spPr>
          <a:xfrm>
            <a:off x="528120" y="143280"/>
            <a:ext cx="8228880" cy="1144440"/>
          </a:xfrm>
          <a:prstGeom prst="rect">
            <a:avLst/>
          </a:prstGeom>
          <a:noFill/>
          <a:ln w="0">
            <a:noFill/>
          </a:ln>
        </p:spPr>
        <p:txBody>
          <a:bodyPr lIns="0" rIns="0" tIns="0" bIns="0" anchor="ctr">
            <a:noAutofit/>
          </a:bodyPr>
          <a:p>
            <a:pPr>
              <a:lnSpc>
                <a:spcPct val="90000"/>
              </a:lnSpc>
              <a:buNone/>
              <a:tabLst>
                <a:tab algn="l" pos="0"/>
              </a:tabLst>
            </a:pPr>
            <a:r>
              <a:rPr b="1" lang="en-US" sz="4400" spc="-1" strike="noStrike">
                <a:solidFill>
                  <a:srgbClr val="000000"/>
                </a:solidFill>
                <a:latin typeface="Times New Roman"/>
                <a:ea typeface="Times New Roman"/>
              </a:rPr>
              <a:t>Cont…</a:t>
            </a:r>
            <a:endParaRPr b="0" lang="en-US" sz="4400" spc="-1" strike="noStrike">
              <a:solidFill>
                <a:srgbClr val="000000"/>
              </a:solidFill>
              <a:latin typeface="Arial"/>
            </a:endParaRPr>
          </a:p>
        </p:txBody>
      </p:sp>
      <p:sp>
        <p:nvSpPr>
          <p:cNvPr id="161" name="Google Shape;202;p10"/>
          <p:cNvSpPr/>
          <p:nvPr/>
        </p:nvSpPr>
        <p:spPr>
          <a:xfrm>
            <a:off x="4395960" y="5597640"/>
            <a:ext cx="2983320" cy="36432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1" lang="en-US" sz="1600" spc="-1" strike="noStrike">
                <a:solidFill>
                  <a:srgbClr val="000000"/>
                </a:solidFill>
                <a:latin typeface="Oswald"/>
                <a:ea typeface="Oswald"/>
              </a:rPr>
              <a:t>Confusion Matrix</a:t>
            </a:r>
            <a:endParaRPr b="0" lang="en-US" sz="1600" spc="-1" strike="noStrike">
              <a:latin typeface="Arial"/>
            </a:endParaRPr>
          </a:p>
        </p:txBody>
      </p:sp>
      <p:sp>
        <p:nvSpPr>
          <p:cNvPr id="162" name="Google Shape;203;p10"/>
          <p:cNvSpPr/>
          <p:nvPr/>
        </p:nvSpPr>
        <p:spPr>
          <a:xfrm>
            <a:off x="0" y="1584000"/>
            <a:ext cx="3420720" cy="4343040"/>
          </a:xfrm>
          <a:prstGeom prst="rect">
            <a:avLst/>
          </a:prstGeom>
          <a:noFill/>
          <a:ln w="0">
            <a:noFill/>
          </a:ln>
        </p:spPr>
        <p:style>
          <a:lnRef idx="0"/>
          <a:fillRef idx="0"/>
          <a:effectRef idx="0"/>
          <a:fontRef idx="minor"/>
        </p:style>
        <p:txBody>
          <a:bodyPr tIns="91440" bIns="91440" anchor="t">
            <a:spAutoFit/>
          </a:bodyPr>
          <a:p>
            <a:pPr marL="457200" indent="-361800">
              <a:lnSpc>
                <a:spcPct val="100000"/>
              </a:lnSpc>
              <a:buClr>
                <a:srgbClr val="000000"/>
              </a:buClr>
              <a:buFont typeface="Average"/>
              <a:buChar char="●"/>
            </a:pPr>
            <a:r>
              <a:rPr b="1" lang="en-US" sz="2100" spc="-1" strike="noStrike">
                <a:solidFill>
                  <a:srgbClr val="000000"/>
                </a:solidFill>
                <a:latin typeface="Average"/>
                <a:ea typeface="Average"/>
              </a:rPr>
              <a:t>Rows: </a:t>
            </a:r>
            <a:r>
              <a:rPr b="0" lang="en-US" sz="2100" spc="-1" strike="noStrike">
                <a:solidFill>
                  <a:srgbClr val="000000"/>
                </a:solidFill>
                <a:latin typeface="Average"/>
                <a:ea typeface="Average"/>
              </a:rPr>
              <a:t>True classes.</a:t>
            </a:r>
            <a:endParaRPr b="0" lang="en-US" sz="2100" spc="-1" strike="noStrike">
              <a:latin typeface="Arial"/>
            </a:endParaRPr>
          </a:p>
          <a:p>
            <a:pPr marL="457200" indent="-361800">
              <a:lnSpc>
                <a:spcPct val="100000"/>
              </a:lnSpc>
              <a:buClr>
                <a:srgbClr val="000000"/>
              </a:buClr>
              <a:buFont typeface="Average"/>
              <a:buChar char="●"/>
            </a:pPr>
            <a:r>
              <a:rPr b="1" lang="en-US" sz="2100" spc="-1" strike="noStrike">
                <a:solidFill>
                  <a:srgbClr val="000000"/>
                </a:solidFill>
                <a:latin typeface="Average"/>
                <a:ea typeface="Average"/>
              </a:rPr>
              <a:t>Columns: </a:t>
            </a:r>
            <a:r>
              <a:rPr b="0" lang="en-US" sz="2100" spc="-1" strike="noStrike">
                <a:solidFill>
                  <a:srgbClr val="000000"/>
                </a:solidFill>
                <a:latin typeface="Average"/>
                <a:ea typeface="Average"/>
              </a:rPr>
              <a:t>Predicted classes.</a:t>
            </a:r>
            <a:endParaRPr b="0" lang="en-US" sz="2100" spc="-1" strike="noStrike">
              <a:latin typeface="Arial"/>
            </a:endParaRPr>
          </a:p>
          <a:p>
            <a:pPr marL="457200" indent="-361800">
              <a:lnSpc>
                <a:spcPct val="100000"/>
              </a:lnSpc>
              <a:buClr>
                <a:srgbClr val="000000"/>
              </a:buClr>
              <a:buFont typeface="Average"/>
              <a:buChar char="●"/>
            </a:pPr>
            <a:r>
              <a:rPr b="1" lang="en-US" sz="2100" spc="-1" strike="noStrike">
                <a:solidFill>
                  <a:srgbClr val="000000"/>
                </a:solidFill>
                <a:latin typeface="Average"/>
                <a:ea typeface="Average"/>
              </a:rPr>
              <a:t>Cell values:</a:t>
            </a:r>
            <a:r>
              <a:rPr b="0" lang="en-US" sz="2100" spc="-1" strike="noStrike">
                <a:solidFill>
                  <a:srgbClr val="000000"/>
                </a:solidFill>
                <a:latin typeface="Average"/>
                <a:ea typeface="Average"/>
              </a:rPr>
              <a:t> Counts of instances in each class.</a:t>
            </a:r>
            <a:endParaRPr b="0" lang="en-US" sz="2100" spc="-1" strike="noStrike">
              <a:latin typeface="Arial"/>
            </a:endParaRPr>
          </a:p>
          <a:p>
            <a:pPr marL="457200" indent="-361800">
              <a:lnSpc>
                <a:spcPct val="100000"/>
              </a:lnSpc>
              <a:buClr>
                <a:srgbClr val="000000"/>
              </a:buClr>
              <a:buFont typeface="Average"/>
              <a:buChar char="●"/>
            </a:pPr>
            <a:r>
              <a:rPr b="1" lang="en-US" sz="2100" spc="-1" strike="noStrike">
                <a:solidFill>
                  <a:srgbClr val="000000"/>
                </a:solidFill>
                <a:latin typeface="Average"/>
                <a:ea typeface="Average"/>
              </a:rPr>
              <a:t>Diagonal elements:</a:t>
            </a:r>
            <a:r>
              <a:rPr b="0" lang="en-US" sz="2100" spc="-1" strike="noStrike">
                <a:solidFill>
                  <a:srgbClr val="000000"/>
                </a:solidFill>
                <a:latin typeface="Average"/>
                <a:ea typeface="Average"/>
              </a:rPr>
              <a:t> Correct predictions.</a:t>
            </a:r>
            <a:endParaRPr b="0" lang="en-US" sz="2100" spc="-1" strike="noStrike">
              <a:latin typeface="Arial"/>
            </a:endParaRPr>
          </a:p>
          <a:p>
            <a:pPr marL="457200" indent="-361800">
              <a:lnSpc>
                <a:spcPct val="100000"/>
              </a:lnSpc>
              <a:buClr>
                <a:srgbClr val="000000"/>
              </a:buClr>
              <a:buFont typeface="Average"/>
              <a:buChar char="●"/>
            </a:pPr>
            <a:r>
              <a:rPr b="1" lang="en-US" sz="2100" spc="-1" strike="noStrike">
                <a:solidFill>
                  <a:srgbClr val="000000"/>
                </a:solidFill>
                <a:latin typeface="Average"/>
                <a:ea typeface="Average"/>
              </a:rPr>
              <a:t>Off-diagonal elements: </a:t>
            </a:r>
            <a:r>
              <a:rPr b="0" lang="en-US" sz="2100" spc="-1" strike="noStrike">
                <a:solidFill>
                  <a:srgbClr val="000000"/>
                </a:solidFill>
                <a:latin typeface="Average"/>
                <a:ea typeface="Average"/>
              </a:rPr>
              <a:t>Model errors.</a:t>
            </a:r>
            <a:endParaRPr b="0" lang="en-US" sz="2100" spc="-1" strike="noStrike">
              <a:latin typeface="Arial"/>
            </a:endParaRPr>
          </a:p>
          <a:p>
            <a:pPr>
              <a:lnSpc>
                <a:spcPct val="100000"/>
              </a:lnSpc>
              <a:buNone/>
              <a:tabLst>
                <a:tab algn="l" pos="0"/>
              </a:tabLst>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2017-08-29T20:29:50Z</dcterms:created>
  <dc:creator>BravoTango Dev</dc:creator>
  <dc:description/>
  <dc:language>en-US</dc:language>
  <cp:lastModifiedBy/>
  <dcterms:modified xsi:type="dcterms:W3CDTF">2023-09-24T00:56:10Z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0x010100F6BAC5FD4627F1448FE24909C5CB427F</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3</vt:i4>
  </property>
</Properties>
</file>