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67" r:id="rId6"/>
    <p:sldId id="257" r:id="rId7"/>
    <p:sldId id="258" r:id="rId8"/>
    <p:sldId id="266" r:id="rId9"/>
    <p:sldId id="262" r:id="rId10"/>
    <p:sldId id="261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DA3EA1-9017-42F8-BBD2-A32B4A51F5B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1F827A-989A-480A-9836-C365097D22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Flickr Faces High-Quality (FFHQ) is a large dataset of human faces specifically designed for training and evaluating deep learning models related to facial images. Here's a closer look at its key aspects:</a:t>
          </a:r>
        </a:p>
      </dgm:t>
    </dgm:pt>
    <dgm:pt modelId="{80D4C3F8-1613-484A-970C-B9F15A515766}" type="parTrans" cxnId="{0357DD78-FC73-46B8-948E-E51A914E1321}">
      <dgm:prSet/>
      <dgm:spPr/>
      <dgm:t>
        <a:bodyPr/>
        <a:lstStyle/>
        <a:p>
          <a:endParaRPr lang="en-US"/>
        </a:p>
      </dgm:t>
    </dgm:pt>
    <dgm:pt modelId="{6A53ED20-FA60-46FF-8DC1-D6AD0881A02D}" type="sibTrans" cxnId="{0357DD78-FC73-46B8-948E-E51A914E1321}">
      <dgm:prSet/>
      <dgm:spPr/>
      <dgm:t>
        <a:bodyPr/>
        <a:lstStyle/>
        <a:p>
          <a:endParaRPr lang="en-US"/>
        </a:p>
      </dgm:t>
    </dgm:pt>
    <dgm:pt modelId="{7DDF15A9-86F8-4AAC-8DED-6DAD0C6B7E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Source:</a:t>
          </a:r>
          <a:r>
            <a:rPr lang="en-US" dirty="0"/>
            <a:t> FFHQ was created by NVIDIA in 2019 by scraping Flickr photos.</a:t>
          </a:r>
        </a:p>
      </dgm:t>
    </dgm:pt>
    <dgm:pt modelId="{289E73EF-DF6D-4D1D-A199-19FB4C937A81}" type="parTrans" cxnId="{B1BD3113-FB3F-472A-9956-1CC84CFFA02D}">
      <dgm:prSet/>
      <dgm:spPr/>
      <dgm:t>
        <a:bodyPr/>
        <a:lstStyle/>
        <a:p>
          <a:endParaRPr lang="en-US"/>
        </a:p>
      </dgm:t>
    </dgm:pt>
    <dgm:pt modelId="{304BE712-9912-43C9-B287-7368DF9F1958}" type="sibTrans" cxnId="{B1BD3113-FB3F-472A-9956-1CC84CFFA02D}">
      <dgm:prSet/>
      <dgm:spPr/>
      <dgm:t>
        <a:bodyPr/>
        <a:lstStyle/>
        <a:p>
          <a:endParaRPr lang="en-US"/>
        </a:p>
      </dgm:t>
    </dgm:pt>
    <dgm:pt modelId="{D6BA0552-7978-4243-A304-C64ED77958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 Selection:</a:t>
          </a:r>
          <a:r>
            <a:rPr lang="en-US" dirty="0"/>
            <a:t> The dataset includes 70,000 high-resolution PNG images (1024x1024 pixels) containing faces of people from diverse ages, ethnicities, and backgrounds.</a:t>
          </a:r>
        </a:p>
      </dgm:t>
    </dgm:pt>
    <dgm:pt modelId="{D64A66E4-16B8-4603-B221-F708C1379D92}" type="parTrans" cxnId="{88660FE9-A3AC-4AEC-B2B1-AF84BB684BFC}">
      <dgm:prSet/>
      <dgm:spPr/>
      <dgm:t>
        <a:bodyPr/>
        <a:lstStyle/>
        <a:p>
          <a:endParaRPr lang="en-US"/>
        </a:p>
      </dgm:t>
    </dgm:pt>
    <dgm:pt modelId="{512F5DBD-C106-4457-9905-454E4373F415}" type="sibTrans" cxnId="{88660FE9-A3AC-4AEC-B2B1-AF84BB684BFC}">
      <dgm:prSet/>
      <dgm:spPr/>
      <dgm:t>
        <a:bodyPr/>
        <a:lstStyle/>
        <a:p>
          <a:endParaRPr lang="en-US"/>
        </a:p>
      </dgm:t>
    </dgm:pt>
    <dgm:pt modelId="{1E3EC15B-3CF2-4A8E-8204-2B099582F91B}" type="pres">
      <dgm:prSet presAssocID="{9DDA3EA1-9017-42F8-BBD2-A32B4A51F5B6}" presName="root" presStyleCnt="0">
        <dgm:presLayoutVars>
          <dgm:dir/>
          <dgm:resizeHandles val="exact"/>
        </dgm:presLayoutVars>
      </dgm:prSet>
      <dgm:spPr/>
    </dgm:pt>
    <dgm:pt modelId="{7BC7A466-B7FF-4C6C-B486-77F8F9F37C50}" type="pres">
      <dgm:prSet presAssocID="{1E1F827A-989A-480A-9836-C365097D228F}" presName="compNode" presStyleCnt="0"/>
      <dgm:spPr/>
    </dgm:pt>
    <dgm:pt modelId="{04389ADE-E967-4180-ABE1-D94425E58B11}" type="pres">
      <dgm:prSet presAssocID="{1E1F827A-989A-480A-9836-C365097D228F}" presName="bgRect" presStyleLbl="bgShp" presStyleIdx="0" presStyleCnt="3"/>
      <dgm:spPr/>
    </dgm:pt>
    <dgm:pt modelId="{27578676-27C1-4D07-86D9-95353D033412}" type="pres">
      <dgm:prSet presAssocID="{1E1F827A-989A-480A-9836-C365097D228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A8EE2223-7A30-4BFC-AAF3-CEB041C2A161}" type="pres">
      <dgm:prSet presAssocID="{1E1F827A-989A-480A-9836-C365097D228F}" presName="spaceRect" presStyleCnt="0"/>
      <dgm:spPr/>
    </dgm:pt>
    <dgm:pt modelId="{D74AA532-7B5B-4789-B335-B1F4C757DC9B}" type="pres">
      <dgm:prSet presAssocID="{1E1F827A-989A-480A-9836-C365097D228F}" presName="parTx" presStyleLbl="revTx" presStyleIdx="0" presStyleCnt="3">
        <dgm:presLayoutVars>
          <dgm:chMax val="0"/>
          <dgm:chPref val="0"/>
        </dgm:presLayoutVars>
      </dgm:prSet>
      <dgm:spPr/>
    </dgm:pt>
    <dgm:pt modelId="{5F469D54-DC30-43B2-80FF-99023DDF16EF}" type="pres">
      <dgm:prSet presAssocID="{6A53ED20-FA60-46FF-8DC1-D6AD0881A02D}" presName="sibTrans" presStyleCnt="0"/>
      <dgm:spPr/>
    </dgm:pt>
    <dgm:pt modelId="{76141942-35F0-49A8-974C-F35594C82BDA}" type="pres">
      <dgm:prSet presAssocID="{7DDF15A9-86F8-4AAC-8DED-6DAD0C6B7EB7}" presName="compNode" presStyleCnt="0"/>
      <dgm:spPr/>
    </dgm:pt>
    <dgm:pt modelId="{D5C940FE-8A5E-4D04-89E4-D6882B3E2E6E}" type="pres">
      <dgm:prSet presAssocID="{7DDF15A9-86F8-4AAC-8DED-6DAD0C6B7EB7}" presName="bgRect" presStyleLbl="bgShp" presStyleIdx="1" presStyleCnt="3"/>
      <dgm:spPr/>
    </dgm:pt>
    <dgm:pt modelId="{3D8681FB-A786-4391-A932-048153A71D52}" type="pres">
      <dgm:prSet presAssocID="{7DDF15A9-86F8-4AAC-8DED-6DAD0C6B7E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AC92F8BF-DA4D-4CC0-9EB9-EAD1E7664FD0}" type="pres">
      <dgm:prSet presAssocID="{7DDF15A9-86F8-4AAC-8DED-6DAD0C6B7EB7}" presName="spaceRect" presStyleCnt="0"/>
      <dgm:spPr/>
    </dgm:pt>
    <dgm:pt modelId="{A40B23AA-011F-4E28-B5EC-93D89D85D630}" type="pres">
      <dgm:prSet presAssocID="{7DDF15A9-86F8-4AAC-8DED-6DAD0C6B7EB7}" presName="parTx" presStyleLbl="revTx" presStyleIdx="1" presStyleCnt="3">
        <dgm:presLayoutVars>
          <dgm:chMax val="0"/>
          <dgm:chPref val="0"/>
        </dgm:presLayoutVars>
      </dgm:prSet>
      <dgm:spPr/>
    </dgm:pt>
    <dgm:pt modelId="{7B267429-7A1E-4D2F-ADA5-820DF07D7EA1}" type="pres">
      <dgm:prSet presAssocID="{304BE712-9912-43C9-B287-7368DF9F1958}" presName="sibTrans" presStyleCnt="0"/>
      <dgm:spPr/>
    </dgm:pt>
    <dgm:pt modelId="{46A9744D-7217-4179-AA2B-6C617541FDEE}" type="pres">
      <dgm:prSet presAssocID="{D6BA0552-7978-4243-A304-C64ED7795843}" presName="compNode" presStyleCnt="0"/>
      <dgm:spPr/>
    </dgm:pt>
    <dgm:pt modelId="{E7B2125D-04FB-4207-9456-468718600DEB}" type="pres">
      <dgm:prSet presAssocID="{D6BA0552-7978-4243-A304-C64ED7795843}" presName="bgRect" presStyleLbl="bgShp" presStyleIdx="2" presStyleCnt="3"/>
      <dgm:spPr/>
    </dgm:pt>
    <dgm:pt modelId="{12B022B1-7B84-4D3C-852D-632D3B3B694B}" type="pres">
      <dgm:prSet presAssocID="{D6BA0552-7978-4243-A304-C64ED77958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BCC31C4-9FA9-463C-B013-B4CE29ACD683}" type="pres">
      <dgm:prSet presAssocID="{D6BA0552-7978-4243-A304-C64ED7795843}" presName="spaceRect" presStyleCnt="0"/>
      <dgm:spPr/>
    </dgm:pt>
    <dgm:pt modelId="{27545199-D37B-488B-BC91-8ED27DF7E2A7}" type="pres">
      <dgm:prSet presAssocID="{D6BA0552-7978-4243-A304-C64ED779584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1BD3113-FB3F-472A-9956-1CC84CFFA02D}" srcId="{9DDA3EA1-9017-42F8-BBD2-A32B4A51F5B6}" destId="{7DDF15A9-86F8-4AAC-8DED-6DAD0C6B7EB7}" srcOrd="1" destOrd="0" parTransId="{289E73EF-DF6D-4D1D-A199-19FB4C937A81}" sibTransId="{304BE712-9912-43C9-B287-7368DF9F1958}"/>
    <dgm:cxn modelId="{DF551B5B-1F4E-4FE1-845D-3E4CC00328D1}" type="presOf" srcId="{7DDF15A9-86F8-4AAC-8DED-6DAD0C6B7EB7}" destId="{A40B23AA-011F-4E28-B5EC-93D89D85D630}" srcOrd="0" destOrd="0" presId="urn:microsoft.com/office/officeart/2018/2/layout/IconVerticalSolidList"/>
    <dgm:cxn modelId="{CFEC5876-D01A-47EF-BA12-106D76DC8734}" type="presOf" srcId="{1E1F827A-989A-480A-9836-C365097D228F}" destId="{D74AA532-7B5B-4789-B335-B1F4C757DC9B}" srcOrd="0" destOrd="0" presId="urn:microsoft.com/office/officeart/2018/2/layout/IconVerticalSolidList"/>
    <dgm:cxn modelId="{0357DD78-FC73-46B8-948E-E51A914E1321}" srcId="{9DDA3EA1-9017-42F8-BBD2-A32B4A51F5B6}" destId="{1E1F827A-989A-480A-9836-C365097D228F}" srcOrd="0" destOrd="0" parTransId="{80D4C3F8-1613-484A-970C-B9F15A515766}" sibTransId="{6A53ED20-FA60-46FF-8DC1-D6AD0881A02D}"/>
    <dgm:cxn modelId="{5503E89F-1DF4-4258-ABDC-E406C61EC936}" type="presOf" srcId="{9DDA3EA1-9017-42F8-BBD2-A32B4A51F5B6}" destId="{1E3EC15B-3CF2-4A8E-8204-2B099582F91B}" srcOrd="0" destOrd="0" presId="urn:microsoft.com/office/officeart/2018/2/layout/IconVerticalSolidList"/>
    <dgm:cxn modelId="{DFE118AE-BDB5-4595-92BE-FC731DB0F6F9}" type="presOf" srcId="{D6BA0552-7978-4243-A304-C64ED7795843}" destId="{27545199-D37B-488B-BC91-8ED27DF7E2A7}" srcOrd="0" destOrd="0" presId="urn:microsoft.com/office/officeart/2018/2/layout/IconVerticalSolidList"/>
    <dgm:cxn modelId="{88660FE9-A3AC-4AEC-B2B1-AF84BB684BFC}" srcId="{9DDA3EA1-9017-42F8-BBD2-A32B4A51F5B6}" destId="{D6BA0552-7978-4243-A304-C64ED7795843}" srcOrd="2" destOrd="0" parTransId="{D64A66E4-16B8-4603-B221-F708C1379D92}" sibTransId="{512F5DBD-C106-4457-9905-454E4373F415}"/>
    <dgm:cxn modelId="{78AB23DE-124F-4454-9B67-A45CC4F48525}" type="presParOf" srcId="{1E3EC15B-3CF2-4A8E-8204-2B099582F91B}" destId="{7BC7A466-B7FF-4C6C-B486-77F8F9F37C50}" srcOrd="0" destOrd="0" presId="urn:microsoft.com/office/officeart/2018/2/layout/IconVerticalSolidList"/>
    <dgm:cxn modelId="{3C18EBA6-495A-4993-B9E8-C6ED459403DB}" type="presParOf" srcId="{7BC7A466-B7FF-4C6C-B486-77F8F9F37C50}" destId="{04389ADE-E967-4180-ABE1-D94425E58B11}" srcOrd="0" destOrd="0" presId="urn:microsoft.com/office/officeart/2018/2/layout/IconVerticalSolidList"/>
    <dgm:cxn modelId="{45C58171-4575-4561-B0BA-A0CBE5811652}" type="presParOf" srcId="{7BC7A466-B7FF-4C6C-B486-77F8F9F37C50}" destId="{27578676-27C1-4D07-86D9-95353D033412}" srcOrd="1" destOrd="0" presId="urn:microsoft.com/office/officeart/2018/2/layout/IconVerticalSolidList"/>
    <dgm:cxn modelId="{4FF219B8-F49D-4EC3-9945-D77D1DA7E698}" type="presParOf" srcId="{7BC7A466-B7FF-4C6C-B486-77F8F9F37C50}" destId="{A8EE2223-7A30-4BFC-AAF3-CEB041C2A161}" srcOrd="2" destOrd="0" presId="urn:microsoft.com/office/officeart/2018/2/layout/IconVerticalSolidList"/>
    <dgm:cxn modelId="{CF8A57D4-9979-4FA6-A851-0FEDF9E1F10D}" type="presParOf" srcId="{7BC7A466-B7FF-4C6C-B486-77F8F9F37C50}" destId="{D74AA532-7B5B-4789-B335-B1F4C757DC9B}" srcOrd="3" destOrd="0" presId="urn:microsoft.com/office/officeart/2018/2/layout/IconVerticalSolidList"/>
    <dgm:cxn modelId="{38ABD065-AB25-420C-A8C4-81DFFEB0759E}" type="presParOf" srcId="{1E3EC15B-3CF2-4A8E-8204-2B099582F91B}" destId="{5F469D54-DC30-43B2-80FF-99023DDF16EF}" srcOrd="1" destOrd="0" presId="urn:microsoft.com/office/officeart/2018/2/layout/IconVerticalSolidList"/>
    <dgm:cxn modelId="{F33DCC64-2696-42DD-9022-43A25782ECCB}" type="presParOf" srcId="{1E3EC15B-3CF2-4A8E-8204-2B099582F91B}" destId="{76141942-35F0-49A8-974C-F35594C82BDA}" srcOrd="2" destOrd="0" presId="urn:microsoft.com/office/officeart/2018/2/layout/IconVerticalSolidList"/>
    <dgm:cxn modelId="{235CE038-4D69-4125-A57F-7A1BE5E4A68A}" type="presParOf" srcId="{76141942-35F0-49A8-974C-F35594C82BDA}" destId="{D5C940FE-8A5E-4D04-89E4-D6882B3E2E6E}" srcOrd="0" destOrd="0" presId="urn:microsoft.com/office/officeart/2018/2/layout/IconVerticalSolidList"/>
    <dgm:cxn modelId="{F5544FEF-2FDD-4ED5-9FAD-28B4F63FABEA}" type="presParOf" srcId="{76141942-35F0-49A8-974C-F35594C82BDA}" destId="{3D8681FB-A786-4391-A932-048153A71D52}" srcOrd="1" destOrd="0" presId="urn:microsoft.com/office/officeart/2018/2/layout/IconVerticalSolidList"/>
    <dgm:cxn modelId="{5F985976-CDD7-4633-9FF8-543289E1C2F9}" type="presParOf" srcId="{76141942-35F0-49A8-974C-F35594C82BDA}" destId="{AC92F8BF-DA4D-4CC0-9EB9-EAD1E7664FD0}" srcOrd="2" destOrd="0" presId="urn:microsoft.com/office/officeart/2018/2/layout/IconVerticalSolidList"/>
    <dgm:cxn modelId="{8BC7B193-BF07-4CA3-B2AB-98A1857B1A96}" type="presParOf" srcId="{76141942-35F0-49A8-974C-F35594C82BDA}" destId="{A40B23AA-011F-4E28-B5EC-93D89D85D630}" srcOrd="3" destOrd="0" presId="urn:microsoft.com/office/officeart/2018/2/layout/IconVerticalSolidList"/>
    <dgm:cxn modelId="{B258CC33-A120-4639-8FAD-CF8E56975504}" type="presParOf" srcId="{1E3EC15B-3CF2-4A8E-8204-2B099582F91B}" destId="{7B267429-7A1E-4D2F-ADA5-820DF07D7EA1}" srcOrd="3" destOrd="0" presId="urn:microsoft.com/office/officeart/2018/2/layout/IconVerticalSolidList"/>
    <dgm:cxn modelId="{E090142D-6143-4B9A-A345-F0E7D14B96DF}" type="presParOf" srcId="{1E3EC15B-3CF2-4A8E-8204-2B099582F91B}" destId="{46A9744D-7217-4179-AA2B-6C617541FDEE}" srcOrd="4" destOrd="0" presId="urn:microsoft.com/office/officeart/2018/2/layout/IconVerticalSolidList"/>
    <dgm:cxn modelId="{D7010D13-0056-413D-A96C-0E592590403E}" type="presParOf" srcId="{46A9744D-7217-4179-AA2B-6C617541FDEE}" destId="{E7B2125D-04FB-4207-9456-468718600DEB}" srcOrd="0" destOrd="0" presId="urn:microsoft.com/office/officeart/2018/2/layout/IconVerticalSolidList"/>
    <dgm:cxn modelId="{B8F1FC59-2557-4AA4-A454-182BA47ECF6A}" type="presParOf" srcId="{46A9744D-7217-4179-AA2B-6C617541FDEE}" destId="{12B022B1-7B84-4D3C-852D-632D3B3B694B}" srcOrd="1" destOrd="0" presId="urn:microsoft.com/office/officeart/2018/2/layout/IconVerticalSolidList"/>
    <dgm:cxn modelId="{1204E1AD-C2D3-4B44-B569-0818A5BC0CE4}" type="presParOf" srcId="{46A9744D-7217-4179-AA2B-6C617541FDEE}" destId="{3BCC31C4-9FA9-463C-B013-B4CE29ACD683}" srcOrd="2" destOrd="0" presId="urn:microsoft.com/office/officeart/2018/2/layout/IconVerticalSolidList"/>
    <dgm:cxn modelId="{4ED598CC-1076-4E5B-A975-AF33FB5E4263}" type="presParOf" srcId="{46A9744D-7217-4179-AA2B-6C617541FDEE}" destId="{27545199-D37B-488B-BC91-8ED27DF7E2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89ADE-E967-4180-ABE1-D94425E58B11}">
      <dsp:nvSpPr>
        <dsp:cNvPr id="0" name=""/>
        <dsp:cNvSpPr/>
      </dsp:nvSpPr>
      <dsp:spPr>
        <a:xfrm>
          <a:off x="0" y="439"/>
          <a:ext cx="10869248" cy="10284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78676-27C1-4D07-86D9-95353D033412}">
      <dsp:nvSpPr>
        <dsp:cNvPr id="0" name=""/>
        <dsp:cNvSpPr/>
      </dsp:nvSpPr>
      <dsp:spPr>
        <a:xfrm>
          <a:off x="311105" y="231840"/>
          <a:ext cx="565646" cy="5656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AA532-7B5B-4789-B335-B1F4C757DC9B}">
      <dsp:nvSpPr>
        <dsp:cNvPr id="0" name=""/>
        <dsp:cNvSpPr/>
      </dsp:nvSpPr>
      <dsp:spPr>
        <a:xfrm>
          <a:off x="1187858" y="439"/>
          <a:ext cx="9681389" cy="1028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4" tIns="108844" rIns="108844" bIns="1088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Flickr Faces High-Quality (FFHQ) is a large dataset of human faces specifically designed for training and evaluating deep learning models related to facial images. Here's a closer look at its key aspects:</a:t>
          </a:r>
        </a:p>
      </dsp:txBody>
      <dsp:txXfrm>
        <a:off x="1187858" y="439"/>
        <a:ext cx="9681389" cy="1028448"/>
      </dsp:txXfrm>
    </dsp:sp>
    <dsp:sp modelId="{D5C940FE-8A5E-4D04-89E4-D6882B3E2E6E}">
      <dsp:nvSpPr>
        <dsp:cNvPr id="0" name=""/>
        <dsp:cNvSpPr/>
      </dsp:nvSpPr>
      <dsp:spPr>
        <a:xfrm>
          <a:off x="0" y="1286000"/>
          <a:ext cx="10869248" cy="10284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681FB-A786-4391-A932-048153A71D52}">
      <dsp:nvSpPr>
        <dsp:cNvPr id="0" name=""/>
        <dsp:cNvSpPr/>
      </dsp:nvSpPr>
      <dsp:spPr>
        <a:xfrm>
          <a:off x="311105" y="1517401"/>
          <a:ext cx="565646" cy="5656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23AA-011F-4E28-B5EC-93D89D85D630}">
      <dsp:nvSpPr>
        <dsp:cNvPr id="0" name=""/>
        <dsp:cNvSpPr/>
      </dsp:nvSpPr>
      <dsp:spPr>
        <a:xfrm>
          <a:off x="1187858" y="1286000"/>
          <a:ext cx="9681389" cy="1028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4" tIns="108844" rIns="108844" bIns="1088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Source:</a:t>
          </a:r>
          <a:r>
            <a:rPr lang="en-US" sz="1700" kern="1200" dirty="0"/>
            <a:t> FFHQ was created by NVIDIA in 2019 by scraping Flickr photos.</a:t>
          </a:r>
        </a:p>
      </dsp:txBody>
      <dsp:txXfrm>
        <a:off x="1187858" y="1286000"/>
        <a:ext cx="9681389" cy="1028448"/>
      </dsp:txXfrm>
    </dsp:sp>
    <dsp:sp modelId="{E7B2125D-04FB-4207-9456-468718600DEB}">
      <dsp:nvSpPr>
        <dsp:cNvPr id="0" name=""/>
        <dsp:cNvSpPr/>
      </dsp:nvSpPr>
      <dsp:spPr>
        <a:xfrm>
          <a:off x="0" y="2571561"/>
          <a:ext cx="10869248" cy="10284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B022B1-7B84-4D3C-852D-632D3B3B694B}">
      <dsp:nvSpPr>
        <dsp:cNvPr id="0" name=""/>
        <dsp:cNvSpPr/>
      </dsp:nvSpPr>
      <dsp:spPr>
        <a:xfrm>
          <a:off x="311105" y="2802962"/>
          <a:ext cx="565646" cy="5656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45199-D37B-488B-BC91-8ED27DF7E2A7}">
      <dsp:nvSpPr>
        <dsp:cNvPr id="0" name=""/>
        <dsp:cNvSpPr/>
      </dsp:nvSpPr>
      <dsp:spPr>
        <a:xfrm>
          <a:off x="1187858" y="2571561"/>
          <a:ext cx="9681389" cy="1028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4" tIns="108844" rIns="108844" bIns="1088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Data Selection:</a:t>
          </a:r>
          <a:r>
            <a:rPr lang="en-US" sz="1700" kern="1200" dirty="0"/>
            <a:t> The dataset includes 70,000 high-resolution PNG images (1024x1024 pixels) containing faces of people from diverse ages, ethnicities, and backgrounds.</a:t>
          </a:r>
        </a:p>
      </dsp:txBody>
      <dsp:txXfrm>
        <a:off x="1187858" y="2571561"/>
        <a:ext cx="9681389" cy="1028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3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7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4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7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3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5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3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2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1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8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0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5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958792C8-CDC2-4839-86AD-5627A395A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n abstract burst of blue and pink">
            <a:extLst>
              <a:ext uri="{FF2B5EF4-FFF2-40B4-BE49-F238E27FC236}">
                <a16:creationId xmlns:a16="http://schemas.microsoft.com/office/drawing/2014/main" id="{67BE99BB-D07E-767D-430F-4946F7BE4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C8CAF2-DDA9-43EA-A371-4A3635B4B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727AD7-F471-4C09-9ECB-619E6F459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926DA-63A0-04B1-A6F3-D1CE40D6B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21" y="441497"/>
            <a:ext cx="2688904" cy="3834668"/>
          </a:xfrm>
        </p:spPr>
        <p:txBody>
          <a:bodyPr anchor="t">
            <a:norm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800" b="1" i="0" u="none" strike="noStrike" dirty="0" err="1">
                <a:effectLst/>
                <a:latin typeface="Arial" panose="020B0604020202020204" pitchFamily="34" charset="0"/>
              </a:rPr>
              <a:t>StylizeMe</a:t>
            </a:r>
            <a:br>
              <a:rPr lang="en-US" sz="2800" b="0" dirty="0">
                <a:effectLst/>
              </a:rPr>
            </a:b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Controllable High-Resolution Artistic Style Transfer</a:t>
            </a:r>
            <a:br>
              <a:rPr lang="en-US" sz="2800" b="0" dirty="0">
                <a:effectLst/>
              </a:rPr>
            </a:br>
            <a:br>
              <a:rPr lang="en-US" sz="2800" dirty="0"/>
            </a:br>
            <a:endParaRPr lang="en-PK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846FF-A7C0-E8C0-5EB5-92CDA7B48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21" y="4803167"/>
            <a:ext cx="2688904" cy="1281627"/>
          </a:xfrm>
        </p:spPr>
        <p:txBody>
          <a:bodyPr anchor="t">
            <a:normAutofit/>
          </a:bodyPr>
          <a:lstStyle/>
          <a:p>
            <a:r>
              <a:rPr lang="en-US" sz="1800"/>
              <a:t>Atesam 2021114</a:t>
            </a:r>
          </a:p>
          <a:p>
            <a:r>
              <a:rPr lang="en-US" sz="1800"/>
              <a:t>Huzaifa 2021234</a:t>
            </a:r>
            <a:endParaRPr lang="en-PK" sz="1800"/>
          </a:p>
        </p:txBody>
      </p:sp>
    </p:spTree>
    <p:extLst>
      <p:ext uri="{BB962C8B-B14F-4D97-AF65-F5344CB8AC3E}">
        <p14:creationId xmlns:p14="http://schemas.microsoft.com/office/powerpoint/2010/main" val="357524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C1A95-E9F5-BDF0-C06C-54A197C0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1122363"/>
            <a:ext cx="491084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 You!</a:t>
            </a:r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D44ED8F2-9CB1-84EB-5A0B-F836C4AE7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13" r="7133" b="-1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9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D73E63-A884-4994-BA80-B7AC098B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C33220-06A6-4A1F-B678-AE0080B08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6082"/>
            <a:ext cx="6096000" cy="34319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0F54C-6CA9-85EB-4601-118C89D6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3" y="3870614"/>
            <a:ext cx="5113608" cy="2306349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  <a:endParaRPr lang="en-PK" dirty="0"/>
          </a:p>
        </p:txBody>
      </p:sp>
      <p:pic>
        <p:nvPicPr>
          <p:cNvPr id="5" name="Picture 4" descr="Coloured sheets on a turquoise background">
            <a:extLst>
              <a:ext uri="{FF2B5EF4-FFF2-40B4-BE49-F238E27FC236}">
                <a16:creationId xmlns:a16="http://schemas.microsoft.com/office/drawing/2014/main" id="{61CA7B81-867A-E4D7-217F-27CC87BAF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5" r="-2" b="-2"/>
          <a:stretch/>
        </p:blipFill>
        <p:spPr>
          <a:xfrm>
            <a:off x="-1" y="10"/>
            <a:ext cx="6095999" cy="34260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F1321-5B29-B99B-F336-1A9950BCA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840" y="498764"/>
            <a:ext cx="5578939" cy="5678199"/>
          </a:xfrm>
        </p:spPr>
        <p:txBody>
          <a:bodyPr anchor="ctr">
            <a:normAutofit/>
          </a:bodyPr>
          <a:lstStyle/>
          <a:p>
            <a:r>
              <a:rPr lang="en-US" b="1" dirty="0"/>
              <a:t>Problem Statement: Preserving Content While Transferring Artistic Style in Images</a:t>
            </a:r>
            <a:endParaRPr lang="en-US" dirty="0"/>
          </a:p>
          <a:p>
            <a:r>
              <a:rPr lang="en-US" dirty="0"/>
              <a:t>The ability to transfer the artistic style of one image (style image) to another image (content image) while preserving the content of the latter is a challenging task in computer vision.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4786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E58F-7448-3AF4-1BD4-8F7E5BEA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ED1B6-ABAA-CD5A-F655-45560F1A5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StyleGAN: Generative Adversarial Networks (GANs) are a type of artificial intelligence that can create incredibly realistic images. StyleGAN, a powerful GAN architecture, excels at generating faces and allows for manipulation of features like eye color and hair style through a special code.</a:t>
            </a:r>
          </a:p>
        </p:txBody>
      </p:sp>
    </p:spTree>
    <p:extLst>
      <p:ext uri="{BB962C8B-B14F-4D97-AF65-F5344CB8AC3E}">
        <p14:creationId xmlns:p14="http://schemas.microsoft.com/office/powerpoint/2010/main" val="281345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C60C8-359A-8690-2374-98CD7915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en-US" b="1" dirty="0"/>
              <a:t>StyleGAN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1F38-6D37-CB04-6D1B-A8A910C96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Generator vs. Discriminator in adversarial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Latent space: Controls image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StyleGAN: Controls facial features with latent vectors</a:t>
            </a:r>
          </a:p>
          <a:p>
            <a:endParaRPr lang="en-PK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4817F-7236-3446-B462-2DEE18783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47" r="32352"/>
          <a:stretch/>
        </p:blipFill>
        <p:spPr>
          <a:xfrm>
            <a:off x="6083644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4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60A6-F4DC-D05F-9277-E7F08853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771985-BF99-7136-36BD-BC976C758D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4552" y="2576513"/>
          <a:ext cx="10869248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878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71AB-15DF-10C9-EAD7-210D93BE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85D2-50CD-CF58-7904-E6FA61D6F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Used AnimeGAN.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AnimeGAN is a Generative Adversarial Network (GAN) designed specifically to create high-quality anime-styled images.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generator, typically a convolutional neural network (CNN), takes a random noise vector as 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discriminator, another CNN, tries to differentiate between real anime images and those generated by the </a:t>
            </a:r>
            <a:r>
              <a:rPr lang="en-US" dirty="0" err="1"/>
              <a:t>generator.put</a:t>
            </a:r>
            <a:r>
              <a:rPr lang="en-US" dirty="0"/>
              <a:t> and aims to produce an anime image.</a:t>
            </a:r>
          </a:p>
        </p:txBody>
      </p:sp>
    </p:spTree>
    <p:extLst>
      <p:ext uri="{BB962C8B-B14F-4D97-AF65-F5344CB8AC3E}">
        <p14:creationId xmlns:p14="http://schemas.microsoft.com/office/powerpoint/2010/main" val="139455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4DBA-68D3-9DC6-ACFE-7BB74389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  <a:endParaRPr lang="en-PK" dirty="0"/>
          </a:p>
        </p:txBody>
      </p:sp>
      <p:pic>
        <p:nvPicPr>
          <p:cNvPr id="5" name="Content Placeholder 4" descr="A diagram of a network">
            <a:extLst>
              <a:ext uri="{FF2B5EF4-FFF2-40B4-BE49-F238E27FC236}">
                <a16:creationId xmlns:a16="http://schemas.microsoft.com/office/drawing/2014/main" id="{032BD765-D77E-53B7-E695-3624E3C75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37" y="2295331"/>
            <a:ext cx="8323006" cy="4562669"/>
          </a:xfrm>
        </p:spPr>
      </p:pic>
    </p:spTree>
    <p:extLst>
      <p:ext uri="{BB962C8B-B14F-4D97-AF65-F5344CB8AC3E}">
        <p14:creationId xmlns:p14="http://schemas.microsoft.com/office/powerpoint/2010/main" val="415669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7E922-5D69-4E4C-A53C-645E00DD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82" y="403906"/>
            <a:ext cx="491084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 indent="-342900"/>
            <a:r>
              <a:rPr lang="en-US" dirty="0"/>
              <a:t>Methodology(2)</a:t>
            </a:r>
          </a:p>
        </p:txBody>
      </p:sp>
      <p:pic>
        <p:nvPicPr>
          <p:cNvPr id="5" name="Content Placeholder 4" descr="A person with green eyes and a beard&#10;&#10;Description automatically generated">
            <a:extLst>
              <a:ext uri="{FF2B5EF4-FFF2-40B4-BE49-F238E27FC236}">
                <a16:creationId xmlns:a16="http://schemas.microsoft.com/office/drawing/2014/main" id="{A1BF1E4F-9894-C980-20B5-53D4D018DA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8" r="13175" b="-1"/>
          <a:stretch/>
        </p:blipFill>
        <p:spPr>
          <a:xfrm>
            <a:off x="6083644" y="10"/>
            <a:ext cx="6108356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F7AED9-CDF1-B2C0-2B82-40DBD08D6D0C}"/>
              </a:ext>
            </a:extLst>
          </p:cNvPr>
          <p:cNvSpPr txBox="1"/>
          <p:nvPr/>
        </p:nvSpPr>
        <p:spPr>
          <a:xfrm>
            <a:off x="578497" y="3463574"/>
            <a:ext cx="47119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First, we find facial Landmarks from the 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Then it visualizes the generated style upon the original image using the facial Landmarks.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K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8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2E9C-84A4-C2C3-9FA1-87DB4DE3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PK" dirty="0"/>
          </a:p>
        </p:txBody>
      </p:sp>
      <p:pic>
        <p:nvPicPr>
          <p:cNvPr id="5" name="Content Placeholder 4" descr="A collage of a person&#10;&#10;Description automatically generated">
            <a:extLst>
              <a:ext uri="{FF2B5EF4-FFF2-40B4-BE49-F238E27FC236}">
                <a16:creationId xmlns:a16="http://schemas.microsoft.com/office/drawing/2014/main" id="{EA199D86-346C-3FBD-ADE8-B4ECEC8E2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20" y="2715143"/>
            <a:ext cx="7200900" cy="3600450"/>
          </a:xfrm>
        </p:spPr>
      </p:pic>
    </p:spTree>
    <p:extLst>
      <p:ext uri="{BB962C8B-B14F-4D97-AF65-F5344CB8AC3E}">
        <p14:creationId xmlns:p14="http://schemas.microsoft.com/office/powerpoint/2010/main" val="167990891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FA3CFDF8FF314EB25A37546F758071" ma:contentTypeVersion="8" ma:contentTypeDescription="Create a new document." ma:contentTypeScope="" ma:versionID="877be189f3b3c463a09c9c836a56c996">
  <xsd:schema xmlns:xsd="http://www.w3.org/2001/XMLSchema" xmlns:xs="http://www.w3.org/2001/XMLSchema" xmlns:p="http://schemas.microsoft.com/office/2006/metadata/properties" xmlns:ns3="139e3f49-9f60-4b43-9e83-5c3450fa72d8" targetNamespace="http://schemas.microsoft.com/office/2006/metadata/properties" ma:root="true" ma:fieldsID="8f6e7062f5a82eedc5cdd3507d89c9bd" ns3:_="">
    <xsd:import namespace="139e3f49-9f60-4b43-9e83-5c3450fa72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9e3f49-9f60-4b43-9e83-5c3450fa72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39e3f49-9f60-4b43-9e83-5c3450fa72d8" xsi:nil="true"/>
  </documentManagement>
</p:properties>
</file>

<file path=customXml/itemProps1.xml><?xml version="1.0" encoding="utf-8"?>
<ds:datastoreItem xmlns:ds="http://schemas.openxmlformats.org/officeDocument/2006/customXml" ds:itemID="{35F2740B-4A67-4504-9081-2979A63DEF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9e3f49-9f60-4b43-9e83-5c3450fa72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2606BD-CE0D-48C4-80AD-19BACF9D1F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8FB88-7C9C-40E3-8F3F-815266A9D163}">
  <ds:schemaRefs>
    <ds:schemaRef ds:uri="http://purl.org/dc/terms/"/>
    <ds:schemaRef ds:uri="http://www.w3.org/XML/1998/namespace"/>
    <ds:schemaRef ds:uri="139e3f49-9f60-4b43-9e83-5c3450fa72d8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317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Bahnschrift</vt:lpstr>
      <vt:lpstr>MatrixVTI</vt:lpstr>
      <vt:lpstr>StylizeMe Controllable High-Resolution Artistic Style Transfer  </vt:lpstr>
      <vt:lpstr>Problem Statement</vt:lpstr>
      <vt:lpstr>Introduction</vt:lpstr>
      <vt:lpstr>StyleGAN </vt:lpstr>
      <vt:lpstr>Dataset</vt:lpstr>
      <vt:lpstr>methodology</vt:lpstr>
      <vt:lpstr>Model Architecture</vt:lpstr>
      <vt:lpstr>Methodology(2)</vt:lpstr>
      <vt:lpstr>Result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StylizeMe Controllable High-Resolution Artistic Style Transfer</dc:title>
  <dc:creator>u2021234</dc:creator>
  <cp:lastModifiedBy>u2021234</cp:lastModifiedBy>
  <cp:revision>7</cp:revision>
  <dcterms:created xsi:type="dcterms:W3CDTF">2024-05-03T15:55:36Z</dcterms:created>
  <dcterms:modified xsi:type="dcterms:W3CDTF">2024-05-06T18:37:52Z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0x010100CAFA3CFDF8FF314EB25A37546F758071</vt:lpwstr>
  </property>
</Properties>
</file>