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369550" cy="72517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b0011"/>
            </a:solidFill>
            <a:ln w="0">
              <a:noFill/>
            </a:ln>
          </c:spPr>
          <c:invertIfNegative val="0"/>
          <c:dLbls>
            <c:numFmt formatCode="#,##0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27850</c:v>
                </c:pt>
                <c:pt idx="1">
                  <c:v>23575</c:v>
                </c:pt>
                <c:pt idx="2">
                  <c:v>41075</c:v>
                </c:pt>
                <c:pt idx="3">
                  <c:v>19750</c:v>
                </c:pt>
                <c:pt idx="4">
                  <c:v>11300</c:v>
                </c:pt>
              </c:numCache>
            </c:numRef>
          </c:val>
        </c:ser>
        <c:gapWidth val="79"/>
        <c:overlap val="-27"/>
        <c:axId val="50159902"/>
        <c:axId val="44327983"/>
      </c:barChart>
      <c:catAx>
        <c:axId val="5015990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767676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595959"/>
                </a:solidFill>
                <a:latin typeface="Arial"/>
              </a:defRPr>
            </a:pPr>
          </a:p>
        </c:txPr>
        <c:crossAx val="44327983"/>
        <c:crosses val="autoZero"/>
        <c:auto val="1"/>
        <c:lblAlgn val="ctr"/>
        <c:lblOffset val="100"/>
        <c:noMultiLvlLbl val="0"/>
      </c:catAx>
      <c:valAx>
        <c:axId val="4432798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360">
            <a:noFill/>
          </a:ln>
        </c:spPr>
        <c:txPr>
          <a:bodyPr/>
          <a:lstStyle/>
          <a:p>
            <a:pPr>
              <a:defRPr b="0" sz="1000" spc="-1" strike="noStrike">
                <a:solidFill>
                  <a:srgbClr val="595959"/>
                </a:solidFill>
                <a:latin typeface="Arial"/>
              </a:defRPr>
            </a:pPr>
          </a:p>
        </c:txPr>
        <c:crossAx val="5015990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b0011"/>
            </a:solidFill>
            <a:ln w="0">
              <a:noFill/>
            </a:ln>
          </c:spPr>
          <c:invertIfNegative val="0"/>
          <c:dLbls>
            <c:numFmt formatCode="#,##0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2557</c:v>
                </c:pt>
                <c:pt idx="1">
                  <c:v>1300</c:v>
                </c:pt>
                <c:pt idx="2">
                  <c:v>4350</c:v>
                </c:pt>
                <c:pt idx="3">
                  <c:v>2027</c:v>
                </c:pt>
                <c:pt idx="4">
                  <c:v>600</c:v>
                </c:pt>
              </c:numCache>
            </c:numRef>
          </c:val>
        </c:ser>
        <c:gapWidth val="79"/>
        <c:overlap val="-27"/>
        <c:axId val="87072633"/>
        <c:axId val="89364741"/>
      </c:barChart>
      <c:catAx>
        <c:axId val="8707263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767676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595959"/>
                </a:solidFill>
                <a:latin typeface="Arial"/>
              </a:defRPr>
            </a:pPr>
          </a:p>
        </c:txPr>
        <c:crossAx val="89364741"/>
        <c:crosses val="autoZero"/>
        <c:auto val="1"/>
        <c:lblAlgn val="ctr"/>
        <c:lblOffset val="100"/>
        <c:noMultiLvlLbl val="0"/>
      </c:catAx>
      <c:valAx>
        <c:axId val="8936474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9360">
            <a:noFill/>
          </a:ln>
        </c:spPr>
        <c:txPr>
          <a:bodyPr/>
          <a:lstStyle/>
          <a:p>
            <a:pPr>
              <a:defRPr b="0" sz="1000" spc="-1" strike="noStrike">
                <a:solidFill>
                  <a:srgbClr val="595959"/>
                </a:solidFill>
                <a:latin typeface="Arial"/>
              </a:defRPr>
            </a:pPr>
          </a:p>
        </c:txPr>
        <c:crossAx val="87072633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Issuance</c:v>
                </c:pt>
              </c:strCache>
            </c:strRef>
          </c:tx>
          <c:spPr>
            <a:solidFill>
              <a:srgbClr val="db001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4e48c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db001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76767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d7d8d6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&lt;5 years</c:v>
                </c:pt>
                <c:pt idx="1">
                  <c:v>5-10 years</c:v>
                </c:pt>
                <c:pt idx="2">
                  <c:v>10-30 years</c:v>
                </c:pt>
                <c:pt idx="3">
                  <c:v>&gt;30 years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48</c:v>
                </c:pt>
                <c:pt idx="1">
                  <c:v>30</c:v>
                </c:pt>
                <c:pt idx="2">
                  <c:v>22</c:v>
                </c:pt>
                <c:pt idx="3">
                  <c:v>0.6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Issuance</c:v>
                </c:pt>
              </c:strCache>
            </c:strRef>
          </c:tx>
          <c:spPr>
            <a:solidFill>
              <a:srgbClr val="db001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4e48c7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db001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76767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d7d8d6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General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≥A-</c:v>
                </c:pt>
                <c:pt idx="1">
                  <c:v>BBB +/-</c:v>
                </c:pt>
                <c:pt idx="2">
                  <c:v>XO</c:v>
                </c:pt>
                <c:pt idx="3">
                  <c:v>NR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26</c:v>
                </c:pt>
                <c:pt idx="1">
                  <c:v>66</c:v>
                </c:pt>
                <c:pt idx="2">
                  <c:v>2.5</c:v>
                </c:pt>
                <c:pt idx="3">
                  <c:v>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12920" y="294120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3017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63888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86448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1292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63888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86448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12920" y="415440"/>
            <a:ext cx="9540360" cy="11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017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essage line"/>
          <p:cNvSpPr/>
          <p:nvPr/>
        </p:nvSpPr>
        <p:spPr>
          <a:xfrm>
            <a:off x="2592000" y="1321560"/>
            <a:ext cx="360" cy="5276160"/>
          </a:xfrm>
          <a:prstGeom prst="line">
            <a:avLst/>
          </a:prstGeom>
          <a:ln w="12700">
            <a:solidFill>
              <a:srgbClr val="76767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lide number"/>
          <p:cNvSpPr/>
          <p:nvPr/>
        </p:nvSpPr>
        <p:spPr>
          <a:xfrm>
            <a:off x="5099040" y="6710040"/>
            <a:ext cx="171000" cy="1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7C9174D1-DDFB-419B-B108-4D7AE6928A1D}" type="slidenum">
              <a:rPr b="0" lang="en-GB" sz="1000" spc="-1" strike="noStrike">
                <a:solidFill>
                  <a:srgbClr val="000000"/>
                </a:solidFill>
                <a:latin typeface="Arial"/>
                <a:ea typeface="SimHei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grpSp>
        <p:nvGrpSpPr>
          <p:cNvPr id="2" name="Background grid"/>
          <p:cNvGrpSpPr/>
          <p:nvPr/>
        </p:nvGrpSpPr>
        <p:grpSpPr>
          <a:xfrm>
            <a:off x="419040" y="439560"/>
            <a:ext cx="9537480" cy="6161040"/>
            <a:chOff x="419040" y="439560"/>
            <a:chExt cx="9537480" cy="6161040"/>
          </a:xfrm>
        </p:grpSpPr>
        <p:sp>
          <p:nvSpPr>
            <p:cNvPr id="3" name="Rectangle 208" hidden="1"/>
            <p:cNvSpPr/>
            <p:nvPr/>
          </p:nvSpPr>
          <p:spPr>
            <a:xfrm>
              <a:off x="419040" y="1333440"/>
              <a:ext cx="2022120" cy="5266800"/>
            </a:xfrm>
            <a:prstGeom prst="rect">
              <a:avLst/>
            </a:prstGeom>
            <a:noFill/>
            <a:ln w="6350">
              <a:solidFill>
                <a:srgbClr val="a5a6a9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" name="Group 15"/>
            <p:cNvGrpSpPr/>
            <p:nvPr/>
          </p:nvGrpSpPr>
          <p:grpSpPr>
            <a:xfrm>
              <a:off x="2743200" y="1333440"/>
              <a:ext cx="7208280" cy="5267160"/>
              <a:chOff x="2743200" y="1333440"/>
              <a:chExt cx="7208280" cy="5267160"/>
            </a:xfrm>
          </p:grpSpPr>
          <p:sp>
            <p:nvSpPr>
              <p:cNvPr id="5" name="Rectangle 204" hidden="1"/>
              <p:cNvSpPr/>
              <p:nvPr/>
            </p:nvSpPr>
            <p:spPr>
              <a:xfrm>
                <a:off x="2743200" y="1333440"/>
                <a:ext cx="3508920" cy="2543040"/>
              </a:xfrm>
              <a:prstGeom prst="rect">
                <a:avLst/>
              </a:prstGeom>
              <a:noFill/>
              <a:ln w="6350">
                <a:solidFill>
                  <a:srgbClr val="a5a6a9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Rectangle 206" hidden="1"/>
              <p:cNvSpPr/>
              <p:nvPr/>
            </p:nvSpPr>
            <p:spPr>
              <a:xfrm>
                <a:off x="2743200" y="4060080"/>
                <a:ext cx="3508920" cy="2540520"/>
              </a:xfrm>
              <a:prstGeom prst="rect">
                <a:avLst/>
              </a:prstGeom>
              <a:noFill/>
              <a:ln w="6350">
                <a:solidFill>
                  <a:srgbClr val="a5a6a9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Rectangle 223" hidden="1"/>
              <p:cNvSpPr/>
              <p:nvPr/>
            </p:nvSpPr>
            <p:spPr>
              <a:xfrm>
                <a:off x="6435360" y="1333440"/>
                <a:ext cx="3516120" cy="2543040"/>
              </a:xfrm>
              <a:prstGeom prst="rect">
                <a:avLst/>
              </a:prstGeom>
              <a:noFill/>
              <a:ln w="6350">
                <a:solidFill>
                  <a:srgbClr val="a5a6a9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Rectangle 224" hidden="1"/>
              <p:cNvSpPr/>
              <p:nvPr/>
            </p:nvSpPr>
            <p:spPr>
              <a:xfrm>
                <a:off x="6435360" y="4060080"/>
                <a:ext cx="3516120" cy="2540520"/>
              </a:xfrm>
              <a:prstGeom prst="rect">
                <a:avLst/>
              </a:prstGeom>
              <a:noFill/>
              <a:ln w="6350">
                <a:solidFill>
                  <a:srgbClr val="a5a6a9"/>
                </a:solidFill>
                <a:prstDash val="dash"/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Rectangle 446" hidden="1"/>
            <p:cNvSpPr/>
            <p:nvPr/>
          </p:nvSpPr>
          <p:spPr>
            <a:xfrm>
              <a:off x="8805960" y="439560"/>
              <a:ext cx="1150560" cy="576000"/>
            </a:xfrm>
            <a:prstGeom prst="rect">
              <a:avLst/>
            </a:prstGeom>
            <a:noFill/>
            <a:ln w="3175">
              <a:solidFill>
                <a:srgbClr val="ffffff">
                  <a:lumMod val="75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5000" bIns="45000" anchor="ctr">
              <a:noAutofit/>
            </a:bodyPr>
            <a:p>
              <a:pPr>
                <a:lnSpc>
                  <a:spcPts val="700"/>
                </a:lnSpc>
                <a:buNone/>
              </a:pPr>
              <a:r>
                <a:rPr b="0" lang="en-GB" sz="800" spc="-1" strike="noStrike">
                  <a:solidFill>
                    <a:srgbClr val="bfbfbf"/>
                  </a:solidFill>
                  <a:latin typeface="Arial"/>
                </a:rPr>
                <a:t>Third party logo</a:t>
              </a:r>
              <a:endParaRPr b="0" lang="en-IN" sz="800" spc="-1" strike="noStrike">
                <a:latin typeface="Arial"/>
              </a:endParaRPr>
            </a:p>
          </p:txBody>
        </p:sp>
      </p:grpSp>
      <p:sp>
        <p:nvSpPr>
          <p:cNvPr id="10" name="MSIPCMContentMarking"/>
          <p:cNvSpPr/>
          <p:nvPr/>
        </p:nvSpPr>
        <p:spPr>
          <a:xfrm>
            <a:off x="4864320" y="7043760"/>
            <a:ext cx="640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000" spc="-1" strike="noStrike">
                <a:solidFill>
                  <a:srgbClr val="000000"/>
                </a:solidFill>
                <a:latin typeface="Calibri"/>
              </a:rPr>
              <a:t>PUBLIC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SimHei"/>
              </a:rPr>
              <a:t>Click to edit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SimHei"/>
              </a:rPr>
              <a:t>Master title style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He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1"/>
          </p:nvPr>
        </p:nvSpPr>
        <p:spPr>
          <a:xfrm>
            <a:off x="7638840" y="6710040"/>
            <a:ext cx="2314440" cy="1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743200" y="1305000"/>
            <a:ext cx="7210080" cy="52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SimHe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SzPct val="90000"/>
              <a:buFont typeface="Wingdings" charset="2"/>
              <a:buChar char="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SimHei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Font typeface="Wingdings 2" charset="2"/>
              <a:buChar char="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SimHei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6858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Font typeface="Helvetica Neue for HSBC Lt"/>
              <a:buChar char="–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SimHei"/>
              </a:rPr>
              <a:t>Fourth level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lvl="4" marL="9144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Font typeface="Helvetica Neue for HSBC Lt"/>
              <a:buChar char="–"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SimHei"/>
              </a:rPr>
              <a:t>Fifth level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11480" y="1305000"/>
            <a:ext cx="2021400" cy="529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SimHei"/>
              </a:rPr>
              <a:t>Click to edit Master text styles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SzPct val="90000"/>
              <a:buFont typeface="Wingdings" charset="2"/>
              <a:buChar char="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SimHei"/>
              </a:rPr>
              <a:t>Second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Font typeface="Wingdings 2" charset="2"/>
              <a:buChar char=""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SimHei"/>
              </a:rPr>
              <a:t>Third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lvl="3" marL="685800" indent="-228600">
              <a:lnSpc>
                <a:spcPct val="100000"/>
              </a:lnSpc>
              <a:spcBef>
                <a:spcPts val="201"/>
              </a:spcBef>
              <a:buClr>
                <a:srgbClr val="db0011"/>
              </a:buClr>
              <a:buFont typeface="Helvetica Neue for HSBC Lt"/>
              <a:buChar char="–"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SimHei"/>
              </a:rPr>
              <a:t>Fourth level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Bar31770"/>
          <p:cNvSpPr/>
          <p:nvPr/>
        </p:nvSpPr>
        <p:spPr>
          <a:xfrm>
            <a:off x="2734200" y="1297080"/>
            <a:ext cx="352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SimHei"/>
              </a:rPr>
              <a:t>EUR Monthly Issuance Volumes (M)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3" name="TBar31766"/>
          <p:cNvSpPr/>
          <p:nvPr/>
        </p:nvSpPr>
        <p:spPr>
          <a:xfrm>
            <a:off x="2734200" y="3958920"/>
            <a:ext cx="352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SimHei"/>
              </a:rPr>
              <a:t>Breakdown by Ratings (% Issuance)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SimHei"/>
              </a:rPr>
              <a:t>Corporate Senior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SimHei"/>
              </a:rPr>
              <a:t>Bond Market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SimHei"/>
              </a:rPr>
              <a:t>Backdrop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47400" y="1337760"/>
            <a:ext cx="2121120" cy="53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28600" indent="-228600" algn="just">
              <a:lnSpc>
                <a:spcPct val="100000"/>
              </a:lnSpc>
              <a:buClr>
                <a:srgbClr val="db0011"/>
              </a:buClr>
              <a:buSzPct val="90000"/>
              <a:buFont typeface="Wingdings" charset="2"/>
              <a:buChar char=""/>
              <a:tabLst>
                <a:tab algn="l" pos="22860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SimHei"/>
              </a:rPr>
              <a:t>Both EUR and GBP seem to have a similar trend, where March seems to be an outlier period.GBP also has much lesser issuance volumes than EUR.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 algn="just">
              <a:lnSpc>
                <a:spcPct val="100000"/>
              </a:lnSpc>
              <a:buClr>
                <a:srgbClr val="db0011"/>
              </a:buClr>
              <a:buSzPct val="90000"/>
              <a:buFont typeface="Wingdings" charset="2"/>
              <a:buChar char=""/>
              <a:tabLst>
                <a:tab algn="l" pos="22860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SimHei"/>
              </a:rPr>
              <a:t>2/3rd of the bonds ratings are BBB, with about 7% being low to not rated. Showcasing that rated bonds are heavily preferred.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 algn="just">
              <a:lnSpc>
                <a:spcPct val="100000"/>
              </a:lnSpc>
              <a:buClr>
                <a:srgbClr val="db0011"/>
              </a:buClr>
              <a:buSzPct val="90000"/>
              <a:buFont typeface="Wingdings" charset="2"/>
              <a:buChar char=""/>
              <a:tabLst>
                <a:tab algn="l" pos="22860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SimHei"/>
              </a:rPr>
              <a:t>Almost ½ the bonds are having their maturity within 5 years, after which seems to be 5-10 years. Showcasing that there is a preference for bonds for a relatively shorter duration.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Bar31768"/>
          <p:cNvSpPr/>
          <p:nvPr/>
        </p:nvSpPr>
        <p:spPr>
          <a:xfrm>
            <a:off x="6437520" y="1297080"/>
            <a:ext cx="352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SimHei"/>
              </a:rPr>
              <a:t>GBP Monthly Issuance Volumes (M)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" name="TBar31764"/>
          <p:cNvSpPr/>
          <p:nvPr/>
        </p:nvSpPr>
        <p:spPr>
          <a:xfrm>
            <a:off x="6437520" y="3958920"/>
            <a:ext cx="352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SimHei"/>
              </a:rPr>
              <a:t>Breakdown by Tenor (% Issuance)</a:t>
            </a:r>
            <a:endParaRPr b="0" lang="en-IN" sz="1200" spc="-1" strike="noStrike">
              <a:latin typeface="Arial"/>
            </a:endParaRPr>
          </a:p>
        </p:txBody>
      </p:sp>
      <p:graphicFrame>
        <p:nvGraphicFramePr>
          <p:cNvPr id="58" name="Chart 4"/>
          <p:cNvGraphicFramePr/>
          <p:nvPr/>
        </p:nvGraphicFramePr>
        <p:xfrm>
          <a:off x="2744280" y="1607400"/>
          <a:ext cx="2981160" cy="216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9" name="Chart 15"/>
          <p:cNvGraphicFramePr/>
          <p:nvPr/>
        </p:nvGraphicFramePr>
        <p:xfrm>
          <a:off x="6437520" y="1607400"/>
          <a:ext cx="2981160" cy="216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TBar31770"/>
          <p:cNvSpPr/>
          <p:nvPr/>
        </p:nvSpPr>
        <p:spPr>
          <a:xfrm>
            <a:off x="621360" y="6856920"/>
            <a:ext cx="42354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SimHei"/>
              </a:rPr>
              <a:t>Note: May-21 MTD from 1 May 2021 to 14 May 2021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SimHei"/>
              </a:rPr>
              <a:t>XO stands for crossover (at least 1 rating is investment-grade, at least 1 rating is high-yield)</a:t>
            </a:r>
            <a:br>
              <a:rPr sz="800"/>
            </a:br>
            <a:r>
              <a:rPr b="0" lang="en-GB" sz="800" spc="-1" strike="noStrike">
                <a:solidFill>
                  <a:srgbClr val="000000"/>
                </a:solidFill>
                <a:latin typeface="Arial"/>
                <a:ea typeface="SimHei"/>
              </a:rPr>
              <a:t>NR stands for not rated (no ratings on the issuance)</a:t>
            </a:r>
            <a:endParaRPr b="0" lang="en-IN" sz="800" spc="-1" strike="noStrike">
              <a:latin typeface="Arial"/>
            </a:endParaRPr>
          </a:p>
        </p:txBody>
      </p:sp>
      <p:graphicFrame>
        <p:nvGraphicFramePr>
          <p:cNvPr id="61" name="Chart 21"/>
          <p:cNvGraphicFramePr/>
          <p:nvPr/>
        </p:nvGraphicFramePr>
        <p:xfrm>
          <a:off x="6213240" y="4330080"/>
          <a:ext cx="3429720" cy="212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Chart 22"/>
          <p:cNvGraphicFramePr/>
          <p:nvPr/>
        </p:nvGraphicFramePr>
        <p:xfrm>
          <a:off x="2520000" y="4330080"/>
          <a:ext cx="3429720" cy="212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14</TotalTime>
  <Application>LibreOffice/7.3.7.2$Linux_X86_64 LibreOffice_project/30$Build-2</Application>
  <AppVersion>15.0000</AppVersion>
  <Words>209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2021-05-18T04:53:26Z</dcterms:created>
  <dc:creator/>
  <dc:description/>
  <dc:language>en-IN</dc:language>
  <cp:lastModifiedBy/>
  <dcterms:modified xsi:type="dcterms:W3CDTF">2024-02-16T20:09:29Z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