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3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538" autoAdjust="0"/>
    <p:restoredTop sz="95646" autoAdjust="0"/>
  </p:normalViewPr>
  <p:slideViewPr>
    <p:cSldViewPr snapToGrid="0" snapToObjects="1">
      <p:cViewPr>
        <p:scale>
          <a:sx n="80" d="100"/>
          <a:sy n="80" d="100"/>
        </p:scale>
        <p:origin x="976" y="-248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DCF analysis for Happy Hour Co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044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5344204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623560" y="5610557"/>
            <a:ext cx="4279392" cy="1523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900" b="1" dirty="0"/>
              <a:t>Sensitising firm value ($m) and implied offer price to WACC and TGR</a:t>
            </a:r>
            <a:endParaRPr lang="en-GB" sz="900" b="1" dirty="0">
              <a:latin typeface="Arial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823702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836268" y="143032"/>
            <a:ext cx="1480570" cy="216293"/>
            <a:chOff x="878357" y="114751"/>
            <a:chExt cx="148057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87835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case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71F01A-70CC-A3FC-FAD4-A4029AE9B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915"/>
              </p:ext>
            </p:extLst>
          </p:nvPr>
        </p:nvGraphicFramePr>
        <p:xfrm>
          <a:off x="5623557" y="5782371"/>
          <a:ext cx="4279395" cy="964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713">
                  <a:extLst>
                    <a:ext uri="{9D8B030D-6E8A-4147-A177-3AD203B41FA5}">
                      <a16:colId xmlns:a16="http://schemas.microsoft.com/office/drawing/2014/main" val="4188725173"/>
                    </a:ext>
                  </a:extLst>
                </a:gridCol>
                <a:gridCol w="603947">
                  <a:extLst>
                    <a:ext uri="{9D8B030D-6E8A-4147-A177-3AD203B41FA5}">
                      <a16:colId xmlns:a16="http://schemas.microsoft.com/office/drawing/2014/main" val="2247054338"/>
                    </a:ext>
                  </a:extLst>
                </a:gridCol>
                <a:gridCol w="603947">
                  <a:extLst>
                    <a:ext uri="{9D8B030D-6E8A-4147-A177-3AD203B41FA5}">
                      <a16:colId xmlns:a16="http://schemas.microsoft.com/office/drawing/2014/main" val="3441093927"/>
                    </a:ext>
                  </a:extLst>
                </a:gridCol>
                <a:gridCol w="603947">
                  <a:extLst>
                    <a:ext uri="{9D8B030D-6E8A-4147-A177-3AD203B41FA5}">
                      <a16:colId xmlns:a16="http://schemas.microsoft.com/office/drawing/2014/main" val="617131556"/>
                    </a:ext>
                  </a:extLst>
                </a:gridCol>
                <a:gridCol w="603947">
                  <a:extLst>
                    <a:ext uri="{9D8B030D-6E8A-4147-A177-3AD203B41FA5}">
                      <a16:colId xmlns:a16="http://schemas.microsoft.com/office/drawing/2014/main" val="2854297636"/>
                    </a:ext>
                  </a:extLst>
                </a:gridCol>
                <a:gridCol w="603947">
                  <a:extLst>
                    <a:ext uri="{9D8B030D-6E8A-4147-A177-3AD203B41FA5}">
                      <a16:colId xmlns:a16="http://schemas.microsoft.com/office/drawing/2014/main" val="183557898"/>
                    </a:ext>
                  </a:extLst>
                </a:gridCol>
                <a:gridCol w="603947">
                  <a:extLst>
                    <a:ext uri="{9D8B030D-6E8A-4147-A177-3AD203B41FA5}">
                      <a16:colId xmlns:a16="http://schemas.microsoft.com/office/drawing/2014/main" val="151711250"/>
                    </a:ext>
                  </a:extLst>
                </a:gridCol>
              </a:tblGrid>
              <a:tr h="1575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700" u="none" strike="noStrike">
                          <a:effectLst/>
                        </a:rPr>
                        <a:t> 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GB" sz="700" u="none" strike="noStrike">
                          <a:effectLst/>
                        </a:rPr>
                        <a:t>Perpetuity Growth Rate (%)</a:t>
                      </a:r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81" marR="67681" marT="33840" marB="3384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40173"/>
                  </a:ext>
                </a:extLst>
              </a:tr>
              <a:tr h="131692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GB" sz="700" u="none" strike="noStrike">
                          <a:effectLst/>
                        </a:rPr>
                        <a:t>WACC (%)</a:t>
                      </a:r>
                      <a:endParaRPr lang="en-GB" sz="7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681" marR="67681" marT="33840" marB="33840" vert="vert27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u="none" strike="noStrike">
                          <a:effectLst/>
                        </a:rPr>
                        <a:t> 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600" u="none" strike="noStrike">
                          <a:effectLst/>
                        </a:rPr>
                        <a:t>0.00%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600" u="none" strike="noStrike">
                          <a:effectLst/>
                        </a:rPr>
                        <a:t>0.25%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600" u="none" strike="noStrike">
                          <a:effectLst/>
                        </a:rPr>
                        <a:t>0.50%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600" u="none" strike="noStrike">
                          <a:effectLst/>
                        </a:rPr>
                        <a:t>0.75%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600" u="none" strike="noStrike">
                          <a:effectLst/>
                        </a:rPr>
                        <a:t>1.00%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8121154"/>
                  </a:ext>
                </a:extLst>
              </a:tr>
              <a:tr h="13169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u="none" strike="noStrike">
                          <a:effectLst/>
                        </a:rPr>
                        <a:t>7.5%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888 / 404c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905 / 412c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923 / 421c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943 / 431c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964 / 442c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86305932"/>
                  </a:ext>
                </a:extLst>
              </a:tr>
              <a:tr h="13169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u="none" strike="noStrike">
                          <a:effectLst/>
                        </a:rPr>
                        <a:t>8.0%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830 / 374c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844 / 382c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859 / 389c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875 / 397c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893 / 406c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0946206"/>
                  </a:ext>
                </a:extLst>
              </a:tr>
              <a:tr h="13169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u="none" strike="noStrike">
                          <a:effectLst/>
                        </a:rPr>
                        <a:t>8.5%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778 / 348c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790 / 355c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803 / 361c 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817 / 368c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831 / 375c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373081"/>
                  </a:ext>
                </a:extLst>
              </a:tr>
              <a:tr h="13169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u="none" strike="noStrike">
                          <a:effectLst/>
                        </a:rPr>
                        <a:t>9.0%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732 / 325c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743 / 331c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754 / 336c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765 / 342c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778 / 348c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7674954"/>
                  </a:ext>
                </a:extLst>
              </a:tr>
              <a:tr h="13169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u="none" strike="noStrike">
                          <a:effectLst/>
                        </a:rPr>
                        <a:t>9.5%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691 / 305c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700 / 309c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710 / 314c 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 dirty="0">
                          <a:effectLst/>
                        </a:rPr>
                        <a:t>720 / 319c 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 dirty="0">
                          <a:effectLst/>
                        </a:rPr>
                        <a:t>730 / 324c 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5011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EC38CA-E319-35F0-5ABC-262D00C45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31089"/>
              </p:ext>
            </p:extLst>
          </p:nvPr>
        </p:nvGraphicFramePr>
        <p:xfrm>
          <a:off x="785686" y="5636906"/>
          <a:ext cx="4449254" cy="11099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6168">
                  <a:extLst>
                    <a:ext uri="{9D8B030D-6E8A-4147-A177-3AD203B41FA5}">
                      <a16:colId xmlns:a16="http://schemas.microsoft.com/office/drawing/2014/main" val="1104013490"/>
                    </a:ext>
                  </a:extLst>
                </a:gridCol>
                <a:gridCol w="941543">
                  <a:extLst>
                    <a:ext uri="{9D8B030D-6E8A-4147-A177-3AD203B41FA5}">
                      <a16:colId xmlns:a16="http://schemas.microsoft.com/office/drawing/2014/main" val="1236193106"/>
                    </a:ext>
                  </a:extLst>
                </a:gridCol>
                <a:gridCol w="941543">
                  <a:extLst>
                    <a:ext uri="{9D8B030D-6E8A-4147-A177-3AD203B41FA5}">
                      <a16:colId xmlns:a16="http://schemas.microsoft.com/office/drawing/2014/main" val="3087693986"/>
                    </a:ext>
                  </a:extLst>
                </a:gridCol>
              </a:tblGrid>
              <a:tr h="123331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Value Based on 8.5% WACC &amp; 0.5% TGR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350" marR="60350" marT="30175" marB="30175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700" u="none" strike="noStrike">
                          <a:effectLst/>
                        </a:rPr>
                        <a:t>Amount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700" u="none" strike="noStrike">
                          <a:effectLst/>
                        </a:rPr>
                        <a:t>% of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356976"/>
                  </a:ext>
                </a:extLst>
              </a:tr>
              <a:tr h="12333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700" u="none" strike="noStrike">
                          <a:effectLst/>
                        </a:rPr>
                        <a:t>($m)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700" u="none" strike="noStrike">
                          <a:effectLst/>
                        </a:rPr>
                        <a:t>NPV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6914904"/>
                  </a:ext>
                </a:extLst>
              </a:tr>
              <a:tr h="1233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Present Value of Cashflows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409 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50.9% 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1363528"/>
                  </a:ext>
                </a:extLst>
              </a:tr>
              <a:tr h="1233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PV of Terminal Value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394 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49.1% 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37318"/>
                  </a:ext>
                </a:extLst>
              </a:tr>
              <a:tr h="1233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Implied Firm NPV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803 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100.0% 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8625231"/>
                  </a:ext>
                </a:extLst>
              </a:tr>
              <a:tr h="1233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Net debt &amp; adjustments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(85)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9300953"/>
                  </a:ext>
                </a:extLst>
              </a:tr>
              <a:tr h="1233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Implied equity value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718 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 </a:t>
                      </a:r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33332003"/>
                  </a:ext>
                </a:extLst>
              </a:tr>
              <a:tr h="1233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Implied share price ($c)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361 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7469153"/>
                  </a:ext>
                </a:extLst>
              </a:tr>
              <a:tr h="1233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% premium to current</a:t>
                      </a:r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500" u="none" strike="noStrike">
                          <a:effectLst/>
                        </a:rPr>
                        <a:t>118.8% </a:t>
                      </a:r>
                      <a:endParaRPr lang="en-GB" sz="5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281433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933D1A-4214-C083-B059-A80AB5382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24847"/>
              </p:ext>
            </p:extLst>
          </p:nvPr>
        </p:nvGraphicFramePr>
        <p:xfrm>
          <a:off x="596593" y="1499373"/>
          <a:ext cx="9733893" cy="3839548"/>
        </p:xfrm>
        <a:graphic>
          <a:graphicData uri="http://schemas.openxmlformats.org/drawingml/2006/table">
            <a:tbl>
              <a:tblPr/>
              <a:tblGrid>
                <a:gridCol w="385847">
                  <a:extLst>
                    <a:ext uri="{9D8B030D-6E8A-4147-A177-3AD203B41FA5}">
                      <a16:colId xmlns:a16="http://schemas.microsoft.com/office/drawing/2014/main" val="3556208312"/>
                    </a:ext>
                  </a:extLst>
                </a:gridCol>
                <a:gridCol w="578771">
                  <a:extLst>
                    <a:ext uri="{9D8B030D-6E8A-4147-A177-3AD203B41FA5}">
                      <a16:colId xmlns:a16="http://schemas.microsoft.com/office/drawing/2014/main" val="1020676148"/>
                    </a:ext>
                  </a:extLst>
                </a:gridCol>
                <a:gridCol w="578771">
                  <a:extLst>
                    <a:ext uri="{9D8B030D-6E8A-4147-A177-3AD203B41FA5}">
                      <a16:colId xmlns:a16="http://schemas.microsoft.com/office/drawing/2014/main" val="994117642"/>
                    </a:ext>
                  </a:extLst>
                </a:gridCol>
                <a:gridCol w="447231">
                  <a:extLst>
                    <a:ext uri="{9D8B030D-6E8A-4147-A177-3AD203B41FA5}">
                      <a16:colId xmlns:a16="http://schemas.microsoft.com/office/drawing/2014/main" val="1522951924"/>
                    </a:ext>
                  </a:extLst>
                </a:gridCol>
                <a:gridCol w="447231">
                  <a:extLst>
                    <a:ext uri="{9D8B030D-6E8A-4147-A177-3AD203B41FA5}">
                      <a16:colId xmlns:a16="http://schemas.microsoft.com/office/drawing/2014/main" val="732943890"/>
                    </a:ext>
                  </a:extLst>
                </a:gridCol>
                <a:gridCol w="43847">
                  <a:extLst>
                    <a:ext uri="{9D8B030D-6E8A-4147-A177-3AD203B41FA5}">
                      <a16:colId xmlns:a16="http://schemas.microsoft.com/office/drawing/2014/main" val="1573810601"/>
                    </a:ext>
                  </a:extLst>
                </a:gridCol>
                <a:gridCol w="613850">
                  <a:extLst>
                    <a:ext uri="{9D8B030D-6E8A-4147-A177-3AD203B41FA5}">
                      <a16:colId xmlns:a16="http://schemas.microsoft.com/office/drawing/2014/main" val="3533244933"/>
                    </a:ext>
                  </a:extLst>
                </a:gridCol>
                <a:gridCol w="666464">
                  <a:extLst>
                    <a:ext uri="{9D8B030D-6E8A-4147-A177-3AD203B41FA5}">
                      <a16:colId xmlns:a16="http://schemas.microsoft.com/office/drawing/2014/main" val="4115659587"/>
                    </a:ext>
                  </a:extLst>
                </a:gridCol>
                <a:gridCol w="613850">
                  <a:extLst>
                    <a:ext uri="{9D8B030D-6E8A-4147-A177-3AD203B41FA5}">
                      <a16:colId xmlns:a16="http://schemas.microsoft.com/office/drawing/2014/main" val="2486206780"/>
                    </a:ext>
                  </a:extLst>
                </a:gridCol>
                <a:gridCol w="613850">
                  <a:extLst>
                    <a:ext uri="{9D8B030D-6E8A-4147-A177-3AD203B41FA5}">
                      <a16:colId xmlns:a16="http://schemas.microsoft.com/office/drawing/2014/main" val="3689329691"/>
                    </a:ext>
                  </a:extLst>
                </a:gridCol>
                <a:gridCol w="613850">
                  <a:extLst>
                    <a:ext uri="{9D8B030D-6E8A-4147-A177-3AD203B41FA5}">
                      <a16:colId xmlns:a16="http://schemas.microsoft.com/office/drawing/2014/main" val="4015799596"/>
                    </a:ext>
                  </a:extLst>
                </a:gridCol>
                <a:gridCol w="613850">
                  <a:extLst>
                    <a:ext uri="{9D8B030D-6E8A-4147-A177-3AD203B41FA5}">
                      <a16:colId xmlns:a16="http://schemas.microsoft.com/office/drawing/2014/main" val="1527245146"/>
                    </a:ext>
                  </a:extLst>
                </a:gridCol>
                <a:gridCol w="613850">
                  <a:extLst>
                    <a:ext uri="{9D8B030D-6E8A-4147-A177-3AD203B41FA5}">
                      <a16:colId xmlns:a16="http://schemas.microsoft.com/office/drawing/2014/main" val="1090862545"/>
                    </a:ext>
                  </a:extLst>
                </a:gridCol>
                <a:gridCol w="613850">
                  <a:extLst>
                    <a:ext uri="{9D8B030D-6E8A-4147-A177-3AD203B41FA5}">
                      <a16:colId xmlns:a16="http://schemas.microsoft.com/office/drawing/2014/main" val="1281245545"/>
                    </a:ext>
                  </a:extLst>
                </a:gridCol>
                <a:gridCol w="613850">
                  <a:extLst>
                    <a:ext uri="{9D8B030D-6E8A-4147-A177-3AD203B41FA5}">
                      <a16:colId xmlns:a16="http://schemas.microsoft.com/office/drawing/2014/main" val="1700796734"/>
                    </a:ext>
                  </a:extLst>
                </a:gridCol>
                <a:gridCol w="613850">
                  <a:extLst>
                    <a:ext uri="{9D8B030D-6E8A-4147-A177-3AD203B41FA5}">
                      <a16:colId xmlns:a16="http://schemas.microsoft.com/office/drawing/2014/main" val="1526698961"/>
                    </a:ext>
                  </a:extLst>
                </a:gridCol>
                <a:gridCol w="613850">
                  <a:extLst>
                    <a:ext uri="{9D8B030D-6E8A-4147-A177-3AD203B41FA5}">
                      <a16:colId xmlns:a16="http://schemas.microsoft.com/office/drawing/2014/main" val="3167969130"/>
                    </a:ext>
                  </a:extLst>
                </a:gridCol>
                <a:gridCol w="447231">
                  <a:extLst>
                    <a:ext uri="{9D8B030D-6E8A-4147-A177-3AD203B41FA5}">
                      <a16:colId xmlns:a16="http://schemas.microsoft.com/office/drawing/2014/main" val="1793182518"/>
                    </a:ext>
                  </a:extLst>
                </a:gridCol>
              </a:tblGrid>
              <a:tr h="137194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DCF Forecast Year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172408"/>
                  </a:ext>
                </a:extLst>
              </a:tr>
              <a:tr h="1793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 YE ($m)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326606"/>
                  </a:ext>
                </a:extLst>
              </a:tr>
              <a:tr h="137194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1,149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1,498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1,522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1,562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1,577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448916"/>
                  </a:ext>
                </a:extLst>
              </a:tr>
              <a:tr h="137194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(0.3%)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265544"/>
                  </a:ext>
                </a:extLst>
              </a:tr>
              <a:tr h="137194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949475"/>
                  </a:ext>
                </a:extLst>
              </a:tr>
              <a:tr h="137194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320081"/>
                  </a:ext>
                </a:extLst>
              </a:tr>
              <a:tr h="137194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(1.6%)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20.7%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11.3%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09839"/>
                  </a:ext>
                </a:extLst>
              </a:tr>
              <a:tr h="137194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D&amp;A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671645"/>
                  </a:ext>
                </a:extLst>
              </a:tr>
              <a:tr h="1793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32085"/>
                  </a:ext>
                </a:extLst>
              </a:tr>
              <a:tr h="1762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94.4%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109.6%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107.2%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104.7%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102.3%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99.9%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97.4%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774140"/>
                  </a:ext>
                </a:extLst>
              </a:tr>
              <a:tr h="137194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701285"/>
                  </a:ext>
                </a:extLst>
              </a:tr>
              <a:tr h="137194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080770"/>
                  </a:ext>
                </a:extLst>
              </a:tr>
              <a:tr h="1793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 on 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463421"/>
                  </a:ext>
                </a:extLst>
              </a:tr>
              <a:tr h="162601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tax rate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15821"/>
                  </a:ext>
                </a:extLst>
              </a:tr>
              <a:tr h="137194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585048"/>
                  </a:ext>
                </a:extLst>
              </a:tr>
              <a:tr h="1793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591477"/>
                  </a:ext>
                </a:extLst>
              </a:tr>
              <a:tr h="13719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 in NWC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820619"/>
                  </a:ext>
                </a:extLst>
              </a:tr>
              <a:tr h="13719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549290"/>
                  </a:ext>
                </a:extLst>
              </a:tr>
              <a:tr h="1793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392848"/>
                  </a:ext>
                </a:extLst>
              </a:tr>
              <a:tr h="13719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Exceptional items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20897"/>
                  </a:ext>
                </a:extLst>
              </a:tr>
              <a:tr h="179360"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(1.7%)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078261"/>
                  </a:ext>
                </a:extLst>
              </a:tr>
              <a:tr h="16260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Unlevered free cash flow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87655"/>
                  </a:ext>
                </a:extLst>
              </a:tr>
              <a:tr h="13719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Cashflow Timing (Years to Discount)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013484"/>
                  </a:ext>
                </a:extLst>
              </a:tr>
              <a:tr h="13719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 Factor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846349"/>
                  </a:ext>
                </a:extLst>
              </a:tr>
              <a:tr h="17936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Discounted DCF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251364"/>
                  </a:ext>
                </a:extLst>
              </a:tr>
            </a:tbl>
          </a:graphicData>
        </a:graphic>
      </p:graphicFrame>
      <p:sp>
        <p:nvSpPr>
          <p:cNvPr id="20" name="Rectangle 19"/>
          <p:cNvSpPr>
            <a:spLocks/>
          </p:cNvSpPr>
          <p:nvPr/>
        </p:nvSpPr>
        <p:spPr>
          <a:xfrm>
            <a:off x="5623560" y="1312861"/>
            <a:ext cx="4279392" cy="400141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2850995" y="1312860"/>
            <a:ext cx="2772565" cy="400141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606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16013</TotalTime>
  <Words>783</Words>
  <Application>Microsoft Office PowerPoint</Application>
  <PresentationFormat>Custom</PresentationFormat>
  <Paragraphs>390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Symbol</vt:lpstr>
      <vt:lpstr>Wingdings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Abhyankar, Subhamita Ama</cp:lastModifiedBy>
  <cp:revision>866</cp:revision>
  <cp:lastPrinted>2020-01-28T09:55:08Z</cp:lastPrinted>
  <dcterms:created xsi:type="dcterms:W3CDTF">2015-06-19T14:55:37Z</dcterms:created>
  <dcterms:modified xsi:type="dcterms:W3CDTF">2023-05-19T16:08:14Z</dcterms:modified>
</cp:coreProperties>
</file>