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90" d="100"/>
          <a:sy n="90" d="100"/>
        </p:scale>
        <p:origin x="544" y="-344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66602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0536A4-A0F4-6870-967D-82310A69F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08902"/>
              </p:ext>
            </p:extLst>
          </p:nvPr>
        </p:nvGraphicFramePr>
        <p:xfrm>
          <a:off x="5557416" y="5294309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46.7%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53.3%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738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654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99.1%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2E9FBC-59D8-4303-AD33-FBFA7E2A0AFF}"/>
              </a:ext>
            </a:extLst>
          </p:cNvPr>
          <p:cNvSpPr txBox="1"/>
          <p:nvPr/>
        </p:nvSpPr>
        <p:spPr>
          <a:xfrm>
            <a:off x="795528" y="1200188"/>
            <a:ext cx="9107424" cy="32954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000" b="0" i="0" dirty="0">
                <a:solidFill>
                  <a:schemeClr val="tx2"/>
                </a:solidFill>
                <a:latin typeface="Arial"/>
              </a:rPr>
              <a:t>Dear Management Team,</a:t>
            </a:r>
          </a:p>
          <a:p>
            <a:pPr algn="l">
              <a:lnSpc>
                <a:spcPct val="110000"/>
              </a:lnSpc>
            </a:pPr>
            <a:endParaRPr lang="en-US" sz="10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US" sz="1000" b="0" i="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US" sz="1000" b="1" dirty="0">
                <a:solidFill>
                  <a:schemeClr val="tx2"/>
                </a:solidFill>
                <a:latin typeface="Arial"/>
              </a:rPr>
              <a:t>Financial Impact of the fire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US" sz="1000" dirty="0">
                <a:solidFill>
                  <a:schemeClr val="tx2"/>
                </a:solidFill>
                <a:latin typeface="Arial"/>
              </a:rPr>
              <a:t>Fire having a minimal effect on the financial projections in the year following FY21. Therefore, we do not see this to be a strong reason to lower your bid offer significantly. </a:t>
            </a:r>
          </a:p>
          <a:p>
            <a:pPr algn="l">
              <a:lnSpc>
                <a:spcPct val="110000"/>
              </a:lnSpc>
            </a:pPr>
            <a:endParaRPr lang="en-US" sz="10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000" b="1" i="0" dirty="0">
                <a:solidFill>
                  <a:schemeClr val="tx2"/>
                </a:solidFill>
                <a:latin typeface="Arial"/>
              </a:rPr>
              <a:t>Bidding Dynamics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GB" sz="1000" dirty="0">
                <a:solidFill>
                  <a:schemeClr val="tx2"/>
                </a:solidFill>
                <a:latin typeface="Arial"/>
              </a:rPr>
              <a:t>A credible source (NY/HK - The Global times) regarding the bidding on </a:t>
            </a:r>
            <a:r>
              <a:rPr lang="en-GB" sz="1000" dirty="0" err="1">
                <a:solidFill>
                  <a:schemeClr val="tx2"/>
                </a:solidFill>
                <a:latin typeface="Arial"/>
              </a:rPr>
              <a:t>HappyHour</a:t>
            </a:r>
            <a:r>
              <a:rPr lang="en-GB" sz="1000" dirty="0">
                <a:solidFill>
                  <a:schemeClr val="tx2"/>
                </a:solidFill>
                <a:latin typeface="Arial"/>
              </a:rPr>
              <a:t> Co. is to be believed. Due to which we can expect a competitive bidding environment as we expect to see more large firms to bid for the same offer.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GB" sz="1000" dirty="0">
                <a:solidFill>
                  <a:schemeClr val="tx2"/>
                </a:solidFill>
                <a:latin typeface="Arial"/>
              </a:rPr>
              <a:t>Due to the change in the current bidding environment we expect to see an opportunity to pay a higher bidding price.</a:t>
            </a:r>
            <a:endParaRPr lang="en-GB" sz="1000" b="0" i="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GB" sz="1000" b="0" i="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000" b="1" dirty="0">
                <a:solidFill>
                  <a:schemeClr val="tx2"/>
                </a:solidFill>
                <a:latin typeface="Arial"/>
              </a:rPr>
              <a:t>Valuation Adjustments</a:t>
            </a:r>
          </a:p>
          <a:p>
            <a:pPr algn="l">
              <a:lnSpc>
                <a:spcPct val="110000"/>
              </a:lnSpc>
            </a:pPr>
            <a:endParaRPr lang="en-GB" sz="1000" dirty="0">
              <a:solidFill>
                <a:schemeClr val="tx2"/>
              </a:solidFill>
              <a:latin typeface="Arial"/>
            </a:endParaRP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GB" sz="1000" dirty="0">
                <a:solidFill>
                  <a:schemeClr val="tx2"/>
                </a:solidFill>
                <a:latin typeface="Arial"/>
              </a:rPr>
              <a:t>FY21 Revenues of $1,100mm (down ~4.5%)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GB" sz="1000" dirty="0">
                <a:solidFill>
                  <a:schemeClr val="tx2"/>
                </a:solidFill>
                <a:latin typeface="Arial"/>
              </a:rPr>
              <a:t>50% gross margin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r>
              <a:rPr lang="en-GB" sz="1000" b="0" i="0" dirty="0">
                <a:solidFill>
                  <a:schemeClr val="tx2"/>
                </a:solidFill>
                <a:latin typeface="Arial"/>
              </a:rPr>
              <a:t>Management expects to revert to originally forecasted sales in FY22 and thereafter</a:t>
            </a:r>
          </a:p>
          <a:p>
            <a:pPr marL="171450" indent="-171450" algn="l">
              <a:lnSpc>
                <a:spcPct val="110000"/>
              </a:lnSpc>
              <a:buFontTx/>
              <a:buChar char="-"/>
            </a:pPr>
            <a:endParaRPr lang="en-GB" sz="10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r>
              <a:rPr lang="en-GB" sz="1000" b="0" i="0" dirty="0">
                <a:solidFill>
                  <a:schemeClr val="tx2"/>
                </a:solidFill>
                <a:latin typeface="Arial"/>
              </a:rPr>
              <a:t>This has resulted in a revised NPV of $738mm from $803mm, an equity value of $654mm from $718mm and </a:t>
            </a:r>
            <a:r>
              <a:rPr lang="en-GB" sz="1000" dirty="0">
                <a:solidFill>
                  <a:schemeClr val="tx2"/>
                </a:solidFill>
                <a:latin typeface="Arial"/>
              </a:rPr>
              <a:t>offer share price of 329 cents from 361 cents.</a:t>
            </a:r>
            <a:endParaRPr lang="en-GB" sz="10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16138</TotalTime>
  <Words>347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Abhyankar, Subhamita Ama</cp:lastModifiedBy>
  <cp:revision>879</cp:revision>
  <cp:lastPrinted>2020-01-28T09:55:08Z</cp:lastPrinted>
  <dcterms:created xsi:type="dcterms:W3CDTF">2015-06-19T14:55:37Z</dcterms:created>
  <dcterms:modified xsi:type="dcterms:W3CDTF">2023-05-19T17:28:47Z</dcterms:modified>
</cp:coreProperties>
</file>