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trictFirstAndLastChars="0" saveSubsetFonts="1" autoCompressPictures="0">
  <p:sldMasterIdLst>
    <p:sldMasterId id="2147488462" r:id="rId1"/>
    <p:sldMasterId id="2147488464" r:id="rId2"/>
    <p:sldMasterId id="2147488473" r:id="rId3"/>
  </p:sldMasterIdLst>
  <p:notesMasterIdLst>
    <p:notesMasterId r:id="rId5"/>
  </p:notesMasterIdLst>
  <p:handoutMasterIdLst>
    <p:handoutMasterId r:id="rId6"/>
  </p:handoutMasterIdLst>
  <p:sldIdLst>
    <p:sldId id="636" r:id="rId4"/>
  </p:sldIdLst>
  <p:sldSz cx="10369550" cy="7251700"/>
  <p:notesSz cx="6797675" cy="9928225"/>
  <p:custDataLst>
    <p:tags r:id="rId7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69" userDrawn="1">
          <p15:clr>
            <a:srgbClr val="A4A3A4"/>
          </p15:clr>
        </p15:guide>
        <p15:guide id="2" orient="horz" pos="3737" userDrawn="1">
          <p15:clr>
            <a:srgbClr val="A4A3A4"/>
          </p15:clr>
        </p15:guide>
        <p15:guide id="3" orient="horz" pos="741" userDrawn="1">
          <p15:clr>
            <a:srgbClr val="A4A3A4"/>
          </p15:clr>
        </p15:guide>
        <p15:guide id="4" orient="horz" pos="4213" userDrawn="1">
          <p15:clr>
            <a:srgbClr val="A4A3A4"/>
          </p15:clr>
        </p15:guide>
        <p15:guide id="5" pos="6282" userDrawn="1">
          <p15:clr>
            <a:srgbClr val="A4A3A4"/>
          </p15:clr>
        </p15:guide>
        <p15:guide id="6" pos="1724" userDrawn="1">
          <p15:clr>
            <a:srgbClr val="A4A3A4"/>
          </p15:clr>
        </p15:guide>
        <p15:guide id="7" pos="250" userDrawn="1">
          <p15:clr>
            <a:srgbClr val="A4A3A4"/>
          </p15:clr>
        </p15:guide>
        <p15:guide id="8" pos="1542" userDrawn="1">
          <p15:clr>
            <a:srgbClr val="A4A3A4"/>
          </p15:clr>
        </p15:guide>
        <p15:guide id="9" pos="32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466B"/>
    <a:srgbClr val="4F81BD"/>
    <a:srgbClr val="1F497D"/>
    <a:srgbClr val="C6D9F1"/>
    <a:srgbClr val="BFBFBF"/>
    <a:srgbClr val="FFC5C9"/>
    <a:srgbClr val="4988D7"/>
    <a:srgbClr val="F3F7E6"/>
    <a:srgbClr val="FFCCCC"/>
    <a:srgbClr val="194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52" autoAdjust="0"/>
    <p:restoredTop sz="94689" autoAdjust="0"/>
  </p:normalViewPr>
  <p:slideViewPr>
    <p:cSldViewPr showGuides="1">
      <p:cViewPr varScale="1">
        <p:scale>
          <a:sx n="108" d="100"/>
          <a:sy n="108" d="100"/>
        </p:scale>
        <p:origin x="1824" y="200"/>
      </p:cViewPr>
      <p:guideLst>
        <p:guide orient="horz" pos="469"/>
        <p:guide orient="horz" pos="3737"/>
        <p:guide orient="horz" pos="741"/>
        <p:guide orient="horz" pos="4213"/>
        <p:guide pos="6282"/>
        <p:guide pos="1724"/>
        <p:guide pos="250"/>
        <p:guide pos="1542"/>
        <p:guide pos="32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2" d="100"/>
          <a:sy n="72" d="100"/>
        </p:scale>
        <p:origin x="-3258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Jan-21</c:v>
                </c:pt>
                <c:pt idx="1">
                  <c:v>Feb-21</c:v>
                </c:pt>
                <c:pt idx="2">
                  <c:v>Mar-21</c:v>
                </c:pt>
                <c:pt idx="3">
                  <c:v>Apr-21</c:v>
                </c:pt>
                <c:pt idx="4">
                  <c:v>May-21 MTD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0-B070-4EBF-9117-1B09C6D33F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overlap val="-27"/>
        <c:axId val="740071856"/>
        <c:axId val="740073104"/>
      </c:barChart>
      <c:catAx>
        <c:axId val="74007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073104"/>
        <c:crosses val="autoZero"/>
        <c:auto val="1"/>
        <c:lblAlgn val="ctr"/>
        <c:lblOffset val="100"/>
        <c:noMultiLvlLbl val="0"/>
      </c:catAx>
      <c:valAx>
        <c:axId val="740073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07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Jan-21</c:v>
                </c:pt>
                <c:pt idx="1">
                  <c:v>Feb-21</c:v>
                </c:pt>
                <c:pt idx="2">
                  <c:v>Mar-21</c:v>
                </c:pt>
                <c:pt idx="3">
                  <c:v>Apr-21</c:v>
                </c:pt>
                <c:pt idx="4">
                  <c:v>May-21 MTD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0-B070-4EBF-9117-1B09C6D33F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overlap val="-27"/>
        <c:axId val="740071856"/>
        <c:axId val="740073104"/>
      </c:barChart>
      <c:catAx>
        <c:axId val="74007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073104"/>
        <c:crosses val="autoZero"/>
        <c:auto val="1"/>
        <c:lblAlgn val="ctr"/>
        <c:lblOffset val="100"/>
        <c:noMultiLvlLbl val="0"/>
      </c:catAx>
      <c:valAx>
        <c:axId val="740073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07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Issuance</c:v>
                </c:pt>
              </c:strCache>
            </c:strRef>
          </c:tx>
          <c:dPt>
            <c:idx val="0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A9-4978-A582-2DC31B497C0D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A9-4978-A582-2DC31B497C0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A9-4978-A582-2DC31B497C0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A9-4978-A582-2DC31B497C0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&lt;5 years</c:v>
                </c:pt>
                <c:pt idx="1">
                  <c:v>5-10 years</c:v>
                </c:pt>
                <c:pt idx="2">
                  <c:v>10-30 years</c:v>
                </c:pt>
                <c:pt idx="3">
                  <c:v>&gt;30 years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0-C5B2-45E9-8C72-F06DF9B0E4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Issuance</c:v>
                </c:pt>
              </c:strCache>
            </c:strRef>
          </c:tx>
          <c:dPt>
            <c:idx val="0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A9-4978-A582-2DC31B497C0D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A9-4978-A582-2DC31B497C0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A9-4978-A582-2DC31B497C0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A9-4978-A582-2DC31B497C0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E2E-4546-A066-781D7853960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≥A-</c:v>
                </c:pt>
                <c:pt idx="1">
                  <c:v>BBB +/-</c:v>
                </c:pt>
                <c:pt idx="2">
                  <c:v>XO</c:v>
                </c:pt>
                <c:pt idx="3">
                  <c:v>NR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0-C5B2-45E9-8C72-F06DF9B0E4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2143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2" tIns="0" rIns="19382" bIns="0" numCol="1" anchor="t" anchorCtr="0" compatLnSpc="1">
            <a:prstTxWarp prst="textNoShape">
              <a:avLst/>
            </a:prstTxWarp>
          </a:bodyPr>
          <a:lstStyle>
            <a:lvl1pPr algn="l" defTabSz="930360">
              <a:spcBef>
                <a:spcPct val="0"/>
              </a:spcBef>
              <a:defRPr sz="1000" b="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2" tIns="0" rIns="19382" bIns="0" numCol="1" anchor="t" anchorCtr="0" compatLnSpc="1">
            <a:prstTxWarp prst="textNoShape">
              <a:avLst/>
            </a:prstTxWarp>
          </a:bodyPr>
          <a:lstStyle>
            <a:lvl1pPr algn="r" defTabSz="930360">
              <a:spcBef>
                <a:spcPct val="0"/>
              </a:spcBef>
              <a:defRPr sz="1000" b="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7713" y="752475"/>
            <a:ext cx="5302250" cy="3708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6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76" tIns="46838" rIns="93676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9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2" tIns="0" rIns="19382" bIns="0" numCol="1" anchor="b" anchorCtr="0" compatLnSpc="1">
            <a:prstTxWarp prst="textNoShape">
              <a:avLst/>
            </a:prstTxWarp>
          </a:bodyPr>
          <a:lstStyle>
            <a:lvl1pPr algn="l" defTabSz="930360">
              <a:spcBef>
                <a:spcPct val="0"/>
              </a:spcBef>
              <a:defRPr sz="1000" b="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9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2" tIns="0" rIns="19382" bIns="0" numCol="1" anchor="b" anchorCtr="0" compatLnSpc="1">
            <a:prstTxWarp prst="textNoShape">
              <a:avLst/>
            </a:prstTxWarp>
          </a:bodyPr>
          <a:lstStyle>
            <a:lvl1pPr algn="r" defTabSz="930180">
              <a:defRPr sz="10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94BECC-0DD7-44DD-85D8-680FC2922F0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17859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744563"/>
            <a:ext cx="95408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743199" y="1304923"/>
            <a:ext cx="7210425" cy="529437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11480" y="1304923"/>
            <a:ext cx="2021681" cy="5295901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38201171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744563"/>
            <a:ext cx="95408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743199" y="1304923"/>
            <a:ext cx="7210425" cy="529437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11480" y="1304923"/>
            <a:ext cx="2021681" cy="5295901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30654476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369550" cy="7251700"/>
          </a:xfrm>
          <a:prstGeom prst="rect">
            <a:avLst/>
          </a:prstGeom>
        </p:spPr>
      </p:pic>
      <p:sp>
        <p:nvSpPr>
          <p:cNvPr id="24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chemeClr val="tx1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76767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+mn-lt"/>
              <a:ea typeface="SimHei"/>
            </a:endParaRPr>
          </a:p>
        </p:txBody>
      </p:sp>
      <p:pic>
        <p:nvPicPr>
          <p:cNvPr id="13" name="HSBC Masterbrand RGBB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6681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"/>
            <a:ext cx="10369550" cy="7249542"/>
          </a:xfrm>
          <a:prstGeom prst="rect">
            <a:avLst/>
          </a:prstGeom>
        </p:spPr>
      </p:pic>
      <p:sp>
        <p:nvSpPr>
          <p:cNvPr id="2" name="Footer Placehold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 flipH="1">
            <a:off x="2145470" y="6287862"/>
            <a:ext cx="1" cy="6941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9089" y="1781873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spcBef>
                <a:spcPct val="20000"/>
              </a:spcBef>
              <a:defRPr lang="en-US" sz="1200" b="1" kern="1200" dirty="0" smtClean="0">
                <a:solidFill>
                  <a:schemeClr val="tx1"/>
                </a:solidFill>
                <a:latin typeface="+mj-lt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9089" y="2130419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>
              <a:defRPr lang="en-US" sz="1200" b="1" kern="1200" dirty="0" smtClean="0">
                <a:solidFill>
                  <a:schemeClr val="tx1"/>
                </a:solidFill>
                <a:latin typeface="+mj-lt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ClrTx/>
              <a:buFontTx/>
              <a:buNone/>
              <a:defRPr sz="2600" smtClean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409089" y="415436"/>
            <a:ext cx="9537192" cy="400110"/>
          </a:xfrm>
          <a:prstGeom prst="rect">
            <a:avLst/>
          </a:prstGeom>
        </p:spPr>
        <p:txBody>
          <a:bodyPr wrap="square" bIns="0">
            <a:noAutofit/>
          </a:bodyPr>
          <a:lstStyle>
            <a:lvl1pPr>
              <a:lnSpc>
                <a:spcPct val="100000"/>
              </a:lnSpc>
              <a:defRPr sz="2600" b="1" smtClean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HSBC Masterbrand RGBB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2" name="HSBC Masterbrand RGBW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3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7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8642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369550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rgbClr val="FFFFFF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+mn-lt"/>
              <a:ea typeface="SimHei"/>
            </a:endParaRPr>
          </a:p>
        </p:txBody>
      </p:sp>
      <p:pic>
        <p:nvPicPr>
          <p:cNvPr id="13" name="HSBC Masterbrand RGBB" hidden="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2484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369550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>
              <a:defRPr lang="en-GB" sz="2600" b="1" noProof="0" dirty="0" smtClean="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 defTabSz="1165225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+mn-lt"/>
              <a:ea typeface="SimHei"/>
            </a:endParaRPr>
          </a:p>
        </p:txBody>
      </p:sp>
      <p:pic>
        <p:nvPicPr>
          <p:cNvPr id="13" name="HSBC Masterbrand RGBB" hidden="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6195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369549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>
              <a:defRPr lang="en-GB" sz="2600" b="1" noProof="0" dirty="0" smtClean="0">
                <a:solidFill>
                  <a:srgbClr val="FFFFFF"/>
                </a:solidFill>
                <a:latin typeface="+mj-lt"/>
                <a:cs typeface="+mj-cs"/>
              </a:defRPr>
            </a:lvl1pPr>
          </a:lstStyle>
          <a:p>
            <a:pPr lvl="0" defTabSz="1165225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+mn-lt"/>
              <a:ea typeface="SimHei"/>
            </a:endParaRPr>
          </a:p>
        </p:txBody>
      </p:sp>
      <p:pic>
        <p:nvPicPr>
          <p:cNvPr id="13" name="HSBC Masterbrand RGBB" hidden="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100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369550" cy="7251700"/>
          </a:xfrm>
          <a:prstGeom prst="rect">
            <a:avLst/>
          </a:prstGeom>
        </p:spPr>
      </p:pic>
      <p:sp>
        <p:nvSpPr>
          <p:cNvPr id="24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chemeClr val="tx1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76767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+mn-lt"/>
              <a:ea typeface="SimHei"/>
            </a:endParaRPr>
          </a:p>
        </p:txBody>
      </p:sp>
      <p:pic>
        <p:nvPicPr>
          <p:cNvPr id="13" name="HSBC Masterbrand RGBB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721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369549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chemeClr val="tx1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+mn-lt"/>
              <a:ea typeface="SimHei"/>
            </a:endParaRPr>
          </a:p>
        </p:txBody>
      </p:sp>
      <p:pic>
        <p:nvPicPr>
          <p:cNvPr id="14" name="HSBC Masterbrand RGBB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RGBW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7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3017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744563"/>
            <a:ext cx="95408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11480" y="1304923"/>
            <a:ext cx="9534525" cy="529437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951519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spect="1" noChangeArrowheads="1" noTextEdit="1"/>
          </p:cNvSpPr>
          <p:nvPr userDrawn="1"/>
        </p:nvSpPr>
        <p:spPr bwMode="auto">
          <a:xfrm>
            <a:off x="4027488" y="3019425"/>
            <a:ext cx="2314575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877016" y="2476497"/>
            <a:ext cx="4615518" cy="2298700"/>
            <a:chOff x="4433888" y="3424238"/>
            <a:chExt cx="809625" cy="403225"/>
          </a:xfrm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635501" y="3424238"/>
              <a:ext cx="404813" cy="403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040313" y="3424238"/>
              <a:ext cx="203200" cy="403225"/>
            </a:xfrm>
            <a:custGeom>
              <a:avLst/>
              <a:gdLst>
                <a:gd name="T0" fmla="*/ 128 w 128"/>
                <a:gd name="T1" fmla="*/ 127 h 254"/>
                <a:gd name="T2" fmla="*/ 0 w 128"/>
                <a:gd name="T3" fmla="*/ 0 h 254"/>
                <a:gd name="T4" fmla="*/ 0 w 128"/>
                <a:gd name="T5" fmla="*/ 254 h 254"/>
                <a:gd name="T6" fmla="*/ 128 w 128"/>
                <a:gd name="T7" fmla="*/ 12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254">
                  <a:moveTo>
                    <a:pt x="128" y="127"/>
                  </a:moveTo>
                  <a:lnTo>
                    <a:pt x="0" y="0"/>
                  </a:lnTo>
                  <a:lnTo>
                    <a:pt x="0" y="254"/>
                  </a:lnTo>
                  <a:lnTo>
                    <a:pt x="128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4635501" y="3424238"/>
              <a:ext cx="404813" cy="201613"/>
            </a:xfrm>
            <a:custGeom>
              <a:avLst/>
              <a:gdLst>
                <a:gd name="T0" fmla="*/ 128 w 255"/>
                <a:gd name="T1" fmla="*/ 127 h 127"/>
                <a:gd name="T2" fmla="*/ 255 w 255"/>
                <a:gd name="T3" fmla="*/ 0 h 127"/>
                <a:gd name="T4" fmla="*/ 0 w 255"/>
                <a:gd name="T5" fmla="*/ 0 h 127"/>
                <a:gd name="T6" fmla="*/ 128 w 255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7">
                  <a:moveTo>
                    <a:pt x="128" y="127"/>
                  </a:moveTo>
                  <a:lnTo>
                    <a:pt x="255" y="0"/>
                  </a:lnTo>
                  <a:lnTo>
                    <a:pt x="0" y="0"/>
                  </a:lnTo>
                  <a:lnTo>
                    <a:pt x="128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4433888" y="3424238"/>
              <a:ext cx="201613" cy="403225"/>
            </a:xfrm>
            <a:custGeom>
              <a:avLst/>
              <a:gdLst>
                <a:gd name="T0" fmla="*/ 0 w 127"/>
                <a:gd name="T1" fmla="*/ 127 h 254"/>
                <a:gd name="T2" fmla="*/ 127 w 127"/>
                <a:gd name="T3" fmla="*/ 254 h 254"/>
                <a:gd name="T4" fmla="*/ 127 w 127"/>
                <a:gd name="T5" fmla="*/ 0 h 254"/>
                <a:gd name="T6" fmla="*/ 0 w 127"/>
                <a:gd name="T7" fmla="*/ 12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254">
                  <a:moveTo>
                    <a:pt x="0" y="127"/>
                  </a:moveTo>
                  <a:lnTo>
                    <a:pt x="127" y="254"/>
                  </a:lnTo>
                  <a:lnTo>
                    <a:pt x="127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4635501" y="3625850"/>
              <a:ext cx="404813" cy="201613"/>
            </a:xfrm>
            <a:custGeom>
              <a:avLst/>
              <a:gdLst>
                <a:gd name="T0" fmla="*/ 128 w 255"/>
                <a:gd name="T1" fmla="*/ 0 h 127"/>
                <a:gd name="T2" fmla="*/ 0 w 255"/>
                <a:gd name="T3" fmla="*/ 127 h 127"/>
                <a:gd name="T4" fmla="*/ 255 w 255"/>
                <a:gd name="T5" fmla="*/ 127 h 127"/>
                <a:gd name="T6" fmla="*/ 128 w 255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7">
                  <a:moveTo>
                    <a:pt x="128" y="0"/>
                  </a:moveTo>
                  <a:lnTo>
                    <a:pt x="0" y="127"/>
                  </a:lnTo>
                  <a:lnTo>
                    <a:pt x="255" y="127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/>
          <p:cNvSpPr/>
          <p:nvPr userDrawn="1"/>
        </p:nvSpPr>
        <p:spPr bwMode="auto">
          <a:xfrm>
            <a:off x="5048250" y="6667500"/>
            <a:ext cx="257175" cy="23812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418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Message line"/>
          <p:cNvSpPr>
            <a:spLocks noChangeShapeType="1"/>
          </p:cNvSpPr>
          <p:nvPr/>
        </p:nvSpPr>
        <p:spPr bwMode="gray">
          <a:xfrm>
            <a:off x="2592324" y="1321819"/>
            <a:ext cx="0" cy="5276088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/>
            <a:endParaRPr lang="en-GB" altLang="zh-TW" baseline="0" dirty="0">
              <a:latin typeface="Arial" panose="020B0604020202020204" pitchFamily="34" charset="0"/>
              <a:ea typeface="SimHei"/>
            </a:endParaRPr>
          </a:p>
        </p:txBody>
      </p:sp>
      <p:sp>
        <p:nvSpPr>
          <p:cNvPr id="1420" name="Slide number"/>
          <p:cNvSpPr>
            <a:spLocks noChangeArrowheads="1"/>
          </p:cNvSpPr>
          <p:nvPr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Arial" panose="020B0604020202020204" pitchFamily="34" charset="0"/>
                <a:ea typeface="SimHei"/>
              </a:rPr>
              <a:pPr algn="ctr" defTabSz="9017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Arial" panose="020B0604020202020204" pitchFamily="34" charset="0"/>
              <a:ea typeface="SimHei"/>
            </a:endParaRPr>
          </a:p>
        </p:txBody>
      </p:sp>
      <p:sp>
        <p:nvSpPr>
          <p:cNvPr id="2249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412750" y="415436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altLang="zh-TW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7638825" y="6710140"/>
            <a:ext cx="2314800" cy="17373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altLang="zh-TW" sz="1000" b="0" i="0" kern="1200" smtClean="0">
                <a:solidFill>
                  <a:srgbClr val="D7D8D6"/>
                </a:solidFill>
                <a:latin typeface="Arial" panose="020B0604020202020204" pitchFamily="34" charset="0"/>
                <a:ea typeface="SimHei"/>
                <a:cs typeface="Arial" charset="0"/>
              </a:defRPr>
            </a:lvl1pPr>
          </a:lstStyle>
          <a:p>
            <a:endParaRPr lang="en-GB" dirty="0"/>
          </a:p>
        </p:txBody>
      </p:sp>
      <p:grpSp>
        <p:nvGrpSpPr>
          <p:cNvPr id="14" name="Background grid" hidden="1"/>
          <p:cNvGrpSpPr/>
          <p:nvPr userDrawn="1"/>
        </p:nvGrpSpPr>
        <p:grpSpPr>
          <a:xfrm>
            <a:off x="419100" y="439737"/>
            <a:ext cx="9537699" cy="6161088"/>
            <a:chOff x="419100" y="439737"/>
            <a:chExt cx="9537699" cy="6161088"/>
          </a:xfrm>
        </p:grpSpPr>
        <p:sp>
          <p:nvSpPr>
            <p:cNvPr id="15" name="Rectangle 208" hidden="1"/>
            <p:cNvSpPr>
              <a:spLocks noChangeArrowheads="1"/>
            </p:cNvSpPr>
            <p:nvPr userDrawn="1"/>
          </p:nvSpPr>
          <p:spPr bwMode="auto">
            <a:xfrm>
              <a:off x="419100" y="1333501"/>
              <a:ext cx="2022347" cy="5267324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6" name="Group 15" hidden="1"/>
            <p:cNvGrpSpPr/>
            <p:nvPr userDrawn="1"/>
          </p:nvGrpSpPr>
          <p:grpSpPr>
            <a:xfrm>
              <a:off x="2743200" y="1333501"/>
              <a:ext cx="7208708" cy="5267324"/>
              <a:chOff x="2743200" y="1333501"/>
              <a:chExt cx="7208708" cy="5267324"/>
            </a:xfrm>
          </p:grpSpPr>
          <p:sp>
            <p:nvSpPr>
              <p:cNvPr id="26" name="Rectangle 204" hidden="1"/>
              <p:cNvSpPr>
                <a:spLocks noChangeArrowheads="1"/>
              </p:cNvSpPr>
              <p:nvPr userDrawn="1"/>
            </p:nvSpPr>
            <p:spPr bwMode="auto">
              <a:xfrm>
                <a:off x="2743200" y="1333501"/>
                <a:ext cx="3509454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06" hidden="1"/>
              <p:cNvSpPr>
                <a:spLocks noChangeArrowheads="1"/>
              </p:cNvSpPr>
              <p:nvPr userDrawn="1"/>
            </p:nvSpPr>
            <p:spPr bwMode="auto">
              <a:xfrm>
                <a:off x="2743200" y="4059936"/>
                <a:ext cx="3509454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23" hidden="1"/>
              <p:cNvSpPr>
                <a:spLocks noChangeArrowheads="1"/>
              </p:cNvSpPr>
              <p:nvPr userDrawn="1"/>
            </p:nvSpPr>
            <p:spPr bwMode="auto">
              <a:xfrm>
                <a:off x="6435533" y="1333501"/>
                <a:ext cx="3516375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224" hidden="1"/>
              <p:cNvSpPr>
                <a:spLocks noChangeArrowheads="1"/>
              </p:cNvSpPr>
              <p:nvPr userDrawn="1"/>
            </p:nvSpPr>
            <p:spPr bwMode="auto">
              <a:xfrm>
                <a:off x="6435533" y="4059936"/>
                <a:ext cx="3516375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5" name="Rectangle 446" hidden="1"/>
            <p:cNvSpPr>
              <a:spLocks noChangeArrowheads="1"/>
            </p:cNvSpPr>
            <p:nvPr/>
          </p:nvSpPr>
          <p:spPr bwMode="auto">
            <a:xfrm>
              <a:off x="8805991" y="439737"/>
              <a:ext cx="1150808" cy="57626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>
              <a:lvl1pPr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lnSpc>
                  <a:spcPts val="700"/>
                </a:lnSpc>
                <a:defRPr/>
              </a:pPr>
              <a:r>
                <a:rPr lang="en-GB" altLang="en-US" sz="800" b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Third party logo</a:t>
              </a:r>
            </a:p>
          </p:txBody>
        </p:sp>
      </p:grpSp>
      <p:sp>
        <p:nvSpPr>
          <p:cNvPr id="2" name="MSIPCMContentMarking" descr="{&quot;HashCode&quot;:-805422396,&quot;Placement&quot;:&quot;Footer&quot;,&quot;Top&quot;:550.343,&quot;Left&quot;:383.010162,&quot;SlideWidth&quot;:816,&quot;SlideHeight&quot;:571}"/>
          <p:cNvSpPr txBox="1"/>
          <p:nvPr userDrawn="1"/>
        </p:nvSpPr>
        <p:spPr>
          <a:xfrm>
            <a:off x="4864229" y="6989356"/>
            <a:ext cx="6410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73651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463" r:id="rId1"/>
  </p:sldLayoutIdLst>
  <p:hf sldNum="0" hdr="0" dt="0"/>
  <p:txStyles>
    <p:titleStyle>
      <a:lvl1pPr algn="l" defTabSz="1165225" rtl="0" eaLnBrk="0" fontAlgn="base" hangingPunct="1">
        <a:lnSpc>
          <a:spcPct val="90000"/>
        </a:lnSpc>
        <a:spcBef>
          <a:spcPct val="0"/>
        </a:spcBef>
        <a:spcAft>
          <a:spcPct val="0"/>
        </a:spcAft>
        <a:defRPr sz="1800" b="1" baseline="0">
          <a:solidFill>
            <a:schemeClr val="tx1"/>
          </a:solidFill>
          <a:latin typeface="Arial" panose="020B0604020202020204" pitchFamily="34" charset="0"/>
          <a:ea typeface="SimHei"/>
          <a:cs typeface="Arial" charset="0"/>
        </a:defRPr>
      </a:lvl1pPr>
      <a:lvl2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44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716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88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0" marR="0" indent="0" algn="l" defTabSz="901700" rtl="0" eaLnBrk="1" fontAlgn="base" latinLnBrk="0" hangingPunct="1">
        <a:lnSpc>
          <a:spcPct val="100000"/>
        </a:lnSpc>
        <a:spcBef>
          <a:spcPts val="200"/>
        </a:spcBef>
        <a:spcAft>
          <a:spcPct val="0"/>
        </a:spcAft>
        <a:buClr>
          <a:schemeClr val="tx2"/>
        </a:buClr>
        <a:buSzTx/>
        <a:buFont typeface="Symbol" pitchFamily="18" charset="2"/>
        <a:buNone/>
        <a:tabLst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1pPr>
      <a:lvl2pPr marL="2286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SzPct val="90000"/>
        <a:buFont typeface="Wingdings" panose="05000000000000000000" pitchFamily="2" charset="2"/>
        <a:buChar char=""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2pPr>
      <a:lvl3pPr marL="4572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Wingdings 2" panose="05020102010507070707" pitchFamily="18" charset="2"/>
        <a:buChar char=""/>
        <a:defRPr lang="en-US" altLang="zh-TW" sz="1200" baseline="0" smtClean="0">
          <a:solidFill>
            <a:schemeClr val="tx1"/>
          </a:solidFill>
          <a:latin typeface="+mn-lt"/>
          <a:ea typeface="SimHei"/>
          <a:cs typeface="+mn-cs"/>
        </a:defRPr>
      </a:lvl3pPr>
      <a:lvl4pPr marL="6858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US" altLang="zh-TW" sz="1000" baseline="0" smtClean="0">
          <a:solidFill>
            <a:schemeClr val="tx1"/>
          </a:solidFill>
          <a:latin typeface="+mn-lt"/>
          <a:ea typeface="SimHei"/>
          <a:cs typeface="+mn-cs"/>
        </a:defRPr>
      </a:lvl4pPr>
      <a:lvl5pPr marL="9144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GB" altLang="zh-TW" sz="900" dirty="0">
          <a:solidFill>
            <a:schemeClr val="tx1"/>
          </a:solidFill>
          <a:latin typeface="+mn-lt"/>
          <a:ea typeface="SimHei"/>
          <a:cs typeface="+mn-cs"/>
        </a:defRPr>
      </a:lvl5pPr>
      <a:lvl6pPr marL="15446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20018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90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162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/>
          <p:cNvSpPr>
            <a:spLocks noChangeArrowheads="1"/>
          </p:cNvSpPr>
          <p:nvPr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rgbClr val="252525"/>
                </a:solidFill>
                <a:latin typeface="Arial" panose="020B0604020202020204" pitchFamily="34" charset="0"/>
                <a:ea typeface="SimHei"/>
              </a:rPr>
              <a:pPr algn="ctr" defTabSz="9017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rgbClr val="252525"/>
              </a:solidFill>
              <a:latin typeface="Arial" panose="020B0604020202020204" pitchFamily="34" charset="0"/>
              <a:ea typeface="SimHei"/>
            </a:endParaRPr>
          </a:p>
        </p:txBody>
      </p:sp>
      <p:sp>
        <p:nvSpPr>
          <p:cNvPr id="26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412749" y="415436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altLang="zh-TW" dirty="0"/>
              <a:t>Click to edit Master title style</a:t>
            </a: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7638825" y="6712330"/>
            <a:ext cx="2314800" cy="1692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altLang="zh-TW" sz="1000" b="0" i="0" kern="1200" smtClean="0">
                <a:solidFill>
                  <a:srgbClr val="D7D8D6"/>
                </a:solidFill>
                <a:latin typeface="Arial" panose="020B0604020202020204" pitchFamily="34" charset="0"/>
                <a:ea typeface="SimHei"/>
                <a:cs typeface="Arial" charset="0"/>
              </a:defRPr>
            </a:lvl1pPr>
          </a:lstStyle>
          <a:p>
            <a:endParaRPr lang="en-GB" dirty="0"/>
          </a:p>
        </p:txBody>
      </p:sp>
      <p:grpSp>
        <p:nvGrpSpPr>
          <p:cNvPr id="11" name="Background grid" hidden="1"/>
          <p:cNvGrpSpPr/>
          <p:nvPr userDrawn="1"/>
        </p:nvGrpSpPr>
        <p:grpSpPr>
          <a:xfrm>
            <a:off x="419101" y="439737"/>
            <a:ext cx="9537698" cy="6161088"/>
            <a:chOff x="419101" y="439737"/>
            <a:chExt cx="9537698" cy="6161088"/>
          </a:xfrm>
        </p:grpSpPr>
        <p:sp>
          <p:nvSpPr>
            <p:cNvPr id="12" name="Rectangle 446" hidden="1"/>
            <p:cNvSpPr>
              <a:spLocks noChangeArrowheads="1"/>
            </p:cNvSpPr>
            <p:nvPr/>
          </p:nvSpPr>
          <p:spPr bwMode="auto">
            <a:xfrm>
              <a:off x="8805991" y="439737"/>
              <a:ext cx="1150808" cy="57626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>
              <a:lvl1pPr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lnSpc>
                  <a:spcPts val="700"/>
                </a:lnSpc>
                <a:defRPr/>
              </a:pPr>
              <a:r>
                <a:rPr lang="en-GB" altLang="en-US" sz="800" b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Third party logo</a:t>
              </a:r>
            </a:p>
          </p:txBody>
        </p:sp>
        <p:sp>
          <p:nvSpPr>
            <p:cNvPr id="13" name="Rectangle 204" hidden="1"/>
            <p:cNvSpPr>
              <a:spLocks noChangeArrowheads="1"/>
            </p:cNvSpPr>
            <p:nvPr userDrawn="1"/>
          </p:nvSpPr>
          <p:spPr bwMode="auto">
            <a:xfrm>
              <a:off x="419101" y="1333501"/>
              <a:ext cx="4673509" cy="2543555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" name="Rectangle 206" hidden="1"/>
            <p:cNvSpPr>
              <a:spLocks noChangeArrowheads="1"/>
            </p:cNvSpPr>
            <p:nvPr userDrawn="1"/>
          </p:nvSpPr>
          <p:spPr bwMode="auto">
            <a:xfrm>
              <a:off x="419101" y="4059936"/>
              <a:ext cx="4673509" cy="2540889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223" hidden="1"/>
            <p:cNvSpPr>
              <a:spLocks noChangeArrowheads="1"/>
            </p:cNvSpPr>
            <p:nvPr userDrawn="1"/>
          </p:nvSpPr>
          <p:spPr bwMode="auto">
            <a:xfrm>
              <a:off x="5280548" y="1333501"/>
              <a:ext cx="4671361" cy="2543555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" name="Rectangle 224" hidden="1"/>
            <p:cNvSpPr>
              <a:spLocks noChangeArrowheads="1"/>
            </p:cNvSpPr>
            <p:nvPr userDrawn="1"/>
          </p:nvSpPr>
          <p:spPr bwMode="auto">
            <a:xfrm>
              <a:off x="5280548" y="4059936"/>
              <a:ext cx="4671361" cy="2540889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MSIPCMContentMarking" descr="{&quot;HashCode&quot;:-805422396,&quot;Placement&quot;:&quot;Footer&quot;,&quot;Top&quot;:550.343,&quot;Left&quot;:383.010162,&quot;SlideWidth&quot;:816,&quot;SlideHeight&quot;:571}"/>
          <p:cNvSpPr txBox="1"/>
          <p:nvPr userDrawn="1"/>
        </p:nvSpPr>
        <p:spPr>
          <a:xfrm>
            <a:off x="4864229" y="6989356"/>
            <a:ext cx="6410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14542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465" r:id="rId1"/>
    <p:sldLayoutId id="2147488466" r:id="rId2"/>
    <p:sldLayoutId id="2147488467" r:id="rId3"/>
    <p:sldLayoutId id="2147488468" r:id="rId4"/>
    <p:sldLayoutId id="2147488469" r:id="rId5"/>
    <p:sldLayoutId id="2147488470" r:id="rId6"/>
    <p:sldLayoutId id="2147488471" r:id="rId7"/>
    <p:sldLayoutId id="2147488472" r:id="rId8"/>
  </p:sldLayoutIdLst>
  <p:hf sldNum="0" hdr="0" dt="0"/>
  <p:txStyles>
    <p:titleStyle>
      <a:lvl1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 baseline="0">
          <a:solidFill>
            <a:schemeClr val="tx1"/>
          </a:solidFill>
          <a:latin typeface="Arial" panose="020B0604020202020204" pitchFamily="34" charset="0"/>
          <a:ea typeface="SimHei"/>
          <a:cs typeface="+mj-cs"/>
        </a:defRPr>
      </a:lvl1pPr>
      <a:lvl2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0" indent="0" algn="l" defTabSz="901700" rtl="0" eaLnBrk="0" fontAlgn="base" hangingPunct="0">
        <a:spcBef>
          <a:spcPts val="200"/>
        </a:spcBef>
        <a:spcAft>
          <a:spcPct val="0"/>
        </a:spcAft>
        <a:buClr>
          <a:schemeClr val="tx2"/>
        </a:buClr>
        <a:buFont typeface="Symbol" pitchFamily="18" charset="2"/>
        <a:buNone/>
        <a:defRPr lang="en-GB" altLang="zh-TW" sz="1400" baseline="0" dirty="0" smtClean="0">
          <a:solidFill>
            <a:schemeClr val="tx1"/>
          </a:solidFill>
          <a:latin typeface="+mn-lt"/>
          <a:ea typeface="SimHei"/>
          <a:cs typeface="+mn-cs"/>
        </a:defRPr>
      </a:lvl1pPr>
      <a:lvl2pPr marL="228600" indent="-228600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u"/>
        <a:defRPr lang="en-GB" altLang="zh-TW" sz="1400" baseline="0" dirty="0" smtClean="0">
          <a:solidFill>
            <a:schemeClr val="tx1"/>
          </a:solidFill>
          <a:latin typeface="+mn-lt"/>
          <a:ea typeface="SimHei"/>
          <a:cs typeface="+mn-cs"/>
        </a:defRPr>
      </a:lvl2pPr>
      <a:lvl3pPr marL="461963" indent="-233363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"/>
        <a:defRPr lang="en-GB" altLang="zh-TW" sz="1200" baseline="0" dirty="0" smtClean="0">
          <a:solidFill>
            <a:schemeClr val="tx1"/>
          </a:solidFill>
          <a:latin typeface="+mn-lt"/>
          <a:ea typeface="SimHei"/>
          <a:cs typeface="+mn-cs"/>
        </a:defRPr>
      </a:lvl3pPr>
      <a:lvl4pPr marL="684213" indent="-222250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Helvetica Neue for HSBC Lt" panose="020B0404020202020204" pitchFamily="34" charset="0"/>
        <a:buChar char="–"/>
        <a:defRPr lang="en-GB" altLang="zh-TW" sz="1000" baseline="0" dirty="0" smtClean="0">
          <a:solidFill>
            <a:schemeClr val="tx1"/>
          </a:solidFill>
          <a:latin typeface="+mn-lt"/>
          <a:ea typeface="SimHei"/>
          <a:cs typeface="+mn-cs"/>
        </a:defRPr>
      </a:lvl4pPr>
      <a:lvl5pPr marL="914400" indent="-230188" algn="l" defTabSz="1165225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Helvetica Neue for HSBC Lt" panose="020B0404020202020204" pitchFamily="34" charset="0"/>
        <a:buChar char="–"/>
        <a:defRPr lang="en-GB" altLang="zh-TW" sz="900" dirty="0">
          <a:solidFill>
            <a:schemeClr val="tx1"/>
          </a:solidFill>
          <a:latin typeface="+mn-lt"/>
          <a:ea typeface="SimHei"/>
          <a:cs typeface="+mn-cs"/>
        </a:defRPr>
      </a:lvl5pPr>
      <a:lvl6pPr marL="15446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20018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90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162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Message line"/>
          <p:cNvSpPr>
            <a:spLocks noChangeShapeType="1"/>
          </p:cNvSpPr>
          <p:nvPr/>
        </p:nvSpPr>
        <p:spPr bwMode="gray">
          <a:xfrm>
            <a:off x="2592324" y="1321819"/>
            <a:ext cx="0" cy="5276088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/>
            <a:endParaRPr lang="en-GB" altLang="zh-TW" baseline="0" dirty="0">
              <a:latin typeface="Arial" panose="020B0604020202020204" pitchFamily="34" charset="0"/>
              <a:ea typeface="SimHei"/>
            </a:endParaRPr>
          </a:p>
        </p:txBody>
      </p:sp>
      <p:sp>
        <p:nvSpPr>
          <p:cNvPr id="1420" name="Slide number"/>
          <p:cNvSpPr>
            <a:spLocks noChangeArrowheads="1"/>
          </p:cNvSpPr>
          <p:nvPr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Arial" panose="020B0604020202020204" pitchFamily="34" charset="0"/>
                <a:ea typeface="SimHei"/>
              </a:rPr>
              <a:pPr algn="ctr" defTabSz="9017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Arial" panose="020B0604020202020204" pitchFamily="34" charset="0"/>
              <a:ea typeface="SimHei"/>
            </a:endParaRPr>
          </a:p>
        </p:txBody>
      </p:sp>
      <p:sp>
        <p:nvSpPr>
          <p:cNvPr id="2249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412750" y="415436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altLang="zh-TW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7638825" y="6710140"/>
            <a:ext cx="2314800" cy="17373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altLang="zh-TW" sz="1000" b="0" i="0" kern="1200" smtClean="0">
                <a:solidFill>
                  <a:srgbClr val="D7D8D6"/>
                </a:solidFill>
                <a:latin typeface="Arial" panose="020B0604020202020204" pitchFamily="34" charset="0"/>
                <a:ea typeface="SimHei"/>
                <a:cs typeface="Arial" charset="0"/>
              </a:defRPr>
            </a:lvl1pPr>
          </a:lstStyle>
          <a:p>
            <a:endParaRPr lang="en-GB" dirty="0"/>
          </a:p>
        </p:txBody>
      </p:sp>
      <p:grpSp>
        <p:nvGrpSpPr>
          <p:cNvPr id="14" name="Background grid" hidden="1"/>
          <p:cNvGrpSpPr/>
          <p:nvPr userDrawn="1"/>
        </p:nvGrpSpPr>
        <p:grpSpPr>
          <a:xfrm>
            <a:off x="419100" y="439737"/>
            <a:ext cx="9537699" cy="6161088"/>
            <a:chOff x="419100" y="439737"/>
            <a:chExt cx="9537699" cy="6161088"/>
          </a:xfrm>
        </p:grpSpPr>
        <p:sp>
          <p:nvSpPr>
            <p:cNvPr id="15" name="Rectangle 208" hidden="1"/>
            <p:cNvSpPr>
              <a:spLocks noChangeArrowheads="1"/>
            </p:cNvSpPr>
            <p:nvPr userDrawn="1"/>
          </p:nvSpPr>
          <p:spPr bwMode="auto">
            <a:xfrm>
              <a:off x="419100" y="1333501"/>
              <a:ext cx="2022347" cy="5267324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6" name="Group 15" hidden="1"/>
            <p:cNvGrpSpPr/>
            <p:nvPr userDrawn="1"/>
          </p:nvGrpSpPr>
          <p:grpSpPr>
            <a:xfrm>
              <a:off x="2743200" y="1333501"/>
              <a:ext cx="7208708" cy="5267324"/>
              <a:chOff x="2743200" y="1333501"/>
              <a:chExt cx="7208708" cy="5267324"/>
            </a:xfrm>
          </p:grpSpPr>
          <p:sp>
            <p:nvSpPr>
              <p:cNvPr id="26" name="Rectangle 204" hidden="1"/>
              <p:cNvSpPr>
                <a:spLocks noChangeArrowheads="1"/>
              </p:cNvSpPr>
              <p:nvPr userDrawn="1"/>
            </p:nvSpPr>
            <p:spPr bwMode="auto">
              <a:xfrm>
                <a:off x="2743200" y="1333501"/>
                <a:ext cx="3509454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06" hidden="1"/>
              <p:cNvSpPr>
                <a:spLocks noChangeArrowheads="1"/>
              </p:cNvSpPr>
              <p:nvPr userDrawn="1"/>
            </p:nvSpPr>
            <p:spPr bwMode="auto">
              <a:xfrm>
                <a:off x="2743200" y="4059936"/>
                <a:ext cx="3509454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23" hidden="1"/>
              <p:cNvSpPr>
                <a:spLocks noChangeArrowheads="1"/>
              </p:cNvSpPr>
              <p:nvPr userDrawn="1"/>
            </p:nvSpPr>
            <p:spPr bwMode="auto">
              <a:xfrm>
                <a:off x="6435533" y="1333501"/>
                <a:ext cx="3516375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224" hidden="1"/>
              <p:cNvSpPr>
                <a:spLocks noChangeArrowheads="1"/>
              </p:cNvSpPr>
              <p:nvPr userDrawn="1"/>
            </p:nvSpPr>
            <p:spPr bwMode="auto">
              <a:xfrm>
                <a:off x="6435533" y="4059936"/>
                <a:ext cx="3516375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5" name="Rectangle 446" hidden="1"/>
            <p:cNvSpPr>
              <a:spLocks noChangeArrowheads="1"/>
            </p:cNvSpPr>
            <p:nvPr/>
          </p:nvSpPr>
          <p:spPr bwMode="auto">
            <a:xfrm>
              <a:off x="8805991" y="439737"/>
              <a:ext cx="1150808" cy="57626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>
              <a:lvl1pPr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lnSpc>
                  <a:spcPts val="700"/>
                </a:lnSpc>
                <a:defRPr/>
              </a:pPr>
              <a:r>
                <a:rPr lang="en-GB" altLang="en-US" sz="800" b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Third party logo</a:t>
              </a:r>
            </a:p>
          </p:txBody>
        </p:sp>
      </p:grpSp>
      <p:sp>
        <p:nvSpPr>
          <p:cNvPr id="2" name="MSIPCMContentMarking" descr="{&quot;HashCode&quot;:-805422396,&quot;Placement&quot;:&quot;Footer&quot;,&quot;Top&quot;:550.343,&quot;Left&quot;:383.010162,&quot;SlideWidth&quot;:816,&quot;SlideHeight&quot;:571}"/>
          <p:cNvSpPr txBox="1"/>
          <p:nvPr userDrawn="1"/>
        </p:nvSpPr>
        <p:spPr>
          <a:xfrm>
            <a:off x="4864229" y="6989356"/>
            <a:ext cx="6410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  <a:endParaRPr lang="en-GB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5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474" r:id="rId1"/>
    <p:sldLayoutId id="2147488475" r:id="rId2"/>
  </p:sldLayoutIdLst>
  <p:hf sldNum="0" hdr="0" dt="0"/>
  <p:txStyles>
    <p:titleStyle>
      <a:lvl1pPr algn="l" defTabSz="1165225" rtl="0" eaLnBrk="0" fontAlgn="base" hangingPunct="1">
        <a:lnSpc>
          <a:spcPct val="90000"/>
        </a:lnSpc>
        <a:spcBef>
          <a:spcPct val="0"/>
        </a:spcBef>
        <a:spcAft>
          <a:spcPct val="0"/>
        </a:spcAft>
        <a:defRPr sz="1800" b="1" baseline="0">
          <a:solidFill>
            <a:schemeClr val="tx1"/>
          </a:solidFill>
          <a:latin typeface="Arial" panose="020B0604020202020204" pitchFamily="34" charset="0"/>
          <a:ea typeface="SimHei"/>
          <a:cs typeface="Arial" charset="0"/>
        </a:defRPr>
      </a:lvl1pPr>
      <a:lvl2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44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716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88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0" marR="0" indent="0" algn="l" defTabSz="901700" rtl="0" eaLnBrk="1" fontAlgn="base" latinLnBrk="0" hangingPunct="1">
        <a:lnSpc>
          <a:spcPct val="100000"/>
        </a:lnSpc>
        <a:spcBef>
          <a:spcPts val="200"/>
        </a:spcBef>
        <a:spcAft>
          <a:spcPct val="0"/>
        </a:spcAft>
        <a:buClr>
          <a:schemeClr val="tx2"/>
        </a:buClr>
        <a:buSzTx/>
        <a:buFont typeface="Symbol" pitchFamily="18" charset="2"/>
        <a:buNone/>
        <a:tabLst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1pPr>
      <a:lvl2pPr marL="2286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SzPct val="90000"/>
        <a:buFont typeface="Wingdings" panose="05000000000000000000" pitchFamily="2" charset="2"/>
        <a:buChar char=""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2pPr>
      <a:lvl3pPr marL="4572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Wingdings 2" panose="05020102010507070707" pitchFamily="18" charset="2"/>
        <a:buChar char=""/>
        <a:defRPr lang="en-US" altLang="zh-TW" sz="1200" baseline="0" smtClean="0">
          <a:solidFill>
            <a:schemeClr val="tx1"/>
          </a:solidFill>
          <a:latin typeface="+mn-lt"/>
          <a:ea typeface="SimHei"/>
          <a:cs typeface="+mn-cs"/>
        </a:defRPr>
      </a:lvl3pPr>
      <a:lvl4pPr marL="6858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US" altLang="zh-TW" sz="1000" baseline="0" smtClean="0">
          <a:solidFill>
            <a:schemeClr val="tx1"/>
          </a:solidFill>
          <a:latin typeface="+mn-lt"/>
          <a:ea typeface="SimHei"/>
          <a:cs typeface="+mn-cs"/>
        </a:defRPr>
      </a:lvl4pPr>
      <a:lvl5pPr marL="9144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GB" altLang="zh-TW" sz="900" dirty="0">
          <a:solidFill>
            <a:schemeClr val="tx1"/>
          </a:solidFill>
          <a:latin typeface="+mn-lt"/>
          <a:ea typeface="SimHei"/>
          <a:cs typeface="+mn-cs"/>
        </a:defRPr>
      </a:lvl5pPr>
      <a:lvl6pPr marL="15446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20018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90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162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0">
          <p15:clr>
            <a:srgbClr val="DB0011"/>
          </p15:clr>
        </p15:guide>
        <p15:guide id="2" pos="264">
          <p15:clr>
            <a:srgbClr val="DB0011"/>
          </p15:clr>
        </p15:guide>
        <p15:guide id="3" orient="horz" pos="2442">
          <p15:clr>
            <a:srgbClr val="DB0011"/>
          </p15:clr>
        </p15:guide>
        <p15:guide id="4" pos="1537">
          <p15:clr>
            <a:srgbClr val="DB0011"/>
          </p15:clr>
        </p15:guide>
        <p15:guide id="5" orient="horz" pos="2557">
          <p15:clr>
            <a:srgbClr val="DB0011"/>
          </p15:clr>
        </p15:guide>
        <p15:guide id="6" pos="1728">
          <p15:clr>
            <a:srgbClr val="DB0011"/>
          </p15:clr>
        </p15:guide>
        <p15:guide id="7" orient="horz" pos="4158">
          <p15:clr>
            <a:srgbClr val="DB0011"/>
          </p15:clr>
        </p15:guide>
        <p15:guide id="8" pos="3939">
          <p15:clr>
            <a:srgbClr val="DB0011"/>
          </p15:clr>
        </p15:guide>
        <p15:guide id="9" pos="4055">
          <p15:clr>
            <a:srgbClr val="DB0011"/>
          </p15:clr>
        </p15:guide>
        <p15:guide id="10" pos="6266">
          <p15:clr>
            <a:srgbClr val="DB0011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0" name="TBar31770"/>
          <p:cNvSpPr txBox="1">
            <a:spLocks/>
          </p:cNvSpPr>
          <p:nvPr/>
        </p:nvSpPr>
        <p:spPr bwMode="gray">
          <a:xfrm>
            <a:off x="2734056" y="1296924"/>
            <a:ext cx="352044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EUR Monthly Issuance Volumes (M)</a:t>
            </a:r>
          </a:p>
        </p:txBody>
      </p:sp>
      <p:sp>
        <p:nvSpPr>
          <p:cNvPr id="31766" name="TBar31766"/>
          <p:cNvSpPr txBox="1">
            <a:spLocks/>
          </p:cNvSpPr>
          <p:nvPr/>
        </p:nvSpPr>
        <p:spPr bwMode="gray">
          <a:xfrm>
            <a:off x="2734056" y="3958776"/>
            <a:ext cx="352044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dirty="0">
                <a:solidFill>
                  <a:srgbClr val="000000"/>
                </a:solidFill>
                <a:ea typeface="SimHei" panose="02010609060101010101" pitchFamily="49" charset="-122"/>
              </a:rPr>
              <a:t>Breakdown by Ratings (% Issuance)</a:t>
            </a:r>
            <a:endParaRPr kumimoji="0" lang="en-GB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291" name="Title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Corporate Senior Bond Market Backdrop</a:t>
            </a:r>
          </a:p>
        </p:txBody>
      </p:sp>
      <p:sp>
        <p:nvSpPr>
          <p:cNvPr id="8" name="Key message"/>
          <p:cNvSpPr>
            <a:spLocks noGrp="1"/>
          </p:cNvSpPr>
          <p:nvPr>
            <p:ph type="body" sz="quarter" idx="14"/>
          </p:nvPr>
        </p:nvSpPr>
        <p:spPr>
          <a:xfrm>
            <a:off x="347274" y="1337725"/>
            <a:ext cx="2121331" cy="5303900"/>
          </a:xfrm>
        </p:spPr>
        <p:txBody>
          <a:bodyPr/>
          <a:lstStyle/>
          <a:p>
            <a:pPr lvl="1" algn="just">
              <a:spcBef>
                <a:spcPts val="0"/>
              </a:spcBef>
              <a:tabLst>
                <a:tab pos="228600" algn="l"/>
              </a:tabLst>
            </a:pPr>
            <a:r>
              <a:rPr lang="en-GB" altLang="zh-TW" dirty="0"/>
              <a:t>[Comment on the trends in issuance </a:t>
            </a:r>
            <a:r>
              <a:rPr lang="en-GB" altLang="zh-TW"/>
              <a:t>volumes for </a:t>
            </a:r>
            <a:r>
              <a:rPr lang="en-GB" altLang="zh-TW" dirty="0"/>
              <a:t>the period from Jan-21 to May-21 MTD]</a:t>
            </a:r>
          </a:p>
          <a:p>
            <a:pPr lvl="1" algn="just">
              <a:spcBef>
                <a:spcPts val="0"/>
              </a:spcBef>
              <a:tabLst>
                <a:tab pos="228600" algn="l"/>
              </a:tabLst>
            </a:pPr>
            <a:endParaRPr lang="en-GB" altLang="zh-TW" dirty="0"/>
          </a:p>
          <a:p>
            <a:pPr lvl="1" algn="just">
              <a:spcBef>
                <a:spcPts val="0"/>
              </a:spcBef>
              <a:tabLst>
                <a:tab pos="228600" algn="l"/>
              </a:tabLst>
            </a:pPr>
            <a:r>
              <a:rPr lang="en-GB" altLang="zh-TW" dirty="0"/>
              <a:t>[Comment on the breakdown of ratings shown in the pie chart]</a:t>
            </a:r>
          </a:p>
          <a:p>
            <a:pPr lvl="1" algn="just">
              <a:spcBef>
                <a:spcPts val="0"/>
              </a:spcBef>
              <a:tabLst>
                <a:tab pos="228600" algn="l"/>
              </a:tabLst>
            </a:pPr>
            <a:endParaRPr lang="en-GB" altLang="zh-TW" dirty="0"/>
          </a:p>
          <a:p>
            <a:pPr lvl="1" algn="just">
              <a:spcBef>
                <a:spcPts val="0"/>
              </a:spcBef>
              <a:tabLst>
                <a:tab pos="228600" algn="l"/>
              </a:tabLst>
            </a:pPr>
            <a:r>
              <a:rPr lang="en-GB" altLang="zh-TW" dirty="0"/>
              <a:t>[Comment on the breakdown of tenors shown in the pie chart]</a:t>
            </a:r>
          </a:p>
        </p:txBody>
      </p:sp>
      <p:sp>
        <p:nvSpPr>
          <p:cNvPr id="31768" name="TBar31768"/>
          <p:cNvSpPr txBox="1">
            <a:spLocks/>
          </p:cNvSpPr>
          <p:nvPr/>
        </p:nvSpPr>
        <p:spPr bwMode="gray">
          <a:xfrm>
            <a:off x="6437376" y="1296924"/>
            <a:ext cx="352044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en-US" dirty="0">
                <a:solidFill>
                  <a:srgbClr val="000000"/>
                </a:solidFill>
                <a:ea typeface="SimHei" panose="02010609060101010101" pitchFamily="49" charset="-122"/>
              </a:rPr>
              <a:t>GBP Monthly </a:t>
            </a:r>
            <a:r>
              <a:rPr lang="en-GB" altLang="en-US">
                <a:solidFill>
                  <a:srgbClr val="000000"/>
                </a:solidFill>
                <a:ea typeface="SimHei" panose="02010609060101010101" pitchFamily="49" charset="-122"/>
              </a:rPr>
              <a:t>Issuance Volumes (M)</a:t>
            </a:r>
            <a:endParaRPr lang="en-GB" altLang="en-US" dirty="0">
              <a:solidFill>
                <a:srgbClr val="000000"/>
              </a:solidFill>
              <a:ea typeface="SimHei" panose="02010609060101010101" pitchFamily="49" charset="-122"/>
            </a:endParaRPr>
          </a:p>
        </p:txBody>
      </p:sp>
      <p:sp>
        <p:nvSpPr>
          <p:cNvPr id="20" name="TBar31764"/>
          <p:cNvSpPr txBox="1">
            <a:spLocks/>
          </p:cNvSpPr>
          <p:nvPr/>
        </p:nvSpPr>
        <p:spPr bwMode="gray">
          <a:xfrm>
            <a:off x="6437376" y="3958776"/>
            <a:ext cx="352044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Breakdown by Tenor (% Issuance)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69B8A5F-784F-476F-AD2C-7199D8ED8C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7536379"/>
              </p:ext>
            </p:extLst>
          </p:nvPr>
        </p:nvGraphicFramePr>
        <p:xfrm>
          <a:off x="2744231" y="1607383"/>
          <a:ext cx="2981463" cy="216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D8BF47C-1041-4AC1-A5CC-9BAB37A74B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4992763"/>
              </p:ext>
            </p:extLst>
          </p:nvPr>
        </p:nvGraphicFramePr>
        <p:xfrm>
          <a:off x="6437376" y="1607383"/>
          <a:ext cx="2981463" cy="216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Bar31770">
            <a:extLst>
              <a:ext uri="{FF2B5EF4-FFF2-40B4-BE49-F238E27FC236}">
                <a16:creationId xmlns:a16="http://schemas.microsoft.com/office/drawing/2014/main" id="{6B874B88-0415-4002-A819-B8367626D474}"/>
              </a:ext>
            </a:extLst>
          </p:cNvPr>
          <p:cNvSpPr txBox="1">
            <a:spLocks/>
          </p:cNvSpPr>
          <p:nvPr/>
        </p:nvSpPr>
        <p:spPr bwMode="gray">
          <a:xfrm>
            <a:off x="621370" y="6856918"/>
            <a:ext cx="4235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800" b="0" dirty="0">
                <a:solidFill>
                  <a:srgbClr val="000000"/>
                </a:solidFill>
                <a:ea typeface="SimHei" panose="02010609060101010101" pitchFamily="49" charset="-122"/>
              </a:rPr>
              <a:t>Note: May-21 MTD from 1 May 2021 to 14 May 2021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800" b="0" dirty="0">
                <a:solidFill>
                  <a:srgbClr val="000000"/>
                </a:solidFill>
                <a:ea typeface="SimHei" panose="02010609060101010101" pitchFamily="49" charset="-122"/>
              </a:rPr>
              <a:t>XO stands for crossover (at least 1 rating is investment-grade, at least 1 rating is high-yield)</a:t>
            </a:r>
            <a:br>
              <a:rPr lang="en-GB" altLang="en-US" sz="800" b="0" dirty="0">
                <a:solidFill>
                  <a:srgbClr val="000000"/>
                </a:solidFill>
                <a:ea typeface="SimHei" panose="02010609060101010101" pitchFamily="49" charset="-122"/>
              </a:rPr>
            </a:br>
            <a:r>
              <a:rPr lang="en-GB" altLang="en-US" sz="800" b="0" dirty="0">
                <a:solidFill>
                  <a:srgbClr val="000000"/>
                </a:solidFill>
                <a:ea typeface="SimHei" panose="02010609060101010101" pitchFamily="49" charset="-122"/>
              </a:rPr>
              <a:t>NR stands for not rated (no ratings on the issuance)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A42A127-DF9D-4541-95A9-D127ABD02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9263998"/>
              </p:ext>
            </p:extLst>
          </p:nvPr>
        </p:nvGraphicFramePr>
        <p:xfrm>
          <a:off x="6213150" y="4330110"/>
          <a:ext cx="3429914" cy="2120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BEAAA83C-10E7-4D7D-BAAA-3B174298D3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9938781"/>
              </p:ext>
            </p:extLst>
          </p:nvPr>
        </p:nvGraphicFramePr>
        <p:xfrm>
          <a:off x="2520005" y="4330110"/>
          <a:ext cx="3429914" cy="2120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EFFC561-FB4A-4BAB-8CC0-0640D97842DA}"/>
              </a:ext>
            </a:extLst>
          </p:cNvPr>
          <p:cNvSpPr/>
          <p:nvPr/>
        </p:nvSpPr>
        <p:spPr bwMode="auto">
          <a:xfrm>
            <a:off x="72207" y="3274271"/>
            <a:ext cx="2232248" cy="828092"/>
          </a:xfrm>
          <a:prstGeom prst="wedgeRectCallout">
            <a:avLst>
              <a:gd name="adj1" fmla="val 44"/>
              <a:gd name="adj2" fmla="val -79161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Complete the commentary </a:t>
            </a:r>
            <a:b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once the 4x charts are </a:t>
            </a:r>
            <a:b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complete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582FCAD-0016-4C57-A1A6-2D301D3BD50E}"/>
              </a:ext>
            </a:extLst>
          </p:cNvPr>
          <p:cNvSpPr/>
          <p:nvPr/>
        </p:nvSpPr>
        <p:spPr bwMode="auto">
          <a:xfrm>
            <a:off x="2984929" y="2077758"/>
            <a:ext cx="2393272" cy="828092"/>
          </a:xfrm>
          <a:prstGeom prst="wedgeRectCallout">
            <a:avLst>
              <a:gd name="adj1" fmla="val 44"/>
              <a:gd name="adj2" fmla="val -79161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Right click, then Edit Data.</a:t>
            </a:r>
            <a:b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b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Insert relevant figures from the </a:t>
            </a:r>
            <a:b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New Issue Excel Tracker file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1CF1F8FF-C223-4836-AC1B-DBB4FA082BC7}"/>
              </a:ext>
            </a:extLst>
          </p:cNvPr>
          <p:cNvSpPr/>
          <p:nvPr/>
        </p:nvSpPr>
        <p:spPr bwMode="auto">
          <a:xfrm>
            <a:off x="6832455" y="2077758"/>
            <a:ext cx="2393272" cy="828092"/>
          </a:xfrm>
          <a:prstGeom prst="wedgeRectCallout">
            <a:avLst>
              <a:gd name="adj1" fmla="val 44"/>
              <a:gd name="adj2" fmla="val -79161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Right click, then Edit Data.</a:t>
            </a:r>
            <a:b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b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Insert relevant figures from the </a:t>
            </a:r>
            <a:b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New Issue Excel Tracker file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A23FA0D-14FE-4B90-B69B-B3483FD984E6}"/>
              </a:ext>
            </a:extLst>
          </p:cNvPr>
          <p:cNvSpPr/>
          <p:nvPr/>
        </p:nvSpPr>
        <p:spPr bwMode="auto">
          <a:xfrm>
            <a:off x="2984929" y="4805429"/>
            <a:ext cx="2393272" cy="828092"/>
          </a:xfrm>
          <a:prstGeom prst="wedgeRectCallout">
            <a:avLst>
              <a:gd name="adj1" fmla="val 44"/>
              <a:gd name="adj2" fmla="val -79161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Right click, then Edit Data.</a:t>
            </a:r>
            <a:b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b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Insert relevant figures from the </a:t>
            </a:r>
            <a:b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New Issue Excel Tracker file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4EAE2523-68CA-4A6F-910B-FAB9D8634644}"/>
              </a:ext>
            </a:extLst>
          </p:cNvPr>
          <p:cNvSpPr/>
          <p:nvPr/>
        </p:nvSpPr>
        <p:spPr bwMode="auto">
          <a:xfrm>
            <a:off x="6832455" y="4805429"/>
            <a:ext cx="2393272" cy="828092"/>
          </a:xfrm>
          <a:prstGeom prst="wedgeRectCallout">
            <a:avLst>
              <a:gd name="adj1" fmla="val 44"/>
              <a:gd name="adj2" fmla="val -79161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Right click, then Edit Data.</a:t>
            </a:r>
            <a:b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b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Insert relevant figures from the </a:t>
            </a:r>
            <a:b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AU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New Issue Excel Tracker file</a:t>
            </a:r>
          </a:p>
        </p:txBody>
      </p:sp>
    </p:spTree>
    <p:extLst>
      <p:ext uri="{BB962C8B-B14F-4D97-AF65-F5344CB8AC3E}">
        <p14:creationId xmlns:p14="http://schemas.microsoft.com/office/powerpoint/2010/main" val="2950139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LANGUAGENAME" val="EnglishUK"/>
  <p:tag name="PRESTYPETEMPLATE" val="0"/>
</p:tagLst>
</file>

<file path=ppt/theme/theme1.xml><?xml version="1.0" encoding="utf-8"?>
<a:theme xmlns:a="http://schemas.openxmlformats.org/drawingml/2006/main" name="HSBC A4 Landscape 2018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HSBC Red">
      <a:srgbClr val="DB0011"/>
    </a:custClr>
    <a:custClr name="Black">
      <a:srgbClr val="000000"/>
    </a:custClr>
    <a:custClr name="Light Grey">
      <a:srgbClr val="D7D8D6"/>
    </a:custClr>
    <a:custClr name="Dark Grey">
      <a:srgbClr val="767676"/>
    </a:custClr>
    <a:custClr name="Violet 1">
      <a:srgbClr val="9451E0"/>
    </a:custClr>
    <a:custClr name="Amber 1">
      <a:srgbClr val="E66B00"/>
    </a:custClr>
    <a:custClr name="Indigo 1">
      <a:srgbClr val="5851E0"/>
    </a:custClr>
    <a:custClr name="Emerald 1">
      <a:srgbClr val="4E9C2D"/>
    </a:custClr>
    <a:custClr name="Aquamarine 1">
      <a:srgbClr val="1087EF"/>
    </a:custClr>
    <a:custClr name="Teal 1">
      <a:srgbClr val="00A69D"/>
    </a:custClr>
    <a:custClr name="Violet 2">
      <a:srgbClr val="563594"/>
    </a:custClr>
    <a:custClr name="Amber 2">
      <a:srgbClr val="BF5900"/>
    </a:custClr>
    <a:custClr name="Indigo 2">
      <a:srgbClr val="3A3594"/>
    </a:custClr>
    <a:custClr name="Emerald 2">
      <a:srgbClr val="3B7522"/>
    </a:custClr>
    <a:custClr name="Aquamarine 2">
      <a:srgbClr val="0D6BBD"/>
    </a:custClr>
    <a:custClr name="Teal 2">
      <a:srgbClr val="008580"/>
    </a:custClr>
    <a:custClr name="Blank_01">
      <a:srgbClr val="FFFFFF"/>
    </a:custClr>
    <a:custClr name="Blank_02">
      <a:srgbClr val="FFFFFF"/>
    </a:custClr>
    <a:custClr name="Blank_03">
      <a:srgbClr val="FFFFFF"/>
    </a:custClr>
    <a:custClr name="Blank_04">
      <a:srgbClr val="FFFFFF"/>
    </a:custClr>
    <a:custClr name="RAG_Red">
      <a:srgbClr val="A8000B"/>
    </a:custClr>
    <a:custClr name="RAG_Amber">
      <a:srgbClr val="E8A215"/>
    </a:custClr>
    <a:custClr name="RAG_Green">
      <a:srgbClr val="008580"/>
    </a:custClr>
  </a:custClrLst>
  <a:extLst>
    <a:ext uri="{05A4C25C-085E-4340-85A3-A5531E510DB2}">
      <thm15:themeFamily xmlns:thm15="http://schemas.microsoft.com/office/thememl/2012/main" name="HSBC A4 Landscape 2018.potx" id="{21F6A2EF-A21D-4A20-914A-245E91DDE4D6}" vid="{4DA8E425-B44F-4060-A5F0-04FC3B6F1978}"/>
    </a:ext>
  </a:extLst>
</a:theme>
</file>

<file path=ppt/theme/theme2.xml><?xml version="1.0" encoding="utf-8"?>
<a:theme xmlns:a="http://schemas.openxmlformats.org/drawingml/2006/main" name="Non-Message Driven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Custom 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Non-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HSBC Red">
      <a:srgbClr val="DB0011"/>
    </a:custClr>
    <a:custClr name="Black">
      <a:srgbClr val="000000"/>
    </a:custClr>
    <a:custClr name="Light Grey">
      <a:srgbClr val="D7D8D6"/>
    </a:custClr>
    <a:custClr name="Dark Grey">
      <a:srgbClr val="767676"/>
    </a:custClr>
    <a:custClr name="Violet 1">
      <a:srgbClr val="9451E0"/>
    </a:custClr>
    <a:custClr name="Amber 1">
      <a:srgbClr val="E66B00"/>
    </a:custClr>
    <a:custClr name="Indigo 1">
      <a:srgbClr val="5851E0"/>
    </a:custClr>
    <a:custClr name="Emerald 1">
      <a:srgbClr val="4E9C2D"/>
    </a:custClr>
    <a:custClr name="Aquamarine 1">
      <a:srgbClr val="1087EF"/>
    </a:custClr>
    <a:custClr name="Teal 1">
      <a:srgbClr val="00A69D"/>
    </a:custClr>
    <a:custClr name="Violet 2">
      <a:srgbClr val="563594"/>
    </a:custClr>
    <a:custClr name="Amber 2">
      <a:srgbClr val="BF5900"/>
    </a:custClr>
    <a:custClr name="Indigo 2">
      <a:srgbClr val="3A3594"/>
    </a:custClr>
    <a:custClr name="Emerald 2">
      <a:srgbClr val="3B7522"/>
    </a:custClr>
    <a:custClr name="Aquamarine 2">
      <a:srgbClr val="0D6BBD"/>
    </a:custClr>
    <a:custClr name="Teal 2">
      <a:srgbClr val="008580"/>
    </a:custClr>
    <a:custClr name="Blank_01">
      <a:srgbClr val="FFFFFF"/>
    </a:custClr>
    <a:custClr name="Blank_02">
      <a:srgbClr val="FFFFFF"/>
    </a:custClr>
    <a:custClr name="Blank_03">
      <a:srgbClr val="FFFFFF"/>
    </a:custClr>
    <a:custClr name="Blank_04">
      <a:srgbClr val="FFFFFF"/>
    </a:custClr>
    <a:custClr name="RAG_Red">
      <a:srgbClr val="A8000B"/>
    </a:custClr>
    <a:custClr name="RAG_Amber">
      <a:srgbClr val="E8A215"/>
    </a:custClr>
    <a:custClr name="RAG_Green">
      <a:srgbClr val="008580"/>
    </a:custClr>
  </a:custClrLst>
  <a:extLst>
    <a:ext uri="{05A4C25C-085E-4340-85A3-A5531E510DB2}">
      <thm15:themeFamily xmlns:thm15="http://schemas.microsoft.com/office/thememl/2012/main" name="HSBC A4 Landscape 2018.potx" id="{21F6A2EF-A21D-4A20-914A-245E91DDE4D6}" vid="{A8FE0BF1-81DD-4574-8BC9-42791BA10BB4}"/>
    </a:ext>
  </a:extLst>
</a:theme>
</file>

<file path=ppt/theme/theme3.xml><?xml version="1.0" encoding="utf-8"?>
<a:theme xmlns:a="http://schemas.openxmlformats.org/drawingml/2006/main" name="1_HSBC A4 Landscape 2018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HSBC Red">
      <a:srgbClr val="DB0011"/>
    </a:custClr>
    <a:custClr name="Black">
      <a:srgbClr val="000000"/>
    </a:custClr>
    <a:custClr name="Light Grey">
      <a:srgbClr val="D7D8D6"/>
    </a:custClr>
    <a:custClr name="Dark Grey">
      <a:srgbClr val="767676"/>
    </a:custClr>
    <a:custClr name="Violet 1">
      <a:srgbClr val="9451E0"/>
    </a:custClr>
    <a:custClr name="Amber 1">
      <a:srgbClr val="E66B00"/>
    </a:custClr>
    <a:custClr name="Indigo 1">
      <a:srgbClr val="5851E0"/>
    </a:custClr>
    <a:custClr name="Emerald 1">
      <a:srgbClr val="4E9C2D"/>
    </a:custClr>
    <a:custClr name="Aquamarine 1">
      <a:srgbClr val="1087EF"/>
    </a:custClr>
    <a:custClr name="Teal 1">
      <a:srgbClr val="00A69D"/>
    </a:custClr>
    <a:custClr name="Violet 2">
      <a:srgbClr val="563594"/>
    </a:custClr>
    <a:custClr name="Amber 2">
      <a:srgbClr val="BF5900"/>
    </a:custClr>
    <a:custClr name="Indigo 2">
      <a:srgbClr val="3A3594"/>
    </a:custClr>
    <a:custClr name="Emerald 2">
      <a:srgbClr val="3B7522"/>
    </a:custClr>
    <a:custClr name="Aquamarine 2">
      <a:srgbClr val="0D6BBD"/>
    </a:custClr>
    <a:custClr name="Teal 2">
      <a:srgbClr val="008580"/>
    </a:custClr>
    <a:custClr name="Blank_01">
      <a:srgbClr val="FFFFFF"/>
    </a:custClr>
    <a:custClr name="Blank_02">
      <a:srgbClr val="FFFFFF"/>
    </a:custClr>
    <a:custClr name="Blank_03">
      <a:srgbClr val="FFFFFF"/>
    </a:custClr>
    <a:custClr name="Blank_04">
      <a:srgbClr val="FFFFFF"/>
    </a:custClr>
    <a:custClr name="RAG_Red">
      <a:srgbClr val="A8000B"/>
    </a:custClr>
    <a:custClr name="RAG_Amber">
      <a:srgbClr val="E8A215"/>
    </a:custClr>
    <a:custClr name="RAG_Green">
      <a:srgbClr val="008580"/>
    </a:custClr>
  </a:custClrLst>
  <a:extLst>
    <a:ext uri="{05A4C25C-085E-4340-85A3-A5531E510DB2}">
      <thm15:themeFamily xmlns:thm15="http://schemas.microsoft.com/office/thememl/2012/main" name="HSBC A4 Landscape 2018.potx" id="{21F6A2EF-A21D-4A20-914A-245E91DDE4D6}" vid="{4DA8E425-B44F-4060-A5F0-04FC3B6F1978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HSBC A4 Landscape 2018</Template>
  <TotalTime>0</TotalTime>
  <Words>209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Helvetica Neue for HSBC Lt</vt:lpstr>
      <vt:lpstr>Symbol</vt:lpstr>
      <vt:lpstr>Times New Roman</vt:lpstr>
      <vt:lpstr>Wingdings</vt:lpstr>
      <vt:lpstr>Wingdings 2</vt:lpstr>
      <vt:lpstr>HSBC A4 Landscape 2018</vt:lpstr>
      <vt:lpstr>Non-Message Driven</vt:lpstr>
      <vt:lpstr>1_HSBC A4 Landscape 2018</vt:lpstr>
      <vt:lpstr>Corporate Senior Bond Market Backdrop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:description/>
  <cp:lastModifiedBy/>
  <cp:revision>1</cp:revision>
  <dcterms:created xsi:type="dcterms:W3CDTF">2021-05-18T04:53:26Z</dcterms:created>
  <dcterms:modified xsi:type="dcterms:W3CDTF">2023-02-23T08:57:58Z</dcterms:modified>
  <cp:category/>
</cp:coreProperties>
</file>