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firstSlideNum="0" strictFirstAndLastChars="0" saveSubsetFonts="1">
  <p:sldMasterIdLst>
    <p:sldMasterId id="2147483673" r:id="rId5"/>
  </p:sldMasterIdLst>
  <p:notesMasterIdLst>
    <p:notesMasterId r:id="rId6"/>
  </p:notesMasterIdLst>
  <p:sldIdLst>
    <p:sldId id="256" r:id="rId7"/>
    <p:sldId id="257" r:id="rId8"/>
  </p:sldIdLst>
  <p:sldSz cy="7562850" cx="10688625"/>
  <p:notesSz cx="6858000" cy="9144000"/>
  <p:embeddedFontLst>
    <p:embeddedFont>
      <p:font typeface="Arial Narrow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02">
          <p15:clr>
            <a:srgbClr val="A4A3A4"/>
          </p15:clr>
        </p15:guide>
        <p15:guide id="2" orient="horz" pos="1192">
          <p15:clr>
            <a:srgbClr val="A4A3A4"/>
          </p15:clr>
        </p15:guide>
        <p15:guide id="3" orient="horz" pos="2432">
          <p15:clr>
            <a:srgbClr val="A4A3A4"/>
          </p15:clr>
        </p15:guide>
        <p15:guide id="4" orient="horz" pos="2777">
          <p15:clr>
            <a:srgbClr val="A4A3A4"/>
          </p15:clr>
        </p15:guide>
        <p15:guide id="5" orient="horz" pos="4015">
          <p15:clr>
            <a:srgbClr val="A4A3A4"/>
          </p15:clr>
        </p15:guide>
        <p15:guide id="6" orient="horz" pos="4160">
          <p15:clr>
            <a:srgbClr val="A4A3A4"/>
          </p15:clr>
        </p15:guide>
        <p15:guide id="7" pos="501">
          <p15:clr>
            <a:srgbClr val="A4A3A4"/>
          </p15:clr>
        </p15:guide>
        <p15:guide id="8" pos="3197">
          <p15:clr>
            <a:srgbClr val="A4A3A4"/>
          </p15:clr>
        </p15:guide>
        <p15:guide id="9" pos="3542">
          <p15:clr>
            <a:srgbClr val="A4A3A4"/>
          </p15:clr>
        </p15:guide>
        <p15:guide id="10" pos="62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1E5E30D-D1EE-4440-8BBF-9B1A077CAFB5}">
  <a:tblStyle styleId="{C1E5E30D-D1EE-4440-8BBF-9B1A077CAFB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E365E0E3-C4A6-4295-A96C-26D03B83C529}" styleName="Table_1">
    <a:wholeTbl>
      <a:tcTxStyle b="off" i="off">
        <a:font>
          <a:latin typeface="Arial"/>
          <a:ea typeface="Arial"/>
          <a:cs typeface="Arial"/>
        </a:font>
        <a:schemeClr val="dk2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 b="off" i="off">
        <a:font>
          <a:latin typeface="Arial"/>
          <a:ea typeface="Arial"/>
          <a:cs typeface="Arial"/>
        </a:font>
        <a:schemeClr val="dk2"/>
      </a:tcTxStyle>
      <a:tcStyle>
        <a:tcBdr>
          <a:bottom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dk2"/>
      </a:tcTxStyle>
      <a:tcStyle>
        <a:tcBdr>
          <a:bottom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02" orient="horz"/>
        <p:guide pos="1192" orient="horz"/>
        <p:guide pos="2432" orient="horz"/>
        <p:guide pos="2777" orient="horz"/>
        <p:guide pos="4015" orient="horz"/>
        <p:guide pos="4160" orient="horz"/>
        <p:guide pos="501"/>
        <p:guide pos="3197"/>
        <p:guide pos="3542"/>
        <p:guide pos="6237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font" Target="fonts/ArialNarrow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font" Target="fonts/ArialNarrow-italic.fntdata"/><Relationship Id="rId10" Type="http://schemas.openxmlformats.org/officeDocument/2006/relationships/font" Target="fonts/ArialNarrow-bold.fntdata"/><Relationship Id="rId12" Type="http://schemas.openxmlformats.org/officeDocument/2006/relationships/font" Target="fonts/ArialNarrow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title"/>
          </p:nvPr>
        </p:nvSpPr>
        <p:spPr>
          <a:xfrm>
            <a:off x="795528" y="246888"/>
            <a:ext cx="9107424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/>
            </a:lvl2pPr>
            <a:lvl3pPr lvl="2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656"/>
              <a:buNone/>
              <a:defRPr/>
            </a:lvl3pPr>
            <a:lvl4pPr lvl="3" algn="ctr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Left Two Right">
  <p:cSld name="One Left Two Righ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795528" y="246888"/>
            <a:ext cx="9107424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" type="body"/>
          </p:nvPr>
        </p:nvSpPr>
        <p:spPr>
          <a:xfrm>
            <a:off x="795528" y="1892808"/>
            <a:ext cx="4279392" cy="4480560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91425" spcFirstLastPara="1" rIns="36575" wrap="square" tIns="36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1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704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703" lvl="2" marL="1371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2" type="body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91425" spcFirstLastPara="1" rIns="36575" wrap="square" tIns="36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1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704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703" lvl="2" marL="1371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3" type="body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91425" spcFirstLastPara="1" rIns="36575" wrap="square" tIns="36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1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704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703" lvl="2" marL="1371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4" type="subTitle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/>
            </a:lvl2pPr>
            <a:lvl3pPr lvl="2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656"/>
              <a:buNone/>
              <a:defRPr/>
            </a:lvl3pPr>
            <a:lvl4pPr lvl="3" algn="ctr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Left One Right">
  <p:cSld name="Two Left One Righ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type="title"/>
          </p:nvPr>
        </p:nvSpPr>
        <p:spPr>
          <a:xfrm>
            <a:off x="795528" y="246888"/>
            <a:ext cx="9107424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" type="body"/>
          </p:nvPr>
        </p:nvSpPr>
        <p:spPr>
          <a:xfrm>
            <a:off x="795528" y="1892808"/>
            <a:ext cx="4279392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91425" spcFirstLastPara="1" rIns="36575" wrap="square" tIns="36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1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704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703" lvl="2" marL="1371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2" type="body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91425" spcFirstLastPara="1" rIns="36575" wrap="square" tIns="36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1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704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703" lvl="2" marL="1371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3" type="body"/>
          </p:nvPr>
        </p:nvSpPr>
        <p:spPr>
          <a:xfrm>
            <a:off x="5623560" y="1892808"/>
            <a:ext cx="4279392" cy="4480560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91425" spcFirstLastPara="1" rIns="36575" wrap="square" tIns="36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1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704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703" lvl="2" marL="1371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4" type="subTitle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/>
            </a:lvl2pPr>
            <a:lvl3pPr lvl="2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656"/>
              <a:buNone/>
              <a:defRPr/>
            </a:lvl3pPr>
            <a:lvl4pPr lvl="3" algn="ctr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ntent">
  <p:cSld name="Four Conte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>
            <a:off x="795528" y="246888"/>
            <a:ext cx="9107424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" type="body"/>
          </p:nvPr>
        </p:nvSpPr>
        <p:spPr>
          <a:xfrm>
            <a:off x="795528" y="1892808"/>
            <a:ext cx="4279392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91425" spcFirstLastPara="1" rIns="36575" wrap="square" tIns="36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1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704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703" lvl="2" marL="1371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2" type="body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91425" spcFirstLastPara="1" rIns="36575" wrap="square" tIns="36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1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704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703" lvl="2" marL="1371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3" type="body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91425" spcFirstLastPara="1" rIns="36575" wrap="square" tIns="36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1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704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703" lvl="2" marL="1371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4" type="body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91425" spcFirstLastPara="1" rIns="36575" wrap="square" tIns="36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1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704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703" lvl="2" marL="1371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5" type="subTitle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/>
            </a:lvl2pPr>
            <a:lvl3pPr lvl="2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656"/>
              <a:buNone/>
              <a:defRPr/>
            </a:lvl3pPr>
            <a:lvl4pPr lvl="3" algn="ctr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Top One Bottom">
  <p:cSld name="One Top One Bottom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title"/>
          </p:nvPr>
        </p:nvSpPr>
        <p:spPr>
          <a:xfrm>
            <a:off x="795528" y="246888"/>
            <a:ext cx="9107424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" type="body"/>
          </p:nvPr>
        </p:nvSpPr>
        <p:spPr>
          <a:xfrm>
            <a:off x="795528" y="1892808"/>
            <a:ext cx="9107424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91425" spcFirstLastPara="1" rIns="36575" wrap="square" tIns="36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1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704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703" lvl="2" marL="1371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2" type="body"/>
          </p:nvPr>
        </p:nvSpPr>
        <p:spPr>
          <a:xfrm>
            <a:off x="795528" y="4407408"/>
            <a:ext cx="9107424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91425" spcFirstLastPara="1" rIns="36575" wrap="square" tIns="36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1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704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703" lvl="2" marL="1371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3" type="subTitle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/>
            </a:lvl2pPr>
            <a:lvl3pPr lvl="2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656"/>
              <a:buNone/>
              <a:defRPr/>
            </a:lvl3pPr>
            <a:lvl4pPr lvl="3" algn="ctr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Top Two Bottom">
  <p:cSld name="One Top Two Bottom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title"/>
          </p:nvPr>
        </p:nvSpPr>
        <p:spPr>
          <a:xfrm>
            <a:off x="795528" y="246888"/>
            <a:ext cx="9107424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1" type="body"/>
          </p:nvPr>
        </p:nvSpPr>
        <p:spPr>
          <a:xfrm>
            <a:off x="795528" y="1892808"/>
            <a:ext cx="9107424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91425" spcFirstLastPara="1" rIns="36575" wrap="square" tIns="36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1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704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703" lvl="2" marL="1371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2" type="body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91425" spcFirstLastPara="1" rIns="36575" wrap="square" tIns="36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1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704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703" lvl="2" marL="1371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3" type="body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91425" spcFirstLastPara="1" rIns="36575" wrap="square" tIns="36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1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704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703" lvl="2" marL="1371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4" type="subTitle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/>
            </a:lvl2pPr>
            <a:lvl3pPr lvl="2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656"/>
              <a:buNone/>
              <a:defRPr/>
            </a:lvl3pPr>
            <a:lvl4pPr lvl="3" algn="ctr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Top One Bottom">
  <p:cSld name="Two Top One Bottom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795528" y="246888"/>
            <a:ext cx="9107424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795528" y="1892808"/>
            <a:ext cx="4279392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91425" spcFirstLastPara="1" rIns="36575" wrap="square" tIns="36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1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704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703" lvl="2" marL="1371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2" type="body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91425" spcFirstLastPara="1" rIns="36575" wrap="square" tIns="36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1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704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703" lvl="2" marL="1371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3" type="body"/>
          </p:nvPr>
        </p:nvSpPr>
        <p:spPr>
          <a:xfrm>
            <a:off x="795528" y="4407408"/>
            <a:ext cx="9107424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91425" spcFirstLastPara="1" rIns="36575" wrap="square" tIns="36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1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704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703" lvl="2" marL="1371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4" type="subTitle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/>
            </a:lvl2pPr>
            <a:lvl3pPr lvl="2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656"/>
              <a:buNone/>
              <a:defRPr/>
            </a:lvl3pPr>
            <a:lvl4pPr lvl="3" algn="ctr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Divider" showMasterSp="0">
  <p:cSld name="Section Divider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795528" y="2441448"/>
            <a:ext cx="9107424" cy="15544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06" name="Google Shape;106;p18"/>
          <p:cNvCxnSpPr/>
          <p:nvPr/>
        </p:nvCxnSpPr>
        <p:spPr>
          <a:xfrm>
            <a:off x="795528" y="658368"/>
            <a:ext cx="9107424" cy="0"/>
          </a:xfrm>
          <a:prstGeom prst="straightConnector1">
            <a:avLst/>
          </a:prstGeom>
          <a:noFill/>
          <a:ln cap="flat" cmpd="sng" w="571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7" name="Google Shape;107;p18"/>
          <p:cNvSpPr txBox="1"/>
          <p:nvPr>
            <p:ph idx="1" type="subTitle"/>
          </p:nvPr>
        </p:nvSpPr>
        <p:spPr>
          <a:xfrm>
            <a:off x="795528" y="4133088"/>
            <a:ext cx="9107424" cy="411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91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1" i="0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/>
            </a:lvl2pPr>
            <a:lvl3pPr lvl="2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656"/>
              <a:buNone/>
              <a:defRPr/>
            </a:lvl3pPr>
            <a:lvl4pPr lvl="3" algn="ctr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cxnSp>
        <p:nvCxnSpPr>
          <p:cNvPr id="108" name="Google Shape;108;p18"/>
          <p:cNvCxnSpPr/>
          <p:nvPr/>
        </p:nvCxnSpPr>
        <p:spPr>
          <a:xfrm>
            <a:off x="795528" y="6601968"/>
            <a:ext cx="9107424" cy="0"/>
          </a:xfrm>
          <a:prstGeom prst="straightConnector1">
            <a:avLst/>
          </a:prstGeom>
          <a:noFill/>
          <a:ln cap="flat" cmpd="sng" w="571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9" name="Google Shape;109;p18"/>
          <p:cNvSpPr txBox="1"/>
          <p:nvPr/>
        </p:nvSpPr>
        <p:spPr>
          <a:xfrm>
            <a:off x="2724912" y="246888"/>
            <a:ext cx="7178040" cy="219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800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STRICTLY PRIVATE AND CONFIDENTIAL</a:t>
            </a:r>
            <a:endParaRPr/>
          </a:p>
        </p:txBody>
      </p:sp>
      <p:sp>
        <p:nvSpPr>
          <p:cNvPr id="110" name="Google Shape;110;p18"/>
          <p:cNvSpPr txBox="1"/>
          <p:nvPr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spAutoFit/>
          </a:bodyPr>
          <a:lstStyle/>
          <a:p>
            <a:pPr indent="0" lvl="0" marL="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5234940" y="6918985"/>
            <a:ext cx="228600" cy="152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8"/>
          <p:cNvSpPr/>
          <p:nvPr/>
        </p:nvSpPr>
        <p:spPr>
          <a:xfrm>
            <a:off x="8614197" y="6821424"/>
            <a:ext cx="1288755" cy="25923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Section Header">
  <p:cSld name="Agenda Section Header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/>
        </p:nvSpPr>
        <p:spPr>
          <a:xfrm>
            <a:off x="795528" y="246888"/>
            <a:ext cx="9107424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115" name="Google Shape;115;p19"/>
          <p:cNvSpPr txBox="1"/>
          <p:nvPr/>
        </p:nvSpPr>
        <p:spPr>
          <a:xfrm>
            <a:off x="9513422" y="1463040"/>
            <a:ext cx="389530" cy="29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Page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claimer">
  <p:cSld name="Disclaimer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795528" y="246888"/>
            <a:ext cx="9107424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795528" y="1591056"/>
            <a:ext cx="9107424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91425" spcFirstLastPara="1" rIns="36575" wrap="square" tIns="36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4"/>
              <a:buFont typeface="Arial"/>
              <a:buNone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4"/>
              <a:buFont typeface="Arial"/>
              <a:buNone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Page A" showMasterSp="0">
  <p:cSld name="Cover Page A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795528" y="1709928"/>
            <a:ext cx="9107424" cy="15544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10000"/>
              </a:lnSpc>
              <a:spcBef>
                <a:spcPts val="228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" name="Google Shape;19;p3"/>
          <p:cNvCxnSpPr/>
          <p:nvPr/>
        </p:nvCxnSpPr>
        <p:spPr>
          <a:xfrm>
            <a:off x="795528" y="658368"/>
            <a:ext cx="9107424" cy="0"/>
          </a:xfrm>
          <a:prstGeom prst="straightConnector1">
            <a:avLst/>
          </a:prstGeom>
          <a:noFill/>
          <a:ln cap="flat" cmpd="sng" w="571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795528" y="3493008"/>
            <a:ext cx="3008376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1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1" i="0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/>
            </a:lvl2pPr>
            <a:lvl3pPr lvl="2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656"/>
              <a:buNone/>
              <a:defRPr/>
            </a:lvl3pPr>
            <a:lvl4pPr lvl="3" algn="ctr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2" type="body"/>
          </p:nvPr>
        </p:nvSpPr>
        <p:spPr>
          <a:xfrm>
            <a:off x="795528" y="5641848"/>
            <a:ext cx="4114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6575" lIns="0" spcFirstLastPara="1" rIns="36575" wrap="square" tIns="36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1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Font typeface="Arial"/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Font typeface="Arial"/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Font typeface="Arial"/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2" name="Google Shape;22;p3"/>
          <p:cNvCxnSpPr/>
          <p:nvPr/>
        </p:nvCxnSpPr>
        <p:spPr>
          <a:xfrm>
            <a:off x="795528" y="6601968"/>
            <a:ext cx="9107424" cy="0"/>
          </a:xfrm>
          <a:prstGeom prst="straightConnector1">
            <a:avLst/>
          </a:prstGeom>
          <a:noFill/>
          <a:ln cap="flat" cmpd="sng" w="571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p3"/>
          <p:cNvSpPr txBox="1"/>
          <p:nvPr/>
        </p:nvSpPr>
        <p:spPr>
          <a:xfrm>
            <a:off x="2724912" y="429768"/>
            <a:ext cx="717804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800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STRICTLY PRIVATE AND CONFIDENTIAL</a:t>
            </a:r>
            <a:endParaRPr/>
          </a:p>
        </p:txBody>
      </p:sp>
      <p:sp>
        <p:nvSpPr>
          <p:cNvPr id="24" name="Google Shape;24;p3"/>
          <p:cNvSpPr txBox="1"/>
          <p:nvPr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spAutoFit/>
          </a:bodyPr>
          <a:lstStyle/>
          <a:p>
            <a:pPr indent="0" lvl="0" marL="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 txBox="1"/>
          <p:nvPr>
            <p:ph idx="3" type="body"/>
          </p:nvPr>
        </p:nvSpPr>
        <p:spPr>
          <a:xfrm>
            <a:off x="4096512" y="3493008"/>
            <a:ext cx="3008376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88"/>
              <a:buFont typeface="Arial"/>
              <a:buNone/>
              <a:defRPr b="0" i="0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288"/>
              <a:buFont typeface="Arial"/>
              <a:buNone/>
              <a:defRPr b="0" i="0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400"/>
              <a:buFont typeface="Arial"/>
              <a:buNone/>
              <a:defRPr b="0" i="0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ntent Tall">
  <p:cSld name="Three Content Tall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795528" y="246888"/>
            <a:ext cx="9107424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795528" y="1892808"/>
            <a:ext cx="2852928" cy="4480560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91425" spcFirstLastPara="1" rIns="36575" wrap="square" tIns="36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1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704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703" lvl="2" marL="1371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21"/>
          <p:cNvSpPr txBox="1"/>
          <p:nvPr>
            <p:ph idx="2" type="body"/>
          </p:nvPr>
        </p:nvSpPr>
        <p:spPr>
          <a:xfrm>
            <a:off x="3922776" y="1892808"/>
            <a:ext cx="2852928" cy="4480560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91425" spcFirstLastPara="1" rIns="36575" wrap="square" tIns="36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1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704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703" lvl="2" marL="1371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21"/>
          <p:cNvSpPr txBox="1"/>
          <p:nvPr>
            <p:ph idx="3" type="body"/>
          </p:nvPr>
        </p:nvSpPr>
        <p:spPr>
          <a:xfrm>
            <a:off x="7050024" y="1892808"/>
            <a:ext cx="2852928" cy="4480560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91425" spcFirstLastPara="1" rIns="36575" wrap="square" tIns="36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1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704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703" lvl="2" marL="1371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21"/>
          <p:cNvSpPr txBox="1"/>
          <p:nvPr>
            <p:ph idx="4" type="subTitle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/>
            </a:lvl2pPr>
            <a:lvl3pPr lvl="2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656"/>
              <a:buNone/>
              <a:defRPr/>
            </a:lvl3pPr>
            <a:lvl4pPr lvl="3" algn="ctr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ntent Wide">
  <p:cSld name="Three Content Wide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795528" y="246888"/>
            <a:ext cx="9107424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795528" y="1709928"/>
            <a:ext cx="9107424" cy="1307592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91425" spcFirstLastPara="1" rIns="36575" wrap="square" tIns="36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1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704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703" lvl="2" marL="1371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22"/>
          <p:cNvSpPr txBox="1"/>
          <p:nvPr>
            <p:ph idx="2" type="body"/>
          </p:nvPr>
        </p:nvSpPr>
        <p:spPr>
          <a:xfrm>
            <a:off x="795528" y="3383280"/>
            <a:ext cx="9107424" cy="1307592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91425" spcFirstLastPara="1" rIns="36575" wrap="square" tIns="36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1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704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703" lvl="2" marL="1371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22"/>
          <p:cNvSpPr txBox="1"/>
          <p:nvPr>
            <p:ph idx="3" type="body"/>
          </p:nvPr>
        </p:nvSpPr>
        <p:spPr>
          <a:xfrm>
            <a:off x="795528" y="5065776"/>
            <a:ext cx="9107424" cy="1307592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91425" spcFirstLastPara="1" rIns="36575" wrap="square" tIns="36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1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704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703" lvl="2" marL="1371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22"/>
          <p:cNvSpPr txBox="1"/>
          <p:nvPr>
            <p:ph idx="4" type="subTitle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1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/>
            </a:lvl2pPr>
            <a:lvl3pPr lvl="2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656"/>
              <a:buNone/>
              <a:defRPr/>
            </a:lvl3pPr>
            <a:lvl4pPr lvl="3" algn="ctr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ntent Two Column">
  <p:cSld name="Six Content Two Column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795528" y="246888"/>
            <a:ext cx="9107424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795528" y="1709928"/>
            <a:ext cx="4279392" cy="1307592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91425" spcFirstLastPara="1" rIns="36575" wrap="square" tIns="36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1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704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703" lvl="2" marL="1371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23"/>
          <p:cNvSpPr txBox="1"/>
          <p:nvPr>
            <p:ph idx="2" type="body"/>
          </p:nvPr>
        </p:nvSpPr>
        <p:spPr>
          <a:xfrm>
            <a:off x="795528" y="3383280"/>
            <a:ext cx="4279392" cy="1307592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91425" spcFirstLastPara="1" rIns="36575" wrap="square" tIns="36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1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704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703" lvl="2" marL="1371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p23"/>
          <p:cNvSpPr txBox="1"/>
          <p:nvPr>
            <p:ph idx="3" type="body"/>
          </p:nvPr>
        </p:nvSpPr>
        <p:spPr>
          <a:xfrm>
            <a:off x="795528" y="5065776"/>
            <a:ext cx="4279392" cy="1307592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91425" spcFirstLastPara="1" rIns="36575" wrap="square" tIns="36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1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704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703" lvl="2" marL="1371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23"/>
          <p:cNvSpPr txBox="1"/>
          <p:nvPr>
            <p:ph idx="4" type="body"/>
          </p:nvPr>
        </p:nvSpPr>
        <p:spPr>
          <a:xfrm>
            <a:off x="5623560" y="1709928"/>
            <a:ext cx="4279392" cy="1307592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91425" spcFirstLastPara="1" rIns="36575" wrap="square" tIns="36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1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704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703" lvl="2" marL="1371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23"/>
          <p:cNvSpPr txBox="1"/>
          <p:nvPr>
            <p:ph idx="5" type="body"/>
          </p:nvPr>
        </p:nvSpPr>
        <p:spPr>
          <a:xfrm>
            <a:off x="5623560" y="3383280"/>
            <a:ext cx="4279392" cy="1307592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91425" spcFirstLastPara="1" rIns="36575" wrap="square" tIns="36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1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704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703" lvl="2" marL="1371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6" type="body"/>
          </p:nvPr>
        </p:nvSpPr>
        <p:spPr>
          <a:xfrm>
            <a:off x="5623560" y="5065776"/>
            <a:ext cx="4279392" cy="1307592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91425" spcFirstLastPara="1" rIns="36575" wrap="square" tIns="36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1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704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703" lvl="2" marL="1371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idx="7" type="subTitle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/>
            </a:lvl2pPr>
            <a:lvl3pPr lvl="2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656"/>
              <a:buNone/>
              <a:defRPr/>
            </a:lvl3pPr>
            <a:lvl4pPr lvl="3" algn="ctr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ntent">
  <p:cSld name="Six Conten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795528" y="246888"/>
            <a:ext cx="9107424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795528" y="1892808"/>
            <a:ext cx="2852928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91425" spcFirstLastPara="1" rIns="36575" wrap="square" tIns="36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1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704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703" lvl="2" marL="1371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3" name="Google Shape;143;p24"/>
          <p:cNvSpPr txBox="1"/>
          <p:nvPr>
            <p:ph idx="2" type="body"/>
          </p:nvPr>
        </p:nvSpPr>
        <p:spPr>
          <a:xfrm>
            <a:off x="3922776" y="1892808"/>
            <a:ext cx="2852928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91425" spcFirstLastPara="1" rIns="36575" wrap="square" tIns="36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1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704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703" lvl="2" marL="1371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" name="Google Shape;144;p24"/>
          <p:cNvSpPr txBox="1"/>
          <p:nvPr>
            <p:ph idx="3" type="body"/>
          </p:nvPr>
        </p:nvSpPr>
        <p:spPr>
          <a:xfrm>
            <a:off x="7050024" y="1892808"/>
            <a:ext cx="2852928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91425" spcFirstLastPara="1" rIns="36575" wrap="square" tIns="36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1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704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703" lvl="2" marL="1371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p24"/>
          <p:cNvSpPr txBox="1"/>
          <p:nvPr>
            <p:ph idx="4" type="body"/>
          </p:nvPr>
        </p:nvSpPr>
        <p:spPr>
          <a:xfrm>
            <a:off x="795528" y="4407408"/>
            <a:ext cx="2852928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91425" spcFirstLastPara="1" rIns="36575" wrap="square" tIns="36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1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704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703" lvl="2" marL="1371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24"/>
          <p:cNvSpPr txBox="1"/>
          <p:nvPr>
            <p:ph idx="5" type="body"/>
          </p:nvPr>
        </p:nvSpPr>
        <p:spPr>
          <a:xfrm>
            <a:off x="3922776" y="4407408"/>
            <a:ext cx="2852928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91425" spcFirstLastPara="1" rIns="36575" wrap="square" tIns="36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1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704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703" lvl="2" marL="1371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7" name="Google Shape;147;p24"/>
          <p:cNvSpPr txBox="1"/>
          <p:nvPr>
            <p:ph idx="6" type="body"/>
          </p:nvPr>
        </p:nvSpPr>
        <p:spPr>
          <a:xfrm>
            <a:off x="7050024" y="4407408"/>
            <a:ext cx="2852928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91425" spcFirstLastPara="1" rIns="36575" wrap="square" tIns="36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1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704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703" lvl="2" marL="1371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24"/>
          <p:cNvSpPr txBox="1"/>
          <p:nvPr>
            <p:ph idx="7" type="subTitle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/>
            </a:lvl2pPr>
            <a:lvl3pPr lvl="2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656"/>
              <a:buNone/>
              <a:defRPr/>
            </a:lvl3pPr>
            <a:lvl4pPr lvl="3" algn="ctr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ight Content">
  <p:cSld name="Eight Conten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795528" y="246888"/>
            <a:ext cx="9107424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795528" y="1892808"/>
            <a:ext cx="2139696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91425" spcFirstLastPara="1" rIns="36575" wrap="square" tIns="36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1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704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703" lvl="2" marL="1371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25"/>
          <p:cNvSpPr txBox="1"/>
          <p:nvPr>
            <p:ph idx="2" type="body"/>
          </p:nvPr>
        </p:nvSpPr>
        <p:spPr>
          <a:xfrm>
            <a:off x="3118104" y="1892808"/>
            <a:ext cx="2139696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91425" spcFirstLastPara="1" rIns="36575" wrap="square" tIns="36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1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704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703" lvl="2" marL="1371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25"/>
          <p:cNvSpPr txBox="1"/>
          <p:nvPr>
            <p:ph idx="3" type="body"/>
          </p:nvPr>
        </p:nvSpPr>
        <p:spPr>
          <a:xfrm>
            <a:off x="5440680" y="1892808"/>
            <a:ext cx="2139696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91425" spcFirstLastPara="1" rIns="36575" wrap="square" tIns="36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1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704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703" lvl="2" marL="1371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25"/>
          <p:cNvSpPr txBox="1"/>
          <p:nvPr>
            <p:ph idx="4" type="body"/>
          </p:nvPr>
        </p:nvSpPr>
        <p:spPr>
          <a:xfrm>
            <a:off x="7763256" y="1892808"/>
            <a:ext cx="2139696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91425" spcFirstLastPara="1" rIns="36575" wrap="square" tIns="36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1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704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703" lvl="2" marL="1371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" name="Google Shape;155;p25"/>
          <p:cNvSpPr txBox="1"/>
          <p:nvPr>
            <p:ph idx="5" type="body"/>
          </p:nvPr>
        </p:nvSpPr>
        <p:spPr>
          <a:xfrm>
            <a:off x="795528" y="4407408"/>
            <a:ext cx="2139696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91425" spcFirstLastPara="1" rIns="36575" wrap="square" tIns="36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1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704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703" lvl="2" marL="1371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25"/>
          <p:cNvSpPr txBox="1"/>
          <p:nvPr>
            <p:ph idx="6" type="body"/>
          </p:nvPr>
        </p:nvSpPr>
        <p:spPr>
          <a:xfrm>
            <a:off x="3118104" y="4407408"/>
            <a:ext cx="2139696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91425" spcFirstLastPara="1" rIns="36575" wrap="square" tIns="36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1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704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703" lvl="2" marL="1371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25"/>
          <p:cNvSpPr txBox="1"/>
          <p:nvPr>
            <p:ph idx="7" type="body"/>
          </p:nvPr>
        </p:nvSpPr>
        <p:spPr>
          <a:xfrm>
            <a:off x="5440680" y="4407408"/>
            <a:ext cx="2139696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91425" spcFirstLastPara="1" rIns="36575" wrap="square" tIns="36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1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704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703" lvl="2" marL="1371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25"/>
          <p:cNvSpPr txBox="1"/>
          <p:nvPr>
            <p:ph idx="8" type="body"/>
          </p:nvPr>
        </p:nvSpPr>
        <p:spPr>
          <a:xfrm>
            <a:off x="7763256" y="4407408"/>
            <a:ext cx="2139696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91425" spcFirstLastPara="1" rIns="36575" wrap="square" tIns="36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1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704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703" lvl="2" marL="1371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25"/>
          <p:cNvSpPr txBox="1"/>
          <p:nvPr>
            <p:ph idx="9" type="subTitle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/>
            </a:lvl2pPr>
            <a:lvl3pPr lvl="2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656"/>
              <a:buNone/>
              <a:defRPr/>
            </a:lvl3pPr>
            <a:lvl4pPr lvl="3" algn="ctr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llout">
  <p:cSld name="Callou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795528" y="246888"/>
            <a:ext cx="9107424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6"/>
          <p:cNvSpPr txBox="1"/>
          <p:nvPr>
            <p:ph idx="1" type="subTitle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/>
            </a:lvl2pPr>
            <a:lvl3pPr lvl="2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656"/>
              <a:buNone/>
              <a:defRPr/>
            </a:lvl3pPr>
            <a:lvl4pPr lvl="3" algn="ctr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63" name="Google Shape;163;p26"/>
          <p:cNvSpPr txBox="1"/>
          <p:nvPr>
            <p:ph idx="2" type="body"/>
          </p:nvPr>
        </p:nvSpPr>
        <p:spPr>
          <a:xfrm>
            <a:off x="795528" y="1892808"/>
            <a:ext cx="2194560" cy="4480560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91425" spcFirstLastPara="1" rIns="36575" wrap="square" tIns="36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1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704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703" lvl="2" marL="1371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26"/>
          <p:cNvSpPr txBox="1"/>
          <p:nvPr>
            <p:ph idx="3" type="body"/>
          </p:nvPr>
        </p:nvSpPr>
        <p:spPr>
          <a:xfrm>
            <a:off x="3429000" y="1892808"/>
            <a:ext cx="6473952" cy="4480560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91425" spcFirstLastPara="1" rIns="36575" wrap="square" tIns="36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1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704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703" lvl="2" marL="1371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65" name="Google Shape;165;p26"/>
          <p:cNvCxnSpPr/>
          <p:nvPr/>
        </p:nvCxnSpPr>
        <p:spPr>
          <a:xfrm>
            <a:off x="3209544" y="1892808"/>
            <a:ext cx="0" cy="4480560"/>
          </a:xfrm>
          <a:prstGeom prst="straightConnector1">
            <a:avLst/>
          </a:prstGeom>
          <a:noFill/>
          <a:ln cap="flat" cmpd="sng" w="9525">
            <a:solidFill>
              <a:srgbClr val="AFB1B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Page B" showMasterSp="0">
  <p:cSld name="Cover Page B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795528" y="3767328"/>
            <a:ext cx="9107424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8" name="Google Shape;28;p4"/>
          <p:cNvCxnSpPr/>
          <p:nvPr/>
        </p:nvCxnSpPr>
        <p:spPr>
          <a:xfrm>
            <a:off x="795528" y="658368"/>
            <a:ext cx="9107424" cy="0"/>
          </a:xfrm>
          <a:prstGeom prst="straightConnector1">
            <a:avLst/>
          </a:prstGeom>
          <a:noFill/>
          <a:ln cap="flat" cmpd="sng" w="571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4"/>
          <p:cNvSpPr txBox="1"/>
          <p:nvPr>
            <p:ph idx="1" type="subTitle"/>
          </p:nvPr>
        </p:nvSpPr>
        <p:spPr>
          <a:xfrm>
            <a:off x="795528" y="5230368"/>
            <a:ext cx="3008376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91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1" i="0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/>
            </a:lvl2pPr>
            <a:lvl3pPr lvl="2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656"/>
              <a:buNone/>
              <a:defRPr/>
            </a:lvl3pPr>
            <a:lvl4pPr lvl="3" algn="ctr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cxnSp>
        <p:nvCxnSpPr>
          <p:cNvPr id="30" name="Google Shape;30;p4"/>
          <p:cNvCxnSpPr/>
          <p:nvPr/>
        </p:nvCxnSpPr>
        <p:spPr>
          <a:xfrm>
            <a:off x="795528" y="6601968"/>
            <a:ext cx="9107424" cy="0"/>
          </a:xfrm>
          <a:prstGeom prst="straightConnector1">
            <a:avLst/>
          </a:prstGeom>
          <a:noFill/>
          <a:ln cap="flat" cmpd="sng" w="571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" name="Google Shape;31;p4"/>
          <p:cNvSpPr txBox="1"/>
          <p:nvPr>
            <p:ph idx="2" type="body"/>
          </p:nvPr>
        </p:nvSpPr>
        <p:spPr>
          <a:xfrm>
            <a:off x="795528" y="5641848"/>
            <a:ext cx="4114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6575" lIns="0" spcFirstLastPara="1" rIns="36575" wrap="square" tIns="36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1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Font typeface="Arial"/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Font typeface="Arial"/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Font typeface="Arial"/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4"/>
          <p:cNvSpPr txBox="1"/>
          <p:nvPr/>
        </p:nvSpPr>
        <p:spPr>
          <a:xfrm>
            <a:off x="2724912" y="429768"/>
            <a:ext cx="717804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800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STRICTLY PRIVATE AND CONFIDENTIAL</a:t>
            </a:r>
            <a:endParaRPr/>
          </a:p>
        </p:txBody>
      </p:sp>
      <p:sp>
        <p:nvSpPr>
          <p:cNvPr id="33" name="Google Shape;33;p4"/>
          <p:cNvSpPr txBox="1"/>
          <p:nvPr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spAutoFit/>
          </a:bodyPr>
          <a:lstStyle/>
          <a:p>
            <a:pPr indent="0" lvl="0" marL="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4"/>
          <p:cNvSpPr txBox="1"/>
          <p:nvPr>
            <p:ph idx="3" type="body"/>
          </p:nvPr>
        </p:nvSpPr>
        <p:spPr>
          <a:xfrm>
            <a:off x="4096512" y="5230368"/>
            <a:ext cx="3008376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1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88"/>
              <a:buFont typeface="Arial"/>
              <a:buNone/>
              <a:defRPr b="0" i="0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288"/>
              <a:buFont typeface="Arial"/>
              <a:buNone/>
              <a:defRPr b="0" i="0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400"/>
              <a:buFont typeface="Arial"/>
              <a:buNone/>
              <a:defRPr b="0" i="0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4"/>
          <p:cNvSpPr/>
          <p:nvPr>
            <p:ph idx="4" type="pic"/>
          </p:nvPr>
        </p:nvSpPr>
        <p:spPr>
          <a:xfrm>
            <a:off x="795528" y="1389888"/>
            <a:ext cx="9107424" cy="237744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Cover 1" showMasterSp="0">
  <p:cSld name="Custom Cover 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>
            <p:ph idx="2" type="pic"/>
          </p:nvPr>
        </p:nvSpPr>
        <p:spPr>
          <a:xfrm>
            <a:off x="0" y="0"/>
            <a:ext cx="10689336" cy="7562089"/>
          </a:xfrm>
          <a:prstGeom prst="rect">
            <a:avLst/>
          </a:prstGeom>
          <a:noFill/>
          <a:ln>
            <a:noFill/>
          </a:ln>
        </p:spPr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0" y="2715768"/>
            <a:ext cx="9034272" cy="112471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t" bIns="36575" lIns="91425" spcFirstLastPara="1" rIns="36575" wrap="square" tIns="36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1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/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Font typeface="Arial"/>
              <a:buNone/>
              <a:defRPr/>
            </a:lvl2pPr>
            <a:lvl3pPr indent="-228600" lvl="2" marL="1371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Font typeface="Arial"/>
              <a:buNone/>
              <a:defRPr/>
            </a:lvl3pPr>
            <a:lvl4pPr indent="-228600" lvl="3" marL="182880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Font typeface="Arial"/>
              <a:buNone/>
              <a:defRPr/>
            </a:lvl4pPr>
            <a:lvl5pPr indent="-2286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3" type="body"/>
          </p:nvPr>
        </p:nvSpPr>
        <p:spPr>
          <a:xfrm>
            <a:off x="0" y="5760720"/>
            <a:ext cx="10698480" cy="106070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6575" lIns="91425" spcFirstLastPara="1" rIns="36575" wrap="square" tIns="36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1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/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Font typeface="Arial"/>
              <a:buNone/>
              <a:defRPr/>
            </a:lvl2pPr>
            <a:lvl3pPr indent="-228600" lvl="2" marL="1371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Font typeface="Arial"/>
              <a:buNone/>
              <a:defRPr/>
            </a:lvl3pPr>
            <a:lvl4pPr indent="-228600" lvl="3" marL="182880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Font typeface="Arial"/>
              <a:buNone/>
              <a:defRPr/>
            </a:lvl4pPr>
            <a:lvl5pPr indent="-2286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4" type="body"/>
          </p:nvPr>
        </p:nvSpPr>
        <p:spPr>
          <a:xfrm>
            <a:off x="320040" y="3310128"/>
            <a:ext cx="8668511" cy="39319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Font typeface="Arial"/>
              <a:buNone/>
              <a:defRPr b="0" i="0" sz="1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656"/>
              <a:buFont typeface="Arial"/>
              <a:buNone/>
              <a:defRPr b="0" i="0" sz="1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800"/>
              <a:buFont typeface="Arial"/>
              <a:buNone/>
              <a:defRPr b="0" i="0" sz="1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b="0" i="0" sz="1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type="title"/>
          </p:nvPr>
        </p:nvSpPr>
        <p:spPr>
          <a:xfrm>
            <a:off x="320040" y="2926080"/>
            <a:ext cx="8668511" cy="3995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Cover 2" showMasterSp="0">
  <p:cSld name="Custom Cover 2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>
            <p:ph idx="2" type="pic"/>
          </p:nvPr>
        </p:nvSpPr>
        <p:spPr>
          <a:xfrm>
            <a:off x="181966" y="173736"/>
            <a:ext cx="10287000" cy="7150608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181966" y="2713939"/>
            <a:ext cx="9034272" cy="112471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t" bIns="36575" lIns="91425" spcFirstLastPara="1" rIns="36575" wrap="square" tIns="36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1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/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Font typeface="Arial"/>
              <a:buNone/>
              <a:defRPr/>
            </a:lvl2pPr>
            <a:lvl3pPr indent="-228600" lvl="2" marL="1371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Font typeface="Arial"/>
              <a:buNone/>
              <a:defRPr/>
            </a:lvl3pPr>
            <a:lvl4pPr indent="-228600" lvl="3" marL="182880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Font typeface="Arial"/>
              <a:buNone/>
              <a:defRPr/>
            </a:lvl4pPr>
            <a:lvl5pPr indent="-2286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182880" y="5760720"/>
            <a:ext cx="10287000" cy="106070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6575" lIns="91425" spcFirstLastPara="1" rIns="36575" wrap="square" tIns="36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1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/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Font typeface="Arial"/>
              <a:buNone/>
              <a:defRPr/>
            </a:lvl2pPr>
            <a:lvl3pPr indent="-228600" lvl="2" marL="1371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Font typeface="Arial"/>
              <a:buNone/>
              <a:defRPr/>
            </a:lvl3pPr>
            <a:lvl4pPr indent="-228600" lvl="3" marL="182880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Font typeface="Arial"/>
              <a:buNone/>
              <a:defRPr/>
            </a:lvl4pPr>
            <a:lvl5pPr indent="-2286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548640" y="3310128"/>
            <a:ext cx="866851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Font typeface="Arial"/>
              <a:buNone/>
              <a:defRPr b="0" i="0" sz="1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656"/>
              <a:buFont typeface="Arial"/>
              <a:buNone/>
              <a:defRPr b="0" i="0" sz="1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800"/>
              <a:buFont typeface="Arial"/>
              <a:buNone/>
              <a:defRPr b="0" i="0" sz="1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b="0" i="0" sz="1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type="title"/>
          </p:nvPr>
        </p:nvSpPr>
        <p:spPr>
          <a:xfrm>
            <a:off x="548640" y="2916936"/>
            <a:ext cx="8668511" cy="3995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Cover 3" showMasterSp="0">
  <p:cSld name="Custom Cover 3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>
            <p:ph idx="2" type="pic"/>
          </p:nvPr>
        </p:nvSpPr>
        <p:spPr>
          <a:xfrm>
            <a:off x="350215" y="885139"/>
            <a:ext cx="3145536" cy="4718304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7"/>
          <p:cNvSpPr/>
          <p:nvPr>
            <p:ph idx="3" type="pic"/>
          </p:nvPr>
        </p:nvSpPr>
        <p:spPr>
          <a:xfrm>
            <a:off x="3767328" y="885139"/>
            <a:ext cx="3145536" cy="4718304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7"/>
          <p:cNvSpPr/>
          <p:nvPr>
            <p:ph idx="4" type="pic"/>
          </p:nvPr>
        </p:nvSpPr>
        <p:spPr>
          <a:xfrm>
            <a:off x="7187184" y="885139"/>
            <a:ext cx="3145536" cy="4718304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7"/>
          <p:cNvSpPr txBox="1"/>
          <p:nvPr>
            <p:ph idx="1" type="body"/>
          </p:nvPr>
        </p:nvSpPr>
        <p:spPr>
          <a:xfrm>
            <a:off x="9230868" y="547726"/>
            <a:ext cx="1106424" cy="256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  <a:defRPr b="0" i="0" sz="110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012"/>
              <a:buFont typeface="Arial"/>
              <a:buNone/>
              <a:defRPr b="0" i="0" sz="110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012"/>
              <a:buFont typeface="Arial"/>
              <a:buNone/>
              <a:defRPr b="0" i="0" sz="110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r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100"/>
              <a:buFont typeface="Arial"/>
              <a:buNone/>
              <a:defRPr b="0" i="0" sz="110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b="0" i="0" sz="110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type="title"/>
          </p:nvPr>
        </p:nvSpPr>
        <p:spPr>
          <a:xfrm>
            <a:off x="350215" y="5760720"/>
            <a:ext cx="9989820" cy="33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795528" y="246888"/>
            <a:ext cx="9107424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" type="body"/>
          </p:nvPr>
        </p:nvSpPr>
        <p:spPr>
          <a:xfrm>
            <a:off x="795528" y="1892808"/>
            <a:ext cx="9107424" cy="4480560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91425" spcFirstLastPara="1" rIns="36575" wrap="square" tIns="36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1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704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703" lvl="2" marL="1371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2" type="subTitle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/>
            </a:lvl2pPr>
            <a:lvl3pPr lvl="2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656"/>
              <a:buNone/>
              <a:defRPr/>
            </a:lvl3pPr>
            <a:lvl4pPr lvl="3" algn="ctr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Title and 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795528" y="246888"/>
            <a:ext cx="9107424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795528" y="1591056"/>
            <a:ext cx="9107424" cy="4791456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91425" spcFirstLastPara="1" rIns="36575" wrap="square" tIns="36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1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704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703" lvl="2" marL="1371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2" type="subTitle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/>
            </a:lvl2pPr>
            <a:lvl3pPr lvl="2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656"/>
              <a:buNone/>
              <a:defRPr/>
            </a:lvl3pPr>
            <a:lvl4pPr lvl="3" algn="ctr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795528" y="246888"/>
            <a:ext cx="9107424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795528" y="1892808"/>
            <a:ext cx="4279392" cy="4480560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91425" spcFirstLastPara="1" rIns="36575" wrap="square" tIns="36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1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704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703" lvl="2" marL="1371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2" type="body"/>
          </p:nvPr>
        </p:nvSpPr>
        <p:spPr>
          <a:xfrm>
            <a:off x="5623560" y="1892808"/>
            <a:ext cx="4279392" cy="4480560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91425" spcFirstLastPara="1" rIns="36575" wrap="square" tIns="365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1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704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703" lvl="2" marL="13716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b="0" i="0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3" type="subTitle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/>
            </a:lvl2pPr>
            <a:lvl3pPr lvl="2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656"/>
              <a:buNone/>
              <a:defRPr/>
            </a:lvl3pPr>
            <a:lvl4pPr lvl="3" algn="ctr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95528" y="246888"/>
            <a:ext cx="9107424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95528" y="1527048"/>
            <a:ext cx="9107424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91425" spcFirstLastPara="1" rIns="36575" wrap="square" tIns="36575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91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704" lvl="1" marL="914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04"/>
              <a:buFont typeface="Noto Sans Symbols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703" lvl="2" marL="1371600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104"/>
              <a:buFont typeface="Noto Sans Symbols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8" name="Google Shape;8;p1"/>
          <p:cNvCxnSpPr/>
          <p:nvPr/>
        </p:nvCxnSpPr>
        <p:spPr>
          <a:xfrm>
            <a:off x="795528" y="1024128"/>
            <a:ext cx="9107424" cy="0"/>
          </a:xfrm>
          <a:prstGeom prst="straightConnector1">
            <a:avLst/>
          </a:prstGeom>
          <a:noFill/>
          <a:ln cap="flat" cmpd="sng" w="571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" name="Google Shape;9;p1"/>
          <p:cNvSpPr txBox="1"/>
          <p:nvPr/>
        </p:nvSpPr>
        <p:spPr>
          <a:xfrm>
            <a:off x="2724912" y="246888"/>
            <a:ext cx="7178040" cy="2194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795528" y="216093"/>
            <a:ext cx="65" cy="143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50" u="none" cap="none" strike="noStrik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5234940" y="6903720"/>
            <a:ext cx="2286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795528" y="6967728"/>
            <a:ext cx="1828800" cy="11887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8614197" y="6821424"/>
            <a:ext cx="1288755" cy="259232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795528" y="246888"/>
            <a:ext cx="9107424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AU"/>
              <a:t>HappyHour Co. Company Profile</a:t>
            </a:r>
            <a:endParaRPr/>
          </a:p>
        </p:txBody>
      </p:sp>
      <p:sp>
        <p:nvSpPr>
          <p:cNvPr id="171" name="Google Shape;171;p27"/>
          <p:cNvSpPr txBox="1"/>
          <p:nvPr>
            <p:ph idx="1" type="subTitle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i="1" lang="en-AU" sz="1400"/>
              <a:t>Leading producer of beer, </a:t>
            </a:r>
            <a:r>
              <a:rPr i="1" lang="en-AU" sz="1400"/>
              <a:t>spirits</a:t>
            </a:r>
            <a:r>
              <a:rPr i="1" lang="en-AU" sz="1400"/>
              <a:t>, and non-alcoholic beverages in Malaysia and Singapore</a:t>
            </a:r>
            <a:endParaRPr i="1" sz="1400"/>
          </a:p>
        </p:txBody>
      </p:sp>
      <p:sp>
        <p:nvSpPr>
          <p:cNvPr id="172" name="Google Shape;172;p27"/>
          <p:cNvSpPr txBox="1"/>
          <p:nvPr/>
        </p:nvSpPr>
        <p:spPr>
          <a:xfrm>
            <a:off x="795528" y="1892808"/>
            <a:ext cx="4279392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91425" spcFirstLastPara="1" rIns="36575" wrap="square" tIns="36575">
            <a:noAutofit/>
          </a:bodyPr>
          <a:lstStyle/>
          <a:p>
            <a:pPr indent="-287549" lvl="0" marL="280799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</a:pPr>
            <a:r>
              <a:rPr lang="en-AU" sz="900">
                <a:solidFill>
                  <a:schemeClr val="dk2"/>
                </a:solidFill>
              </a:rPr>
              <a:t>Singapore based producer of beer, spirits and non-alcoholic beverages.</a:t>
            </a:r>
            <a:endParaRPr sz="900">
              <a:solidFill>
                <a:schemeClr val="dk2"/>
              </a:solidFill>
            </a:endParaRPr>
          </a:p>
          <a:p>
            <a:pPr indent="-28575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○"/>
            </a:pPr>
            <a:r>
              <a:rPr lang="en-AU" sz="900">
                <a:solidFill>
                  <a:schemeClr val="dk2"/>
                </a:solidFill>
              </a:rPr>
              <a:t>Markets in Singapore, Malaysia (Manufacturing outsourced to Brew Co) and China</a:t>
            </a:r>
            <a:endParaRPr sz="900">
              <a:solidFill>
                <a:schemeClr val="dk2"/>
              </a:solidFill>
            </a:endParaRPr>
          </a:p>
          <a:p>
            <a:pPr indent="-287549" lvl="0" marL="280799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</a:pPr>
            <a:r>
              <a:rPr lang="en-AU" sz="900">
                <a:solidFill>
                  <a:schemeClr val="dk2"/>
                </a:solidFill>
              </a:rPr>
              <a:t>Looking to expand into Cambodia</a:t>
            </a:r>
            <a:endParaRPr sz="900">
              <a:solidFill>
                <a:schemeClr val="dk2"/>
              </a:solidFill>
            </a:endParaRPr>
          </a:p>
          <a:p>
            <a:pPr indent="-287549" lvl="0" marL="280799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</a:pPr>
            <a:r>
              <a:rPr lang="en-AU" sz="900">
                <a:solidFill>
                  <a:schemeClr val="dk2"/>
                </a:solidFill>
              </a:rPr>
              <a:t>Majority owner wants to retire and exit the business</a:t>
            </a:r>
            <a:endParaRPr sz="900">
              <a:solidFill>
                <a:schemeClr val="dk2"/>
              </a:solidFill>
            </a:endParaRPr>
          </a:p>
          <a:p>
            <a:pPr indent="-28575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○"/>
            </a:pPr>
            <a:r>
              <a:rPr lang="en-AU" sz="900">
                <a:solidFill>
                  <a:schemeClr val="dk2"/>
                </a:solidFill>
              </a:rPr>
              <a:t>But wants to stay involved with the business and wants to maintain his ideologies</a:t>
            </a:r>
            <a:endParaRPr sz="900">
              <a:solidFill>
                <a:schemeClr val="dk2"/>
              </a:solidFill>
            </a:endParaRPr>
          </a:p>
          <a:p>
            <a:pPr indent="-287549" lvl="0" marL="280799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</a:pPr>
            <a:r>
              <a:rPr lang="en-AU" sz="900">
                <a:solidFill>
                  <a:schemeClr val="dk2"/>
                </a:solidFill>
              </a:rPr>
              <a:t>Key strengths </a:t>
            </a:r>
            <a:endParaRPr sz="900">
              <a:solidFill>
                <a:schemeClr val="dk2"/>
              </a:solidFill>
            </a:endParaRPr>
          </a:p>
          <a:p>
            <a:pPr indent="-28575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○"/>
            </a:pPr>
            <a:r>
              <a:rPr lang="en-AU" sz="900">
                <a:solidFill>
                  <a:schemeClr val="dk2"/>
                </a:solidFill>
              </a:rPr>
              <a:t>Developed strong supply side relations</a:t>
            </a:r>
            <a:endParaRPr sz="900">
              <a:solidFill>
                <a:schemeClr val="dk2"/>
              </a:solidFill>
            </a:endParaRPr>
          </a:p>
          <a:p>
            <a:pPr indent="-28575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○"/>
            </a:pPr>
            <a:r>
              <a:rPr lang="en-AU" sz="900">
                <a:solidFill>
                  <a:schemeClr val="dk2"/>
                </a:solidFill>
              </a:rPr>
              <a:t>Largest beer and spirits </a:t>
            </a:r>
            <a:r>
              <a:rPr lang="en-AU" sz="900">
                <a:solidFill>
                  <a:schemeClr val="dk2"/>
                </a:solidFill>
              </a:rPr>
              <a:t>company</a:t>
            </a:r>
            <a:r>
              <a:rPr lang="en-AU" sz="900">
                <a:solidFill>
                  <a:schemeClr val="dk2"/>
                </a:solidFill>
              </a:rPr>
              <a:t> in Singapore and Malaysia</a:t>
            </a:r>
            <a:endParaRPr sz="900">
              <a:solidFill>
                <a:schemeClr val="dk2"/>
              </a:solidFill>
            </a:endParaRPr>
          </a:p>
          <a:p>
            <a:pPr indent="-28575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○"/>
            </a:pPr>
            <a:r>
              <a:rPr lang="en-AU" sz="900">
                <a:solidFill>
                  <a:schemeClr val="dk2"/>
                </a:solidFill>
              </a:rPr>
              <a:t>Largest non-alcoholic beverage </a:t>
            </a:r>
            <a:r>
              <a:rPr lang="en-AU" sz="900">
                <a:solidFill>
                  <a:schemeClr val="dk2"/>
                </a:solidFill>
              </a:rPr>
              <a:t>company</a:t>
            </a:r>
            <a:r>
              <a:rPr lang="en-AU" sz="900">
                <a:solidFill>
                  <a:schemeClr val="dk2"/>
                </a:solidFill>
              </a:rPr>
              <a:t> in Malaysia</a:t>
            </a:r>
            <a:endParaRPr sz="9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>
                <a:solidFill>
                  <a:schemeClr val="dk2"/>
                </a:solidFill>
              </a:rPr>
              <a:t>	</a:t>
            </a:r>
            <a:endParaRPr sz="9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73" name="Google Shape;173;p27"/>
          <p:cNvSpPr txBox="1"/>
          <p:nvPr/>
        </p:nvSpPr>
        <p:spPr>
          <a:xfrm>
            <a:off x="795528" y="1645920"/>
            <a:ext cx="4279392" cy="246888"/>
          </a:xfrm>
          <a:prstGeom prst="rect">
            <a:avLst/>
          </a:prstGeom>
          <a:noFill/>
          <a:ln>
            <a:noFill/>
          </a:ln>
        </p:spPr>
        <p:txBody>
          <a:bodyPr anchorCtr="0" anchor="b" bIns="27425" lIns="0" spcFirstLastPara="1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AU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/>
          </a:p>
        </p:txBody>
      </p:sp>
      <p:sp>
        <p:nvSpPr>
          <p:cNvPr id="174" name="Google Shape;174;p27"/>
          <p:cNvSpPr txBox="1"/>
          <p:nvPr/>
        </p:nvSpPr>
        <p:spPr>
          <a:xfrm>
            <a:off x="795528" y="4160520"/>
            <a:ext cx="4279392" cy="246888"/>
          </a:xfrm>
          <a:prstGeom prst="rect">
            <a:avLst/>
          </a:prstGeom>
          <a:noFill/>
          <a:ln>
            <a:noFill/>
          </a:ln>
        </p:spPr>
        <p:txBody>
          <a:bodyPr anchorCtr="0" anchor="b" bIns="27425" lIns="0" spcFirstLastPara="1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Shareholders</a:t>
            </a:r>
            <a:endParaRPr/>
          </a:p>
        </p:txBody>
      </p:sp>
      <p:sp>
        <p:nvSpPr>
          <p:cNvPr id="175" name="Google Shape;175;p27"/>
          <p:cNvSpPr txBox="1"/>
          <p:nvPr/>
        </p:nvSpPr>
        <p:spPr>
          <a:xfrm>
            <a:off x="5623561" y="4556304"/>
            <a:ext cx="4279391" cy="246888"/>
          </a:xfrm>
          <a:prstGeom prst="rect">
            <a:avLst/>
          </a:prstGeom>
          <a:noFill/>
          <a:ln>
            <a:noFill/>
          </a:ln>
        </p:spPr>
        <p:txBody>
          <a:bodyPr anchorCtr="0" anchor="b" bIns="27425" lIns="0" spcFirstLastPara="1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Indicative valuation</a:t>
            </a:r>
            <a:endParaRPr/>
          </a:p>
        </p:txBody>
      </p:sp>
      <p:sp>
        <p:nvSpPr>
          <p:cNvPr id="176" name="Google Shape;176;p27"/>
          <p:cNvSpPr txBox="1"/>
          <p:nvPr/>
        </p:nvSpPr>
        <p:spPr>
          <a:xfrm>
            <a:off x="795528" y="6605078"/>
            <a:ext cx="91074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Source: Note</a:t>
            </a:r>
            <a:r>
              <a:rPr lang="en-AU" sz="800">
                <a:solidFill>
                  <a:schemeClr val="dk2"/>
                </a:solidFill>
              </a:rPr>
              <a:t>s on HappyHour Co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77" name="Google Shape;177;p27"/>
          <p:cNvSpPr txBox="1"/>
          <p:nvPr/>
        </p:nvSpPr>
        <p:spPr>
          <a:xfrm>
            <a:off x="5623560" y="1645920"/>
            <a:ext cx="4279391" cy="246888"/>
          </a:xfrm>
          <a:prstGeom prst="rect">
            <a:avLst/>
          </a:prstGeom>
          <a:noFill/>
          <a:ln>
            <a:noFill/>
          </a:ln>
        </p:spPr>
        <p:txBody>
          <a:bodyPr anchorCtr="0" anchor="b" bIns="27425" lIns="0" spcFirstLastPara="1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financials</a:t>
            </a:r>
            <a:endParaRPr/>
          </a:p>
        </p:txBody>
      </p:sp>
      <p:grpSp>
        <p:nvGrpSpPr>
          <p:cNvPr id="178" name="Google Shape;178;p27"/>
          <p:cNvGrpSpPr/>
          <p:nvPr/>
        </p:nvGrpSpPr>
        <p:grpSpPr>
          <a:xfrm>
            <a:off x="9457671" y="487407"/>
            <a:ext cx="445281" cy="445281"/>
            <a:chOff x="7791881" y="273464"/>
            <a:chExt cx="864014" cy="864014"/>
          </a:xfrm>
        </p:grpSpPr>
        <p:grpSp>
          <p:nvGrpSpPr>
            <p:cNvPr id="179" name="Google Shape;179;p27"/>
            <p:cNvGrpSpPr/>
            <p:nvPr/>
          </p:nvGrpSpPr>
          <p:grpSpPr>
            <a:xfrm>
              <a:off x="8091488" y="323288"/>
              <a:ext cx="261937" cy="196405"/>
              <a:chOff x="8091488" y="323288"/>
              <a:chExt cx="261937" cy="196405"/>
            </a:xfrm>
          </p:grpSpPr>
          <p:sp>
            <p:nvSpPr>
              <p:cNvPr id="180" name="Google Shape;180;p27"/>
              <p:cNvSpPr/>
              <p:nvPr/>
            </p:nvSpPr>
            <p:spPr>
              <a:xfrm>
                <a:off x="8156445" y="323288"/>
                <a:ext cx="134885" cy="146581"/>
              </a:xfrm>
              <a:prstGeom prst="triangle">
                <a:avLst>
                  <a:gd fmla="val 50000" name="adj"/>
                </a:avLst>
              </a:prstGeom>
              <a:gradFill>
                <a:gsLst>
                  <a:gs pos="0">
                    <a:srgbClr val="FFE36D"/>
                  </a:gs>
                  <a:gs pos="74000">
                    <a:srgbClr val="A88800"/>
                  </a:gs>
                  <a:gs pos="83000">
                    <a:srgbClr val="A88800"/>
                  </a:gs>
                  <a:gs pos="100000">
                    <a:srgbClr val="B99D30"/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27"/>
              <p:cNvSpPr/>
              <p:nvPr/>
            </p:nvSpPr>
            <p:spPr>
              <a:xfrm>
                <a:off x="8091488" y="427466"/>
                <a:ext cx="261937" cy="92227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2" name="Google Shape;182;p27"/>
            <p:cNvGrpSpPr/>
            <p:nvPr/>
          </p:nvGrpSpPr>
          <p:grpSpPr>
            <a:xfrm flipH="1">
              <a:off x="7832164" y="549854"/>
              <a:ext cx="756450" cy="465954"/>
              <a:chOff x="8814495" y="616264"/>
              <a:chExt cx="756450" cy="465954"/>
            </a:xfrm>
          </p:grpSpPr>
          <p:sp>
            <p:nvSpPr>
              <p:cNvPr id="183" name="Google Shape;183;p27"/>
              <p:cNvSpPr/>
              <p:nvPr/>
            </p:nvSpPr>
            <p:spPr>
              <a:xfrm>
                <a:off x="8814495" y="726717"/>
                <a:ext cx="378000" cy="82840"/>
              </a:xfrm>
              <a:prstGeom prst="rect">
                <a:avLst/>
              </a:prstGeom>
              <a:gradFill>
                <a:gsLst>
                  <a:gs pos="0">
                    <a:srgbClr val="A88800"/>
                  </a:gs>
                  <a:gs pos="50000">
                    <a:srgbClr val="FFCF01"/>
                  </a:gs>
                  <a:gs pos="100000">
                    <a:srgbClr val="FFE36D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27"/>
              <p:cNvSpPr/>
              <p:nvPr/>
            </p:nvSpPr>
            <p:spPr>
              <a:xfrm rot="5400000">
                <a:off x="8787211" y="726717"/>
                <a:ext cx="303745" cy="82839"/>
              </a:xfrm>
              <a:prstGeom prst="rect">
                <a:avLst/>
              </a:prstGeom>
              <a:gradFill>
                <a:gsLst>
                  <a:gs pos="0">
                    <a:srgbClr val="A88800"/>
                  </a:gs>
                  <a:gs pos="50000">
                    <a:srgbClr val="FFCF01"/>
                  </a:gs>
                  <a:gs pos="100000">
                    <a:srgbClr val="FFE36D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27"/>
              <p:cNvSpPr/>
              <p:nvPr/>
            </p:nvSpPr>
            <p:spPr>
              <a:xfrm rot="5400000">
                <a:off x="8947996" y="726717"/>
                <a:ext cx="303745" cy="82839"/>
              </a:xfrm>
              <a:prstGeom prst="rect">
                <a:avLst/>
              </a:prstGeom>
              <a:gradFill>
                <a:gsLst>
                  <a:gs pos="0">
                    <a:srgbClr val="A88800"/>
                  </a:gs>
                  <a:gs pos="50000">
                    <a:srgbClr val="FFCF01"/>
                  </a:gs>
                  <a:gs pos="100000">
                    <a:srgbClr val="FFE36D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86" name="Google Shape;186;p27"/>
              <p:cNvGrpSpPr/>
              <p:nvPr/>
            </p:nvGrpSpPr>
            <p:grpSpPr>
              <a:xfrm rot="-9000000">
                <a:off x="9142330" y="704320"/>
                <a:ext cx="378000" cy="303745"/>
                <a:chOff x="9192495" y="616264"/>
                <a:chExt cx="378000" cy="303745"/>
              </a:xfrm>
            </p:grpSpPr>
            <p:sp>
              <p:nvSpPr>
                <p:cNvPr id="187" name="Google Shape;187;p27"/>
                <p:cNvSpPr/>
                <p:nvPr/>
              </p:nvSpPr>
              <p:spPr>
                <a:xfrm rot="5400000">
                  <a:off x="9294035" y="726717"/>
                  <a:ext cx="303745" cy="82839"/>
                </a:xfrm>
                <a:prstGeom prst="rect">
                  <a:avLst/>
                </a:prstGeom>
                <a:gradFill>
                  <a:gsLst>
                    <a:gs pos="0">
                      <a:srgbClr val="A88800"/>
                    </a:gs>
                    <a:gs pos="50000">
                      <a:srgbClr val="FFCF01"/>
                    </a:gs>
                    <a:gs pos="100000">
                      <a:srgbClr val="FFE36D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8" name="Google Shape;188;p27"/>
                <p:cNvSpPr/>
                <p:nvPr/>
              </p:nvSpPr>
              <p:spPr>
                <a:xfrm rot="5400000">
                  <a:off x="9133250" y="726717"/>
                  <a:ext cx="303745" cy="82839"/>
                </a:xfrm>
                <a:prstGeom prst="rect">
                  <a:avLst/>
                </a:prstGeom>
                <a:gradFill>
                  <a:gsLst>
                    <a:gs pos="0">
                      <a:srgbClr val="A88800"/>
                    </a:gs>
                    <a:gs pos="50000">
                      <a:srgbClr val="FFCF01"/>
                    </a:gs>
                    <a:gs pos="100000">
                      <a:srgbClr val="FFE36D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" name="Google Shape;189;p27"/>
                <p:cNvSpPr/>
                <p:nvPr/>
              </p:nvSpPr>
              <p:spPr>
                <a:xfrm>
                  <a:off x="9192495" y="726717"/>
                  <a:ext cx="378000" cy="82840"/>
                </a:xfrm>
                <a:prstGeom prst="rect">
                  <a:avLst/>
                </a:prstGeom>
                <a:gradFill>
                  <a:gsLst>
                    <a:gs pos="0">
                      <a:srgbClr val="A88800"/>
                    </a:gs>
                    <a:gs pos="50000">
                      <a:srgbClr val="FFCF01"/>
                    </a:gs>
                    <a:gs pos="100000">
                      <a:srgbClr val="FFE36D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90" name="Google Shape;190;p27"/>
            <p:cNvSpPr/>
            <p:nvPr/>
          </p:nvSpPr>
          <p:spPr>
            <a:xfrm>
              <a:off x="7791881" y="273464"/>
              <a:ext cx="864014" cy="864014"/>
            </a:xfrm>
            <a:prstGeom prst="ellipse">
              <a:avLst/>
            </a:prstGeom>
            <a:noFill/>
            <a:ln cap="flat" cmpd="sng" w="25400">
              <a:solidFill>
                <a:srgbClr val="B99D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1" name="Google Shape;191;p27"/>
          <p:cNvSpPr txBox="1"/>
          <p:nvPr/>
        </p:nvSpPr>
        <p:spPr>
          <a:xfrm>
            <a:off x="5234940" y="6903720"/>
            <a:ext cx="2286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graphicFrame>
        <p:nvGraphicFramePr>
          <p:cNvPr id="192" name="Google Shape;192;p27"/>
          <p:cNvGraphicFramePr/>
          <p:nvPr/>
        </p:nvGraphicFramePr>
        <p:xfrm>
          <a:off x="5623550" y="1957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{C1E5E30D-D1EE-4440-8BBF-9B1A077CAFB5}</a:tableStyleId>
              </a:tblPr>
              <a:tblGrid>
                <a:gridCol w="952500"/>
                <a:gridCol w="952500"/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000"/>
                        <a:t>US$mm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000"/>
                        <a:t>FY18A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000"/>
                        <a:t>FY19A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000"/>
                        <a:t>FY20E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AU" sz="1000"/>
                        <a:t>Revenue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000"/>
                        <a:t>900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000"/>
                        <a:t>961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000"/>
                        <a:t>1071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AU" sz="1000"/>
                        <a:t>Growth</a:t>
                      </a:r>
                      <a:endParaRPr i="1" sz="1000"/>
                    </a:p>
                  </a:txBody>
                  <a:tcPr marT="19050" marB="19050" marR="28575" marL="28575" anchor="b">
                    <a:lnL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000"/>
                        <a:t>-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000"/>
                        <a:t>7%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000"/>
                        <a:t>11%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000"/>
                        <a:t>Beer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000"/>
                        <a:t>100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000"/>
                        <a:t>110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000"/>
                        <a:t>135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000"/>
                        <a:t>Spirits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000"/>
                        <a:t>75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000"/>
                        <a:t>85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000"/>
                        <a:t>105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000"/>
                        <a:t>Non-Alcohol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000"/>
                        <a:t>50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000"/>
                        <a:t>55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000"/>
                        <a:t>60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AU" sz="1000"/>
                        <a:t>EBITDA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891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000"/>
                        <a:t>225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891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000"/>
                        <a:t>250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891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000"/>
                        <a:t>300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891AD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AU" sz="1000"/>
                        <a:t>Margin (%)</a:t>
                      </a:r>
                      <a:endParaRPr i="1" sz="1000"/>
                    </a:p>
                  </a:txBody>
                  <a:tcPr marT="19050" marB="19050" marR="28575" marL="28575" anchor="b">
                    <a:lnL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000"/>
                        <a:t>25%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000"/>
                        <a:t>26%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000"/>
                        <a:t>28%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AU" sz="1000"/>
                        <a:t>NPAT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891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000"/>
                        <a:t>135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891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000"/>
                        <a:t>153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891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000"/>
                        <a:t>193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891AD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AU" sz="1000"/>
                        <a:t>Margin (%)</a:t>
                      </a:r>
                      <a:endParaRPr i="1" sz="1000"/>
                    </a:p>
                  </a:txBody>
                  <a:tcPr marT="19050" marB="19050" marR="28575" marL="28575" anchor="b">
                    <a:lnL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000"/>
                        <a:t>15%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000"/>
                        <a:t>16%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000"/>
                        <a:t>18%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3" name="Google Shape;193;p27"/>
          <p:cNvGraphicFramePr/>
          <p:nvPr/>
        </p:nvGraphicFramePr>
        <p:xfrm>
          <a:off x="5623550" y="48850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{C1E5E30D-D1EE-4440-8BBF-9B1A077CAFB5}</a:tableStyleId>
              </a:tblPr>
              <a:tblGrid>
                <a:gridCol w="952500"/>
                <a:gridCol w="952500"/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000"/>
                        <a:t>US$mm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000"/>
                        <a:t>2020E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000"/>
                        <a:t>300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000"/>
                        <a:t>Growth (%)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000"/>
                        <a:t>20%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000"/>
                        <a:t>EV/EBITDA Multiple</a:t>
                      </a:r>
                      <a:endParaRPr sz="1000"/>
                    </a:p>
                  </a:txBody>
                  <a:tcPr marT="19050" marB="19050" marR="91425" marL="91425" anchor="b">
                    <a:lnL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891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891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891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000"/>
                        <a:t>10.0x - 11.5x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891AD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AU" sz="1000"/>
                        <a:t>Valuation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000"/>
                        <a:t>3,000 - 3,500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94" name="Google Shape;19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350" y="4480949"/>
            <a:ext cx="3414686" cy="212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type="title"/>
          </p:nvPr>
        </p:nvSpPr>
        <p:spPr>
          <a:xfrm>
            <a:off x="795528" y="246888"/>
            <a:ext cx="9107424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AU"/>
              <a:t>Overview of auction process and key workstreams</a:t>
            </a:r>
            <a:endParaRPr/>
          </a:p>
        </p:txBody>
      </p:sp>
      <p:sp>
        <p:nvSpPr>
          <p:cNvPr id="200" name="Google Shape;200;p28"/>
          <p:cNvSpPr txBox="1"/>
          <p:nvPr/>
        </p:nvSpPr>
        <p:spPr>
          <a:xfrm>
            <a:off x="5233101" y="6895540"/>
            <a:ext cx="222437" cy="17794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876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graphicFrame>
        <p:nvGraphicFramePr>
          <p:cNvPr id="201" name="Google Shape;201;p28"/>
          <p:cNvGraphicFramePr/>
          <p:nvPr/>
        </p:nvGraphicFramePr>
        <p:xfrm>
          <a:off x="913379" y="1745511"/>
          <a:ext cx="3000000" cy="3000000"/>
        </p:xfrm>
        <a:graphic>
          <a:graphicData uri="http://schemas.openxmlformats.org/drawingml/2006/table">
            <a:tbl>
              <a:tblPr bandRow="1" firstRow="1" lastRow="1">
                <a:noFill/>
                <a:tableStyleId>{E365E0E3-C4A6-4295-A96C-26D03B83C529}</a:tableStyleId>
              </a:tblPr>
              <a:tblGrid>
                <a:gridCol w="1032400"/>
                <a:gridCol w="1600500"/>
                <a:gridCol w="2539475"/>
                <a:gridCol w="3689475"/>
              </a:tblGrid>
              <a:tr h="17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i="0" sz="900" u="none" cap="none" strike="noStrike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7800" marB="8900" marR="88975" marL="444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Arial"/>
                        <a:buNone/>
                      </a:pPr>
                      <a:r>
                        <a:rPr b="1" i="0" lang="en-AU" sz="900" u="none" cap="none" strike="noStrike"/>
                        <a:t>Date</a:t>
                      </a:r>
                      <a:endParaRPr b="1" i="0" sz="900" u="none" cap="none" strike="noStrike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7800" marB="8900" marR="88975" marL="444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Arial"/>
                        <a:buNone/>
                      </a:pPr>
                      <a:r>
                        <a:rPr b="1" i="0" lang="en-AU" sz="900" u="none" cap="none" strike="noStrike"/>
                        <a:t>Event</a:t>
                      </a:r>
                      <a:endParaRPr b="1" i="0" sz="900" u="none" cap="none" strike="noStrike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7800" marB="8900" marR="88975" marL="444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Arial"/>
                        <a:buNone/>
                      </a:pPr>
                      <a:r>
                        <a:rPr b="1" i="0" lang="en-AU" sz="900" u="none" cap="none" strike="noStrike"/>
                        <a:t>Key workstreams</a:t>
                      </a:r>
                      <a:endParaRPr b="1" i="0" sz="900" u="none" cap="none" strike="noStrike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7800" marB="8900" marR="88975" marL="44475" anchor="b"/>
                </a:tc>
              </a:tr>
              <a:tr h="651000">
                <a:tc row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900"/>
                        <a:buFont typeface="Arial"/>
                        <a:buNone/>
                      </a:pPr>
                      <a:r>
                        <a:rPr b="1" i="0" lang="en-AU" sz="900" u="none" cap="none" strike="noStrik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Round 1: Indicative Bid Phase </a:t>
                      </a:r>
                      <a:endParaRPr/>
                    </a:p>
                  </a:txBody>
                  <a:tcPr marT="17800" marB="0" marR="88975" marL="44475" anchor="ctr">
                    <a:lnB cap="flat" cmpd="sng" w="9525">
                      <a:solidFill>
                        <a:srgbClr val="CCCDC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Arial"/>
                        <a:buNone/>
                      </a:pPr>
                      <a:r>
                        <a:rPr lang="en-AU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Mar 19, 2020</a:t>
                      </a:r>
                      <a:endParaRPr b="0" i="0" sz="900" u="none" cap="none" strike="noStrike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7800" marB="0" marR="88975" marL="44475">
                    <a:lnB cap="flat" cmpd="sng" w="9525">
                      <a:solidFill>
                        <a:srgbClr val="CCCDC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Arial"/>
                        <a:buNone/>
                      </a:pPr>
                      <a:r>
                        <a:rPr lang="en-AU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Access to the Indicative Bid Documents</a:t>
                      </a:r>
                      <a:endParaRPr b="0" i="0" sz="900" u="none" cap="none" strike="noStrike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7800" marB="0" marR="88975" marL="44475">
                    <a:lnB cap="flat" cmpd="sng" w="9525">
                      <a:solidFill>
                        <a:srgbClr val="CCCDC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828"/>
                        <a:buFont typeface="Noto Sans Symbols"/>
                        <a:buNone/>
                      </a:pPr>
                      <a:r>
                        <a:rPr b="1" lang="en-AU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Valuation</a:t>
                      </a:r>
                      <a:endParaRPr b="1"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85750" lvl="0" marL="45720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Times New Roman"/>
                        <a:buChar char="●"/>
                      </a:pPr>
                      <a:r>
                        <a:rPr lang="en-AU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Initial valuation analysis based on the Indicative Bid Documents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45720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AU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Financing</a:t>
                      </a:r>
                      <a:endParaRPr b="1"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85750" lvl="0" marL="45720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Times New Roman"/>
                        <a:buChar char="●"/>
                      </a:pPr>
                      <a:r>
                        <a:rPr lang="en-AU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Discuss </a:t>
                      </a:r>
                      <a:r>
                        <a:rPr lang="en-AU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financing</a:t>
                      </a:r>
                      <a:r>
                        <a:rPr lang="en-AU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discussions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AU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Approvals</a:t>
                      </a:r>
                      <a:endParaRPr b="1"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85750" lvl="0" marL="45720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Times New Roman"/>
                        <a:buChar char="●"/>
                      </a:pPr>
                      <a:r>
                        <a:rPr lang="en-AU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Collect and confirm the approvals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7800" marB="0" marR="88975" marL="44475">
                    <a:lnB cap="flat" cmpd="sng" w="9525">
                      <a:solidFill>
                        <a:srgbClr val="CCCDC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10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Arial"/>
                        <a:buNone/>
                      </a:pPr>
                      <a:r>
                        <a:rPr lang="en-AU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 am, Apr 9, 2020 to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Arial"/>
                        <a:buNone/>
                      </a:pPr>
                      <a:r>
                        <a:rPr lang="en-AU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5pm, Apr 13, 2020 (HKT)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7800" marB="0" marR="88975" marL="44475">
                    <a:lnT cap="flat" cmpd="sng" w="9525">
                      <a:solidFill>
                        <a:srgbClr val="CCCDC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DC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Arial"/>
                        <a:buNone/>
                      </a:pPr>
                      <a:r>
                        <a:rPr lang="en-AU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Indicative Bid and Q&amp;A Submission</a:t>
                      </a:r>
                      <a:endParaRPr b="0" i="0" sz="900" u="none" cap="none" strike="noStrike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7800" marB="0" marR="88975" marL="44475">
                    <a:lnT cap="flat" cmpd="sng" w="9525">
                      <a:solidFill>
                        <a:srgbClr val="CCCDC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DC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6510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Arial"/>
                        <a:buNone/>
                      </a:pPr>
                      <a:r>
                        <a:rPr lang="en-AU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5pm May 13. 2020 (HKT)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7800" marB="0" marR="88975" marL="44475">
                    <a:lnT cap="flat" cmpd="sng" w="9525">
                      <a:solidFill>
                        <a:srgbClr val="CCCDC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DC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Arial"/>
                        <a:buNone/>
                      </a:pPr>
                      <a:r>
                        <a:rPr lang="en-AU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Indicative Bid Due</a:t>
                      </a:r>
                      <a:endParaRPr b="0" i="0" sz="900" u="none" cap="none" strike="noStrike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7800" marB="0" marR="88975" marL="44475">
                    <a:lnT cap="flat" cmpd="sng" w="9525">
                      <a:solidFill>
                        <a:srgbClr val="CCCDC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DC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119522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900"/>
                        <a:buFont typeface="Arial"/>
                        <a:buNone/>
                      </a:pPr>
                      <a:r>
                        <a:rPr b="1" i="0" lang="en-AU" sz="900" u="none" cap="none" strike="noStrik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Round 2: Final Bid Phase </a:t>
                      </a:r>
                      <a:endParaRPr/>
                    </a:p>
                  </a:txBody>
                  <a:tcPr marT="17800" marB="0" marR="88975" marL="44475" anchor="ctr">
                    <a:lnT cap="flat" cmpd="sng" w="9525">
                      <a:solidFill>
                        <a:srgbClr val="CCCDC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Arial"/>
                        <a:buNone/>
                      </a:pPr>
                      <a:r>
                        <a:rPr lang="en-AU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Late May, 2020</a:t>
                      </a:r>
                      <a:endParaRPr b="0" i="0" sz="900" u="none" cap="none" strike="noStrike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7800" marB="0" marR="88975" marL="44475">
                    <a:lnT cap="flat" cmpd="sng" w="9525">
                      <a:solidFill>
                        <a:srgbClr val="CCCDC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DC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Arial"/>
                        <a:buNone/>
                      </a:pPr>
                      <a:r>
                        <a:rPr lang="en-AU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Start final </a:t>
                      </a:r>
                      <a:r>
                        <a:rPr lang="en-AU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bidding</a:t>
                      </a:r>
                      <a:r>
                        <a:rPr lang="en-AU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phase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Arial"/>
                        <a:buNone/>
                      </a:pPr>
                      <a:r>
                        <a:rPr lang="en-AU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Release of Process Letter Two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7800" marB="0" marR="88975" marL="44475">
                    <a:lnT cap="flat" cmpd="sng" w="9525">
                      <a:solidFill>
                        <a:srgbClr val="CCCDC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DC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828"/>
                        <a:buFont typeface="Noto Sans Symbols"/>
                        <a:buNone/>
                      </a:pPr>
                      <a:r>
                        <a:rPr lang="en-AU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Site visits and management presentations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85750" lvl="0" marL="45720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Times New Roman"/>
                        <a:buChar char="●"/>
                      </a:pPr>
                      <a:r>
                        <a:rPr lang="en-AU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Organise site visits and presentations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45720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Due diligence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85750" lvl="0" marL="45720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Times New Roman"/>
                        <a:buChar char="●"/>
                      </a:pPr>
                      <a:r>
                        <a:rPr lang="en-AU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Conduct due diligence based on the new information provided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85750" lvl="0" marL="45720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Times New Roman"/>
                        <a:buChar char="●"/>
                      </a:pPr>
                      <a:r>
                        <a:rPr lang="en-AU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Q&amp;A Submissions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45720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Valuations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85750" lvl="0" marL="45720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Times New Roman"/>
                        <a:buChar char="●"/>
                      </a:pPr>
                      <a:r>
                        <a:rPr lang="en-AU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Finalize valuations based on the forecasts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45720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Financing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85750" lvl="0" marL="45720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Times New Roman"/>
                        <a:buChar char="●"/>
                      </a:pPr>
                      <a:r>
                        <a:rPr lang="en-AU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Confirm the sources of financing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45720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Approvals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85750" lvl="0" marL="45720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Times New Roman"/>
                        <a:buChar char="●"/>
                      </a:pPr>
                      <a:r>
                        <a:rPr lang="en-AU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Commence application for internal regulatory approval</a:t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7800" marB="0" marR="88975" marL="44475">
                    <a:lnT cap="flat" cmpd="sng" w="9525">
                      <a:solidFill>
                        <a:srgbClr val="CCCDC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1952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Arial"/>
                        <a:buNone/>
                      </a:pPr>
                      <a:r>
                        <a:rPr lang="en-AU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Late July, 2020</a:t>
                      </a:r>
                      <a:endParaRPr b="0" i="0" sz="900" u="none" cap="none" strike="noStrike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7800" marB="0" marR="88975" marL="44475">
                    <a:lnT cap="flat" cmpd="sng" w="9525">
                      <a:solidFill>
                        <a:srgbClr val="CCCDC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Arial"/>
                        <a:buNone/>
                      </a:pPr>
                      <a:r>
                        <a:rPr lang="en-AU"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Final Bid</a:t>
                      </a:r>
                      <a:endParaRPr b="0" i="0" sz="900" u="none" cap="none" strike="noStrike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7800" marB="0" marR="88975" marL="44475">
                    <a:lnT cap="flat" cmpd="sng" w="9525">
                      <a:solidFill>
                        <a:srgbClr val="CCCDC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vMerge="1"/>
              </a:tr>
            </a:tbl>
          </a:graphicData>
        </a:graphic>
      </p:graphicFrame>
      <p:sp>
        <p:nvSpPr>
          <p:cNvPr id="202" name="Google Shape;202;p28"/>
          <p:cNvSpPr/>
          <p:nvPr/>
        </p:nvSpPr>
        <p:spPr>
          <a:xfrm>
            <a:off x="915666" y="1964858"/>
            <a:ext cx="971616" cy="1864544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4475" lIns="88975" spcFirstLastPara="1" rIns="88975" wrap="square" tIns="44475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68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8"/>
          <p:cNvSpPr/>
          <p:nvPr/>
        </p:nvSpPr>
        <p:spPr>
          <a:xfrm>
            <a:off x="915666" y="3925356"/>
            <a:ext cx="971616" cy="2276706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4475" lIns="88975" spcFirstLastPara="1" rIns="88975" wrap="square" tIns="44475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68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P+ UnifiedGIB - A4">
  <a:themeElements>
    <a:clrScheme name="PitchPRO+">
      <a:dk1>
        <a:srgbClr val="000000"/>
      </a:dk1>
      <a:lt1>
        <a:srgbClr val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478FBF"/>
      </a:hlink>
      <a:folHlink>
        <a:srgbClr val="A6B64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