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022823-D4F2-4682-9C0E-295FA1E480E1}">
  <a:tblStyle styleId="{1D022823-D4F2-4682-9C0E-295FA1E480E1}"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lt1"/>
                </a:solidFill>
                <a:latin typeface="Lato"/>
                <a:ea typeface="Lato"/>
                <a:cs typeface="Lato"/>
                <a:sym typeface="Lato"/>
              </a:rPr>
              <a:t>‹#›</a:t>
            </a:fld>
            <a:endParaRPr sz="10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CCDC Final Brief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Networking </a:t>
            </a:r>
            <a:r>
              <a:rPr lang="en"/>
              <a:t>Team - Responsibility Matrix</a:t>
            </a:r>
            <a:endParaRPr/>
          </a:p>
        </p:txBody>
      </p:sp>
      <p:sp>
        <p:nvSpPr>
          <p:cNvPr id="188" name="Shape 18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Arial"/>
                <a:ea typeface="Arial"/>
                <a:cs typeface="Arial"/>
                <a:sym typeface="Arial"/>
              </a:rPr>
              <a:t>Alex Soler</a:t>
            </a:r>
            <a:r>
              <a:rPr lang="en" sz="1400">
                <a:latin typeface="Arial"/>
                <a:ea typeface="Arial"/>
                <a:cs typeface="Arial"/>
                <a:sym typeface="Arial"/>
              </a:rPr>
              <a:t> (Team Leader): Firewall </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Windows Server 2012/2016</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Windows Vista/7/8/10</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Linux UFW/iptables</a:t>
            </a:r>
            <a:endParaRPr sz="1400">
              <a:latin typeface="Arial"/>
              <a:ea typeface="Arial"/>
              <a:cs typeface="Arial"/>
              <a:sym typeface="Arial"/>
            </a:endParaRPr>
          </a:p>
          <a:p>
            <a:pPr indent="0" lvl="0" marL="0">
              <a:spcBef>
                <a:spcPts val="0"/>
              </a:spcBef>
              <a:spcAft>
                <a:spcPts val="0"/>
              </a:spcAft>
              <a:buNone/>
            </a:pPr>
            <a:r>
              <a:t/>
            </a:r>
            <a:endParaRPr sz="1400">
              <a:latin typeface="Arial"/>
              <a:ea typeface="Arial"/>
              <a:cs typeface="Arial"/>
              <a:sym typeface="Arial"/>
            </a:endParaRPr>
          </a:p>
          <a:p>
            <a:pPr indent="0" lvl="0" marL="0" rtl="0">
              <a:spcBef>
                <a:spcPts val="0"/>
              </a:spcBef>
              <a:spcAft>
                <a:spcPts val="0"/>
              </a:spcAft>
              <a:buNone/>
            </a:pPr>
            <a:r>
              <a:rPr lang="en" sz="1400">
                <a:latin typeface="Arial"/>
                <a:ea typeface="Arial"/>
                <a:cs typeface="Arial"/>
                <a:sym typeface="Arial"/>
              </a:rPr>
              <a:t>Gabe Yarbrough: Routing</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Cisco Routers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Cisco Switches</a:t>
            </a:r>
            <a:endParaRPr sz="1400">
              <a:latin typeface="Arial"/>
              <a:ea typeface="Arial"/>
              <a:cs typeface="Arial"/>
              <a:sym typeface="Arial"/>
            </a:endParaRPr>
          </a:p>
          <a:p>
            <a:pPr indent="0" lvl="0" marL="0" rtl="0">
              <a:spcBef>
                <a:spcPts val="0"/>
              </a:spcBef>
              <a:spcAft>
                <a:spcPts val="0"/>
              </a:spcAft>
              <a:buNone/>
            </a:pPr>
            <a:r>
              <a:t/>
            </a:r>
            <a:endParaRPr sz="1400">
              <a:latin typeface="Arial"/>
              <a:ea typeface="Arial"/>
              <a:cs typeface="Arial"/>
              <a:sym typeface="Arial"/>
            </a:endParaRPr>
          </a:p>
          <a:p>
            <a:pPr indent="0" lvl="0" marL="0" rtl="0">
              <a:spcBef>
                <a:spcPts val="0"/>
              </a:spcBef>
              <a:spcAft>
                <a:spcPts val="0"/>
              </a:spcAft>
              <a:buNone/>
            </a:pPr>
            <a:r>
              <a:rPr lang="en" sz="1400">
                <a:latin typeface="Arial"/>
                <a:ea typeface="Arial"/>
                <a:cs typeface="Arial"/>
                <a:sym typeface="Arial"/>
              </a:rPr>
              <a:t>Gabe Bann: Proxies</a:t>
            </a:r>
            <a:endParaRPr sz="1400">
              <a:latin typeface="Arial"/>
              <a:ea typeface="Arial"/>
              <a:cs typeface="Arial"/>
              <a:sym typeface="Arial"/>
            </a:endParaRPr>
          </a:p>
          <a:p>
            <a:pPr indent="-311150" lvl="0" marL="457200" rtl="0">
              <a:spcBef>
                <a:spcPts val="0"/>
              </a:spcBef>
              <a:spcAft>
                <a:spcPts val="0"/>
              </a:spcAft>
              <a:buSzPts val="1300"/>
              <a:buChar char="-"/>
            </a:pPr>
            <a:r>
              <a:rPr lang="en"/>
              <a:t>AnalogX - Windows</a:t>
            </a:r>
            <a:endParaRPr/>
          </a:p>
          <a:p>
            <a:pPr indent="-311150" lvl="0" marL="457200" rtl="0">
              <a:spcBef>
                <a:spcPts val="0"/>
              </a:spcBef>
              <a:spcAft>
                <a:spcPts val="0"/>
              </a:spcAft>
              <a:buSzPts val="1300"/>
              <a:buChar char="-"/>
            </a:pPr>
            <a:r>
              <a:rPr lang="en"/>
              <a:t>Squid - Linux</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Networking </a:t>
            </a:r>
            <a:r>
              <a:rPr lang="en"/>
              <a:t>Team - Deliverable Information</a:t>
            </a:r>
            <a:endParaRPr/>
          </a:p>
        </p:txBody>
      </p:sp>
      <p:sp>
        <p:nvSpPr>
          <p:cNvPr id="194" name="Shape 194"/>
          <p:cNvSpPr txBox="1"/>
          <p:nvPr>
            <p:ph idx="1" type="body"/>
          </p:nvPr>
        </p:nvSpPr>
        <p:spPr>
          <a:xfrm>
            <a:off x="1297500" y="1165825"/>
            <a:ext cx="7038900" cy="32673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Font typeface="Arial"/>
              <a:buChar char="●"/>
            </a:pPr>
            <a:r>
              <a:rPr lang="en">
                <a:latin typeface="Arial"/>
                <a:ea typeface="Arial"/>
                <a:cs typeface="Arial"/>
                <a:sym typeface="Arial"/>
              </a:rPr>
              <a:t>Progress made</a:t>
            </a:r>
            <a:endParaRPr>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Researched proxies and gained familiarity with different access control measures</a:t>
            </a:r>
            <a:endParaRPr sz="1300">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Created checklists</a:t>
            </a:r>
            <a:endParaRPr sz="1300">
              <a:latin typeface="Arial"/>
              <a:ea typeface="Arial"/>
              <a:cs typeface="Arial"/>
              <a:sym typeface="Arial"/>
            </a:endParaRPr>
          </a:p>
          <a:p>
            <a:pPr indent="-311150" lvl="2" marL="1371600" rtl="0">
              <a:spcBef>
                <a:spcPts val="0"/>
              </a:spcBef>
              <a:spcAft>
                <a:spcPts val="0"/>
              </a:spcAft>
              <a:buSzPts val="1300"/>
              <a:buFont typeface="Arial"/>
              <a:buChar char="■"/>
            </a:pPr>
            <a:r>
              <a:rPr lang="en" sz="1300">
                <a:latin typeface="Arial"/>
                <a:ea typeface="Arial"/>
                <a:cs typeface="Arial"/>
                <a:sym typeface="Arial"/>
              </a:rPr>
              <a:t>Cisco Switch &amp; Routers</a:t>
            </a:r>
            <a:endParaRPr sz="1300">
              <a:latin typeface="Arial"/>
              <a:ea typeface="Arial"/>
              <a:cs typeface="Arial"/>
              <a:sym typeface="Arial"/>
            </a:endParaRPr>
          </a:p>
          <a:p>
            <a:pPr indent="-311150" lvl="2" marL="1371600" rtl="0">
              <a:spcBef>
                <a:spcPts val="0"/>
              </a:spcBef>
              <a:spcAft>
                <a:spcPts val="0"/>
              </a:spcAft>
              <a:buSzPts val="1300"/>
              <a:buFont typeface="Arial"/>
              <a:buChar char="■"/>
            </a:pPr>
            <a:r>
              <a:rPr lang="en" sz="1300">
                <a:latin typeface="Arial"/>
                <a:ea typeface="Arial"/>
                <a:cs typeface="Arial"/>
                <a:sym typeface="Arial"/>
              </a:rPr>
              <a:t>Windows Server 2012/2016 Firewall</a:t>
            </a:r>
            <a:endParaRPr sz="1300">
              <a:latin typeface="Arial"/>
              <a:ea typeface="Arial"/>
              <a:cs typeface="Arial"/>
              <a:sym typeface="Arial"/>
            </a:endParaRPr>
          </a:p>
          <a:p>
            <a:pPr indent="-311150" lvl="2" marL="1371600" rtl="0">
              <a:spcBef>
                <a:spcPts val="0"/>
              </a:spcBef>
              <a:spcAft>
                <a:spcPts val="0"/>
              </a:spcAft>
              <a:buSzPts val="1300"/>
              <a:buFont typeface="Arial"/>
              <a:buChar char="■"/>
            </a:pPr>
            <a:r>
              <a:rPr lang="en" sz="1300">
                <a:latin typeface="Arial"/>
                <a:ea typeface="Arial"/>
                <a:cs typeface="Arial"/>
                <a:sym typeface="Arial"/>
              </a:rPr>
              <a:t>UFW and iptables for Linux</a:t>
            </a:r>
            <a:endParaRPr sz="1300">
              <a:latin typeface="Arial"/>
              <a:ea typeface="Arial"/>
              <a:cs typeface="Arial"/>
              <a:sym typeface="Arial"/>
            </a:endParaRPr>
          </a:p>
          <a:p>
            <a:pPr indent="-311150" lvl="2" marL="1371600" rtl="0">
              <a:spcBef>
                <a:spcPts val="0"/>
              </a:spcBef>
              <a:spcAft>
                <a:spcPts val="0"/>
              </a:spcAft>
              <a:buSzPts val="1300"/>
              <a:buFont typeface="Arial"/>
              <a:buChar char="■"/>
            </a:pPr>
            <a:r>
              <a:rPr lang="en" sz="1300">
                <a:latin typeface="Arial"/>
                <a:ea typeface="Arial"/>
                <a:cs typeface="Arial"/>
                <a:sym typeface="Arial"/>
              </a:rPr>
              <a:t>Windows Firewall for Users</a:t>
            </a:r>
            <a:endParaRPr sz="1300">
              <a:latin typeface="Arial"/>
              <a:ea typeface="Arial"/>
              <a:cs typeface="Arial"/>
              <a:sym typeface="Arial"/>
            </a:endParaRPr>
          </a:p>
          <a:p>
            <a:pPr indent="-311150" lvl="2" marL="1371600" rtl="0">
              <a:spcBef>
                <a:spcPts val="0"/>
              </a:spcBef>
              <a:spcAft>
                <a:spcPts val="0"/>
              </a:spcAft>
              <a:buSzPts val="1300"/>
              <a:buFont typeface="Arial"/>
              <a:buChar char="■"/>
            </a:pPr>
            <a:r>
              <a:rPr lang="en" sz="1300">
                <a:latin typeface="Arial"/>
                <a:ea typeface="Arial"/>
                <a:cs typeface="Arial"/>
                <a:sym typeface="Arial"/>
              </a:rPr>
              <a:t>Windows and Linux Proxies</a:t>
            </a:r>
            <a:endParaRPr sz="1300">
              <a:latin typeface="Arial"/>
              <a:ea typeface="Arial"/>
              <a:cs typeface="Arial"/>
              <a:sym typeface="Arial"/>
            </a:endParaRPr>
          </a:p>
          <a:p>
            <a:pPr indent="-311150" lvl="0" marL="457200" rtl="0">
              <a:spcBef>
                <a:spcPts val="0"/>
              </a:spcBef>
              <a:spcAft>
                <a:spcPts val="0"/>
              </a:spcAft>
              <a:buSzPts val="1300"/>
              <a:buFont typeface="Arial"/>
              <a:buChar char="●"/>
            </a:pPr>
            <a:r>
              <a:rPr lang="en">
                <a:latin typeface="Arial"/>
                <a:ea typeface="Arial"/>
                <a:cs typeface="Arial"/>
                <a:sym typeface="Arial"/>
              </a:rPr>
              <a:t>Main Takeaways</a:t>
            </a:r>
            <a:endParaRPr>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Networking Team must be proficient in networking fundamentals</a:t>
            </a:r>
            <a:endParaRPr sz="1300">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Access Lists and Firewall Rules will change on a case by case basis</a:t>
            </a:r>
            <a:endParaRPr sz="1300">
              <a:latin typeface="Arial"/>
              <a:ea typeface="Arial"/>
              <a:cs typeface="Arial"/>
              <a:sym typeface="Arial"/>
            </a:endParaRPr>
          </a:p>
          <a:p>
            <a:pPr indent="-311150" lvl="0" marL="457200" marR="0" rtl="0" algn="l">
              <a:lnSpc>
                <a:spcPct val="115000"/>
              </a:lnSpc>
              <a:spcBef>
                <a:spcPts val="0"/>
              </a:spcBef>
              <a:spcAft>
                <a:spcPts val="0"/>
              </a:spcAft>
              <a:buClr>
                <a:schemeClr val="lt1"/>
              </a:buClr>
              <a:buSzPts val="1300"/>
              <a:buFont typeface="Arial"/>
              <a:buChar char="●"/>
            </a:pPr>
            <a:r>
              <a:rPr lang="en">
                <a:latin typeface="Arial"/>
                <a:ea typeface="Arial"/>
                <a:cs typeface="Arial"/>
                <a:sym typeface="Arial"/>
              </a:rPr>
              <a:t>Work needed</a:t>
            </a:r>
            <a:endParaRPr>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Juniper Router Research (If we make it past the initial cut)</a:t>
            </a:r>
            <a:endParaRPr sz="1300">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Practice with setting up “secure” networks</a:t>
            </a:r>
            <a:endParaRPr sz="1300">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Active Directory familiarity</a:t>
            </a:r>
            <a:endParaRPr sz="1300">
              <a:latin typeface="Arial"/>
              <a:ea typeface="Arial"/>
              <a:cs typeface="Arial"/>
              <a:sym typeface="Arial"/>
            </a:endParaRPr>
          </a:p>
          <a:p>
            <a:pPr indent="-311150" lvl="1" marL="914400" rtl="0">
              <a:spcBef>
                <a:spcPts val="0"/>
              </a:spcBef>
              <a:spcAft>
                <a:spcPts val="0"/>
              </a:spcAft>
              <a:buSzPts val="1300"/>
              <a:buFont typeface="Arial"/>
              <a:buChar char="○"/>
            </a:pPr>
            <a:r>
              <a:rPr lang="en" sz="1300">
                <a:latin typeface="Arial"/>
                <a:ea typeface="Arial"/>
                <a:cs typeface="Arial"/>
                <a:sym typeface="Arial"/>
              </a:rPr>
              <a:t>Fix Checklists</a:t>
            </a:r>
            <a:endParaRPr sz="1300">
              <a:latin typeface="Arial"/>
              <a:ea typeface="Arial"/>
              <a:cs typeface="Arial"/>
              <a:sym typeface="Arial"/>
            </a:endParaRPr>
          </a:p>
          <a:p>
            <a:pPr indent="0" lvl="0" marL="0" rtl="0">
              <a:spcBef>
                <a:spcPts val="1600"/>
              </a:spcBef>
              <a:spcAft>
                <a:spcPts val="1600"/>
              </a:spcAft>
              <a:buNone/>
            </a:pPr>
            <a:r>
              <a:t/>
            </a:r>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Shape 19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Strike </a:t>
            </a:r>
            <a:r>
              <a:rPr lang="en"/>
              <a:t>Team - Responsibility Matrix</a:t>
            </a:r>
            <a:endParaRPr/>
          </a:p>
        </p:txBody>
      </p:sp>
      <p:sp>
        <p:nvSpPr>
          <p:cNvPr id="200" name="Shape 20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400">
                <a:latin typeface="Arial"/>
                <a:ea typeface="Arial"/>
                <a:cs typeface="Arial"/>
                <a:sym typeface="Arial"/>
              </a:rPr>
              <a:t>Nikolay Shopov</a:t>
            </a:r>
            <a:r>
              <a:rPr lang="en" sz="1400">
                <a:latin typeface="Arial"/>
                <a:ea typeface="Arial"/>
                <a:cs typeface="Arial"/>
                <a:sym typeface="Arial"/>
              </a:rPr>
              <a:t> (Team Leader): Volatile Memory, Malware</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Wireshark</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Volatility</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Chkrootkit</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AnalyzeMTF</a:t>
            </a:r>
            <a:endParaRPr sz="1400">
              <a:latin typeface="Arial"/>
              <a:ea typeface="Arial"/>
              <a:cs typeface="Arial"/>
              <a:sym typeface="Arial"/>
            </a:endParaRPr>
          </a:p>
          <a:p>
            <a:pPr indent="0" lvl="0" marL="0" rtl="0">
              <a:spcBef>
                <a:spcPts val="0"/>
              </a:spcBef>
              <a:spcAft>
                <a:spcPts val="0"/>
              </a:spcAft>
              <a:buNone/>
            </a:pPr>
            <a:r>
              <a:t/>
            </a:r>
            <a:endParaRPr sz="1400">
              <a:latin typeface="Arial"/>
              <a:ea typeface="Arial"/>
              <a:cs typeface="Arial"/>
              <a:sym typeface="Arial"/>
            </a:endParaRPr>
          </a:p>
          <a:p>
            <a:pPr indent="0" lvl="0" marL="0" rtl="0">
              <a:spcBef>
                <a:spcPts val="0"/>
              </a:spcBef>
              <a:spcAft>
                <a:spcPts val="0"/>
              </a:spcAft>
              <a:buNone/>
            </a:pPr>
            <a:r>
              <a:rPr lang="en" sz="1400">
                <a:latin typeface="Arial"/>
                <a:ea typeface="Arial"/>
                <a:cs typeface="Arial"/>
                <a:sym typeface="Arial"/>
              </a:rPr>
              <a:t>Alex Gelashvili</a:t>
            </a:r>
            <a:r>
              <a:rPr lang="en" sz="1400">
                <a:latin typeface="Arial"/>
                <a:ea typeface="Arial"/>
                <a:cs typeface="Arial"/>
                <a:sym typeface="Arial"/>
              </a:rPr>
              <a:t>: Initial System Vulnerability Scan</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OpenVAS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Lynis</a:t>
            </a:r>
            <a:endParaRPr sz="1400">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lang="en" sz="1400">
                <a:latin typeface="Arial"/>
                <a:ea typeface="Arial"/>
                <a:cs typeface="Arial"/>
                <a:sym typeface="Arial"/>
              </a:rPr>
              <a:t>Microsoft Baseline Security Analyzer</a:t>
            </a:r>
            <a:endParaRPr sz="1400">
              <a:latin typeface="Arial"/>
              <a:ea typeface="Arial"/>
              <a:cs typeface="Arial"/>
              <a:sym typeface="Arial"/>
            </a:endParaRPr>
          </a:p>
          <a:p>
            <a:pPr indent="0" lvl="0" marL="0" rtl="0">
              <a:spcBef>
                <a:spcPts val="0"/>
              </a:spcBef>
              <a:spcAft>
                <a:spcPts val="0"/>
              </a:spcAft>
              <a:buNone/>
            </a:pPr>
            <a:r>
              <a:t/>
            </a:r>
            <a:endParaRPr sz="1400">
              <a:latin typeface="Arial"/>
              <a:ea typeface="Arial"/>
              <a:cs typeface="Arial"/>
              <a:sym typeface="Arial"/>
            </a:endParaRPr>
          </a:p>
          <a:p>
            <a:pPr indent="0" lvl="0" marL="0" rtl="0">
              <a:spcBef>
                <a:spcPts val="0"/>
              </a:spcBef>
              <a:spcAft>
                <a:spcPts val="0"/>
              </a:spcAft>
              <a:buNone/>
            </a:pPr>
            <a:r>
              <a:rPr lang="en" sz="1400">
                <a:latin typeface="Arial"/>
                <a:ea typeface="Arial"/>
                <a:cs typeface="Arial"/>
                <a:sym typeface="Arial"/>
              </a:rPr>
              <a:t>Gabe Bann: Network Scanning</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Nmap</a:t>
            </a:r>
            <a:endParaRPr sz="1400">
              <a:latin typeface="Arial"/>
              <a:ea typeface="Arial"/>
              <a:cs typeface="Arial"/>
              <a:sym typeface="Arial"/>
            </a:endParaRPr>
          </a:p>
          <a:p>
            <a:pPr indent="0" lvl="0" marL="0" rtl="0">
              <a:spcBef>
                <a:spcPts val="0"/>
              </a:spcBef>
              <a:spcAft>
                <a:spcPts val="1600"/>
              </a:spcAft>
              <a:buNone/>
            </a:pPr>
            <a:r>
              <a:t/>
            </a:r>
            <a:endParaRPr sz="1400">
              <a:latin typeface="Arial"/>
              <a:ea typeface="Arial"/>
              <a:cs typeface="Arial"/>
              <a:sym typeface="Arial"/>
            </a:endParaRPr>
          </a:p>
        </p:txBody>
      </p:sp>
      <p:pic>
        <p:nvPicPr>
          <p:cNvPr id="201" name="Shape 201"/>
          <p:cNvPicPr preferRelativeResize="0"/>
          <p:nvPr/>
        </p:nvPicPr>
        <p:blipFill>
          <a:blip r:embed="rId3">
            <a:alphaModFix/>
          </a:blip>
          <a:stretch>
            <a:fillRect/>
          </a:stretch>
        </p:blipFill>
        <p:spPr>
          <a:xfrm>
            <a:off x="7162100" y="0"/>
            <a:ext cx="1981899" cy="1486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Strike </a:t>
            </a:r>
            <a:r>
              <a:rPr lang="en"/>
              <a:t>Team - Deliverable Information</a:t>
            </a:r>
            <a:endParaRPr/>
          </a:p>
        </p:txBody>
      </p:sp>
      <p:sp>
        <p:nvSpPr>
          <p:cNvPr id="207" name="Shape 207"/>
          <p:cNvSpPr txBox="1"/>
          <p:nvPr>
            <p:ph idx="1" type="body"/>
          </p:nvPr>
        </p:nvSpPr>
        <p:spPr>
          <a:xfrm>
            <a:off x="1297500" y="1355225"/>
            <a:ext cx="7038900" cy="29112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Font typeface="Arial"/>
              <a:buChar char="●"/>
            </a:pPr>
            <a:r>
              <a:rPr lang="en" sz="1200">
                <a:latin typeface="Arial"/>
                <a:ea typeface="Arial"/>
                <a:cs typeface="Arial"/>
                <a:sym typeface="Arial"/>
              </a:rPr>
              <a:t>Progress made</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Researched ways to do an initial vulnerability scan on Linux and Windows machines.</a:t>
            </a:r>
            <a:endParaRPr sz="1200">
              <a:latin typeface="Arial"/>
              <a:ea typeface="Arial"/>
              <a:cs typeface="Arial"/>
              <a:sym typeface="Arial"/>
            </a:endParaRPr>
          </a:p>
          <a:p>
            <a:pPr indent="-304800" lvl="2" marL="1371600" rtl="0">
              <a:lnSpc>
                <a:spcPct val="100000"/>
              </a:lnSpc>
              <a:spcBef>
                <a:spcPts val="0"/>
              </a:spcBef>
              <a:spcAft>
                <a:spcPts val="0"/>
              </a:spcAft>
              <a:buSzPts val="1200"/>
              <a:buFont typeface="Arial"/>
              <a:buChar char="■"/>
            </a:pPr>
            <a:r>
              <a:rPr lang="en" sz="1200">
                <a:latin typeface="Arial"/>
                <a:ea typeface="Arial"/>
                <a:cs typeface="Arial"/>
                <a:sym typeface="Arial"/>
              </a:rPr>
              <a:t>Microsoft Baseline Security Analyzer, Lynis</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 Look into Volatile Memory Analysis and ways to do a memory dump and do </a:t>
            </a:r>
            <a:r>
              <a:rPr lang="en" sz="1200">
                <a:latin typeface="Arial"/>
                <a:ea typeface="Arial"/>
                <a:cs typeface="Arial"/>
                <a:sym typeface="Arial"/>
              </a:rPr>
              <a:t>forensics</a:t>
            </a:r>
            <a:r>
              <a:rPr lang="en" sz="1200">
                <a:latin typeface="Arial"/>
                <a:ea typeface="Arial"/>
                <a:cs typeface="Arial"/>
                <a:sym typeface="Arial"/>
              </a:rPr>
              <a:t> on it.</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Gather network packets with Wireshark/Nmap and  do Incident Handling</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Explore </a:t>
            </a:r>
            <a:r>
              <a:rPr lang="en" sz="1200">
                <a:latin typeface="Arial"/>
                <a:ea typeface="Arial"/>
                <a:cs typeface="Arial"/>
                <a:sym typeface="Arial"/>
              </a:rPr>
              <a:t>possible</a:t>
            </a:r>
            <a:r>
              <a:rPr lang="en" sz="1200">
                <a:latin typeface="Arial"/>
                <a:ea typeface="Arial"/>
                <a:cs typeface="Arial"/>
                <a:sym typeface="Arial"/>
              </a:rPr>
              <a:t> scans for Malware and File Carving</a:t>
            </a:r>
            <a:endParaRPr sz="1200">
              <a:latin typeface="Arial"/>
              <a:ea typeface="Arial"/>
              <a:cs typeface="Arial"/>
              <a:sym typeface="Arial"/>
            </a:endParaRPr>
          </a:p>
          <a:p>
            <a:pPr indent="-304800" lvl="0" marL="457200" rtl="0">
              <a:spcBef>
                <a:spcPts val="0"/>
              </a:spcBef>
              <a:spcAft>
                <a:spcPts val="0"/>
              </a:spcAft>
              <a:buSzPts val="1200"/>
              <a:buFont typeface="Arial"/>
              <a:buChar char="●"/>
            </a:pPr>
            <a:r>
              <a:rPr lang="en" sz="1200">
                <a:latin typeface="Arial"/>
                <a:ea typeface="Arial"/>
                <a:cs typeface="Arial"/>
                <a:sym typeface="Arial"/>
              </a:rPr>
              <a:t>Main Takeaways</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Team </a:t>
            </a:r>
            <a:r>
              <a:rPr lang="en" sz="1200">
                <a:latin typeface="Arial"/>
                <a:ea typeface="Arial"/>
                <a:cs typeface="Arial"/>
                <a:sym typeface="Arial"/>
              </a:rPr>
              <a:t>focus</a:t>
            </a:r>
            <a:r>
              <a:rPr lang="en" sz="1200">
                <a:latin typeface="Arial"/>
                <a:ea typeface="Arial"/>
                <a:cs typeface="Arial"/>
                <a:sym typeface="Arial"/>
              </a:rPr>
              <a:t> is on </a:t>
            </a:r>
            <a:r>
              <a:rPr lang="en" sz="1200">
                <a:latin typeface="Arial"/>
                <a:ea typeface="Arial"/>
                <a:cs typeface="Arial"/>
                <a:sym typeface="Arial"/>
              </a:rPr>
              <a:t>initial</a:t>
            </a:r>
            <a:r>
              <a:rPr lang="en" sz="1200">
                <a:latin typeface="Arial"/>
                <a:ea typeface="Arial"/>
                <a:cs typeface="Arial"/>
                <a:sym typeface="Arial"/>
              </a:rPr>
              <a:t> vulnerabilities scan and identification of </a:t>
            </a:r>
            <a:r>
              <a:rPr lang="en" sz="1200">
                <a:latin typeface="Arial"/>
                <a:ea typeface="Arial"/>
                <a:cs typeface="Arial"/>
                <a:sym typeface="Arial"/>
              </a:rPr>
              <a:t>possible</a:t>
            </a:r>
            <a:r>
              <a:rPr lang="en" sz="1200">
                <a:latin typeface="Arial"/>
                <a:ea typeface="Arial"/>
                <a:cs typeface="Arial"/>
                <a:sym typeface="Arial"/>
              </a:rPr>
              <a:t> weaknesses of the system</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Scanning</a:t>
            </a:r>
            <a:r>
              <a:rPr lang="en" sz="1200">
                <a:latin typeface="Arial"/>
                <a:ea typeface="Arial"/>
                <a:cs typeface="Arial"/>
                <a:sym typeface="Arial"/>
              </a:rPr>
              <a:t> the network and capturing packets is key in figuring what was the breach</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Having a Malware detector (</a:t>
            </a:r>
            <a:r>
              <a:rPr lang="en" sz="1200">
                <a:latin typeface="Arial"/>
                <a:ea typeface="Arial"/>
                <a:cs typeface="Arial"/>
                <a:sym typeface="Arial"/>
              </a:rPr>
              <a:t>antivirus</a:t>
            </a:r>
            <a:r>
              <a:rPr lang="en" sz="1200">
                <a:latin typeface="Arial"/>
                <a:ea typeface="Arial"/>
                <a:cs typeface="Arial"/>
                <a:sym typeface="Arial"/>
              </a:rPr>
              <a:t>) is not that useful due to many custom made </a:t>
            </a:r>
            <a:r>
              <a:rPr lang="en" sz="1200">
                <a:latin typeface="Arial"/>
                <a:ea typeface="Arial"/>
                <a:cs typeface="Arial"/>
                <a:sym typeface="Arial"/>
              </a:rPr>
              <a:t>exploits</a:t>
            </a:r>
            <a:r>
              <a:rPr lang="en" sz="1200">
                <a:latin typeface="Arial"/>
                <a:ea typeface="Arial"/>
                <a:cs typeface="Arial"/>
                <a:sym typeface="Arial"/>
              </a:rPr>
              <a:t>  </a:t>
            </a:r>
            <a:endParaRPr sz="1200">
              <a:latin typeface="Arial"/>
              <a:ea typeface="Arial"/>
              <a:cs typeface="Arial"/>
              <a:sym typeface="Arial"/>
            </a:endParaRPr>
          </a:p>
          <a:p>
            <a:pPr indent="-304800" lvl="0" marL="457200" rtl="0">
              <a:spcBef>
                <a:spcPts val="0"/>
              </a:spcBef>
              <a:spcAft>
                <a:spcPts val="0"/>
              </a:spcAft>
              <a:buSzPts val="1200"/>
              <a:buFont typeface="Arial"/>
              <a:buChar char="●"/>
            </a:pPr>
            <a:r>
              <a:rPr lang="en" sz="1200">
                <a:latin typeface="Arial"/>
                <a:ea typeface="Arial"/>
                <a:cs typeface="Arial"/>
                <a:sym typeface="Arial"/>
              </a:rPr>
              <a:t>Work needed</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Expand the instructions with more tips and find </a:t>
            </a:r>
            <a:r>
              <a:rPr lang="en" sz="1200">
                <a:latin typeface="Arial"/>
                <a:ea typeface="Arial"/>
                <a:cs typeface="Arial"/>
                <a:sym typeface="Arial"/>
              </a:rPr>
              <a:t>alternative</a:t>
            </a:r>
            <a:r>
              <a:rPr lang="en" sz="1200">
                <a:latin typeface="Arial"/>
                <a:ea typeface="Arial"/>
                <a:cs typeface="Arial"/>
                <a:sym typeface="Arial"/>
              </a:rPr>
              <a:t> programs</a:t>
            </a:r>
            <a:endParaRPr sz="1200">
              <a:latin typeface="Arial"/>
              <a:ea typeface="Arial"/>
              <a:cs typeface="Arial"/>
              <a:sym typeface="Arial"/>
            </a:endParaRPr>
          </a:p>
          <a:p>
            <a:pPr indent="-304800" lvl="1" marL="914400" rtl="0">
              <a:spcBef>
                <a:spcPts val="0"/>
              </a:spcBef>
              <a:spcAft>
                <a:spcPts val="0"/>
              </a:spcAft>
              <a:buSzPts val="1200"/>
              <a:buFont typeface="Arial"/>
              <a:buChar char="○"/>
            </a:pPr>
            <a:r>
              <a:rPr lang="en" sz="1200">
                <a:latin typeface="Arial"/>
                <a:ea typeface="Arial"/>
                <a:cs typeface="Arial"/>
                <a:sym typeface="Arial"/>
              </a:rPr>
              <a:t>Find out more on how to do memory dump</a:t>
            </a:r>
            <a:endParaRPr sz="1200">
              <a:latin typeface="Arial"/>
              <a:ea typeface="Arial"/>
              <a:cs typeface="Arial"/>
              <a:sym typeface="Arial"/>
            </a:endParaRPr>
          </a:p>
          <a:p>
            <a:pPr indent="0" lvl="0" marL="0" rtl="0">
              <a:spcBef>
                <a:spcPts val="1600"/>
              </a:spcBef>
              <a:spcAft>
                <a:spcPts val="1600"/>
              </a:spcAft>
              <a:buNone/>
            </a:pPr>
            <a:r>
              <a:t/>
            </a:r>
            <a:endParaRPr sz="1200"/>
          </a:p>
        </p:txBody>
      </p:sp>
      <p:pic>
        <p:nvPicPr>
          <p:cNvPr id="208" name="Shape 208"/>
          <p:cNvPicPr preferRelativeResize="0"/>
          <p:nvPr/>
        </p:nvPicPr>
        <p:blipFill>
          <a:blip r:embed="rId3">
            <a:alphaModFix/>
          </a:blip>
          <a:stretch>
            <a:fillRect/>
          </a:stretch>
        </p:blipFill>
        <p:spPr>
          <a:xfrm>
            <a:off x="7162100" y="0"/>
            <a:ext cx="1981899" cy="14864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Project Pitfalls</a:t>
            </a:r>
            <a:endParaRPr/>
          </a:p>
        </p:txBody>
      </p:sp>
      <p:sp>
        <p:nvSpPr>
          <p:cNvPr id="214" name="Shape 2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Started late </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Disorganized in the beginning </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Initial lack of clear understanding of cadet responsibilities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Did not inherit network</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AWS config files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Some course work didn’t apply to CCDC</a:t>
            </a:r>
            <a:endParaRPr sz="1400">
              <a:latin typeface="Arial"/>
              <a:ea typeface="Arial"/>
              <a:cs typeface="Arial"/>
              <a:sym typeface="Arial"/>
            </a:endParaRPr>
          </a:p>
          <a:p>
            <a:pPr indent="-317500" lvl="0" marL="457200">
              <a:spcBef>
                <a:spcPts val="0"/>
              </a:spcBef>
              <a:spcAft>
                <a:spcPts val="0"/>
              </a:spcAft>
              <a:buSzPts val="1400"/>
              <a:buFont typeface="Arial"/>
              <a:buChar char="●"/>
            </a:pPr>
            <a:r>
              <a:rPr lang="en" sz="1400">
                <a:latin typeface="Arial"/>
                <a:ea typeface="Arial"/>
                <a:cs typeface="Arial"/>
                <a:sym typeface="Arial"/>
              </a:rPr>
              <a:t>Short time frame in which to work</a:t>
            </a:r>
            <a:endParaRPr sz="14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Recommendations for Next Year</a:t>
            </a:r>
            <a:endParaRPr/>
          </a:p>
        </p:txBody>
      </p:sp>
      <p:sp>
        <p:nvSpPr>
          <p:cNvPr id="220" name="Shape 220"/>
          <p:cNvSpPr txBox="1"/>
          <p:nvPr>
            <p:ph idx="1" type="body"/>
          </p:nvPr>
        </p:nvSpPr>
        <p:spPr>
          <a:xfrm>
            <a:off x="864750" y="1184275"/>
            <a:ext cx="7471800" cy="36747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CCDC needs to be a semester long class.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Recruit second semester cow year</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CCDC semester long class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Selected cadets move forward and compete second semester firstie year</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Long term way to pay for AWS (Grant?)</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Required prerequisites (IT350, IT392, IT460)</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More guidance towards some of the requirements (make labs for each part of the competition) </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Lay out what the checklists needs to be, seems like confusion across the board on what is required</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Practice more with already in place machines rather than setting up our own</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Practice being a blue team, finding the adversary</a:t>
            </a:r>
            <a:endParaRPr sz="1400">
              <a:latin typeface="Arial"/>
              <a:ea typeface="Arial"/>
              <a:cs typeface="Arial"/>
              <a:sym typeface="Arial"/>
            </a:endParaRPr>
          </a:p>
          <a:p>
            <a:pPr indent="-317500" lvl="0" marL="457200" rtl="0">
              <a:lnSpc>
                <a:spcPct val="100000"/>
              </a:lnSpc>
              <a:spcBef>
                <a:spcPts val="0"/>
              </a:spcBef>
              <a:spcAft>
                <a:spcPts val="0"/>
              </a:spcAft>
              <a:buSzPts val="1400"/>
              <a:buFont typeface="Arial"/>
              <a:buChar char="●"/>
            </a:pPr>
            <a:r>
              <a:rPr lang="en" sz="1400">
                <a:solidFill>
                  <a:srgbClr val="FFFFFF"/>
                </a:solidFill>
                <a:latin typeface="Arial"/>
                <a:ea typeface="Arial"/>
                <a:cs typeface="Arial"/>
                <a:sym typeface="Arial"/>
              </a:rPr>
              <a:t>More work among the entire class, everyone sets up their own systems without knowledge of what others are doing even though we all need to work in tandem during the competition. </a:t>
            </a:r>
            <a:endParaRPr sz="14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graphicFrame>
        <p:nvGraphicFramePr>
          <p:cNvPr id="225" name="Shape 225"/>
          <p:cNvGraphicFramePr/>
          <p:nvPr/>
        </p:nvGraphicFramePr>
        <p:xfrm>
          <a:off x="1197450" y="714550"/>
          <a:ext cx="3000000" cy="3000000"/>
        </p:xfrm>
        <a:graphic>
          <a:graphicData uri="http://schemas.openxmlformats.org/drawingml/2006/table">
            <a:tbl>
              <a:tblPr>
                <a:noFill/>
                <a:tableStyleId>{1D022823-D4F2-4682-9C0E-295FA1E480E1}</a:tableStyleId>
              </a:tblPr>
              <a:tblGrid>
                <a:gridCol w="3619500"/>
                <a:gridCol w="3619500"/>
              </a:tblGrid>
              <a:tr h="381000">
                <a:tc>
                  <a:txBody>
                    <a:bodyPr>
                      <a:noAutofit/>
                    </a:bodyPr>
                    <a:lstStyle/>
                    <a:p>
                      <a:pPr indent="0" lvl="0" marL="0">
                        <a:spcBef>
                          <a:spcPts val="0"/>
                        </a:spcBef>
                        <a:spcAft>
                          <a:spcPts val="0"/>
                        </a:spcAft>
                        <a:buNone/>
                      </a:pPr>
                      <a:r>
                        <a:rPr lang="en">
                          <a:solidFill>
                            <a:srgbClr val="F3F3F3"/>
                          </a:solidFill>
                        </a:rPr>
                        <a:t>Date</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3F3F3"/>
                          </a:solidFill>
                        </a:rPr>
                        <a:t>What</a:t>
                      </a:r>
                      <a:endParaRPr>
                        <a:solidFill>
                          <a:srgbClr val="F3F3F3"/>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NLT 27 DEC</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Stand up own final checklist on AWS (Seth birthday)</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NLT 28 DEC</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Review how to handle possible injects (on Trello Card)</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NLT 29 DEC</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Review LDAP, AD, Firewall checklist</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NLT 01 JAN</a:t>
                      </a:r>
                      <a:endParaRPr>
                        <a:solidFill>
                          <a:srgbClr val="F3F3F3"/>
                        </a:solidFill>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Stand up LDAP, AD, Firewall checklist</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NLT 03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Bring back top 3 checklist you feel comfortable with</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08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Monitoring/WireShark/TCP dump lesson</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10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Monitoring/WireShark/TCP dump practice</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17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Palo Alto Network/Networking lesson</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22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Palo Alto Network/Networking practice</a:t>
                      </a:r>
                      <a:endParaRPr>
                        <a:solidFill>
                          <a:srgbClr val="FFFFFF"/>
                        </a:solidFill>
                      </a:endParaRPr>
                    </a:p>
                  </a:txBody>
                  <a:tcPr marT="91425" marB="91425" marR="91425" marL="91425"/>
                </a:tc>
              </a:tr>
            </a:tbl>
          </a:graphicData>
        </a:graphic>
      </p:graphicFrame>
      <p:sp>
        <p:nvSpPr>
          <p:cNvPr id="226" name="Shape 226"/>
          <p:cNvSpPr txBox="1"/>
          <p:nvPr>
            <p:ph type="title"/>
          </p:nvPr>
        </p:nvSpPr>
        <p:spPr>
          <a:xfrm>
            <a:off x="1297500" y="119425"/>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Moving Forward</a:t>
            </a:r>
            <a:endParaRPr/>
          </a:p>
          <a:p>
            <a:pPr indent="0" lvl="0" marL="0" rt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1297500" y="119425"/>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Moving Forward Continued</a:t>
            </a:r>
            <a:endParaRPr/>
          </a:p>
          <a:p>
            <a:pPr indent="0" lvl="0" marL="0" rtl="0">
              <a:spcBef>
                <a:spcPts val="0"/>
              </a:spcBef>
              <a:spcAft>
                <a:spcPts val="0"/>
              </a:spcAft>
              <a:buNone/>
            </a:pPr>
            <a:r>
              <a:t/>
            </a:r>
            <a:endParaRPr/>
          </a:p>
        </p:txBody>
      </p:sp>
      <p:graphicFrame>
        <p:nvGraphicFramePr>
          <p:cNvPr id="232" name="Shape 232"/>
          <p:cNvGraphicFramePr/>
          <p:nvPr/>
        </p:nvGraphicFramePr>
        <p:xfrm>
          <a:off x="952500" y="2000250"/>
          <a:ext cx="3000000" cy="3000000"/>
        </p:xfrm>
        <a:graphic>
          <a:graphicData uri="http://schemas.openxmlformats.org/drawingml/2006/table">
            <a:tbl>
              <a:tblPr>
                <a:noFill/>
                <a:tableStyleId>{1D022823-D4F2-4682-9C0E-295FA1E480E1}</a:tableStyleId>
              </a:tblPr>
              <a:tblGrid>
                <a:gridCol w="3619500"/>
                <a:gridCol w="3619500"/>
              </a:tblGrid>
              <a:tr h="471925">
                <a:tc>
                  <a:txBody>
                    <a:bodyPr>
                      <a:noAutofit/>
                    </a:bodyPr>
                    <a:lstStyle/>
                    <a:p>
                      <a:pPr indent="0" lvl="0" marL="0">
                        <a:spcBef>
                          <a:spcPts val="0"/>
                        </a:spcBef>
                        <a:spcAft>
                          <a:spcPts val="0"/>
                        </a:spcAft>
                        <a:buNone/>
                      </a:pPr>
                      <a:r>
                        <a:rPr lang="en">
                          <a:solidFill>
                            <a:srgbClr val="F3F3F3"/>
                          </a:solidFill>
                        </a:rPr>
                        <a:t>24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Conditions Check (identifying weaknesses)</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26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Final Review</a:t>
                      </a:r>
                      <a:endParaRPr>
                        <a:solidFill>
                          <a:srgbClr val="FFFFFF"/>
                        </a:solidFill>
                      </a:endParaRPr>
                    </a:p>
                  </a:txBody>
                  <a:tcPr marT="91425" marB="91425" marR="91425" marL="91425"/>
                </a:tc>
              </a:tr>
              <a:tr h="381000">
                <a:tc>
                  <a:txBody>
                    <a:bodyPr>
                      <a:noAutofit/>
                    </a:bodyPr>
                    <a:lstStyle/>
                    <a:p>
                      <a:pPr indent="0" lvl="0" marL="0">
                        <a:spcBef>
                          <a:spcPts val="0"/>
                        </a:spcBef>
                        <a:spcAft>
                          <a:spcPts val="0"/>
                        </a:spcAft>
                        <a:buNone/>
                      </a:pPr>
                      <a:r>
                        <a:rPr lang="en">
                          <a:solidFill>
                            <a:srgbClr val="F3F3F3"/>
                          </a:solidFill>
                        </a:rPr>
                        <a:t>27 JAN</a:t>
                      </a:r>
                      <a:endParaRPr/>
                    </a:p>
                  </a:txBody>
                  <a:tcPr marT="91425" marB="91425" marR="91425" marL="91425"/>
                </a:tc>
                <a:tc>
                  <a:txBody>
                    <a:bodyPr>
                      <a:noAutofit/>
                    </a:bodyPr>
                    <a:lstStyle/>
                    <a:p>
                      <a:pPr indent="0" lvl="0" marL="0">
                        <a:spcBef>
                          <a:spcPts val="0"/>
                        </a:spcBef>
                        <a:spcAft>
                          <a:spcPts val="0"/>
                        </a:spcAft>
                        <a:buNone/>
                      </a:pPr>
                      <a:r>
                        <a:rPr lang="en">
                          <a:solidFill>
                            <a:srgbClr val="FFFFFF"/>
                          </a:solidFill>
                        </a:rPr>
                        <a:t>CCDC Qualifier Happy Birthday LTC Moody (42)</a:t>
                      </a:r>
                      <a:endParaRPr>
                        <a:solidFill>
                          <a:srgbClr val="FFFFFF"/>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Next Semester Team</a:t>
            </a:r>
            <a:endParaRPr/>
          </a:p>
        </p:txBody>
      </p:sp>
      <p:sp>
        <p:nvSpPr>
          <p:cNvPr id="238" name="Shape 23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Seth Cannon</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Pat Walsh</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Bradley Cho</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Gabriel Yarbrough</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Nikolay Shopov</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Aleksandre Gelashvili</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Jaryn Villegas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Alexander Soler</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Jayleene Perez</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Gabriel Bann</a:t>
            </a:r>
            <a:endParaRPr sz="1400">
              <a:latin typeface="Arial"/>
              <a:ea typeface="Arial"/>
              <a:cs typeface="Arial"/>
              <a:sym typeface="Arial"/>
            </a:endParaRPr>
          </a:p>
          <a:p>
            <a:pPr indent="-317500" lvl="0" marL="457200">
              <a:spcBef>
                <a:spcPts val="0"/>
              </a:spcBef>
              <a:spcAft>
                <a:spcPts val="0"/>
              </a:spcAft>
              <a:buSzPts val="1400"/>
              <a:buFont typeface="Arial"/>
              <a:buChar char="●"/>
            </a:pPr>
            <a:r>
              <a:rPr lang="en" sz="1400">
                <a:latin typeface="Arial"/>
                <a:ea typeface="Arial"/>
                <a:cs typeface="Arial"/>
                <a:sym typeface="Arial"/>
              </a:rPr>
              <a:t>Gabriel Glazer</a:t>
            </a:r>
            <a:endParaRPr sz="14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Questions</a:t>
            </a:r>
            <a:endParaRPr/>
          </a:p>
        </p:txBody>
      </p:sp>
      <p:sp>
        <p:nvSpPr>
          <p:cNvPr id="244" name="Shape 2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Agenda</a:t>
            </a:r>
            <a:endParaRPr/>
          </a:p>
        </p:txBody>
      </p:sp>
      <p:sp>
        <p:nvSpPr>
          <p:cNvPr id="140" name="Shape 140"/>
          <p:cNvSpPr txBox="1"/>
          <p:nvPr>
            <p:ph idx="1" type="body"/>
          </p:nvPr>
        </p:nvSpPr>
        <p:spPr>
          <a:xfrm>
            <a:off x="1297500" y="104160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Mission</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All teams cover: Responsibility matrix, progress made, deliverable description, progress needed</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Monitoring</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Services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Systems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Networking</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Strike</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Pitfalls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Recommendations for Next Year</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Plan till Qualifiers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Final Team</a:t>
            </a:r>
            <a:endParaRPr sz="1400">
              <a:latin typeface="Arial"/>
              <a:ea typeface="Arial"/>
              <a:cs typeface="Arial"/>
              <a:sym typeface="Arial"/>
            </a:endParaRPr>
          </a:p>
          <a:p>
            <a:pPr indent="-317500" lvl="0" marL="457200">
              <a:spcBef>
                <a:spcPts val="0"/>
              </a:spcBef>
              <a:spcAft>
                <a:spcPts val="0"/>
              </a:spcAft>
              <a:buSzPts val="1400"/>
              <a:buFont typeface="Arial"/>
              <a:buChar char="●"/>
            </a:pPr>
            <a:r>
              <a:rPr lang="en" sz="1400">
                <a:latin typeface="Arial"/>
                <a:ea typeface="Arial"/>
                <a:cs typeface="Arial"/>
                <a:sym typeface="Arial"/>
              </a:rPr>
              <a:t>Questions</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Mission</a:t>
            </a:r>
            <a:endParaRPr/>
          </a:p>
        </p:txBody>
      </p:sp>
      <p:sp>
        <p:nvSpPr>
          <p:cNvPr id="146" name="Shape 1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000">
                <a:latin typeface="Arial"/>
                <a:ea typeface="Arial"/>
                <a:cs typeface="Arial"/>
                <a:sym typeface="Arial"/>
              </a:rPr>
              <a:t>To educate, train, and prepare the USMA Collegiate Cyber Defense Competition team for the Collegiate Cyber Defense Qualifier on 27 January 2018 in order to advance as a team to Regionals in the spring and create the foundation for future teams.</a:t>
            </a:r>
            <a:endParaRPr sz="20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Monitoring Team - Responsibility Matrix</a:t>
            </a:r>
            <a:endParaRPr/>
          </a:p>
        </p:txBody>
      </p:sp>
      <p:sp>
        <p:nvSpPr>
          <p:cNvPr id="152" name="Shape 152"/>
          <p:cNvSpPr txBox="1"/>
          <p:nvPr>
            <p:ph idx="1" type="body"/>
          </p:nvPr>
        </p:nvSpPr>
        <p:spPr>
          <a:xfrm>
            <a:off x="1297500" y="1088050"/>
            <a:ext cx="7038900" cy="337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Arial"/>
                <a:ea typeface="Arial"/>
                <a:cs typeface="Arial"/>
                <a:sym typeface="Arial"/>
              </a:rPr>
              <a:t>Cannon- Linux</a:t>
            </a:r>
            <a:endParaRPr sz="1400">
              <a:latin typeface="Arial"/>
              <a:ea typeface="Arial"/>
              <a:cs typeface="Arial"/>
              <a:sym typeface="Arial"/>
            </a:endParaRPr>
          </a:p>
          <a:p>
            <a:pPr indent="-317500" lvl="0" marL="457200" rtl="0">
              <a:spcBef>
                <a:spcPts val="1600"/>
              </a:spcBef>
              <a:spcAft>
                <a:spcPts val="0"/>
              </a:spcAft>
              <a:buSzPts val="1400"/>
              <a:buFont typeface="Arial"/>
              <a:buChar char="●"/>
            </a:pPr>
            <a:r>
              <a:rPr lang="en" sz="1400">
                <a:latin typeface="Arial"/>
                <a:ea typeface="Arial"/>
                <a:cs typeface="Arial"/>
                <a:sym typeface="Arial"/>
              </a:rPr>
              <a:t>Monitoring linux logs with centralized server and clients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Clients forward info to server for easier reading of entire network</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Overwatch of security features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Extra information on checklist to show how to monitor data communications</a:t>
            </a:r>
            <a:endParaRPr sz="1400">
              <a:latin typeface="Arial"/>
              <a:ea typeface="Arial"/>
              <a:cs typeface="Arial"/>
              <a:sym typeface="Arial"/>
            </a:endParaRPr>
          </a:p>
          <a:p>
            <a:pPr indent="0" lvl="0" marL="0">
              <a:spcBef>
                <a:spcPts val="1600"/>
              </a:spcBef>
              <a:spcAft>
                <a:spcPts val="0"/>
              </a:spcAft>
              <a:buNone/>
            </a:pPr>
            <a:r>
              <a:rPr lang="en" sz="1400">
                <a:latin typeface="Arial"/>
                <a:ea typeface="Arial"/>
                <a:cs typeface="Arial"/>
                <a:sym typeface="Arial"/>
              </a:rPr>
              <a:t>Walsh- Windows</a:t>
            </a:r>
            <a:endParaRPr sz="1400">
              <a:latin typeface="Arial"/>
              <a:ea typeface="Arial"/>
              <a:cs typeface="Arial"/>
              <a:sym typeface="Arial"/>
            </a:endParaRPr>
          </a:p>
          <a:p>
            <a:pPr indent="-317500" lvl="0" marL="457200" rtl="0">
              <a:spcBef>
                <a:spcPts val="1600"/>
              </a:spcBef>
              <a:spcAft>
                <a:spcPts val="0"/>
              </a:spcAft>
              <a:buSzPts val="1400"/>
              <a:buFont typeface="Arial"/>
              <a:buChar char="●"/>
            </a:pPr>
            <a:r>
              <a:rPr lang="en" sz="1400">
                <a:latin typeface="Arial"/>
                <a:ea typeface="Arial"/>
                <a:cs typeface="Arial"/>
                <a:sym typeface="Arial"/>
              </a:rPr>
              <a:t>Monitoring Windows logs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Use of Event Logging API for Windows 2000, XP, and 2003</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Use of Windows Event Log from Vista-Win10</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Use ECManGen.exe to create instrumentation manifest</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Use of SNORT and Windows Defender</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Monitoring Team - Deliverable Information</a:t>
            </a:r>
            <a:endParaRPr/>
          </a:p>
        </p:txBody>
      </p:sp>
      <p:sp>
        <p:nvSpPr>
          <p:cNvPr id="158" name="Shape 158"/>
          <p:cNvSpPr txBox="1"/>
          <p:nvPr>
            <p:ph idx="1" type="body"/>
          </p:nvPr>
        </p:nvSpPr>
        <p:spPr>
          <a:xfrm>
            <a:off x="1297500" y="993775"/>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Progress made</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Created Checklist for both Linux and Windows to monitor each system</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Rsyslog service</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Windows event logging/Windows defender</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Main Takeaways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Linux Monitoring services require server and client</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Windows monitoring requires preset functions and code</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Both advanced and simple ways to set up each monitoring service</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Checklists can me made more </a:t>
            </a:r>
            <a:r>
              <a:rPr lang="en" sz="1400">
                <a:latin typeface="Arial"/>
                <a:ea typeface="Arial"/>
                <a:cs typeface="Arial"/>
                <a:sym typeface="Arial"/>
              </a:rPr>
              <a:t>in depth</a:t>
            </a:r>
            <a:r>
              <a:rPr lang="en" sz="1400">
                <a:latin typeface="Arial"/>
                <a:ea typeface="Arial"/>
                <a:cs typeface="Arial"/>
                <a:sym typeface="Arial"/>
              </a:rPr>
              <a:t> if needed (using web server/email)</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Work needed</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Further testing and validation of checklists/work with services to learn what each pitfall is in order to monitor the entire network better</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Decide who will be operating both linux and windows monitoring</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Since there is only 8 person team</a:t>
            </a:r>
            <a:endParaRPr sz="14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Services </a:t>
            </a:r>
            <a:r>
              <a:rPr lang="en"/>
              <a:t>Team - Responsibility Matrix</a:t>
            </a:r>
            <a:endParaRPr/>
          </a:p>
        </p:txBody>
      </p:sp>
      <p:sp>
        <p:nvSpPr>
          <p:cNvPr id="164" name="Shape 164"/>
          <p:cNvSpPr txBox="1"/>
          <p:nvPr>
            <p:ph idx="1" type="body"/>
          </p:nvPr>
        </p:nvSpPr>
        <p:spPr>
          <a:xfrm>
            <a:off x="1186225" y="1307850"/>
            <a:ext cx="7038900" cy="373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latin typeface="Arial"/>
                <a:ea typeface="Arial"/>
                <a:cs typeface="Arial"/>
                <a:sym typeface="Arial"/>
              </a:rPr>
              <a:t>Jaryn Villegas (Team Leader): </a:t>
            </a:r>
            <a:endParaRPr sz="1400">
              <a:latin typeface="Arial"/>
              <a:ea typeface="Arial"/>
              <a:cs typeface="Arial"/>
              <a:sym typeface="Arial"/>
            </a:endParaRPr>
          </a:p>
          <a:p>
            <a:pPr indent="-317500" lvl="0" marL="1371600">
              <a:spcBef>
                <a:spcPts val="1600"/>
              </a:spcBef>
              <a:spcAft>
                <a:spcPts val="0"/>
              </a:spcAft>
              <a:buSzPts val="1400"/>
              <a:buFont typeface="Arial"/>
              <a:buChar char="●"/>
            </a:pPr>
            <a:r>
              <a:rPr lang="en" sz="1400">
                <a:latin typeface="Arial"/>
                <a:ea typeface="Arial"/>
                <a:cs typeface="Arial"/>
                <a:sym typeface="Arial"/>
              </a:rPr>
              <a:t> HTTP/HTTPS, SMTP</a:t>
            </a:r>
            <a:endParaRPr sz="1400">
              <a:latin typeface="Arial"/>
              <a:ea typeface="Arial"/>
              <a:cs typeface="Arial"/>
              <a:sym typeface="Arial"/>
            </a:endParaRPr>
          </a:p>
          <a:p>
            <a:pPr indent="0" lvl="0" marL="0">
              <a:spcBef>
                <a:spcPts val="1600"/>
              </a:spcBef>
              <a:spcAft>
                <a:spcPts val="0"/>
              </a:spcAft>
              <a:buNone/>
            </a:pPr>
            <a:r>
              <a:rPr lang="en" sz="1400">
                <a:latin typeface="Arial"/>
                <a:ea typeface="Arial"/>
                <a:cs typeface="Arial"/>
                <a:sym typeface="Arial"/>
              </a:rPr>
              <a:t>Jayleene Perez: </a:t>
            </a:r>
            <a:endParaRPr sz="1400">
              <a:latin typeface="Arial"/>
              <a:ea typeface="Arial"/>
              <a:cs typeface="Arial"/>
              <a:sym typeface="Arial"/>
            </a:endParaRPr>
          </a:p>
          <a:p>
            <a:pPr indent="-317500" lvl="0" marL="1371600">
              <a:spcBef>
                <a:spcPts val="1600"/>
              </a:spcBef>
              <a:spcAft>
                <a:spcPts val="0"/>
              </a:spcAft>
              <a:buSzPts val="1400"/>
              <a:buFont typeface="Arial"/>
              <a:buChar char="●"/>
            </a:pPr>
            <a:r>
              <a:rPr lang="en" sz="1400">
                <a:latin typeface="Arial"/>
                <a:ea typeface="Arial"/>
                <a:cs typeface="Arial"/>
                <a:sym typeface="Arial"/>
              </a:rPr>
              <a:t>SSH, DNS</a:t>
            </a:r>
            <a:endParaRPr sz="1400">
              <a:latin typeface="Arial"/>
              <a:ea typeface="Arial"/>
              <a:cs typeface="Arial"/>
              <a:sym typeface="Arial"/>
            </a:endParaRPr>
          </a:p>
          <a:p>
            <a:pPr indent="0" lvl="0" marL="0">
              <a:spcBef>
                <a:spcPts val="1600"/>
              </a:spcBef>
              <a:spcAft>
                <a:spcPts val="0"/>
              </a:spcAft>
              <a:buNone/>
            </a:pPr>
            <a:r>
              <a:rPr lang="en" sz="1400">
                <a:latin typeface="Arial"/>
                <a:ea typeface="Arial"/>
                <a:cs typeface="Arial"/>
                <a:sym typeface="Arial"/>
              </a:rPr>
              <a:t>Al Wilton: </a:t>
            </a:r>
            <a:endParaRPr sz="1400">
              <a:latin typeface="Arial"/>
              <a:ea typeface="Arial"/>
              <a:cs typeface="Arial"/>
              <a:sym typeface="Arial"/>
            </a:endParaRPr>
          </a:p>
          <a:p>
            <a:pPr indent="-317500" lvl="0" marL="1371600">
              <a:spcBef>
                <a:spcPts val="1600"/>
              </a:spcBef>
              <a:spcAft>
                <a:spcPts val="0"/>
              </a:spcAft>
              <a:buSzPts val="1400"/>
              <a:buFont typeface="Arial"/>
              <a:buChar char="●"/>
            </a:pPr>
            <a:r>
              <a:rPr lang="en" sz="1400">
                <a:latin typeface="Arial"/>
                <a:ea typeface="Arial"/>
                <a:cs typeface="Arial"/>
                <a:sym typeface="Arial"/>
              </a:rPr>
              <a:t>FTP, MySQL</a:t>
            </a:r>
            <a:endParaRPr sz="1400">
              <a:latin typeface="Arial"/>
              <a:ea typeface="Arial"/>
              <a:cs typeface="Arial"/>
              <a:sym typeface="Arial"/>
            </a:endParaRPr>
          </a:p>
          <a:p>
            <a:pPr indent="0" lvl="0" marL="0">
              <a:spcBef>
                <a:spcPts val="1600"/>
              </a:spcBef>
              <a:spcAft>
                <a:spcPts val="0"/>
              </a:spcAft>
              <a:buNone/>
            </a:pPr>
            <a:r>
              <a:rPr lang="en" sz="1400">
                <a:latin typeface="Arial"/>
                <a:ea typeface="Arial"/>
                <a:cs typeface="Arial"/>
                <a:sym typeface="Arial"/>
              </a:rPr>
              <a:t>Gabe Glazer (CCDC Assistant Team Leader):</a:t>
            </a:r>
            <a:endParaRPr sz="1400">
              <a:latin typeface="Arial"/>
              <a:ea typeface="Arial"/>
              <a:cs typeface="Arial"/>
              <a:sym typeface="Arial"/>
            </a:endParaRPr>
          </a:p>
          <a:p>
            <a:pPr indent="-317500" lvl="0" marL="1371600">
              <a:spcBef>
                <a:spcPts val="1600"/>
              </a:spcBef>
              <a:spcAft>
                <a:spcPts val="0"/>
              </a:spcAft>
              <a:buSzPts val="1400"/>
              <a:buFont typeface="Arial"/>
              <a:buChar char="●"/>
            </a:pPr>
            <a:r>
              <a:rPr lang="en" sz="1400">
                <a:latin typeface="Arial"/>
                <a:ea typeface="Arial"/>
                <a:cs typeface="Arial"/>
                <a:sym typeface="Arial"/>
              </a:rPr>
              <a:t> AD/LDAP</a:t>
            </a:r>
            <a:endParaRPr sz="1400">
              <a:latin typeface="Arial"/>
              <a:ea typeface="Arial"/>
              <a:cs typeface="Arial"/>
              <a:sym typeface="Arial"/>
            </a:endParaRPr>
          </a:p>
          <a:p>
            <a:pPr indent="0" lvl="0" marL="0" rtl="0">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Services </a:t>
            </a:r>
            <a:r>
              <a:rPr lang="en"/>
              <a:t>Team - Deliverable Information</a:t>
            </a:r>
            <a:endParaRPr/>
          </a:p>
        </p:txBody>
      </p:sp>
      <p:sp>
        <p:nvSpPr>
          <p:cNvPr id="170" name="Shape 17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Progress made</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Checklists created to harden services:</a:t>
            </a:r>
            <a:endParaRPr sz="1400">
              <a:latin typeface="Arial"/>
              <a:ea typeface="Arial"/>
              <a:cs typeface="Arial"/>
              <a:sym typeface="Arial"/>
            </a:endParaRPr>
          </a:p>
          <a:p>
            <a:pPr indent="-317500" lvl="2" marL="1371600" rtl="0">
              <a:spcBef>
                <a:spcPts val="0"/>
              </a:spcBef>
              <a:spcAft>
                <a:spcPts val="0"/>
              </a:spcAft>
              <a:buSzPts val="1400"/>
              <a:buFont typeface="Arial"/>
              <a:buChar char="■"/>
            </a:pPr>
            <a:r>
              <a:rPr lang="en" sz="1400">
                <a:latin typeface="Arial"/>
                <a:ea typeface="Arial"/>
                <a:cs typeface="Arial"/>
                <a:sym typeface="Arial"/>
              </a:rPr>
              <a:t>Clear, concise instructions </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Main takeaways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Identify what you are working with</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Assess the issues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Fix them</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Additional security measures</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Work n</a:t>
            </a:r>
            <a:r>
              <a:rPr lang="en" sz="1400">
                <a:latin typeface="Arial"/>
                <a:ea typeface="Arial"/>
                <a:cs typeface="Arial"/>
                <a:sym typeface="Arial"/>
              </a:rPr>
              <a:t>eeded</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Validation of checklists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Person to work this part during competition</a:t>
            </a:r>
            <a:endParaRPr sz="1400">
              <a:latin typeface="Arial"/>
              <a:ea typeface="Arial"/>
              <a:cs typeface="Arial"/>
              <a:sym typeface="Arial"/>
            </a:endParaRPr>
          </a:p>
          <a:p>
            <a:pPr indent="0" lvl="0" marL="0" rtl="0">
              <a:spcBef>
                <a:spcPts val="1600"/>
              </a:spcBef>
              <a:spcAft>
                <a:spcPts val="1600"/>
              </a:spcAft>
              <a:buNone/>
            </a:pPr>
            <a:r>
              <a:t/>
            </a:r>
            <a:endParaRPr sz="14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Systems </a:t>
            </a:r>
            <a:r>
              <a:rPr lang="en"/>
              <a:t>Team - Responsibility Matrix</a:t>
            </a:r>
            <a:endParaRPr/>
          </a:p>
        </p:txBody>
      </p:sp>
      <p:sp>
        <p:nvSpPr>
          <p:cNvPr id="176" name="Shape 17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lnSpc>
                <a:spcPct val="100000"/>
              </a:lnSpc>
              <a:spcBef>
                <a:spcPts val="0"/>
              </a:spcBef>
              <a:spcAft>
                <a:spcPts val="0"/>
              </a:spcAft>
              <a:buNone/>
            </a:pPr>
            <a:r>
              <a:rPr lang="en" sz="1800">
                <a:latin typeface="Arial"/>
                <a:ea typeface="Arial"/>
                <a:cs typeface="Arial"/>
                <a:sym typeface="Arial"/>
              </a:rPr>
              <a:t>Cole Kunze:</a:t>
            </a:r>
            <a:endParaRPr sz="1800">
              <a:latin typeface="Arial"/>
              <a:ea typeface="Arial"/>
              <a:cs typeface="Arial"/>
              <a:sym typeface="Arial"/>
            </a:endParaRPr>
          </a:p>
          <a:p>
            <a:pPr indent="-342900" lvl="0" marL="457200">
              <a:lnSpc>
                <a:spcPct val="100000"/>
              </a:lnSpc>
              <a:spcBef>
                <a:spcPts val="1000"/>
              </a:spcBef>
              <a:spcAft>
                <a:spcPts val="0"/>
              </a:spcAft>
              <a:buSzPts val="1800"/>
              <a:buFont typeface="Arial"/>
              <a:buChar char="●"/>
            </a:pPr>
            <a:r>
              <a:rPr lang="en" sz="1800">
                <a:latin typeface="Arial"/>
                <a:ea typeface="Arial"/>
                <a:cs typeface="Arial"/>
                <a:sym typeface="Arial"/>
              </a:rPr>
              <a:t>Windows Server 2000 &amp; Specific Linux versions (Ubuntu, Fedora, Red Hat, CentOS)</a:t>
            </a:r>
            <a:endParaRPr sz="1800">
              <a:latin typeface="Arial"/>
              <a:ea typeface="Arial"/>
              <a:cs typeface="Arial"/>
              <a:sym typeface="Arial"/>
            </a:endParaRPr>
          </a:p>
          <a:p>
            <a:pPr indent="0" lvl="0" marL="0">
              <a:lnSpc>
                <a:spcPct val="100000"/>
              </a:lnSpc>
              <a:spcBef>
                <a:spcPts val="1000"/>
              </a:spcBef>
              <a:spcAft>
                <a:spcPts val="0"/>
              </a:spcAft>
              <a:buNone/>
            </a:pPr>
            <a:r>
              <a:rPr lang="en" sz="1800">
                <a:latin typeface="Arial"/>
                <a:ea typeface="Arial"/>
                <a:cs typeface="Arial"/>
                <a:sym typeface="Arial"/>
              </a:rPr>
              <a:t>Jake O’neill:</a:t>
            </a:r>
            <a:endParaRPr sz="1800">
              <a:latin typeface="Arial"/>
              <a:ea typeface="Arial"/>
              <a:cs typeface="Arial"/>
              <a:sym typeface="Arial"/>
            </a:endParaRPr>
          </a:p>
          <a:p>
            <a:pPr indent="-342900" lvl="0" marL="457200">
              <a:lnSpc>
                <a:spcPct val="100000"/>
              </a:lnSpc>
              <a:spcBef>
                <a:spcPts val="1000"/>
              </a:spcBef>
              <a:spcAft>
                <a:spcPts val="0"/>
              </a:spcAft>
              <a:buSzPts val="1800"/>
              <a:buFont typeface="Arial"/>
              <a:buChar char="●"/>
            </a:pPr>
            <a:r>
              <a:rPr lang="en" sz="1800">
                <a:latin typeface="Arial"/>
                <a:ea typeface="Arial"/>
                <a:cs typeface="Arial"/>
                <a:sym typeface="Arial"/>
              </a:rPr>
              <a:t>Windows XP, 7, and 10</a:t>
            </a:r>
            <a:endParaRPr sz="1800">
              <a:latin typeface="Arial"/>
              <a:ea typeface="Arial"/>
              <a:cs typeface="Arial"/>
              <a:sym typeface="Arial"/>
            </a:endParaRPr>
          </a:p>
          <a:p>
            <a:pPr indent="0" lvl="0" marL="0">
              <a:lnSpc>
                <a:spcPct val="100000"/>
              </a:lnSpc>
              <a:spcBef>
                <a:spcPts val="1000"/>
              </a:spcBef>
              <a:spcAft>
                <a:spcPts val="0"/>
              </a:spcAft>
              <a:buNone/>
            </a:pPr>
            <a:r>
              <a:rPr lang="en" sz="1800">
                <a:latin typeface="Arial"/>
                <a:ea typeface="Arial"/>
                <a:cs typeface="Arial"/>
                <a:sym typeface="Arial"/>
              </a:rPr>
              <a:t>Alex Gelashvili:</a:t>
            </a:r>
            <a:endParaRPr sz="1800">
              <a:latin typeface="Arial"/>
              <a:ea typeface="Arial"/>
              <a:cs typeface="Arial"/>
              <a:sym typeface="Arial"/>
            </a:endParaRPr>
          </a:p>
          <a:p>
            <a:pPr indent="-342900" lvl="0" marL="457200" rtl="0">
              <a:lnSpc>
                <a:spcPct val="100000"/>
              </a:lnSpc>
              <a:spcBef>
                <a:spcPts val="1000"/>
              </a:spcBef>
              <a:spcAft>
                <a:spcPts val="1000"/>
              </a:spcAft>
              <a:buSzPts val="1800"/>
              <a:buFont typeface="Arial"/>
              <a:buChar char="●"/>
            </a:pPr>
            <a:r>
              <a:rPr lang="en" sz="1800">
                <a:latin typeface="Arial"/>
                <a:ea typeface="Arial"/>
                <a:cs typeface="Arial"/>
                <a:sym typeface="Arial"/>
              </a:rPr>
              <a:t>Linux baseline</a:t>
            </a:r>
            <a:endParaRPr sz="1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Systems </a:t>
            </a:r>
            <a:r>
              <a:rPr lang="en"/>
              <a:t>Team - Deliverable Information</a:t>
            </a:r>
            <a:endParaRPr/>
          </a:p>
        </p:txBody>
      </p:sp>
      <p:sp>
        <p:nvSpPr>
          <p:cNvPr id="182" name="Shape 18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Font typeface="Arial"/>
              <a:buChar char="●"/>
            </a:pPr>
            <a:r>
              <a:rPr lang="en" sz="1400">
                <a:latin typeface="Arial"/>
                <a:ea typeface="Arial"/>
                <a:cs typeface="Arial"/>
                <a:sym typeface="Arial"/>
              </a:rPr>
              <a:t>Progress made</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Linux and its supplemental checklists complete</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Windows 2000 complete--translates to later versions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Windows XP, 7, and 10 checklists complete </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Main Takeaways</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Windows VMs arrive very insecure</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Linux has efficient, built-in security</a:t>
            </a:r>
            <a:endParaRPr sz="1400">
              <a:latin typeface="Arial"/>
              <a:ea typeface="Arial"/>
              <a:cs typeface="Arial"/>
              <a:sym typeface="Arial"/>
            </a:endParaRPr>
          </a:p>
          <a:p>
            <a:pPr indent="-317500" lvl="0" marL="457200" rtl="0">
              <a:spcBef>
                <a:spcPts val="0"/>
              </a:spcBef>
              <a:spcAft>
                <a:spcPts val="0"/>
              </a:spcAft>
              <a:buSzPts val="1400"/>
              <a:buFont typeface="Arial"/>
              <a:buChar char="●"/>
            </a:pPr>
            <a:r>
              <a:rPr lang="en" sz="1400">
                <a:latin typeface="Arial"/>
                <a:ea typeface="Arial"/>
                <a:cs typeface="Arial"/>
                <a:sym typeface="Arial"/>
              </a:rPr>
              <a:t>Work needed</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Expand on SELinux</a:t>
            </a:r>
            <a:endParaRPr sz="1400">
              <a:latin typeface="Arial"/>
              <a:ea typeface="Arial"/>
              <a:cs typeface="Arial"/>
              <a:sym typeface="Arial"/>
            </a:endParaRPr>
          </a:p>
          <a:p>
            <a:pPr indent="-317500" lvl="1" marL="914400" rtl="0">
              <a:spcBef>
                <a:spcPts val="0"/>
              </a:spcBef>
              <a:spcAft>
                <a:spcPts val="0"/>
              </a:spcAft>
              <a:buSzPts val="1400"/>
              <a:buFont typeface="Arial"/>
              <a:buChar char="○"/>
            </a:pPr>
            <a:r>
              <a:rPr lang="en" sz="1400">
                <a:latin typeface="Arial"/>
                <a:ea typeface="Arial"/>
                <a:cs typeface="Arial"/>
                <a:sym typeface="Arial"/>
              </a:rPr>
              <a:t>Explain the small differences between Windows Server 2000 and later versions</a:t>
            </a:r>
            <a:endParaRPr sz="1400">
              <a:latin typeface="Arial"/>
              <a:ea typeface="Arial"/>
              <a:cs typeface="Arial"/>
              <a:sym typeface="Arial"/>
            </a:endParaRPr>
          </a:p>
          <a:p>
            <a:pPr indent="0" lvl="0" marL="0" rtl="0">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