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E7D7041-29B0-4418-B31E-A777D9E1E301}">
  <a:tblStyle styleId="{CE7D7041-29B0-4418-B31E-A777D9E1E301}"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Cole - Make sure you discuss OS and the initialization of each VM.</a:t>
            </a:r>
            <a:endParaRPr/>
          </a:p>
          <a:p>
            <a:pPr indent="0" lvl="0" marL="0">
              <a:spcBef>
                <a:spcPts val="0"/>
              </a:spcBef>
              <a:spcAft>
                <a:spcPts val="0"/>
              </a:spcAft>
              <a:buNone/>
            </a:pPr>
            <a:r>
              <a:rPr lang="en"/>
              <a:t>This is focused on securing the actual base machine. So dealing with stuff like user accounts that aren’t supposed to be there, running apt-get update, looking for chron jobs, ports that are listening or beaconing. Basically making sure that the attacker actually has to exploit a bad config and not just log 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Calibri"/>
                <a:ea typeface="Calibri"/>
                <a:cs typeface="Calibri"/>
                <a:sym typeface="Calibri"/>
              </a:rPr>
              <a:t>Sanitizes the gray-cell Windows workstations which arrive from the NSA laced with rootkits. Configures all end-user Windows workstations to forward their logs to the central log server. Assumes knowledge of or a willingness to learn Windows. Be prepared to aid in the installation of new hosts onto the network during exercise injects. Also serves to assist the Active Directory administrator. Assumes knowledge of or a willingness to learn syslogd, rsyslog, NXLog, etc.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1"/>
                </a:solidFill>
                <a:latin typeface="Lato"/>
                <a:ea typeface="Lato"/>
                <a:cs typeface="Lato"/>
                <a:sym typeface="Lato"/>
              </a:rPr>
              <a:t>‹#›</a:t>
            </a:fld>
            <a:endParaRPr sz="1000">
              <a:solidFill>
                <a:schemeClr val="l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USMA CCDC</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Timeline</a:t>
            </a:r>
            <a:endParaRPr sz="3600"/>
          </a:p>
        </p:txBody>
      </p:sp>
      <p:graphicFrame>
        <p:nvGraphicFramePr>
          <p:cNvPr id="204" name="Shape 204"/>
          <p:cNvGraphicFramePr/>
          <p:nvPr/>
        </p:nvGraphicFramePr>
        <p:xfrm>
          <a:off x="952500" y="1504950"/>
          <a:ext cx="3000000" cy="3000000"/>
        </p:xfrm>
        <a:graphic>
          <a:graphicData uri="http://schemas.openxmlformats.org/drawingml/2006/table">
            <a:tbl>
              <a:tblPr>
                <a:noFill/>
                <a:tableStyleId>{CE7D7041-29B0-4418-B31E-A777D9E1E301}</a:tableStyleId>
              </a:tblPr>
              <a:tblGrid>
                <a:gridCol w="2413000"/>
                <a:gridCol w="2413000"/>
                <a:gridCol w="2413000"/>
              </a:tblGrid>
              <a:tr h="381000">
                <a:tc>
                  <a:txBody>
                    <a:bodyPr>
                      <a:noAutofit/>
                    </a:bodyPr>
                    <a:lstStyle/>
                    <a:p>
                      <a:pPr indent="0" lvl="0" marL="0" rtl="0">
                        <a:spcBef>
                          <a:spcPts val="0"/>
                        </a:spcBef>
                        <a:spcAft>
                          <a:spcPts val="0"/>
                        </a:spcAft>
                        <a:buNone/>
                      </a:pPr>
                      <a:r>
                        <a:rPr lang="en">
                          <a:solidFill>
                            <a:schemeClr val="lt1"/>
                          </a:solidFill>
                        </a:rPr>
                        <a:t>Lesson</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Date</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Item</a:t>
                      </a:r>
                      <a:endParaRPr>
                        <a:solidFill>
                          <a:schemeClr val="lt1"/>
                        </a:solidFill>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lt1"/>
                          </a:solidFill>
                        </a:rPr>
                        <a:t>28</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07 NOV 17</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Mission Analysis Brief</a:t>
                      </a:r>
                      <a:endParaRPr>
                        <a:solidFill>
                          <a:schemeClr val="lt1"/>
                        </a:solidFill>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lt1"/>
                          </a:solidFill>
                        </a:rPr>
                        <a:t>29</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09 NOV 17</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Identify familiar and new services</a:t>
                      </a:r>
                      <a:endParaRPr>
                        <a:solidFill>
                          <a:schemeClr val="lt1"/>
                        </a:solidFill>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lt1"/>
                          </a:solidFill>
                        </a:rPr>
                        <a:t>30</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14 NOV 17</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Identify tools and alternatives</a:t>
                      </a:r>
                      <a:endParaRPr>
                        <a:solidFill>
                          <a:schemeClr val="lt1"/>
                        </a:solidFill>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lt1"/>
                          </a:solidFill>
                        </a:rPr>
                        <a:t>31</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16 NOV 17</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Special Equipment requests due</a:t>
                      </a:r>
                      <a:endParaRPr>
                        <a:solidFill>
                          <a:schemeClr val="lt1"/>
                        </a:solidFill>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lt1"/>
                          </a:solidFill>
                        </a:rPr>
                        <a:t>32</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20 NOV 17</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Building systems from the ground up</a:t>
                      </a:r>
                      <a:endParaRPr>
                        <a:solidFill>
                          <a:schemeClr val="lt1"/>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Timeline</a:t>
            </a:r>
            <a:endParaRPr sz="3600"/>
          </a:p>
        </p:txBody>
      </p:sp>
      <p:graphicFrame>
        <p:nvGraphicFramePr>
          <p:cNvPr id="210" name="Shape 210"/>
          <p:cNvGraphicFramePr/>
          <p:nvPr/>
        </p:nvGraphicFramePr>
        <p:xfrm>
          <a:off x="952500" y="1504950"/>
          <a:ext cx="3000000" cy="3000000"/>
        </p:xfrm>
        <a:graphic>
          <a:graphicData uri="http://schemas.openxmlformats.org/drawingml/2006/table">
            <a:tbl>
              <a:tblPr>
                <a:noFill/>
                <a:tableStyleId>{CE7D7041-29B0-4418-B31E-A777D9E1E301}</a:tableStyleId>
              </a:tblPr>
              <a:tblGrid>
                <a:gridCol w="2413000"/>
                <a:gridCol w="2413000"/>
                <a:gridCol w="2413000"/>
              </a:tblGrid>
              <a:tr h="381000">
                <a:tc>
                  <a:txBody>
                    <a:bodyPr>
                      <a:noAutofit/>
                    </a:bodyPr>
                    <a:lstStyle/>
                    <a:p>
                      <a:pPr indent="0" lvl="0" marL="0" rtl="0">
                        <a:spcBef>
                          <a:spcPts val="0"/>
                        </a:spcBef>
                        <a:spcAft>
                          <a:spcPts val="0"/>
                        </a:spcAft>
                        <a:buNone/>
                      </a:pPr>
                      <a:r>
                        <a:rPr lang="en">
                          <a:solidFill>
                            <a:schemeClr val="lt1"/>
                          </a:solidFill>
                        </a:rPr>
                        <a:t>Lesson</a:t>
                      </a:r>
                      <a:endParaRPr>
                        <a:solidFill>
                          <a:schemeClr val="lt1"/>
                        </a:solidFill>
                      </a:endParaRP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chemeClr val="lt1"/>
                          </a:solidFill>
                        </a:rPr>
                        <a:t>Date</a:t>
                      </a:r>
                      <a:endParaRPr>
                        <a:solidFill>
                          <a:schemeClr val="lt1"/>
                        </a:solidFill>
                      </a:endParaRP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chemeClr val="lt1"/>
                          </a:solidFill>
                        </a:rPr>
                        <a:t>Item</a:t>
                      </a:r>
                      <a:endParaRPr>
                        <a:solidFill>
                          <a:schemeClr val="lt1"/>
                        </a:solidFill>
                      </a:endParaRPr>
                    </a:p>
                  </a:txBody>
                  <a:tcPr marT="91425" marB="91425" marR="91425" marL="91425">
                    <a:lnB cap="flat" cmpd="sng" w="9525">
                      <a:solidFill>
                        <a:srgbClr val="9E9E9E"/>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a:solidFill>
                            <a:schemeClr val="lt1"/>
                          </a:solidFill>
                        </a:rPr>
                        <a:t>33</a:t>
                      </a:r>
                      <a:endParaRPr>
                        <a:solidFill>
                          <a:schemeClr val="lt1"/>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chemeClr val="lt1"/>
                          </a:solidFill>
                        </a:rPr>
                        <a:t>22 NOV 17</a:t>
                      </a:r>
                      <a:endParaRPr>
                        <a:solidFill>
                          <a:schemeClr val="lt1"/>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
                          <a:solidFill>
                            <a:schemeClr val="lt1"/>
                          </a:solidFill>
                        </a:rPr>
                        <a:t>Left seat/right seat</a:t>
                      </a:r>
                      <a:endParaRPr>
                        <a:solidFill>
                          <a:schemeClr val="lt1"/>
                        </a:solidFill>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indent="0" lvl="0" marL="0" rtl="0">
                        <a:spcBef>
                          <a:spcPts val="0"/>
                        </a:spcBef>
                        <a:spcAft>
                          <a:spcPts val="0"/>
                        </a:spcAft>
                        <a:buNone/>
                      </a:pPr>
                      <a:r>
                        <a:rPr lang="en">
                          <a:solidFill>
                            <a:schemeClr val="lt1"/>
                          </a:solidFill>
                        </a:rPr>
                        <a:t>34</a:t>
                      </a:r>
                      <a:endParaRPr>
                        <a:solidFill>
                          <a:schemeClr val="lt1"/>
                        </a:solidFill>
                      </a:endParaRPr>
                    </a:p>
                  </a:txBody>
                  <a:tcPr marT="91425" marB="91425" marR="91425" marL="91425">
                    <a:lnT cap="flat" cmpd="sng" w="9525">
                      <a:solidFill>
                        <a:srgbClr val="9E9E9E"/>
                      </a:solidFill>
                      <a:prstDash val="solid"/>
                      <a:round/>
                      <a:headEnd len="med" w="med" type="none"/>
                      <a:tailEnd len="med" w="med" type="none"/>
                    </a:lnT>
                  </a:tcPr>
                </a:tc>
                <a:tc>
                  <a:txBody>
                    <a:bodyPr>
                      <a:noAutofit/>
                    </a:bodyPr>
                    <a:lstStyle/>
                    <a:p>
                      <a:pPr indent="0" lvl="0" marL="0" rtl="0">
                        <a:spcBef>
                          <a:spcPts val="0"/>
                        </a:spcBef>
                        <a:spcAft>
                          <a:spcPts val="0"/>
                        </a:spcAft>
                        <a:buNone/>
                      </a:pPr>
                      <a:r>
                        <a:rPr lang="en">
                          <a:solidFill>
                            <a:schemeClr val="lt1"/>
                          </a:solidFill>
                        </a:rPr>
                        <a:t>28</a:t>
                      </a:r>
                      <a:r>
                        <a:rPr lang="en">
                          <a:solidFill>
                            <a:schemeClr val="lt1"/>
                          </a:solidFill>
                        </a:rPr>
                        <a:t> NOV 17</a:t>
                      </a:r>
                      <a:endParaRPr>
                        <a:solidFill>
                          <a:schemeClr val="lt1"/>
                        </a:solidFill>
                      </a:endParaRPr>
                    </a:p>
                  </a:txBody>
                  <a:tcPr marT="91425" marB="91425" marR="91425" marL="91425">
                    <a:lnT cap="flat" cmpd="sng" w="9525">
                      <a:solidFill>
                        <a:srgbClr val="9E9E9E"/>
                      </a:solidFill>
                      <a:prstDash val="solid"/>
                      <a:round/>
                      <a:headEnd len="med" w="med" type="none"/>
                      <a:tailEnd len="med" w="med" type="none"/>
                    </a:lnT>
                  </a:tcPr>
                </a:tc>
                <a:tc>
                  <a:txBody>
                    <a:bodyPr>
                      <a:noAutofit/>
                    </a:bodyPr>
                    <a:lstStyle/>
                    <a:p>
                      <a:pPr indent="0" lvl="0" marL="0" rtl="0">
                        <a:spcBef>
                          <a:spcPts val="0"/>
                        </a:spcBef>
                        <a:spcAft>
                          <a:spcPts val="0"/>
                        </a:spcAft>
                        <a:buNone/>
                      </a:pPr>
                      <a:r>
                        <a:rPr lang="en">
                          <a:solidFill>
                            <a:schemeClr val="lt1"/>
                          </a:solidFill>
                        </a:rPr>
                        <a:t>Pentest</a:t>
                      </a:r>
                      <a:endParaRPr>
                        <a:solidFill>
                          <a:schemeClr val="lt1"/>
                        </a:solidFill>
                      </a:endParaRPr>
                    </a:p>
                  </a:txBody>
                  <a:tcPr marT="91425" marB="91425" marR="91425" marL="91425">
                    <a:lnT cap="flat" cmpd="sng" w="9525">
                      <a:solidFill>
                        <a:srgbClr val="9E9E9E"/>
                      </a:solidFill>
                      <a:prstDash val="solid"/>
                      <a:round/>
                      <a:headEnd len="med" w="med" type="none"/>
                      <a:tailEnd len="med" w="med" type="none"/>
                    </a:lnT>
                  </a:tcPr>
                </a:tc>
              </a:tr>
              <a:tr h="381000">
                <a:tc>
                  <a:txBody>
                    <a:bodyPr>
                      <a:noAutofit/>
                    </a:bodyPr>
                    <a:lstStyle/>
                    <a:p>
                      <a:pPr indent="0" lvl="0" marL="0" rtl="0">
                        <a:spcBef>
                          <a:spcPts val="0"/>
                        </a:spcBef>
                        <a:spcAft>
                          <a:spcPts val="0"/>
                        </a:spcAft>
                        <a:buNone/>
                      </a:pPr>
                      <a:r>
                        <a:rPr lang="en">
                          <a:solidFill>
                            <a:schemeClr val="lt1"/>
                          </a:solidFill>
                        </a:rPr>
                        <a:t>35</a:t>
                      </a:r>
                      <a:endParaRPr>
                        <a:solidFill>
                          <a:schemeClr val="lt1"/>
                        </a:solidFill>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rPr>
                        <a:t>30 NOV</a:t>
                      </a:r>
                      <a:r>
                        <a:rPr lang="en">
                          <a:solidFill>
                            <a:schemeClr val="lt1"/>
                          </a:solidFill>
                        </a:rPr>
                        <a:t> 17</a:t>
                      </a:r>
                      <a:endParaRPr>
                        <a:solidFill>
                          <a:schemeClr val="lt1"/>
                        </a:solidFill>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rPr>
                        <a:t>Alternates configure network</a:t>
                      </a:r>
                      <a:endParaRPr>
                        <a:solidFill>
                          <a:schemeClr val="lt1"/>
                        </a:solidFill>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lt1"/>
                          </a:solidFill>
                        </a:rPr>
                        <a:t>36</a:t>
                      </a:r>
                      <a:endParaRPr>
                        <a:solidFill>
                          <a:schemeClr val="lt1"/>
                        </a:solidFill>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rPr>
                        <a:t>04 DEC17</a:t>
                      </a:r>
                      <a:endParaRPr>
                        <a:solidFill>
                          <a:schemeClr val="lt1"/>
                        </a:solidFill>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rPr>
                        <a:t>Fixing broken setups</a:t>
                      </a:r>
                      <a:endParaRPr>
                        <a:solidFill>
                          <a:schemeClr val="lt1"/>
                        </a:solidFill>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lt1"/>
                          </a:solidFill>
                        </a:rPr>
                        <a:t>37</a:t>
                      </a:r>
                      <a:endParaRPr>
                        <a:solidFill>
                          <a:schemeClr val="lt1"/>
                        </a:solidFill>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rPr>
                        <a:t>06 DEC</a:t>
                      </a:r>
                      <a:r>
                        <a:rPr lang="en">
                          <a:solidFill>
                            <a:schemeClr val="lt1"/>
                          </a:solidFill>
                        </a:rPr>
                        <a:t> 17</a:t>
                      </a:r>
                      <a:endParaRPr>
                        <a:solidFill>
                          <a:schemeClr val="lt1"/>
                        </a:solidFill>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rPr>
                        <a:t>Pentest</a:t>
                      </a:r>
                      <a:endParaRPr>
                        <a:solidFill>
                          <a:schemeClr val="lt1"/>
                        </a:solidFill>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lt1"/>
                          </a:solidFill>
                        </a:rPr>
                        <a:t>38</a:t>
                      </a:r>
                      <a:endParaRPr>
                        <a:solidFill>
                          <a:schemeClr val="lt1"/>
                        </a:solidFill>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rPr>
                        <a:t>08 DEC</a:t>
                      </a:r>
                      <a:r>
                        <a:rPr lang="en">
                          <a:solidFill>
                            <a:schemeClr val="lt1"/>
                          </a:solidFill>
                        </a:rPr>
                        <a:t> 17</a:t>
                      </a:r>
                      <a:endParaRPr>
                        <a:solidFill>
                          <a:schemeClr val="lt1"/>
                        </a:solidFill>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rPr>
                        <a:t>Formalize knowledge</a:t>
                      </a:r>
                      <a:endParaRPr>
                        <a:solidFill>
                          <a:schemeClr val="lt1"/>
                        </a:solidFill>
                      </a:endParaRPr>
                    </a:p>
                  </a:txBody>
                  <a:tcPr marT="91425" marB="91425" marR="91425" marL="91425"/>
                </a:tc>
              </a:tr>
              <a:tr h="381000">
                <a:tc>
                  <a:txBody>
                    <a:bodyPr>
                      <a:noAutofit/>
                    </a:bodyPr>
                    <a:lstStyle/>
                    <a:p>
                      <a:pPr indent="0" lvl="0" marL="0" rtl="0">
                        <a:spcBef>
                          <a:spcPts val="0"/>
                        </a:spcBef>
                        <a:spcAft>
                          <a:spcPts val="0"/>
                        </a:spcAft>
                        <a:buNone/>
                      </a:pPr>
                      <a:r>
                        <a:rPr lang="en">
                          <a:solidFill>
                            <a:schemeClr val="lt1"/>
                          </a:solidFill>
                        </a:rPr>
                        <a:t>39</a:t>
                      </a:r>
                      <a:endParaRPr>
                        <a:solidFill>
                          <a:schemeClr val="lt1"/>
                        </a:solidFill>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rPr>
                        <a:t>12 DEC</a:t>
                      </a:r>
                      <a:r>
                        <a:rPr lang="en">
                          <a:solidFill>
                            <a:schemeClr val="lt1"/>
                          </a:solidFill>
                        </a:rPr>
                        <a:t> 17</a:t>
                      </a:r>
                      <a:endParaRPr>
                        <a:solidFill>
                          <a:schemeClr val="lt1"/>
                        </a:solidFill>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rPr>
                        <a:t>Backbrief and AAR</a:t>
                      </a:r>
                      <a:endParaRPr>
                        <a:solidFill>
                          <a:schemeClr val="lt1"/>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Systems Team</a:t>
            </a:r>
            <a:endParaRPr sz="3600"/>
          </a:p>
        </p:txBody>
      </p:sp>
      <p:sp>
        <p:nvSpPr>
          <p:cNvPr id="216" name="Shape 2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latin typeface="Arial"/>
                <a:ea typeface="Arial"/>
                <a:cs typeface="Arial"/>
                <a:sym typeface="Arial"/>
              </a:rPr>
              <a:t>Team Leader:						Kunze</a:t>
            </a:r>
            <a:endParaRPr sz="2400">
              <a:latin typeface="Arial"/>
              <a:ea typeface="Arial"/>
              <a:cs typeface="Arial"/>
              <a:sym typeface="Arial"/>
            </a:endParaRPr>
          </a:p>
          <a:p>
            <a:pPr indent="0" lvl="0" marL="0" rtl="0" algn="l">
              <a:lnSpc>
                <a:spcPct val="100000"/>
              </a:lnSpc>
              <a:spcBef>
                <a:spcPts val="0"/>
              </a:spcBef>
              <a:spcAft>
                <a:spcPts val="0"/>
              </a:spcAft>
              <a:buNone/>
            </a:pPr>
            <a:r>
              <a:t/>
            </a:r>
            <a:endParaRPr sz="2400">
              <a:latin typeface="Arial"/>
              <a:ea typeface="Arial"/>
              <a:cs typeface="Arial"/>
              <a:sym typeface="Arial"/>
            </a:endParaRPr>
          </a:p>
          <a:p>
            <a:pPr indent="0" lvl="0" marL="0" rtl="0">
              <a:lnSpc>
                <a:spcPct val="100000"/>
              </a:lnSpc>
              <a:spcBef>
                <a:spcPts val="0"/>
              </a:spcBef>
              <a:spcAft>
                <a:spcPts val="0"/>
              </a:spcAft>
              <a:buNone/>
            </a:pPr>
            <a:r>
              <a:rPr lang="en" sz="2400">
                <a:latin typeface="Arial"/>
                <a:ea typeface="Arial"/>
                <a:cs typeface="Arial"/>
                <a:sym typeface="Arial"/>
              </a:rPr>
              <a:t>Servers/SELinux (operate):		Shopov</a:t>
            </a:r>
            <a:endParaRPr sz="2400">
              <a:latin typeface="Arial"/>
              <a:ea typeface="Arial"/>
              <a:cs typeface="Arial"/>
              <a:sym typeface="Arial"/>
            </a:endParaRPr>
          </a:p>
          <a:p>
            <a:pPr indent="0" lvl="0" marL="0" rtl="0">
              <a:lnSpc>
                <a:spcPct val="100000"/>
              </a:lnSpc>
              <a:spcBef>
                <a:spcPts val="0"/>
              </a:spcBef>
              <a:spcAft>
                <a:spcPts val="0"/>
              </a:spcAft>
              <a:buNone/>
            </a:pPr>
            <a:r>
              <a:rPr lang="en" sz="2400">
                <a:latin typeface="Arial"/>
                <a:ea typeface="Arial"/>
                <a:cs typeface="Arial"/>
                <a:sym typeface="Arial"/>
              </a:rPr>
              <a:t>End-user Unix (sanitize):			Gelashvili</a:t>
            </a:r>
            <a:endParaRPr sz="2400">
              <a:latin typeface="Arial"/>
              <a:ea typeface="Arial"/>
              <a:cs typeface="Arial"/>
              <a:sym typeface="Arial"/>
            </a:endParaRPr>
          </a:p>
          <a:p>
            <a:pPr indent="0" lvl="0" marL="0" rtl="0" algn="l">
              <a:lnSpc>
                <a:spcPct val="100000"/>
              </a:lnSpc>
              <a:spcBef>
                <a:spcPts val="0"/>
              </a:spcBef>
              <a:spcAft>
                <a:spcPts val="0"/>
              </a:spcAft>
              <a:buNone/>
            </a:pPr>
            <a:r>
              <a:rPr lang="en" sz="2400">
                <a:latin typeface="Arial"/>
                <a:ea typeface="Arial"/>
                <a:cs typeface="Arial"/>
                <a:sym typeface="Arial"/>
              </a:rPr>
              <a:t>End-user Windows (sanitize): 		O’Neill</a:t>
            </a:r>
            <a:endParaRPr sz="2400">
              <a:latin typeface="Arial"/>
              <a:ea typeface="Arial"/>
              <a:cs typeface="Arial"/>
              <a:sym typeface="Arial"/>
            </a:endParaRPr>
          </a:p>
          <a:p>
            <a:pPr indent="0" lvl="0" marL="0" rtl="0" algn="l">
              <a:lnSpc>
                <a:spcPct val="100000"/>
              </a:lnSpc>
              <a:spcBef>
                <a:spcPts val="0"/>
              </a:spcBef>
              <a:spcAft>
                <a:spcPts val="0"/>
              </a:spcAft>
              <a:buNone/>
            </a:pPr>
            <a:r>
              <a:t/>
            </a:r>
            <a:endParaRPr sz="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System Requests</a:t>
            </a:r>
            <a:endParaRPr sz="3600"/>
          </a:p>
        </p:txBody>
      </p:sp>
      <p:sp>
        <p:nvSpPr>
          <p:cNvPr id="222" name="Shape 222"/>
          <p:cNvSpPr txBox="1"/>
          <p:nvPr>
            <p:ph idx="1" type="body"/>
          </p:nvPr>
        </p:nvSpPr>
        <p:spPr>
          <a:xfrm>
            <a:off x="1610900" y="1355550"/>
            <a:ext cx="7038900" cy="3483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Basic images:</a:t>
            </a:r>
            <a:endParaRPr sz="1200"/>
          </a:p>
          <a:p>
            <a:pPr indent="-304800" lvl="0" marL="457200" rtl="0">
              <a:spcBef>
                <a:spcPts val="1000"/>
              </a:spcBef>
              <a:spcAft>
                <a:spcPts val="0"/>
              </a:spcAft>
              <a:buSzPts val="1200"/>
              <a:buChar char="●"/>
            </a:pPr>
            <a:r>
              <a:rPr lang="en" sz="1200"/>
              <a:t>RedHat/SELinux</a:t>
            </a:r>
            <a:endParaRPr sz="1200"/>
          </a:p>
          <a:p>
            <a:pPr indent="-304800" lvl="0" marL="457200" rtl="0">
              <a:spcBef>
                <a:spcPts val="0"/>
              </a:spcBef>
              <a:spcAft>
                <a:spcPts val="0"/>
              </a:spcAft>
              <a:buSzPts val="1200"/>
              <a:buChar char="●"/>
            </a:pPr>
            <a:r>
              <a:rPr lang="en" sz="1200"/>
              <a:t>VirtualBox</a:t>
            </a:r>
            <a:endParaRPr sz="1200"/>
          </a:p>
          <a:p>
            <a:pPr indent="-304800" lvl="0" marL="457200" rtl="0">
              <a:spcBef>
                <a:spcPts val="0"/>
              </a:spcBef>
              <a:spcAft>
                <a:spcPts val="0"/>
              </a:spcAft>
              <a:buSzPts val="1200"/>
              <a:buChar char="●"/>
            </a:pPr>
            <a:r>
              <a:rPr lang="en" sz="1200"/>
              <a:t>CentOS</a:t>
            </a:r>
            <a:endParaRPr sz="1200"/>
          </a:p>
          <a:p>
            <a:pPr indent="-304800" lvl="0" marL="457200">
              <a:spcBef>
                <a:spcPts val="0"/>
              </a:spcBef>
              <a:spcAft>
                <a:spcPts val="0"/>
              </a:spcAft>
              <a:buSzPts val="1200"/>
              <a:buChar char="●"/>
            </a:pPr>
            <a:r>
              <a:rPr lang="en" sz="1200"/>
              <a:t>Fedora Server</a:t>
            </a:r>
            <a:endParaRPr sz="1200"/>
          </a:p>
          <a:p>
            <a:pPr indent="0" lvl="0" marL="0" rtl="0">
              <a:spcBef>
                <a:spcPts val="1000"/>
              </a:spcBef>
              <a:spcAft>
                <a:spcPts val="0"/>
              </a:spcAft>
              <a:buNone/>
            </a:pPr>
            <a:r>
              <a:rPr lang="en" sz="1200"/>
              <a:t>Risk Assessment:</a:t>
            </a:r>
            <a:endParaRPr sz="1200"/>
          </a:p>
          <a:p>
            <a:pPr indent="-311150" lvl="0" marL="457200" rtl="0">
              <a:spcBef>
                <a:spcPts val="1000"/>
              </a:spcBef>
              <a:spcAft>
                <a:spcPts val="0"/>
              </a:spcAft>
              <a:buSzPts val="1300"/>
              <a:buChar char="●"/>
            </a:pPr>
            <a:r>
              <a:rPr lang="en"/>
              <a:t>Pre-installed vulnerabilities (rootkits, backdoors, unnecessary services)</a:t>
            </a:r>
            <a:endParaRPr/>
          </a:p>
          <a:p>
            <a:pPr indent="-311150" lvl="0" marL="457200" rtl="0">
              <a:spcBef>
                <a:spcPts val="0"/>
              </a:spcBef>
              <a:spcAft>
                <a:spcPts val="0"/>
              </a:spcAft>
              <a:buSzPts val="1300"/>
              <a:buChar char="●"/>
            </a:pPr>
            <a:r>
              <a:rPr lang="en"/>
              <a:t>Set up, configure, and harden: HTTP,  SSH, FTP, RDP, Telnet, SSL, DNS, Certificates</a:t>
            </a:r>
            <a:endParaRPr/>
          </a:p>
          <a:p>
            <a:pPr indent="-311150" lvl="0" marL="457200" rtl="0">
              <a:spcBef>
                <a:spcPts val="0"/>
              </a:spcBef>
              <a:spcAft>
                <a:spcPts val="0"/>
              </a:spcAft>
              <a:buSzPts val="1300"/>
              <a:buChar char="●"/>
            </a:pPr>
            <a:r>
              <a:rPr lang="en"/>
              <a:t>Create users and groups and set security policy</a:t>
            </a:r>
            <a:endParaRPr/>
          </a:p>
          <a:p>
            <a:pPr indent="-311150" lvl="0" marL="457200">
              <a:spcBef>
                <a:spcPts val="0"/>
              </a:spcBef>
              <a:spcAft>
                <a:spcPts val="0"/>
              </a:spcAft>
              <a:buSzPts val="1300"/>
              <a:buChar char="●"/>
            </a:pPr>
            <a:r>
              <a:rPr lang="en"/>
              <a:t>Web, email, authentication services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Windows Machine</a:t>
            </a:r>
            <a:endParaRPr sz="3600"/>
          </a:p>
        </p:txBody>
      </p:sp>
      <p:sp>
        <p:nvSpPr>
          <p:cNvPr id="228" name="Shape 228"/>
          <p:cNvSpPr txBox="1"/>
          <p:nvPr>
            <p:ph idx="1" type="body"/>
          </p:nvPr>
        </p:nvSpPr>
        <p:spPr>
          <a:xfrm>
            <a:off x="1297500" y="1177075"/>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Arial"/>
              <a:buChar char="●"/>
            </a:pPr>
            <a:r>
              <a:rPr lang="en">
                <a:latin typeface="Arial"/>
                <a:ea typeface="Arial"/>
                <a:cs typeface="Arial"/>
                <a:sym typeface="Arial"/>
              </a:rPr>
              <a:t>Before receiving graycell image:</a:t>
            </a:r>
            <a:endParaRPr>
              <a:latin typeface="Arial"/>
              <a:ea typeface="Arial"/>
              <a:cs typeface="Arial"/>
              <a:sym typeface="Arial"/>
            </a:endParaRPr>
          </a:p>
          <a:p>
            <a:pPr indent="-304800" lvl="1" marL="914400" rtl="0">
              <a:spcBef>
                <a:spcPts val="0"/>
              </a:spcBef>
              <a:spcAft>
                <a:spcPts val="0"/>
              </a:spcAft>
              <a:buSzPts val="1200"/>
              <a:buFont typeface="Arial"/>
              <a:buChar char="○"/>
            </a:pPr>
            <a:r>
              <a:rPr lang="en" sz="1200">
                <a:latin typeface="Arial"/>
                <a:ea typeface="Arial"/>
                <a:cs typeface="Arial"/>
                <a:sym typeface="Arial"/>
              </a:rPr>
              <a:t>Learn how to use FTK imager, autoruns, and process hacker, and be able to install and run SCAP</a:t>
            </a:r>
            <a:endParaRPr sz="1200">
              <a:latin typeface="Arial"/>
              <a:ea typeface="Arial"/>
              <a:cs typeface="Arial"/>
              <a:sym typeface="Arial"/>
            </a:endParaRPr>
          </a:p>
          <a:p>
            <a:pPr indent="-304800" lvl="1" marL="914400" rtl="0">
              <a:spcBef>
                <a:spcPts val="0"/>
              </a:spcBef>
              <a:spcAft>
                <a:spcPts val="0"/>
              </a:spcAft>
              <a:buSzPts val="1200"/>
              <a:buFont typeface="Arial"/>
              <a:buChar char="○"/>
            </a:pPr>
            <a:r>
              <a:rPr lang="en" sz="1200">
                <a:latin typeface="Arial"/>
                <a:ea typeface="Arial"/>
                <a:cs typeface="Arial"/>
                <a:sym typeface="Arial"/>
              </a:rPr>
              <a:t>Identify the startup registry keys. </a:t>
            </a:r>
            <a:endParaRPr sz="1200">
              <a:latin typeface="Arial"/>
              <a:ea typeface="Arial"/>
              <a:cs typeface="Arial"/>
              <a:sym typeface="Arial"/>
            </a:endParaRPr>
          </a:p>
          <a:p>
            <a:pPr indent="-304800" lvl="1" marL="914400" rtl="0">
              <a:spcBef>
                <a:spcPts val="0"/>
              </a:spcBef>
              <a:spcAft>
                <a:spcPts val="0"/>
              </a:spcAft>
              <a:buSzPts val="1200"/>
              <a:buFont typeface="Arial"/>
              <a:buChar char="○"/>
            </a:pPr>
            <a:r>
              <a:rPr lang="en" sz="1200">
                <a:latin typeface="Arial"/>
                <a:ea typeface="Arial"/>
                <a:cs typeface="Arial"/>
                <a:sym typeface="Arial"/>
              </a:rPr>
              <a:t>Become familiar with Powershell and how it can bypass Group Policy</a:t>
            </a:r>
            <a:endParaRPr sz="1200">
              <a:latin typeface="Arial"/>
              <a:ea typeface="Arial"/>
              <a:cs typeface="Arial"/>
              <a:sym typeface="Arial"/>
            </a:endParaRPr>
          </a:p>
          <a:p>
            <a:pPr indent="-304800" lvl="1" marL="914400" rtl="0">
              <a:spcBef>
                <a:spcPts val="0"/>
              </a:spcBef>
              <a:spcAft>
                <a:spcPts val="0"/>
              </a:spcAft>
              <a:buSzPts val="1200"/>
              <a:buFont typeface="Arial"/>
              <a:buChar char="○"/>
            </a:pPr>
            <a:r>
              <a:rPr lang="en" sz="1200">
                <a:latin typeface="Arial"/>
                <a:ea typeface="Arial"/>
                <a:cs typeface="Arial"/>
                <a:sym typeface="Arial"/>
              </a:rPr>
              <a:t>Become familiar with hidden files and directories. </a:t>
            </a:r>
            <a:endParaRPr sz="1200">
              <a:latin typeface="Arial"/>
              <a:ea typeface="Arial"/>
              <a:cs typeface="Arial"/>
              <a:sym typeface="Arial"/>
            </a:endParaRPr>
          </a:p>
          <a:p>
            <a:pPr indent="-304800" lvl="1" marL="914400" rtl="0">
              <a:spcBef>
                <a:spcPts val="0"/>
              </a:spcBef>
              <a:spcAft>
                <a:spcPts val="0"/>
              </a:spcAft>
              <a:buSzPts val="1200"/>
              <a:buFont typeface="Arial"/>
              <a:buChar char="○"/>
            </a:pPr>
            <a:r>
              <a:rPr lang="en" sz="1200">
                <a:latin typeface="Arial"/>
                <a:ea typeface="Arial"/>
                <a:cs typeface="Arial"/>
                <a:sym typeface="Arial"/>
              </a:rPr>
              <a:t>Make sure Group Policy is set by the domain controller/Active Directory.</a:t>
            </a:r>
            <a:endParaRPr sz="1200">
              <a:latin typeface="Arial"/>
              <a:ea typeface="Arial"/>
              <a:cs typeface="Arial"/>
              <a:sym typeface="Arial"/>
            </a:endParaRPr>
          </a:p>
          <a:p>
            <a:pPr indent="-311150" lvl="0" marL="457200" rtl="0">
              <a:spcBef>
                <a:spcPts val="0"/>
              </a:spcBef>
              <a:spcAft>
                <a:spcPts val="0"/>
              </a:spcAft>
              <a:buSzPts val="1300"/>
              <a:buFont typeface="Arial"/>
              <a:buChar char="●"/>
            </a:pPr>
            <a:r>
              <a:rPr lang="en">
                <a:latin typeface="Arial"/>
                <a:ea typeface="Arial"/>
                <a:cs typeface="Arial"/>
                <a:sym typeface="Arial"/>
              </a:rPr>
              <a:t>Sanitization</a:t>
            </a:r>
            <a:endParaRPr>
              <a:latin typeface="Arial"/>
              <a:ea typeface="Arial"/>
              <a:cs typeface="Arial"/>
              <a:sym typeface="Arial"/>
            </a:endParaRPr>
          </a:p>
          <a:p>
            <a:pPr indent="-298450" lvl="1" marL="914400" rtl="0">
              <a:spcBef>
                <a:spcPts val="0"/>
              </a:spcBef>
              <a:spcAft>
                <a:spcPts val="0"/>
              </a:spcAft>
              <a:buSzPts val="1100"/>
              <a:buFont typeface="Arial"/>
              <a:buChar char="○"/>
            </a:pPr>
            <a:r>
              <a:rPr lang="en">
                <a:latin typeface="Arial"/>
                <a:ea typeface="Arial"/>
                <a:cs typeface="Arial"/>
                <a:sym typeface="Arial"/>
              </a:rPr>
              <a:t>Image RAM and cache to look for hidden processes.</a:t>
            </a:r>
            <a:endParaRPr>
              <a:latin typeface="Arial"/>
              <a:ea typeface="Arial"/>
              <a:cs typeface="Arial"/>
              <a:sym typeface="Arial"/>
            </a:endParaRPr>
          </a:p>
          <a:p>
            <a:pPr indent="-298450" lvl="1" marL="914400" rtl="0">
              <a:spcBef>
                <a:spcPts val="0"/>
              </a:spcBef>
              <a:spcAft>
                <a:spcPts val="0"/>
              </a:spcAft>
              <a:buSzPts val="1100"/>
              <a:buFont typeface="Arial"/>
              <a:buChar char="○"/>
            </a:pPr>
            <a:r>
              <a:rPr lang="en">
                <a:latin typeface="Arial"/>
                <a:ea typeface="Arial"/>
                <a:cs typeface="Arial"/>
                <a:sym typeface="Arial"/>
              </a:rPr>
              <a:t>Use installed utilities  to find malware.</a:t>
            </a:r>
            <a:endParaRPr>
              <a:latin typeface="Arial"/>
              <a:ea typeface="Arial"/>
              <a:cs typeface="Arial"/>
              <a:sym typeface="Arial"/>
            </a:endParaRPr>
          </a:p>
          <a:p>
            <a:pPr indent="-298450" lvl="1" marL="914400" rtl="0">
              <a:spcBef>
                <a:spcPts val="0"/>
              </a:spcBef>
              <a:spcAft>
                <a:spcPts val="0"/>
              </a:spcAft>
              <a:buSzPts val="1100"/>
              <a:buFont typeface="Arial"/>
              <a:buChar char="○"/>
            </a:pPr>
            <a:r>
              <a:rPr lang="en">
                <a:latin typeface="Arial"/>
                <a:ea typeface="Arial"/>
                <a:cs typeface="Arial"/>
                <a:sym typeface="Arial"/>
              </a:rPr>
              <a:t>Check the startup registry keys</a:t>
            </a:r>
            <a:endParaRPr>
              <a:latin typeface="Arial"/>
              <a:ea typeface="Arial"/>
              <a:cs typeface="Arial"/>
              <a:sym typeface="Arial"/>
            </a:endParaRPr>
          </a:p>
          <a:p>
            <a:pPr indent="-298450" lvl="1" marL="914400" rtl="0">
              <a:spcBef>
                <a:spcPts val="0"/>
              </a:spcBef>
              <a:spcAft>
                <a:spcPts val="0"/>
              </a:spcAft>
              <a:buSzPts val="1100"/>
              <a:buFont typeface="Arial"/>
              <a:buChar char="○"/>
            </a:pPr>
            <a:r>
              <a:rPr lang="en">
                <a:latin typeface="Arial"/>
                <a:ea typeface="Arial"/>
                <a:cs typeface="Arial"/>
                <a:sym typeface="Arial"/>
              </a:rPr>
              <a:t>Remove any identified malware</a:t>
            </a:r>
            <a:endParaRPr>
              <a:latin typeface="Arial"/>
              <a:ea typeface="Arial"/>
              <a:cs typeface="Arial"/>
              <a:sym typeface="Arial"/>
            </a:endParaRPr>
          </a:p>
          <a:p>
            <a:pPr indent="-298450" lvl="1" marL="914400" rtl="0">
              <a:spcBef>
                <a:spcPts val="0"/>
              </a:spcBef>
              <a:spcAft>
                <a:spcPts val="0"/>
              </a:spcAft>
              <a:buSzPts val="1100"/>
              <a:buFont typeface="Arial"/>
              <a:buChar char="○"/>
            </a:pPr>
            <a:r>
              <a:rPr lang="en">
                <a:latin typeface="Arial"/>
                <a:ea typeface="Arial"/>
                <a:cs typeface="Arial"/>
                <a:sym typeface="Arial"/>
              </a:rPr>
              <a:t>Scrub Services</a:t>
            </a:r>
            <a:endParaRPr>
              <a:latin typeface="Arial"/>
              <a:ea typeface="Arial"/>
              <a:cs typeface="Arial"/>
              <a:sym typeface="Arial"/>
            </a:endParaRPr>
          </a:p>
          <a:p>
            <a:pPr indent="-298450" lvl="1" marL="914400" rtl="0">
              <a:spcBef>
                <a:spcPts val="0"/>
              </a:spcBef>
              <a:spcAft>
                <a:spcPts val="0"/>
              </a:spcAft>
              <a:buSzPts val="1100"/>
              <a:buFont typeface="Arial"/>
              <a:buChar char="○"/>
            </a:pPr>
            <a:r>
              <a:rPr lang="en">
                <a:latin typeface="Arial"/>
                <a:ea typeface="Arial"/>
                <a:cs typeface="Arial"/>
                <a:sym typeface="Arial"/>
              </a:rPr>
              <a:t>Scrub Programs allowed through the windows firewall</a:t>
            </a:r>
            <a:endParaRPr>
              <a:latin typeface="Arial"/>
              <a:ea typeface="Arial"/>
              <a:cs typeface="Arial"/>
              <a:sym typeface="Arial"/>
            </a:endParaRPr>
          </a:p>
          <a:p>
            <a:pPr indent="-298450" lvl="1" marL="914400" rtl="0">
              <a:spcBef>
                <a:spcPts val="0"/>
              </a:spcBef>
              <a:spcAft>
                <a:spcPts val="0"/>
              </a:spcAft>
              <a:buSzPts val="1100"/>
              <a:buFont typeface="Arial"/>
              <a:buChar char="○"/>
            </a:pPr>
            <a:r>
              <a:rPr lang="en">
                <a:latin typeface="Arial"/>
                <a:ea typeface="Arial"/>
                <a:cs typeface="Arial"/>
                <a:sym typeface="Arial"/>
              </a:rPr>
              <a:t>Scrub Through installed applications</a:t>
            </a:r>
            <a:endParaRPr>
              <a:latin typeface="Arial"/>
              <a:ea typeface="Arial"/>
              <a:cs typeface="Arial"/>
              <a:sym typeface="Arial"/>
            </a:endParaRPr>
          </a:p>
          <a:p>
            <a:pPr indent="0" lvl="0" marL="457200">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Networking Team</a:t>
            </a:r>
            <a:endParaRPr sz="3600"/>
          </a:p>
        </p:txBody>
      </p:sp>
      <p:sp>
        <p:nvSpPr>
          <p:cNvPr id="234" name="Shape 2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2400">
                <a:latin typeface="Arial"/>
                <a:ea typeface="Arial"/>
                <a:cs typeface="Arial"/>
                <a:sym typeface="Arial"/>
              </a:rPr>
              <a:t>Team Leader:   				Soler</a:t>
            </a:r>
            <a:br>
              <a:rPr lang="en" sz="2400">
                <a:latin typeface="Arial"/>
                <a:ea typeface="Arial"/>
                <a:cs typeface="Arial"/>
                <a:sym typeface="Arial"/>
              </a:rPr>
            </a:br>
            <a:endParaRPr sz="2400">
              <a:latin typeface="Arial"/>
              <a:ea typeface="Arial"/>
              <a:cs typeface="Arial"/>
              <a:sym typeface="Arial"/>
            </a:endParaRPr>
          </a:p>
          <a:p>
            <a:pPr indent="0" lvl="0" marL="0" rtl="0" algn="l">
              <a:lnSpc>
                <a:spcPct val="100000"/>
              </a:lnSpc>
              <a:spcBef>
                <a:spcPts val="0"/>
              </a:spcBef>
              <a:spcAft>
                <a:spcPts val="0"/>
              </a:spcAft>
              <a:buNone/>
            </a:pPr>
            <a:r>
              <a:rPr lang="en" sz="2400">
                <a:latin typeface="Arial"/>
                <a:ea typeface="Arial"/>
                <a:cs typeface="Arial"/>
                <a:sym typeface="Arial"/>
              </a:rPr>
              <a:t>Firewall/Rtr./Switch:			Yarbrough - Wilton</a:t>
            </a:r>
            <a:br>
              <a:rPr lang="en" sz="2400">
                <a:latin typeface="Arial"/>
                <a:ea typeface="Arial"/>
                <a:cs typeface="Arial"/>
                <a:sym typeface="Arial"/>
              </a:rPr>
            </a:br>
            <a:r>
              <a:rPr lang="en" sz="2400">
                <a:latin typeface="Arial"/>
                <a:ea typeface="Arial"/>
                <a:cs typeface="Arial"/>
                <a:sym typeface="Arial"/>
              </a:rPr>
              <a:t>Proxy:							Bann - Soler</a:t>
            </a:r>
            <a:endParaRPr sz="24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Network</a:t>
            </a:r>
            <a:endParaRPr sz="3600"/>
          </a:p>
        </p:txBody>
      </p:sp>
      <p:sp>
        <p:nvSpPr>
          <p:cNvPr id="240" name="Shape 24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latin typeface="Arial"/>
                <a:ea typeface="Arial"/>
                <a:cs typeface="Arial"/>
                <a:sym typeface="Arial"/>
              </a:rPr>
              <a:t>Network Diagram </a:t>
            </a:r>
            <a:endParaRPr sz="1800">
              <a:latin typeface="Arial"/>
              <a:ea typeface="Arial"/>
              <a:cs typeface="Arial"/>
              <a:sym typeface="Arial"/>
            </a:endParaRPr>
          </a:p>
          <a:p>
            <a:pPr indent="0" lvl="0" marL="0">
              <a:spcBef>
                <a:spcPts val="1600"/>
              </a:spcBef>
              <a:spcAft>
                <a:spcPts val="0"/>
              </a:spcAft>
              <a:buNone/>
            </a:pPr>
            <a:r>
              <a:rPr lang="en" sz="1800">
                <a:latin typeface="Arial"/>
                <a:ea typeface="Arial"/>
                <a:cs typeface="Arial"/>
                <a:sym typeface="Arial"/>
              </a:rPr>
              <a:t>Firewall Implementation Plan </a:t>
            </a:r>
            <a:endParaRPr sz="1800">
              <a:latin typeface="Arial"/>
              <a:ea typeface="Arial"/>
              <a:cs typeface="Arial"/>
              <a:sym typeface="Arial"/>
            </a:endParaRPr>
          </a:p>
          <a:p>
            <a:pPr indent="0" lvl="0" marL="0">
              <a:spcBef>
                <a:spcPts val="1600"/>
              </a:spcBef>
              <a:spcAft>
                <a:spcPts val="0"/>
              </a:spcAft>
              <a:buNone/>
            </a:pPr>
            <a:r>
              <a:rPr lang="en" sz="1800">
                <a:latin typeface="Arial"/>
                <a:ea typeface="Arial"/>
                <a:cs typeface="Arial"/>
                <a:sym typeface="Arial"/>
              </a:rPr>
              <a:t>Proxy Plan</a:t>
            </a:r>
            <a:endParaRPr sz="1800">
              <a:latin typeface="Arial"/>
              <a:ea typeface="Arial"/>
              <a:cs typeface="Arial"/>
              <a:sym typeface="Arial"/>
            </a:endParaRPr>
          </a:p>
          <a:p>
            <a:pPr indent="0" lvl="0" marL="0">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Services Team</a:t>
            </a:r>
            <a:endParaRPr sz="3600"/>
          </a:p>
        </p:txBody>
      </p:sp>
      <p:sp>
        <p:nvSpPr>
          <p:cNvPr id="246" name="Shape 24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2400">
                <a:latin typeface="Arial"/>
                <a:ea typeface="Arial"/>
                <a:cs typeface="Arial"/>
                <a:sym typeface="Arial"/>
              </a:rPr>
              <a:t>Team Leader: 				Villegas</a:t>
            </a:r>
            <a:br>
              <a:rPr lang="en" sz="2400">
                <a:latin typeface="Arial"/>
                <a:ea typeface="Arial"/>
                <a:cs typeface="Arial"/>
                <a:sym typeface="Arial"/>
              </a:rPr>
            </a:br>
            <a:endParaRPr sz="2400">
              <a:latin typeface="Arial"/>
              <a:ea typeface="Arial"/>
              <a:cs typeface="Arial"/>
              <a:sym typeface="Arial"/>
            </a:endParaRPr>
          </a:p>
          <a:p>
            <a:pPr indent="0" lvl="0" marL="0" rtl="0">
              <a:lnSpc>
                <a:spcPct val="100000"/>
              </a:lnSpc>
              <a:spcBef>
                <a:spcPts val="0"/>
              </a:spcBef>
              <a:spcAft>
                <a:spcPts val="0"/>
              </a:spcAft>
              <a:buNone/>
            </a:pPr>
            <a:r>
              <a:rPr lang="en" sz="2400">
                <a:latin typeface="Arial"/>
                <a:ea typeface="Arial"/>
                <a:cs typeface="Arial"/>
                <a:sym typeface="Arial"/>
              </a:rPr>
              <a:t>DNS:							Perez</a:t>
            </a:r>
            <a:endParaRPr sz="2400">
              <a:latin typeface="Arial"/>
              <a:ea typeface="Arial"/>
              <a:cs typeface="Arial"/>
              <a:sym typeface="Arial"/>
            </a:endParaRPr>
          </a:p>
          <a:p>
            <a:pPr indent="0" lvl="0" marL="0" rtl="0">
              <a:lnSpc>
                <a:spcPct val="100000"/>
              </a:lnSpc>
              <a:spcBef>
                <a:spcPts val="0"/>
              </a:spcBef>
              <a:spcAft>
                <a:spcPts val="0"/>
              </a:spcAft>
              <a:buNone/>
            </a:pPr>
            <a:r>
              <a:rPr lang="en" sz="2400">
                <a:latin typeface="Arial"/>
                <a:ea typeface="Arial"/>
                <a:cs typeface="Arial"/>
                <a:sym typeface="Arial"/>
              </a:rPr>
              <a:t>AD:							Wilton</a:t>
            </a:r>
            <a:endParaRPr sz="2400">
              <a:latin typeface="Arial"/>
              <a:ea typeface="Arial"/>
              <a:cs typeface="Arial"/>
              <a:sym typeface="Arial"/>
            </a:endParaRPr>
          </a:p>
          <a:p>
            <a:pPr indent="0" lvl="0" marL="0" rtl="0">
              <a:lnSpc>
                <a:spcPct val="100000"/>
              </a:lnSpc>
              <a:spcBef>
                <a:spcPts val="0"/>
              </a:spcBef>
              <a:spcAft>
                <a:spcPts val="0"/>
              </a:spcAft>
              <a:buNone/>
            </a:pPr>
            <a:r>
              <a:rPr lang="en" sz="2400">
                <a:latin typeface="Arial"/>
                <a:ea typeface="Arial"/>
                <a:cs typeface="Arial"/>
                <a:sym typeface="Arial"/>
              </a:rPr>
              <a:t>HTTP/HTTPS:				Walsh</a:t>
            </a:r>
            <a:endParaRPr sz="2400">
              <a:latin typeface="Arial"/>
              <a:ea typeface="Arial"/>
              <a:cs typeface="Arial"/>
              <a:sym typeface="Arial"/>
            </a:endParaRPr>
          </a:p>
          <a:p>
            <a:pPr indent="0" lvl="0" marL="0" rtl="0">
              <a:lnSpc>
                <a:spcPct val="100000"/>
              </a:lnSpc>
              <a:spcBef>
                <a:spcPts val="0"/>
              </a:spcBef>
              <a:spcAft>
                <a:spcPts val="0"/>
              </a:spcAft>
              <a:buNone/>
            </a:pPr>
            <a:r>
              <a:rPr lang="en" sz="2400">
                <a:latin typeface="Arial"/>
                <a:ea typeface="Arial"/>
                <a:cs typeface="Arial"/>
                <a:sym typeface="Arial"/>
              </a:rPr>
              <a:t>Email: 						Perez</a:t>
            </a:r>
            <a:endParaRPr sz="2400">
              <a:latin typeface="Arial"/>
              <a:ea typeface="Arial"/>
              <a:cs typeface="Arial"/>
              <a:sym typeface="Arial"/>
            </a:endParaRPr>
          </a:p>
          <a:p>
            <a:pPr indent="0" lvl="0" marL="0" rtl="0">
              <a:lnSpc>
                <a:spcPct val="100000"/>
              </a:lnSpc>
              <a:spcBef>
                <a:spcPts val="0"/>
              </a:spcBef>
              <a:spcAft>
                <a:spcPts val="0"/>
              </a:spcAft>
              <a:buNone/>
            </a:pPr>
            <a:r>
              <a:rPr lang="en" sz="2400">
                <a:latin typeface="Arial"/>
                <a:ea typeface="Arial"/>
                <a:cs typeface="Arial"/>
                <a:sym typeface="Arial"/>
              </a:rPr>
              <a:t>FTP: 							Wilton</a:t>
            </a:r>
            <a:br>
              <a:rPr lang="en" sz="800">
                <a:latin typeface="Roboto"/>
                <a:ea typeface="Roboto"/>
                <a:cs typeface="Roboto"/>
                <a:sym typeface="Roboto"/>
              </a:rPr>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Services</a:t>
            </a:r>
            <a:endParaRPr sz="3600"/>
          </a:p>
        </p:txBody>
      </p:sp>
      <p:sp>
        <p:nvSpPr>
          <p:cNvPr id="252" name="Shape 252"/>
          <p:cNvSpPr txBox="1"/>
          <p:nvPr>
            <p:ph idx="1" type="body"/>
          </p:nvPr>
        </p:nvSpPr>
        <p:spPr>
          <a:xfrm>
            <a:off x="1297500" y="1395900"/>
            <a:ext cx="7038900" cy="333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latin typeface="Arial"/>
                <a:ea typeface="Arial"/>
                <a:cs typeface="Arial"/>
                <a:sym typeface="Arial"/>
              </a:rPr>
              <a:t>For each service:</a:t>
            </a:r>
            <a:endParaRPr sz="1800">
              <a:latin typeface="Arial"/>
              <a:ea typeface="Arial"/>
              <a:cs typeface="Arial"/>
              <a:sym typeface="Arial"/>
            </a:endParaRPr>
          </a:p>
          <a:p>
            <a:pPr indent="0" lvl="0" marL="0" rtl="0">
              <a:lnSpc>
                <a:spcPct val="100000"/>
              </a:lnSpc>
              <a:spcBef>
                <a:spcPts val="1600"/>
              </a:spcBef>
              <a:spcAft>
                <a:spcPts val="0"/>
              </a:spcAft>
              <a:buNone/>
            </a:pPr>
            <a:r>
              <a:rPr lang="en" sz="1800">
                <a:latin typeface="Arial"/>
                <a:ea typeface="Arial"/>
                <a:cs typeface="Arial"/>
                <a:sym typeface="Arial"/>
              </a:rPr>
              <a:t>	Subnet</a:t>
            </a:r>
            <a:br>
              <a:rPr lang="en" sz="1800">
                <a:latin typeface="Arial"/>
                <a:ea typeface="Arial"/>
                <a:cs typeface="Arial"/>
                <a:sym typeface="Arial"/>
              </a:rPr>
            </a:br>
            <a:r>
              <a:rPr lang="en" sz="1800">
                <a:latin typeface="Arial"/>
                <a:ea typeface="Arial"/>
                <a:cs typeface="Arial"/>
                <a:sym typeface="Arial"/>
              </a:rPr>
              <a:t>	OS selected (I.e. win7/8, win 0/3 server, linux/unix)</a:t>
            </a:r>
            <a:br>
              <a:rPr lang="en" sz="1800">
                <a:latin typeface="Arial"/>
                <a:ea typeface="Arial"/>
                <a:cs typeface="Arial"/>
                <a:sym typeface="Arial"/>
              </a:rPr>
            </a:br>
            <a:r>
              <a:rPr lang="en" sz="1800">
                <a:latin typeface="Arial"/>
                <a:ea typeface="Arial"/>
                <a:cs typeface="Arial"/>
                <a:sym typeface="Arial"/>
              </a:rPr>
              <a:t>	Description of application software</a:t>
            </a:r>
            <a:br>
              <a:rPr lang="en" sz="1800">
                <a:latin typeface="Arial"/>
                <a:ea typeface="Arial"/>
                <a:cs typeface="Arial"/>
                <a:sym typeface="Arial"/>
              </a:rPr>
            </a:br>
            <a:r>
              <a:rPr lang="en" sz="1800">
                <a:latin typeface="Arial"/>
                <a:ea typeface="Arial"/>
                <a:cs typeface="Arial"/>
                <a:sym typeface="Arial"/>
              </a:rPr>
              <a:t>	Config Required</a:t>
            </a:r>
            <a:br>
              <a:rPr lang="en" sz="1800">
                <a:latin typeface="Arial"/>
                <a:ea typeface="Arial"/>
                <a:cs typeface="Arial"/>
                <a:sym typeface="Arial"/>
              </a:rPr>
            </a:br>
            <a:r>
              <a:rPr lang="en" sz="1800">
                <a:latin typeface="Arial"/>
                <a:ea typeface="Arial"/>
                <a:cs typeface="Arial"/>
                <a:sym typeface="Arial"/>
              </a:rPr>
              <a:t>	Summary of dependency on other services (if any)</a:t>
            </a:r>
            <a:br>
              <a:rPr lang="en" sz="1800">
                <a:latin typeface="Arial"/>
                <a:ea typeface="Arial"/>
                <a:cs typeface="Arial"/>
                <a:sym typeface="Arial"/>
              </a:rPr>
            </a:br>
            <a:r>
              <a:rPr lang="en" sz="1800">
                <a:latin typeface="Arial"/>
                <a:ea typeface="Arial"/>
                <a:cs typeface="Arial"/>
                <a:sym typeface="Arial"/>
              </a:rPr>
              <a:t>	Transport-layer ports used</a:t>
            </a:r>
            <a:br>
              <a:rPr lang="en" sz="1800">
                <a:latin typeface="Arial"/>
                <a:ea typeface="Arial"/>
                <a:cs typeface="Arial"/>
                <a:sym typeface="Arial"/>
              </a:rPr>
            </a:br>
            <a:r>
              <a:rPr lang="en" sz="1800">
                <a:latin typeface="Arial"/>
                <a:ea typeface="Arial"/>
                <a:cs typeface="Arial"/>
                <a:sym typeface="Arial"/>
              </a:rPr>
              <a:t>	Security measures taken</a:t>
            </a:r>
            <a:br>
              <a:rPr lang="en" sz="1800">
                <a:latin typeface="Arial"/>
                <a:ea typeface="Arial"/>
                <a:cs typeface="Arial"/>
                <a:sym typeface="Arial"/>
              </a:rPr>
            </a:br>
            <a:r>
              <a:rPr lang="en" sz="1800">
                <a:latin typeface="Arial"/>
                <a:ea typeface="Arial"/>
                <a:cs typeface="Arial"/>
                <a:sym typeface="Arial"/>
              </a:rPr>
              <a:t>	Risk </a:t>
            </a:r>
            <a:r>
              <a:rPr lang="en" sz="1800">
                <a:latin typeface="Arial"/>
                <a:ea typeface="Arial"/>
                <a:cs typeface="Arial"/>
                <a:sym typeface="Arial"/>
              </a:rPr>
              <a:t>Assessment (eventually become attack tree)</a:t>
            </a:r>
            <a:endParaRPr sz="1800">
              <a:latin typeface="Arial"/>
              <a:ea typeface="Arial"/>
              <a:cs typeface="Arial"/>
              <a:sym typeface="Arial"/>
            </a:endParaRPr>
          </a:p>
          <a:p>
            <a:pPr indent="0" lvl="0" marL="0">
              <a:lnSpc>
                <a:spcPct val="100000"/>
              </a:lnSpc>
              <a:spcBef>
                <a:spcPts val="0"/>
              </a:spcBef>
              <a:spcAft>
                <a:spcPts val="0"/>
              </a:spcAft>
              <a:buNone/>
            </a:pPr>
            <a:r>
              <a:rPr lang="en" sz="1800">
                <a:latin typeface="Arial"/>
                <a:ea typeface="Arial"/>
                <a:cs typeface="Arial"/>
                <a:sym typeface="Arial"/>
              </a:rPr>
              <a:t>	Create HowTos documentation </a:t>
            </a:r>
            <a:endParaRPr sz="18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Monitoring Team</a:t>
            </a:r>
            <a:endParaRPr sz="3600"/>
          </a:p>
        </p:txBody>
      </p:sp>
      <p:sp>
        <p:nvSpPr>
          <p:cNvPr id="258" name="Shape 25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2400">
                <a:latin typeface="Arial"/>
                <a:ea typeface="Arial"/>
                <a:cs typeface="Arial"/>
                <a:sym typeface="Arial"/>
              </a:rPr>
              <a:t>Team Leader:						Cannon</a:t>
            </a:r>
            <a:endParaRPr sz="2400">
              <a:latin typeface="Arial"/>
              <a:ea typeface="Arial"/>
              <a:cs typeface="Arial"/>
              <a:sym typeface="Arial"/>
            </a:endParaRPr>
          </a:p>
          <a:p>
            <a:pPr indent="0" lvl="0" marL="0" rtl="0">
              <a:lnSpc>
                <a:spcPct val="100000"/>
              </a:lnSpc>
              <a:spcBef>
                <a:spcPts val="0"/>
              </a:spcBef>
              <a:spcAft>
                <a:spcPts val="0"/>
              </a:spcAft>
              <a:buNone/>
            </a:pPr>
            <a:r>
              <a:t/>
            </a:r>
            <a:endParaRPr sz="2400">
              <a:latin typeface="Arial"/>
              <a:ea typeface="Arial"/>
              <a:cs typeface="Arial"/>
              <a:sym typeface="Arial"/>
            </a:endParaRPr>
          </a:p>
          <a:p>
            <a:pPr indent="0" lvl="0" marL="0" rtl="0">
              <a:lnSpc>
                <a:spcPct val="100000"/>
              </a:lnSpc>
              <a:spcBef>
                <a:spcPts val="0"/>
              </a:spcBef>
              <a:spcAft>
                <a:spcPts val="0"/>
              </a:spcAft>
              <a:buNone/>
            </a:pPr>
            <a:r>
              <a:rPr lang="en" sz="2400">
                <a:latin typeface="Arial"/>
                <a:ea typeface="Arial"/>
                <a:cs typeface="Arial"/>
                <a:sym typeface="Arial"/>
              </a:rPr>
              <a:t>Ops. Monitoring:						Perez</a:t>
            </a:r>
            <a:endParaRPr sz="2400">
              <a:latin typeface="Arial"/>
              <a:ea typeface="Arial"/>
              <a:cs typeface="Arial"/>
              <a:sym typeface="Arial"/>
            </a:endParaRPr>
          </a:p>
          <a:p>
            <a:pPr indent="0" lvl="0" marL="0" rtl="0">
              <a:lnSpc>
                <a:spcPct val="100000"/>
              </a:lnSpc>
              <a:spcBef>
                <a:spcPts val="0"/>
              </a:spcBef>
              <a:spcAft>
                <a:spcPts val="0"/>
              </a:spcAft>
              <a:buNone/>
            </a:pPr>
            <a:r>
              <a:rPr lang="en" sz="2400">
                <a:latin typeface="Arial"/>
                <a:ea typeface="Arial"/>
                <a:cs typeface="Arial"/>
                <a:sym typeface="Arial"/>
              </a:rPr>
              <a:t>Net. Monitoring:						Walsh</a:t>
            </a:r>
            <a:endParaRPr sz="2400">
              <a:latin typeface="Arial"/>
              <a:ea typeface="Arial"/>
              <a:cs typeface="Arial"/>
              <a:sym typeface="Arial"/>
            </a:endParaRPr>
          </a:p>
          <a:p>
            <a:pPr indent="0" lvl="0" marL="0" rtl="0">
              <a:lnSpc>
                <a:spcPct val="100000"/>
              </a:lnSpc>
              <a:spcBef>
                <a:spcPts val="0"/>
              </a:spcBef>
              <a:spcAft>
                <a:spcPts val="0"/>
              </a:spcAft>
              <a:buNone/>
            </a:pPr>
            <a:r>
              <a:rPr lang="en" sz="2400">
                <a:latin typeface="Arial"/>
                <a:ea typeface="Arial"/>
                <a:cs typeface="Arial"/>
                <a:sym typeface="Arial"/>
              </a:rPr>
              <a:t>Host Monitoring:						Yarbrough</a:t>
            </a:r>
            <a:endParaRPr sz="2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310900" y="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600"/>
              <a:t>Task Organization</a:t>
            </a:r>
            <a:endParaRPr sz="3600"/>
          </a:p>
        </p:txBody>
      </p:sp>
      <p:sp>
        <p:nvSpPr>
          <p:cNvPr id="141" name="Shape 141"/>
          <p:cNvSpPr/>
          <p:nvPr/>
        </p:nvSpPr>
        <p:spPr>
          <a:xfrm>
            <a:off x="3802943" y="865350"/>
            <a:ext cx="1538100" cy="442500"/>
          </a:xfrm>
          <a:prstGeom prst="roundRect">
            <a:avLst>
              <a:gd fmla="val 50000" name="adj"/>
            </a:avLst>
          </a:prstGeom>
          <a:solidFill>
            <a:srgbClr val="3367D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rgbClr val="FFFFFF"/>
                </a:solidFill>
                <a:latin typeface="Roboto"/>
                <a:ea typeface="Roboto"/>
                <a:cs typeface="Roboto"/>
                <a:sym typeface="Roboto"/>
              </a:rPr>
              <a:t>Team Leader</a:t>
            </a:r>
            <a:br>
              <a:rPr lang="en" sz="1000">
                <a:solidFill>
                  <a:srgbClr val="FFFFFF"/>
                </a:solidFill>
                <a:latin typeface="Roboto"/>
                <a:ea typeface="Roboto"/>
                <a:cs typeface="Roboto"/>
                <a:sym typeface="Roboto"/>
              </a:rPr>
            </a:br>
            <a:r>
              <a:rPr lang="en" sz="1000">
                <a:solidFill>
                  <a:srgbClr val="FFFFFF"/>
                </a:solidFill>
                <a:highlight>
                  <a:srgbClr val="FF0000"/>
                </a:highlight>
                <a:latin typeface="Roboto"/>
                <a:ea typeface="Roboto"/>
                <a:cs typeface="Roboto"/>
                <a:sym typeface="Roboto"/>
              </a:rPr>
              <a:t>Cho</a:t>
            </a:r>
            <a:endParaRPr>
              <a:highlight>
                <a:srgbClr val="FF0000"/>
              </a:highlight>
            </a:endParaRPr>
          </a:p>
        </p:txBody>
      </p:sp>
      <p:sp>
        <p:nvSpPr>
          <p:cNvPr id="142" name="Shape 142"/>
          <p:cNvSpPr/>
          <p:nvPr/>
        </p:nvSpPr>
        <p:spPr>
          <a:xfrm>
            <a:off x="5766815" y="1428776"/>
            <a:ext cx="1538100" cy="442500"/>
          </a:xfrm>
          <a:prstGeom prst="roundRect">
            <a:avLst>
              <a:gd fmla="val 50000" name="adj"/>
            </a:avLst>
          </a:prstGeom>
          <a:solidFill>
            <a:srgbClr val="4285F4"/>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rgbClr val="FFFFFF"/>
                </a:solidFill>
                <a:latin typeface="Roboto"/>
                <a:ea typeface="Roboto"/>
                <a:cs typeface="Roboto"/>
                <a:sym typeface="Roboto"/>
              </a:rPr>
              <a:t>Operations Officer</a:t>
            </a:r>
            <a:br>
              <a:rPr lang="en" sz="1000">
                <a:solidFill>
                  <a:srgbClr val="FFFFFF"/>
                </a:solidFill>
                <a:latin typeface="Roboto"/>
                <a:ea typeface="Roboto"/>
                <a:cs typeface="Roboto"/>
                <a:sym typeface="Roboto"/>
              </a:rPr>
            </a:br>
            <a:r>
              <a:rPr lang="en" sz="1000">
                <a:solidFill>
                  <a:srgbClr val="FFFFFF"/>
                </a:solidFill>
                <a:highlight>
                  <a:srgbClr val="FF0000"/>
                </a:highlight>
                <a:latin typeface="Roboto"/>
                <a:ea typeface="Roboto"/>
                <a:cs typeface="Roboto"/>
                <a:sym typeface="Roboto"/>
              </a:rPr>
              <a:t>Fauerbach</a:t>
            </a:r>
            <a:endParaRPr>
              <a:highlight>
                <a:srgbClr val="FF0000"/>
              </a:highlight>
            </a:endParaRPr>
          </a:p>
        </p:txBody>
      </p:sp>
      <p:sp>
        <p:nvSpPr>
          <p:cNvPr id="143" name="Shape 143"/>
          <p:cNvSpPr/>
          <p:nvPr/>
        </p:nvSpPr>
        <p:spPr>
          <a:xfrm>
            <a:off x="1956447" y="1428776"/>
            <a:ext cx="1538100" cy="442500"/>
          </a:xfrm>
          <a:prstGeom prst="roundRect">
            <a:avLst>
              <a:gd fmla="val 50000" name="adj"/>
            </a:avLst>
          </a:prstGeom>
          <a:solidFill>
            <a:srgbClr val="4285F4"/>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rgbClr val="FFFFFF"/>
                </a:solidFill>
                <a:latin typeface="Roboto"/>
                <a:ea typeface="Roboto"/>
                <a:cs typeface="Roboto"/>
                <a:sym typeface="Roboto"/>
              </a:rPr>
              <a:t>Deputy</a:t>
            </a:r>
            <a:br>
              <a:rPr lang="en" sz="1000">
                <a:solidFill>
                  <a:srgbClr val="FFFFFF"/>
                </a:solidFill>
                <a:latin typeface="Roboto"/>
                <a:ea typeface="Roboto"/>
                <a:cs typeface="Roboto"/>
                <a:sym typeface="Roboto"/>
              </a:rPr>
            </a:br>
            <a:r>
              <a:rPr lang="en" sz="1000">
                <a:solidFill>
                  <a:srgbClr val="FFFFFF"/>
                </a:solidFill>
                <a:highlight>
                  <a:srgbClr val="FF0000"/>
                </a:highlight>
                <a:latin typeface="Roboto"/>
                <a:ea typeface="Roboto"/>
                <a:cs typeface="Roboto"/>
                <a:sym typeface="Roboto"/>
              </a:rPr>
              <a:t>Glazer</a:t>
            </a:r>
            <a:endParaRPr>
              <a:highlight>
                <a:srgbClr val="FF0000"/>
              </a:highlight>
            </a:endParaRPr>
          </a:p>
        </p:txBody>
      </p:sp>
      <p:sp>
        <p:nvSpPr>
          <p:cNvPr id="144" name="Shape 144"/>
          <p:cNvSpPr/>
          <p:nvPr/>
        </p:nvSpPr>
        <p:spPr>
          <a:xfrm>
            <a:off x="81225" y="2706391"/>
            <a:ext cx="1538100" cy="1967100"/>
          </a:xfrm>
          <a:prstGeom prst="roundRect">
            <a:avLst>
              <a:gd fmla="val 50000" name="adj"/>
            </a:avLst>
          </a:prstGeom>
          <a:solidFill>
            <a:srgbClr val="4285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rPr lang="en" sz="800">
                <a:solidFill>
                  <a:srgbClr val="FFFFFF"/>
                </a:solidFill>
                <a:latin typeface="Roboto"/>
                <a:ea typeface="Roboto"/>
                <a:cs typeface="Roboto"/>
                <a:sym typeface="Roboto"/>
              </a:rPr>
              <a:t>Monitoring Team</a:t>
            </a:r>
            <a:br>
              <a:rPr lang="en" sz="800">
                <a:solidFill>
                  <a:srgbClr val="FFFFFF"/>
                </a:solidFill>
                <a:latin typeface="Roboto"/>
                <a:ea typeface="Roboto"/>
                <a:cs typeface="Roboto"/>
                <a:sym typeface="Roboto"/>
              </a:rPr>
            </a:br>
            <a:endParaRPr sz="800">
              <a:solidFill>
                <a:srgbClr val="FFFFFF"/>
              </a:solidFill>
              <a:latin typeface="Roboto"/>
              <a:ea typeface="Roboto"/>
              <a:cs typeface="Roboto"/>
              <a:sym typeface="Roboto"/>
            </a:endParaRPr>
          </a:p>
          <a:p>
            <a:pPr indent="0" lvl="0" marL="0" rtl="0" algn="l">
              <a:spcBef>
                <a:spcPts val="0"/>
              </a:spcBef>
              <a:spcAft>
                <a:spcPts val="0"/>
              </a:spcAft>
              <a:buNone/>
            </a:pPr>
            <a:r>
              <a:rPr lang="en" sz="800">
                <a:solidFill>
                  <a:srgbClr val="FFFFFF"/>
                </a:solidFill>
                <a:latin typeface="Roboto"/>
                <a:ea typeface="Roboto"/>
                <a:cs typeface="Roboto"/>
                <a:sym typeface="Roboto"/>
              </a:rPr>
              <a:t>TL:</a:t>
            </a:r>
            <a:r>
              <a:rPr lang="en" sz="800">
                <a:solidFill>
                  <a:srgbClr val="FFFFFF"/>
                </a:solidFill>
                <a:highlight>
                  <a:srgbClr val="FF0000"/>
                </a:highlight>
                <a:latin typeface="Roboto"/>
                <a:ea typeface="Roboto"/>
                <a:cs typeface="Roboto"/>
                <a:sym typeface="Roboto"/>
              </a:rPr>
              <a:t> Cannon</a:t>
            </a:r>
            <a:endParaRPr sz="800">
              <a:solidFill>
                <a:srgbClr val="FFFFFF"/>
              </a:solidFill>
              <a:highlight>
                <a:srgbClr val="FF0000"/>
              </a:highlight>
              <a:latin typeface="Roboto"/>
              <a:ea typeface="Roboto"/>
              <a:cs typeface="Roboto"/>
              <a:sym typeface="Roboto"/>
            </a:endParaRPr>
          </a:p>
          <a:p>
            <a:pPr indent="0" lvl="0" marL="0" rtl="0" algn="l">
              <a:spcBef>
                <a:spcPts val="0"/>
              </a:spcBef>
              <a:spcAft>
                <a:spcPts val="0"/>
              </a:spcAft>
              <a:buNone/>
            </a:pPr>
            <a:r>
              <a:rPr lang="en" sz="800">
                <a:solidFill>
                  <a:srgbClr val="FFFFFF"/>
                </a:solidFill>
                <a:latin typeface="Roboto"/>
                <a:ea typeface="Roboto"/>
                <a:cs typeface="Roboto"/>
                <a:sym typeface="Roboto"/>
              </a:rPr>
              <a:t>Yarbrough</a:t>
            </a:r>
            <a:endParaRPr sz="800">
              <a:solidFill>
                <a:srgbClr val="FFFFFF"/>
              </a:solidFill>
              <a:latin typeface="Roboto"/>
              <a:ea typeface="Roboto"/>
              <a:cs typeface="Roboto"/>
              <a:sym typeface="Roboto"/>
            </a:endParaRPr>
          </a:p>
          <a:p>
            <a:pPr indent="0" lvl="0" marL="0" rtl="0" algn="l">
              <a:spcBef>
                <a:spcPts val="0"/>
              </a:spcBef>
              <a:spcAft>
                <a:spcPts val="0"/>
              </a:spcAft>
              <a:buNone/>
            </a:pPr>
            <a:r>
              <a:rPr lang="en" sz="800">
                <a:solidFill>
                  <a:srgbClr val="FFFFFF"/>
                </a:solidFill>
                <a:highlight>
                  <a:srgbClr val="FF0000"/>
                </a:highlight>
                <a:latin typeface="Roboto"/>
                <a:ea typeface="Roboto"/>
                <a:cs typeface="Roboto"/>
                <a:sym typeface="Roboto"/>
              </a:rPr>
              <a:t>Perez</a:t>
            </a:r>
            <a:endParaRPr sz="800">
              <a:solidFill>
                <a:srgbClr val="FFFFFF"/>
              </a:solidFill>
              <a:highlight>
                <a:srgbClr val="FF0000"/>
              </a:highlight>
              <a:latin typeface="Roboto"/>
              <a:ea typeface="Roboto"/>
              <a:cs typeface="Roboto"/>
              <a:sym typeface="Roboto"/>
            </a:endParaRPr>
          </a:p>
          <a:p>
            <a:pPr indent="0" lvl="0" marL="0" rtl="0" algn="l">
              <a:spcBef>
                <a:spcPts val="0"/>
              </a:spcBef>
              <a:spcAft>
                <a:spcPts val="0"/>
              </a:spcAft>
              <a:buNone/>
            </a:pPr>
            <a:r>
              <a:rPr lang="en" sz="800">
                <a:solidFill>
                  <a:srgbClr val="FFFFFF"/>
                </a:solidFill>
                <a:latin typeface="Roboto"/>
                <a:ea typeface="Roboto"/>
                <a:cs typeface="Roboto"/>
                <a:sym typeface="Roboto"/>
              </a:rPr>
              <a:t>Walsh</a:t>
            </a:r>
            <a:endParaRPr sz="800">
              <a:solidFill>
                <a:srgbClr val="FFFFFF"/>
              </a:solidFill>
              <a:latin typeface="Roboto"/>
              <a:ea typeface="Roboto"/>
              <a:cs typeface="Roboto"/>
              <a:sym typeface="Roboto"/>
            </a:endParaRPr>
          </a:p>
          <a:p>
            <a:pPr indent="0" lvl="0" marL="0" rtl="0" algn="l">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a:p>
            <a:pPr indent="0" lvl="0" marL="0" algn="ctr">
              <a:spcBef>
                <a:spcPts val="0"/>
              </a:spcBef>
              <a:spcAft>
                <a:spcPts val="0"/>
              </a:spcAft>
              <a:buNone/>
            </a:pPr>
            <a:br>
              <a:rPr lang="en" sz="1000">
                <a:solidFill>
                  <a:srgbClr val="FFFFFF"/>
                </a:solidFill>
                <a:latin typeface="Roboto"/>
                <a:ea typeface="Roboto"/>
                <a:cs typeface="Roboto"/>
                <a:sym typeface="Roboto"/>
              </a:rPr>
            </a:br>
            <a:endParaRPr/>
          </a:p>
        </p:txBody>
      </p:sp>
      <p:sp>
        <p:nvSpPr>
          <p:cNvPr id="145" name="Shape 145"/>
          <p:cNvSpPr/>
          <p:nvPr/>
        </p:nvSpPr>
        <p:spPr>
          <a:xfrm>
            <a:off x="1874875" y="2706391"/>
            <a:ext cx="1538100" cy="1967100"/>
          </a:xfrm>
          <a:prstGeom prst="roundRect">
            <a:avLst>
              <a:gd fmla="val 50000" name="adj"/>
            </a:avLst>
          </a:prstGeom>
          <a:solidFill>
            <a:srgbClr val="4285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rPr lang="en" sz="800">
                <a:solidFill>
                  <a:srgbClr val="FFFFFF"/>
                </a:solidFill>
                <a:latin typeface="Roboto"/>
                <a:ea typeface="Roboto"/>
                <a:cs typeface="Roboto"/>
                <a:sym typeface="Roboto"/>
              </a:rPr>
              <a:t>Networking Team</a:t>
            </a:r>
            <a:br>
              <a:rPr lang="en" sz="800">
                <a:solidFill>
                  <a:srgbClr val="FFFFFF"/>
                </a:solidFill>
                <a:latin typeface="Roboto"/>
                <a:ea typeface="Roboto"/>
                <a:cs typeface="Roboto"/>
                <a:sym typeface="Roboto"/>
              </a:rPr>
            </a:br>
            <a:endParaRPr sz="800">
              <a:solidFill>
                <a:srgbClr val="FFFFFF"/>
              </a:solidFill>
              <a:latin typeface="Roboto"/>
              <a:ea typeface="Roboto"/>
              <a:cs typeface="Roboto"/>
              <a:sym typeface="Roboto"/>
            </a:endParaRPr>
          </a:p>
          <a:p>
            <a:pPr indent="0" lvl="0" marL="0" rtl="0">
              <a:spcBef>
                <a:spcPts val="0"/>
              </a:spcBef>
              <a:spcAft>
                <a:spcPts val="0"/>
              </a:spcAft>
              <a:buNone/>
            </a:pPr>
            <a:r>
              <a:rPr lang="en" sz="800">
                <a:solidFill>
                  <a:srgbClr val="FFFFFF"/>
                </a:solidFill>
                <a:latin typeface="Roboto"/>
                <a:ea typeface="Roboto"/>
                <a:cs typeface="Roboto"/>
                <a:sym typeface="Roboto"/>
              </a:rPr>
              <a:t>TL: </a:t>
            </a:r>
            <a:r>
              <a:rPr lang="en" sz="800">
                <a:solidFill>
                  <a:srgbClr val="FFFFFF"/>
                </a:solidFill>
                <a:highlight>
                  <a:srgbClr val="FF0000"/>
                </a:highlight>
                <a:latin typeface="Roboto"/>
                <a:ea typeface="Roboto"/>
                <a:cs typeface="Roboto"/>
                <a:sym typeface="Roboto"/>
              </a:rPr>
              <a:t>Soler</a:t>
            </a:r>
            <a:endParaRPr sz="800">
              <a:solidFill>
                <a:srgbClr val="FFFFFF"/>
              </a:solidFill>
              <a:highlight>
                <a:srgbClr val="FF0000"/>
              </a:highlight>
              <a:latin typeface="Roboto"/>
              <a:ea typeface="Roboto"/>
              <a:cs typeface="Roboto"/>
              <a:sym typeface="Roboto"/>
            </a:endParaRPr>
          </a:p>
          <a:p>
            <a:pPr indent="0" lvl="0" marL="0" rtl="0">
              <a:spcBef>
                <a:spcPts val="0"/>
              </a:spcBef>
              <a:spcAft>
                <a:spcPts val="0"/>
              </a:spcAft>
              <a:buNone/>
            </a:pPr>
            <a:r>
              <a:rPr lang="en" sz="800">
                <a:solidFill>
                  <a:srgbClr val="FFFFFF"/>
                </a:solidFill>
                <a:latin typeface="Roboto"/>
                <a:ea typeface="Roboto"/>
                <a:cs typeface="Roboto"/>
                <a:sym typeface="Roboto"/>
              </a:rPr>
              <a:t>Yarbrough</a:t>
            </a:r>
            <a:endParaRPr sz="800">
              <a:solidFill>
                <a:srgbClr val="FFFFFF"/>
              </a:solidFill>
              <a:latin typeface="Roboto"/>
              <a:ea typeface="Roboto"/>
              <a:cs typeface="Roboto"/>
              <a:sym typeface="Roboto"/>
            </a:endParaRPr>
          </a:p>
          <a:p>
            <a:pPr indent="0" lvl="0" marL="0">
              <a:spcBef>
                <a:spcPts val="0"/>
              </a:spcBef>
              <a:spcAft>
                <a:spcPts val="0"/>
              </a:spcAft>
              <a:buNone/>
            </a:pPr>
            <a:r>
              <a:rPr lang="en" sz="800">
                <a:solidFill>
                  <a:srgbClr val="FFFFFF"/>
                </a:solidFill>
                <a:highlight>
                  <a:srgbClr val="FF0000"/>
                </a:highlight>
                <a:latin typeface="Roboto"/>
                <a:ea typeface="Roboto"/>
                <a:cs typeface="Roboto"/>
                <a:sym typeface="Roboto"/>
              </a:rPr>
              <a:t>Bann</a:t>
            </a:r>
            <a:endParaRPr sz="800">
              <a:solidFill>
                <a:srgbClr val="FFFFFF"/>
              </a:solidFill>
              <a:highlight>
                <a:srgbClr val="FF0000"/>
              </a:highlight>
              <a:latin typeface="Roboto"/>
              <a:ea typeface="Roboto"/>
              <a:cs typeface="Roboto"/>
              <a:sym typeface="Roboto"/>
            </a:endParaRPr>
          </a:p>
          <a:p>
            <a:pPr indent="0" lvl="0" marL="0" rtl="0">
              <a:spcBef>
                <a:spcPts val="0"/>
              </a:spcBef>
              <a:spcAft>
                <a:spcPts val="0"/>
              </a:spcAft>
              <a:buNone/>
            </a:pPr>
            <a:r>
              <a:rPr lang="en" sz="800">
                <a:solidFill>
                  <a:srgbClr val="FFFFFF"/>
                </a:solidFill>
                <a:latin typeface="Roboto"/>
                <a:ea typeface="Roboto"/>
                <a:cs typeface="Roboto"/>
                <a:sym typeface="Roboto"/>
              </a:rPr>
              <a:t>Wilton</a:t>
            </a:r>
            <a:endParaRPr sz="800">
              <a:solidFill>
                <a:srgbClr val="FFFFFF"/>
              </a:solidFill>
              <a:latin typeface="Roboto"/>
              <a:ea typeface="Roboto"/>
              <a:cs typeface="Roboto"/>
              <a:sym typeface="Roboto"/>
            </a:endParaRPr>
          </a:p>
          <a:p>
            <a:pPr indent="0" lvl="0" marL="0" rtl="0">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p:txBody>
      </p:sp>
      <p:sp>
        <p:nvSpPr>
          <p:cNvPr id="146" name="Shape 146"/>
          <p:cNvSpPr/>
          <p:nvPr/>
        </p:nvSpPr>
        <p:spPr>
          <a:xfrm>
            <a:off x="3802950" y="2706390"/>
            <a:ext cx="1538100" cy="1967100"/>
          </a:xfrm>
          <a:prstGeom prst="roundRect">
            <a:avLst>
              <a:gd fmla="val 50000" name="adj"/>
            </a:avLst>
          </a:prstGeom>
          <a:solidFill>
            <a:srgbClr val="4285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Roboto"/>
                <a:ea typeface="Roboto"/>
                <a:cs typeface="Roboto"/>
                <a:sym typeface="Roboto"/>
              </a:rPr>
              <a:t>Systems Team</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l">
              <a:spcBef>
                <a:spcPts val="0"/>
              </a:spcBef>
              <a:spcAft>
                <a:spcPts val="0"/>
              </a:spcAft>
              <a:buNone/>
            </a:pPr>
            <a:r>
              <a:rPr lang="en" sz="800">
                <a:solidFill>
                  <a:srgbClr val="FFFFFF"/>
                </a:solidFill>
                <a:latin typeface="Roboto"/>
                <a:ea typeface="Roboto"/>
                <a:cs typeface="Roboto"/>
                <a:sym typeface="Roboto"/>
              </a:rPr>
              <a:t>TL: Kunze</a:t>
            </a:r>
            <a:endParaRPr sz="800">
              <a:solidFill>
                <a:srgbClr val="FFFFFF"/>
              </a:solidFill>
              <a:latin typeface="Roboto"/>
              <a:ea typeface="Roboto"/>
              <a:cs typeface="Roboto"/>
              <a:sym typeface="Roboto"/>
            </a:endParaRPr>
          </a:p>
          <a:p>
            <a:pPr indent="0" lvl="0" marL="0" rtl="0" algn="l">
              <a:spcBef>
                <a:spcPts val="0"/>
              </a:spcBef>
              <a:spcAft>
                <a:spcPts val="0"/>
              </a:spcAft>
              <a:buNone/>
            </a:pPr>
            <a:r>
              <a:rPr lang="en" sz="800">
                <a:solidFill>
                  <a:srgbClr val="FFFFFF"/>
                </a:solidFill>
                <a:highlight>
                  <a:srgbClr val="FF0000"/>
                </a:highlight>
                <a:latin typeface="Roboto"/>
                <a:ea typeface="Roboto"/>
                <a:cs typeface="Roboto"/>
                <a:sym typeface="Roboto"/>
              </a:rPr>
              <a:t>Shopov</a:t>
            </a:r>
            <a:endParaRPr sz="800">
              <a:solidFill>
                <a:srgbClr val="FFFFFF"/>
              </a:solidFill>
              <a:highlight>
                <a:srgbClr val="FF0000"/>
              </a:highlight>
              <a:latin typeface="Roboto"/>
              <a:ea typeface="Roboto"/>
              <a:cs typeface="Roboto"/>
              <a:sym typeface="Roboto"/>
            </a:endParaRPr>
          </a:p>
          <a:p>
            <a:pPr indent="0" lvl="0" marL="0" rtl="0" algn="l">
              <a:spcBef>
                <a:spcPts val="0"/>
              </a:spcBef>
              <a:spcAft>
                <a:spcPts val="0"/>
              </a:spcAft>
              <a:buNone/>
            </a:pPr>
            <a:r>
              <a:rPr lang="en" sz="800">
                <a:solidFill>
                  <a:srgbClr val="FFFFFF"/>
                </a:solidFill>
                <a:highlight>
                  <a:srgbClr val="FF0000"/>
                </a:highlight>
                <a:latin typeface="Roboto"/>
                <a:ea typeface="Roboto"/>
                <a:cs typeface="Roboto"/>
                <a:sym typeface="Roboto"/>
              </a:rPr>
              <a:t>Gelashvili</a:t>
            </a:r>
            <a:endParaRPr sz="800">
              <a:solidFill>
                <a:srgbClr val="FFFFFF"/>
              </a:solidFill>
              <a:highlight>
                <a:srgbClr val="FF0000"/>
              </a:highlight>
              <a:latin typeface="Roboto"/>
              <a:ea typeface="Roboto"/>
              <a:cs typeface="Roboto"/>
              <a:sym typeface="Roboto"/>
            </a:endParaRPr>
          </a:p>
          <a:p>
            <a:pPr indent="0" lvl="0" marL="0" rtl="0" algn="l">
              <a:spcBef>
                <a:spcPts val="0"/>
              </a:spcBef>
              <a:spcAft>
                <a:spcPts val="0"/>
              </a:spcAft>
              <a:buNone/>
            </a:pPr>
            <a:r>
              <a:rPr lang="en" sz="800">
                <a:solidFill>
                  <a:srgbClr val="FFFFFF"/>
                </a:solidFill>
                <a:latin typeface="Roboto"/>
                <a:ea typeface="Roboto"/>
                <a:cs typeface="Roboto"/>
                <a:sym typeface="Roboto"/>
              </a:rPr>
              <a:t>O’Neill</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algn="ctr">
              <a:spcBef>
                <a:spcPts val="0"/>
              </a:spcBef>
              <a:spcAft>
                <a:spcPts val="0"/>
              </a:spcAft>
              <a:buNone/>
            </a:pPr>
            <a:r>
              <a:t/>
            </a:r>
            <a:endParaRPr sz="800">
              <a:solidFill>
                <a:srgbClr val="FFFFFF"/>
              </a:solidFill>
              <a:latin typeface="Roboto"/>
              <a:ea typeface="Roboto"/>
              <a:cs typeface="Roboto"/>
              <a:sym typeface="Roboto"/>
            </a:endParaRPr>
          </a:p>
        </p:txBody>
      </p:sp>
      <p:sp>
        <p:nvSpPr>
          <p:cNvPr id="147" name="Shape 147"/>
          <p:cNvSpPr/>
          <p:nvPr/>
        </p:nvSpPr>
        <p:spPr>
          <a:xfrm>
            <a:off x="5699500" y="2706391"/>
            <a:ext cx="1538100" cy="1967100"/>
          </a:xfrm>
          <a:prstGeom prst="roundRect">
            <a:avLst>
              <a:gd fmla="val 50000" name="adj"/>
            </a:avLst>
          </a:prstGeom>
          <a:solidFill>
            <a:srgbClr val="4285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rPr lang="en" sz="800">
                <a:solidFill>
                  <a:srgbClr val="FFFFFF"/>
                </a:solidFill>
                <a:latin typeface="Roboto"/>
                <a:ea typeface="Roboto"/>
                <a:cs typeface="Roboto"/>
                <a:sym typeface="Roboto"/>
              </a:rPr>
              <a:t>Services Team</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spcBef>
                <a:spcPts val="0"/>
              </a:spcBef>
              <a:spcAft>
                <a:spcPts val="0"/>
              </a:spcAft>
              <a:buNone/>
            </a:pPr>
            <a:r>
              <a:rPr lang="en" sz="800">
                <a:solidFill>
                  <a:srgbClr val="FFFFFF"/>
                </a:solidFill>
                <a:latin typeface="Roboto"/>
                <a:ea typeface="Roboto"/>
                <a:cs typeface="Roboto"/>
                <a:sym typeface="Roboto"/>
              </a:rPr>
              <a:t>TL: </a:t>
            </a:r>
            <a:r>
              <a:rPr lang="en" sz="800">
                <a:solidFill>
                  <a:srgbClr val="FFFFFF"/>
                </a:solidFill>
                <a:highlight>
                  <a:srgbClr val="FF0000"/>
                </a:highlight>
                <a:latin typeface="Roboto"/>
                <a:ea typeface="Roboto"/>
                <a:cs typeface="Roboto"/>
                <a:sym typeface="Roboto"/>
              </a:rPr>
              <a:t>Villegas</a:t>
            </a:r>
            <a:endParaRPr sz="800">
              <a:solidFill>
                <a:srgbClr val="FFFFFF"/>
              </a:solidFill>
              <a:highlight>
                <a:srgbClr val="FF0000"/>
              </a:highlight>
              <a:latin typeface="Roboto"/>
              <a:ea typeface="Roboto"/>
              <a:cs typeface="Roboto"/>
              <a:sym typeface="Roboto"/>
            </a:endParaRPr>
          </a:p>
          <a:p>
            <a:pPr indent="0" lvl="0" marL="0" rtl="0">
              <a:spcBef>
                <a:spcPts val="0"/>
              </a:spcBef>
              <a:spcAft>
                <a:spcPts val="0"/>
              </a:spcAft>
              <a:buNone/>
            </a:pPr>
            <a:r>
              <a:rPr lang="en" sz="800">
                <a:solidFill>
                  <a:srgbClr val="FFFFFF"/>
                </a:solidFill>
                <a:highlight>
                  <a:srgbClr val="FF0000"/>
                </a:highlight>
                <a:latin typeface="Roboto"/>
                <a:ea typeface="Roboto"/>
                <a:cs typeface="Roboto"/>
                <a:sym typeface="Roboto"/>
              </a:rPr>
              <a:t>Perez</a:t>
            </a:r>
            <a:endParaRPr sz="800">
              <a:solidFill>
                <a:srgbClr val="FFFFFF"/>
              </a:solidFill>
              <a:highlight>
                <a:srgbClr val="FF0000"/>
              </a:highlight>
              <a:latin typeface="Roboto"/>
              <a:ea typeface="Roboto"/>
              <a:cs typeface="Roboto"/>
              <a:sym typeface="Roboto"/>
            </a:endParaRPr>
          </a:p>
          <a:p>
            <a:pPr indent="0" lvl="0" marL="0" rtl="0">
              <a:spcBef>
                <a:spcPts val="0"/>
              </a:spcBef>
              <a:spcAft>
                <a:spcPts val="0"/>
              </a:spcAft>
              <a:buNone/>
            </a:pPr>
            <a:r>
              <a:rPr lang="en" sz="800">
                <a:solidFill>
                  <a:srgbClr val="FFFFFF"/>
                </a:solidFill>
                <a:latin typeface="Roboto"/>
                <a:ea typeface="Roboto"/>
                <a:cs typeface="Roboto"/>
                <a:sym typeface="Roboto"/>
              </a:rPr>
              <a:t>Walsh</a:t>
            </a:r>
            <a:endParaRPr sz="800">
              <a:solidFill>
                <a:srgbClr val="FFFFFF"/>
              </a:solidFill>
              <a:latin typeface="Roboto"/>
              <a:ea typeface="Roboto"/>
              <a:cs typeface="Roboto"/>
              <a:sym typeface="Roboto"/>
            </a:endParaRPr>
          </a:p>
          <a:p>
            <a:pPr indent="0" lvl="0" marL="0" rtl="0">
              <a:spcBef>
                <a:spcPts val="0"/>
              </a:spcBef>
              <a:spcAft>
                <a:spcPts val="0"/>
              </a:spcAft>
              <a:buNone/>
            </a:pPr>
            <a:r>
              <a:rPr lang="en" sz="800">
                <a:solidFill>
                  <a:srgbClr val="FFFFFF"/>
                </a:solidFill>
                <a:latin typeface="Roboto"/>
                <a:ea typeface="Roboto"/>
                <a:cs typeface="Roboto"/>
                <a:sym typeface="Roboto"/>
              </a:rPr>
              <a:t>Wilton</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l">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cxnSp>
        <p:nvCxnSpPr>
          <p:cNvPr id="148" name="Shape 148"/>
          <p:cNvCxnSpPr>
            <a:stCxn id="141" idx="2"/>
            <a:endCxn id="142" idx="0"/>
          </p:cNvCxnSpPr>
          <p:nvPr/>
        </p:nvCxnSpPr>
        <p:spPr>
          <a:xfrm flipH="1" rot="-5400000">
            <a:off x="5493443" y="386400"/>
            <a:ext cx="120900" cy="1963800"/>
          </a:xfrm>
          <a:prstGeom prst="bentConnector3">
            <a:avLst>
              <a:gd fmla="val 50011" name="adj1"/>
            </a:avLst>
          </a:prstGeom>
          <a:noFill/>
          <a:ln cap="flat" cmpd="sng" w="9525">
            <a:solidFill>
              <a:srgbClr val="CCCCCC"/>
            </a:solidFill>
            <a:prstDash val="solid"/>
            <a:round/>
            <a:headEnd len="med" w="med" type="none"/>
            <a:tailEnd len="med" w="med" type="none"/>
          </a:ln>
        </p:spPr>
      </p:cxnSp>
      <p:cxnSp>
        <p:nvCxnSpPr>
          <p:cNvPr id="149" name="Shape 149"/>
          <p:cNvCxnSpPr>
            <a:stCxn id="143" idx="0"/>
            <a:endCxn id="141" idx="2"/>
          </p:cNvCxnSpPr>
          <p:nvPr/>
        </p:nvCxnSpPr>
        <p:spPr>
          <a:xfrm rot="-5400000">
            <a:off x="3588297" y="445076"/>
            <a:ext cx="120900" cy="1846500"/>
          </a:xfrm>
          <a:prstGeom prst="bentConnector3">
            <a:avLst>
              <a:gd fmla="val 50011" name="adj1"/>
            </a:avLst>
          </a:prstGeom>
          <a:noFill/>
          <a:ln cap="flat" cmpd="sng" w="9525">
            <a:solidFill>
              <a:srgbClr val="CCCCCC"/>
            </a:solidFill>
            <a:prstDash val="solid"/>
            <a:round/>
            <a:headEnd len="med" w="med" type="none"/>
            <a:tailEnd len="med" w="med" type="none"/>
          </a:ln>
        </p:spPr>
      </p:cxnSp>
      <p:cxnSp>
        <p:nvCxnSpPr>
          <p:cNvPr id="150" name="Shape 150"/>
          <p:cNvCxnSpPr>
            <a:stCxn id="144" idx="0"/>
            <a:endCxn id="141" idx="2"/>
          </p:cNvCxnSpPr>
          <p:nvPr/>
        </p:nvCxnSpPr>
        <p:spPr>
          <a:xfrm rot="-5400000">
            <a:off x="2011875" y="146191"/>
            <a:ext cx="1398600" cy="3721800"/>
          </a:xfrm>
          <a:prstGeom prst="bentConnector3">
            <a:avLst>
              <a:gd fmla="val 49998" name="adj1"/>
            </a:avLst>
          </a:prstGeom>
          <a:noFill/>
          <a:ln cap="flat" cmpd="sng" w="9525">
            <a:solidFill>
              <a:srgbClr val="CCCCCC"/>
            </a:solidFill>
            <a:prstDash val="solid"/>
            <a:round/>
            <a:headEnd len="med" w="med" type="none"/>
            <a:tailEnd len="med" w="med" type="none"/>
          </a:ln>
        </p:spPr>
      </p:cxnSp>
      <p:cxnSp>
        <p:nvCxnSpPr>
          <p:cNvPr id="151" name="Shape 151"/>
          <p:cNvCxnSpPr>
            <a:endCxn id="147" idx="0"/>
          </p:cNvCxnSpPr>
          <p:nvPr/>
        </p:nvCxnSpPr>
        <p:spPr>
          <a:xfrm>
            <a:off x="3908350" y="2009491"/>
            <a:ext cx="2560200" cy="696900"/>
          </a:xfrm>
          <a:prstGeom prst="bentConnector2">
            <a:avLst/>
          </a:prstGeom>
          <a:noFill/>
          <a:ln cap="flat" cmpd="sng" w="9525">
            <a:solidFill>
              <a:srgbClr val="CCCCCC"/>
            </a:solidFill>
            <a:prstDash val="solid"/>
            <a:round/>
            <a:headEnd len="med" w="med" type="none"/>
            <a:tailEnd len="med" w="med" type="none"/>
          </a:ln>
        </p:spPr>
      </p:cxnSp>
      <p:cxnSp>
        <p:nvCxnSpPr>
          <p:cNvPr id="152" name="Shape 152"/>
          <p:cNvCxnSpPr>
            <a:stCxn id="146" idx="0"/>
            <a:endCxn id="141" idx="2"/>
          </p:cNvCxnSpPr>
          <p:nvPr/>
        </p:nvCxnSpPr>
        <p:spPr>
          <a:xfrm rot="-5400000">
            <a:off x="3873000" y="2006790"/>
            <a:ext cx="1398600" cy="600"/>
          </a:xfrm>
          <a:prstGeom prst="bentConnector3">
            <a:avLst>
              <a:gd fmla="val 49998" name="adj1"/>
            </a:avLst>
          </a:prstGeom>
          <a:noFill/>
          <a:ln cap="flat" cmpd="sng" w="9525">
            <a:solidFill>
              <a:srgbClr val="CCCCCC"/>
            </a:solidFill>
            <a:prstDash val="solid"/>
            <a:round/>
            <a:headEnd len="med" w="med" type="none"/>
            <a:tailEnd len="med" w="med" type="none"/>
          </a:ln>
        </p:spPr>
      </p:cxnSp>
      <p:sp>
        <p:nvSpPr>
          <p:cNvPr id="153" name="Shape 153"/>
          <p:cNvSpPr/>
          <p:nvPr/>
        </p:nvSpPr>
        <p:spPr>
          <a:xfrm>
            <a:off x="7524675" y="2706390"/>
            <a:ext cx="1538100" cy="1967100"/>
          </a:xfrm>
          <a:prstGeom prst="roundRect">
            <a:avLst>
              <a:gd fmla="val 50000" name="adj"/>
            </a:avLst>
          </a:prstGeom>
          <a:solidFill>
            <a:srgbClr val="4285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l">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rPr lang="en" sz="800">
                <a:solidFill>
                  <a:srgbClr val="FFFFFF"/>
                </a:solidFill>
                <a:latin typeface="Roboto"/>
                <a:ea typeface="Roboto"/>
                <a:cs typeface="Roboto"/>
                <a:sym typeface="Roboto"/>
              </a:rPr>
              <a:t>Strike</a:t>
            </a:r>
            <a:r>
              <a:rPr lang="en" sz="800">
                <a:solidFill>
                  <a:srgbClr val="FFFFFF"/>
                </a:solidFill>
                <a:latin typeface="Roboto"/>
                <a:ea typeface="Roboto"/>
                <a:cs typeface="Roboto"/>
                <a:sym typeface="Roboto"/>
              </a:rPr>
              <a:t> Team:</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spcBef>
                <a:spcPts val="0"/>
              </a:spcBef>
              <a:spcAft>
                <a:spcPts val="0"/>
              </a:spcAft>
              <a:buNone/>
            </a:pPr>
            <a:r>
              <a:rPr lang="en" sz="800">
                <a:solidFill>
                  <a:srgbClr val="FFFFFF"/>
                </a:solidFill>
                <a:latin typeface="Roboto"/>
                <a:ea typeface="Roboto"/>
                <a:cs typeface="Roboto"/>
                <a:sym typeface="Roboto"/>
              </a:rPr>
              <a:t>TL: </a:t>
            </a:r>
            <a:r>
              <a:rPr lang="en" sz="800">
                <a:solidFill>
                  <a:srgbClr val="FFFFFF"/>
                </a:solidFill>
                <a:highlight>
                  <a:srgbClr val="FF0000"/>
                </a:highlight>
                <a:latin typeface="Roboto"/>
                <a:ea typeface="Roboto"/>
                <a:cs typeface="Roboto"/>
                <a:sym typeface="Roboto"/>
              </a:rPr>
              <a:t>Shopov</a:t>
            </a:r>
            <a:endParaRPr sz="800">
              <a:solidFill>
                <a:srgbClr val="FFFFFF"/>
              </a:solidFill>
              <a:highlight>
                <a:srgbClr val="FF0000"/>
              </a:highlight>
              <a:latin typeface="Roboto"/>
              <a:ea typeface="Roboto"/>
              <a:cs typeface="Roboto"/>
              <a:sym typeface="Roboto"/>
            </a:endParaRPr>
          </a:p>
          <a:p>
            <a:pPr indent="0" lvl="0" marL="0" rtl="0">
              <a:spcBef>
                <a:spcPts val="0"/>
              </a:spcBef>
              <a:spcAft>
                <a:spcPts val="0"/>
              </a:spcAft>
              <a:buNone/>
            </a:pPr>
            <a:r>
              <a:rPr lang="en" sz="800">
                <a:solidFill>
                  <a:srgbClr val="FFFFFF"/>
                </a:solidFill>
                <a:highlight>
                  <a:srgbClr val="FF0000"/>
                </a:highlight>
                <a:latin typeface="Roboto"/>
                <a:ea typeface="Roboto"/>
                <a:cs typeface="Roboto"/>
                <a:sym typeface="Roboto"/>
              </a:rPr>
              <a:t>Gelashvili</a:t>
            </a:r>
            <a:endParaRPr sz="800">
              <a:solidFill>
                <a:srgbClr val="FFFFFF"/>
              </a:solidFill>
              <a:highlight>
                <a:srgbClr val="FF0000"/>
              </a:highlight>
              <a:latin typeface="Roboto"/>
              <a:ea typeface="Roboto"/>
              <a:cs typeface="Roboto"/>
              <a:sym typeface="Roboto"/>
            </a:endParaRPr>
          </a:p>
          <a:p>
            <a:pPr indent="0" lvl="0" marL="0" rtl="0">
              <a:spcBef>
                <a:spcPts val="0"/>
              </a:spcBef>
              <a:spcAft>
                <a:spcPts val="0"/>
              </a:spcAft>
              <a:buNone/>
            </a:pPr>
            <a:r>
              <a:rPr lang="en" sz="800">
                <a:solidFill>
                  <a:srgbClr val="FFFFFF"/>
                </a:solidFill>
                <a:highlight>
                  <a:srgbClr val="FF0000"/>
                </a:highlight>
                <a:latin typeface="Roboto"/>
                <a:ea typeface="Roboto"/>
                <a:cs typeface="Roboto"/>
                <a:sym typeface="Roboto"/>
              </a:rPr>
              <a:t>Bann </a:t>
            </a:r>
            <a:endParaRPr sz="800">
              <a:solidFill>
                <a:srgbClr val="FFFFFF"/>
              </a:solidFill>
              <a:highlight>
                <a:srgbClr val="FF0000"/>
              </a:highlight>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l">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cxnSp>
        <p:nvCxnSpPr>
          <p:cNvPr id="154" name="Shape 154"/>
          <p:cNvCxnSpPr>
            <a:stCxn id="153" idx="0"/>
          </p:cNvCxnSpPr>
          <p:nvPr/>
        </p:nvCxnSpPr>
        <p:spPr>
          <a:xfrm flipH="1" rot="10800000">
            <a:off x="8293725" y="2036490"/>
            <a:ext cx="12900" cy="669900"/>
          </a:xfrm>
          <a:prstGeom prst="straightConnector1">
            <a:avLst/>
          </a:prstGeom>
          <a:noFill/>
          <a:ln cap="flat" cmpd="sng" w="9525">
            <a:solidFill>
              <a:schemeClr val="dk2"/>
            </a:solidFill>
            <a:prstDash val="solid"/>
            <a:round/>
            <a:headEnd len="lg" w="lg" type="none"/>
            <a:tailEnd len="lg" w="lg" type="none"/>
          </a:ln>
        </p:spPr>
      </p:cxnSp>
      <p:cxnSp>
        <p:nvCxnSpPr>
          <p:cNvPr id="155" name="Shape 155"/>
          <p:cNvCxnSpPr/>
          <p:nvPr/>
        </p:nvCxnSpPr>
        <p:spPr>
          <a:xfrm rot="10800000">
            <a:off x="6480075" y="2015600"/>
            <a:ext cx="1819500" cy="13800"/>
          </a:xfrm>
          <a:prstGeom prst="straightConnector1">
            <a:avLst/>
          </a:prstGeom>
          <a:noFill/>
          <a:ln cap="flat" cmpd="sng" w="9525">
            <a:solidFill>
              <a:schemeClr val="dk2"/>
            </a:solidFill>
            <a:prstDash val="solid"/>
            <a:round/>
            <a:headEnd len="lg" w="lg" type="none"/>
            <a:tailEnd len="lg" w="lg" type="none"/>
          </a:ln>
        </p:spPr>
      </p:cxnSp>
      <p:cxnSp>
        <p:nvCxnSpPr>
          <p:cNvPr id="156" name="Shape 156"/>
          <p:cNvCxnSpPr/>
          <p:nvPr/>
        </p:nvCxnSpPr>
        <p:spPr>
          <a:xfrm flipH="1" rot="10800000">
            <a:off x="2637475" y="2015490"/>
            <a:ext cx="14700" cy="6909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Monitoring</a:t>
            </a:r>
            <a:endParaRPr sz="3600"/>
          </a:p>
        </p:txBody>
      </p:sp>
      <p:sp>
        <p:nvSpPr>
          <p:cNvPr id="264" name="Shape 264"/>
          <p:cNvSpPr txBox="1"/>
          <p:nvPr>
            <p:ph idx="1" type="body"/>
          </p:nvPr>
        </p:nvSpPr>
        <p:spPr>
          <a:xfrm>
            <a:off x="1297500" y="1567550"/>
            <a:ext cx="7038900" cy="332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latin typeface="Arial"/>
                <a:ea typeface="Arial"/>
                <a:cs typeface="Arial"/>
                <a:sym typeface="Arial"/>
              </a:rPr>
              <a:t>Operations-  Understand how to score during CCDC and  web scraping and data visualization</a:t>
            </a:r>
            <a:endParaRPr sz="1200">
              <a:latin typeface="Arial"/>
              <a:ea typeface="Arial"/>
              <a:cs typeface="Arial"/>
              <a:sym typeface="Arial"/>
            </a:endParaRPr>
          </a:p>
          <a:p>
            <a:pPr indent="0" lvl="0" marL="0" rtl="0">
              <a:spcBef>
                <a:spcPts val="1600"/>
              </a:spcBef>
              <a:spcAft>
                <a:spcPts val="0"/>
              </a:spcAft>
              <a:buNone/>
            </a:pPr>
            <a:r>
              <a:rPr lang="en" sz="1200">
                <a:latin typeface="Arial"/>
                <a:ea typeface="Arial"/>
                <a:cs typeface="Arial"/>
                <a:sym typeface="Arial"/>
              </a:rPr>
              <a:t>Network- Monitors network at application, transport and network layer, understand how to read packets sent between systems to see if they are malicious or not</a:t>
            </a:r>
            <a:endParaRPr sz="1200">
              <a:latin typeface="Arial"/>
              <a:ea typeface="Arial"/>
              <a:cs typeface="Arial"/>
              <a:sym typeface="Arial"/>
            </a:endParaRPr>
          </a:p>
          <a:p>
            <a:pPr indent="0" lvl="0" marL="0">
              <a:spcBef>
                <a:spcPts val="1600"/>
              </a:spcBef>
              <a:spcAft>
                <a:spcPts val="0"/>
              </a:spcAft>
              <a:buNone/>
            </a:pPr>
            <a:r>
              <a:rPr lang="en" sz="1200">
                <a:latin typeface="Arial"/>
                <a:ea typeface="Arial"/>
                <a:cs typeface="Arial"/>
                <a:sym typeface="Arial"/>
              </a:rPr>
              <a:t>Host- Monitor individual services for loss of confidentiality and integrity, able to read system logs (http, https, smtp, pop3, ssh, sql, dns, ftp) details on appendix C and </a:t>
            </a:r>
            <a:r>
              <a:rPr lang="en" sz="1200">
                <a:latin typeface="Arial"/>
                <a:ea typeface="Arial"/>
                <a:cs typeface="Arial"/>
                <a:sym typeface="Arial"/>
              </a:rPr>
              <a:t>know bash/PowerShell scripts </a:t>
            </a:r>
            <a:endParaRPr sz="1200">
              <a:latin typeface="Arial"/>
              <a:ea typeface="Arial"/>
              <a:cs typeface="Arial"/>
              <a:sym typeface="Arial"/>
            </a:endParaRPr>
          </a:p>
          <a:p>
            <a:pPr indent="-304800" lvl="0" marL="457200" rtl="0">
              <a:spcBef>
                <a:spcPts val="1600"/>
              </a:spcBef>
              <a:spcAft>
                <a:spcPts val="0"/>
              </a:spcAft>
              <a:buSzPts val="1200"/>
              <a:buFont typeface="Arial"/>
              <a:buChar char="●"/>
            </a:pPr>
            <a:r>
              <a:rPr lang="en" sz="1200">
                <a:latin typeface="Arial"/>
                <a:ea typeface="Arial"/>
                <a:cs typeface="Arial"/>
                <a:sym typeface="Arial"/>
              </a:rPr>
              <a:t>Fully understand how to interpret the percentage of scores and be able to visualize them</a:t>
            </a:r>
            <a:endParaRPr sz="1200">
              <a:latin typeface="Arial"/>
              <a:ea typeface="Arial"/>
              <a:cs typeface="Arial"/>
              <a:sym typeface="Arial"/>
            </a:endParaRPr>
          </a:p>
          <a:p>
            <a:pPr indent="-304800" lvl="0" marL="457200" marR="0" rtl="0" algn="l">
              <a:lnSpc>
                <a:spcPct val="115000"/>
              </a:lnSpc>
              <a:spcBef>
                <a:spcPts val="0"/>
              </a:spcBef>
              <a:spcAft>
                <a:spcPts val="0"/>
              </a:spcAft>
              <a:buClr>
                <a:schemeClr val="lt1"/>
              </a:buClr>
              <a:buSzPts val="1200"/>
              <a:buFont typeface="Arial"/>
              <a:buChar char="●"/>
            </a:pPr>
            <a:r>
              <a:rPr lang="en" sz="1200">
                <a:latin typeface="Arial"/>
                <a:ea typeface="Arial"/>
                <a:cs typeface="Arial"/>
                <a:sym typeface="Arial"/>
              </a:rPr>
              <a:t>Understand basic processes, common ports and packets that are used on the systems and network</a:t>
            </a:r>
            <a:endParaRPr sz="1200">
              <a:latin typeface="Arial"/>
              <a:ea typeface="Arial"/>
              <a:cs typeface="Arial"/>
              <a:sym typeface="Arial"/>
            </a:endParaRPr>
          </a:p>
          <a:p>
            <a:pPr indent="-304800" lvl="0" marL="457200" marR="0" rtl="0" algn="l">
              <a:lnSpc>
                <a:spcPct val="115000"/>
              </a:lnSpc>
              <a:spcBef>
                <a:spcPts val="0"/>
              </a:spcBef>
              <a:spcAft>
                <a:spcPts val="0"/>
              </a:spcAft>
              <a:buSzPts val="1200"/>
              <a:buFont typeface="Arial"/>
              <a:buChar char="●"/>
            </a:pPr>
            <a:r>
              <a:rPr lang="en" sz="1200">
                <a:latin typeface="Arial"/>
                <a:ea typeface="Arial"/>
                <a:cs typeface="Arial"/>
                <a:sym typeface="Arial"/>
              </a:rPr>
              <a:t>Understand common files, functionality and log files of different services</a:t>
            </a:r>
            <a:endParaRPr sz="12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Strike Team</a:t>
            </a:r>
            <a:endParaRPr sz="3600"/>
          </a:p>
        </p:txBody>
      </p:sp>
      <p:sp>
        <p:nvSpPr>
          <p:cNvPr id="270" name="Shape 27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2400">
                <a:latin typeface="Arial"/>
                <a:ea typeface="Arial"/>
                <a:cs typeface="Arial"/>
                <a:sym typeface="Arial"/>
              </a:rPr>
              <a:t>Team Leader:						Shopov</a:t>
            </a:r>
            <a:endParaRPr sz="2400">
              <a:latin typeface="Arial"/>
              <a:ea typeface="Arial"/>
              <a:cs typeface="Arial"/>
              <a:sym typeface="Arial"/>
            </a:endParaRPr>
          </a:p>
          <a:p>
            <a:pPr indent="0" lvl="0" marL="0" rtl="0">
              <a:lnSpc>
                <a:spcPct val="100000"/>
              </a:lnSpc>
              <a:spcBef>
                <a:spcPts val="0"/>
              </a:spcBef>
              <a:spcAft>
                <a:spcPts val="0"/>
              </a:spcAft>
              <a:buNone/>
            </a:pPr>
            <a:br>
              <a:rPr lang="en" sz="2400">
                <a:latin typeface="Arial"/>
                <a:ea typeface="Arial"/>
                <a:cs typeface="Arial"/>
                <a:sym typeface="Arial"/>
              </a:rPr>
            </a:br>
            <a:r>
              <a:rPr lang="en" sz="2400">
                <a:latin typeface="Arial"/>
                <a:ea typeface="Arial"/>
                <a:cs typeface="Arial"/>
                <a:sym typeface="Arial"/>
              </a:rPr>
              <a:t>Malware/Reverse ENG:			Gelashvili</a:t>
            </a:r>
            <a:endParaRPr sz="2400">
              <a:latin typeface="Arial"/>
              <a:ea typeface="Arial"/>
              <a:cs typeface="Arial"/>
              <a:sym typeface="Arial"/>
            </a:endParaRPr>
          </a:p>
          <a:p>
            <a:pPr indent="0" lvl="0" marL="0" rtl="0">
              <a:lnSpc>
                <a:spcPct val="100000"/>
              </a:lnSpc>
              <a:spcBef>
                <a:spcPts val="0"/>
              </a:spcBef>
              <a:spcAft>
                <a:spcPts val="0"/>
              </a:spcAft>
              <a:buNone/>
            </a:pPr>
            <a:r>
              <a:rPr lang="en" sz="2400">
                <a:latin typeface="Arial"/>
                <a:ea typeface="Arial"/>
                <a:cs typeface="Arial"/>
                <a:sym typeface="Arial"/>
              </a:rPr>
              <a:t>Network Forensics: 					Bann</a:t>
            </a:r>
            <a:endParaRPr sz="2400">
              <a:latin typeface="Arial"/>
              <a:ea typeface="Arial"/>
              <a:cs typeface="Arial"/>
              <a:sym typeface="Arial"/>
            </a:endParaRPr>
          </a:p>
          <a:p>
            <a:pPr indent="0" lvl="0" marL="0" rtl="0">
              <a:lnSpc>
                <a:spcPct val="100000"/>
              </a:lnSpc>
              <a:spcBef>
                <a:spcPts val="0"/>
              </a:spcBef>
              <a:spcAft>
                <a:spcPts val="0"/>
              </a:spcAft>
              <a:buNone/>
            </a:pPr>
            <a:r>
              <a:rPr lang="en" sz="2400">
                <a:latin typeface="Arial"/>
                <a:ea typeface="Arial"/>
                <a:cs typeface="Arial"/>
                <a:sym typeface="Arial"/>
              </a:rPr>
              <a:t>Offensive Ops:						Gelashvili</a:t>
            </a:r>
            <a:endParaRPr sz="24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1256450" y="32927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Strike Team</a:t>
            </a:r>
            <a:endParaRPr sz="3600"/>
          </a:p>
        </p:txBody>
      </p:sp>
      <p:sp>
        <p:nvSpPr>
          <p:cNvPr id="276" name="Shape 276"/>
          <p:cNvSpPr txBox="1"/>
          <p:nvPr>
            <p:ph idx="1" type="body"/>
          </p:nvPr>
        </p:nvSpPr>
        <p:spPr>
          <a:xfrm>
            <a:off x="1256450" y="1307850"/>
            <a:ext cx="7537200" cy="3171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500"/>
              <a:t>Forensics Toolkit:</a:t>
            </a:r>
            <a:endParaRPr sz="1500"/>
          </a:p>
          <a:p>
            <a:pPr indent="-311150" lvl="0" marL="457200" rtl="0">
              <a:lnSpc>
                <a:spcPct val="100000"/>
              </a:lnSpc>
              <a:spcBef>
                <a:spcPts val="1600"/>
              </a:spcBef>
              <a:spcAft>
                <a:spcPts val="0"/>
              </a:spcAft>
              <a:buSzPts val="1300"/>
              <a:buChar char="●"/>
            </a:pPr>
            <a:r>
              <a:rPr lang="en"/>
              <a:t>Nmap/Nessus - vulnerability scanner programs</a:t>
            </a:r>
            <a:endParaRPr/>
          </a:p>
          <a:p>
            <a:pPr indent="-311150" lvl="0" marL="457200" rtl="0">
              <a:lnSpc>
                <a:spcPct val="100000"/>
              </a:lnSpc>
              <a:spcBef>
                <a:spcPts val="0"/>
              </a:spcBef>
              <a:spcAft>
                <a:spcPts val="0"/>
              </a:spcAft>
              <a:buSzPts val="1300"/>
              <a:buChar char="●"/>
            </a:pPr>
            <a:r>
              <a:rPr lang="en"/>
              <a:t>Encryption And Cryptanalysis</a:t>
            </a:r>
            <a:endParaRPr/>
          </a:p>
          <a:p>
            <a:pPr indent="0" lvl="0" marL="0" rtl="0">
              <a:lnSpc>
                <a:spcPct val="100000"/>
              </a:lnSpc>
              <a:spcBef>
                <a:spcPts val="1600"/>
              </a:spcBef>
              <a:spcAft>
                <a:spcPts val="0"/>
              </a:spcAft>
              <a:buNone/>
            </a:pPr>
            <a:r>
              <a:rPr lang="en" sz="1500"/>
              <a:t>Forensic </a:t>
            </a:r>
            <a:r>
              <a:rPr lang="en" sz="1500"/>
              <a:t>Challenges:</a:t>
            </a:r>
            <a:endParaRPr sz="1500"/>
          </a:p>
          <a:p>
            <a:pPr indent="-311150" lvl="0" marL="457200" rtl="0">
              <a:lnSpc>
                <a:spcPct val="100000"/>
              </a:lnSpc>
              <a:spcBef>
                <a:spcPts val="1600"/>
              </a:spcBef>
              <a:spcAft>
                <a:spcPts val="0"/>
              </a:spcAft>
              <a:buSzPts val="1300"/>
              <a:buChar char="●"/>
            </a:pPr>
            <a:r>
              <a:rPr lang="en"/>
              <a:t>Analyze potentially malicious code via static and dynamic methods</a:t>
            </a:r>
            <a:endParaRPr/>
          </a:p>
          <a:p>
            <a:pPr indent="-311150" lvl="0" marL="457200" rtl="0">
              <a:lnSpc>
                <a:spcPct val="100000"/>
              </a:lnSpc>
              <a:spcBef>
                <a:spcPts val="0"/>
              </a:spcBef>
              <a:spcAft>
                <a:spcPts val="0"/>
              </a:spcAft>
              <a:buSzPts val="1300"/>
              <a:buChar char="●"/>
            </a:pPr>
            <a:r>
              <a:rPr lang="en"/>
              <a:t>Analyze malware to determine its functionality</a:t>
            </a:r>
            <a:endParaRPr/>
          </a:p>
          <a:p>
            <a:pPr indent="-311150" lvl="0" marL="457200" rtl="0">
              <a:lnSpc>
                <a:spcPct val="100000"/>
              </a:lnSpc>
              <a:spcBef>
                <a:spcPts val="0"/>
              </a:spcBef>
              <a:spcAft>
                <a:spcPts val="0"/>
              </a:spcAft>
              <a:buSzPts val="1300"/>
              <a:buChar char="●"/>
            </a:pPr>
            <a:r>
              <a:rPr lang="en"/>
              <a:t>Based on those analyses, determine ways to mitigate the malware</a:t>
            </a:r>
            <a:endParaRPr/>
          </a:p>
          <a:p>
            <a:pPr indent="0" lvl="0" marL="0" rtl="0">
              <a:lnSpc>
                <a:spcPct val="100000"/>
              </a:lnSpc>
              <a:spcBef>
                <a:spcPts val="1600"/>
              </a:spcBef>
              <a:spcAft>
                <a:spcPts val="0"/>
              </a:spcAft>
              <a:buNone/>
            </a:pPr>
            <a:r>
              <a:rPr lang="en" sz="1500"/>
              <a:t>CTF:</a:t>
            </a:r>
            <a:endParaRPr sz="1500"/>
          </a:p>
          <a:p>
            <a:pPr indent="-311150" lvl="0" marL="457200">
              <a:lnSpc>
                <a:spcPct val="100000"/>
              </a:lnSpc>
              <a:spcBef>
                <a:spcPts val="1600"/>
              </a:spcBef>
              <a:spcAft>
                <a:spcPts val="0"/>
              </a:spcAft>
              <a:buSzPts val="1300"/>
              <a:buChar char="●"/>
            </a:pPr>
            <a:r>
              <a:rPr lang="en"/>
              <a:t>Exploit vulnerable software to discover flags embedded in various systems.</a:t>
            </a:r>
            <a:endParaRPr/>
          </a:p>
        </p:txBody>
      </p:sp>
      <p:pic>
        <p:nvPicPr>
          <p:cNvPr descr="0806dp_01_z%2Bmilitary_stryker_armored_combat_vehicle%2Bfront_view.jpg" id="277" name="Shape 277"/>
          <p:cNvPicPr preferRelativeResize="0"/>
          <p:nvPr/>
        </p:nvPicPr>
        <p:blipFill>
          <a:blip r:embed="rId3">
            <a:alphaModFix/>
          </a:blip>
          <a:stretch>
            <a:fillRect/>
          </a:stretch>
        </p:blipFill>
        <p:spPr>
          <a:xfrm>
            <a:off x="5854525" y="-19050"/>
            <a:ext cx="3280026" cy="2460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Initial Team Roster</a:t>
            </a:r>
            <a:endParaRPr sz="3600"/>
          </a:p>
        </p:txBody>
      </p:sp>
      <p:sp>
        <p:nvSpPr>
          <p:cNvPr id="283" name="Shape 283"/>
          <p:cNvSpPr txBox="1"/>
          <p:nvPr>
            <p:ph idx="1" type="body"/>
          </p:nvPr>
        </p:nvSpPr>
        <p:spPr>
          <a:xfrm>
            <a:off x="1297500" y="122650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Arial"/>
              <a:buAutoNum type="arabicPeriod"/>
            </a:pPr>
            <a:r>
              <a:rPr lang="en" sz="1800">
                <a:latin typeface="Arial"/>
                <a:ea typeface="Arial"/>
                <a:cs typeface="Arial"/>
                <a:sym typeface="Arial"/>
              </a:rPr>
              <a:t>Bradley Cho (IT)</a:t>
            </a:r>
            <a:endParaRPr sz="1800">
              <a:latin typeface="Arial"/>
              <a:ea typeface="Arial"/>
              <a:cs typeface="Arial"/>
              <a:sym typeface="Arial"/>
            </a:endParaRPr>
          </a:p>
          <a:p>
            <a:pPr indent="-342900" lvl="0" marL="457200" rtl="0">
              <a:spcBef>
                <a:spcPts val="0"/>
              </a:spcBef>
              <a:spcAft>
                <a:spcPts val="0"/>
              </a:spcAft>
              <a:buSzPts val="1800"/>
              <a:buFont typeface="Arial"/>
              <a:buAutoNum type="arabicPeriod"/>
            </a:pPr>
            <a:r>
              <a:rPr lang="en" sz="1800">
                <a:latin typeface="Arial"/>
                <a:ea typeface="Arial"/>
                <a:cs typeface="Arial"/>
                <a:sym typeface="Arial"/>
              </a:rPr>
              <a:t>Gabe Glazer (IT)</a:t>
            </a:r>
            <a:endParaRPr sz="1800">
              <a:latin typeface="Arial"/>
              <a:ea typeface="Arial"/>
              <a:cs typeface="Arial"/>
              <a:sym typeface="Arial"/>
            </a:endParaRPr>
          </a:p>
          <a:p>
            <a:pPr indent="-342900" lvl="0" marL="457200" rtl="0">
              <a:spcBef>
                <a:spcPts val="0"/>
              </a:spcBef>
              <a:spcAft>
                <a:spcPts val="0"/>
              </a:spcAft>
              <a:buSzPts val="1800"/>
              <a:buFont typeface="Arial"/>
              <a:buAutoNum type="arabicPeriod"/>
            </a:pPr>
            <a:r>
              <a:rPr lang="en" sz="1800">
                <a:latin typeface="Arial"/>
                <a:ea typeface="Arial"/>
                <a:cs typeface="Arial"/>
                <a:sym typeface="Arial"/>
              </a:rPr>
              <a:t>Kyle Fauerbach (CS) (t)</a:t>
            </a:r>
            <a:endParaRPr sz="1800">
              <a:latin typeface="Arial"/>
              <a:ea typeface="Arial"/>
              <a:cs typeface="Arial"/>
              <a:sym typeface="Arial"/>
            </a:endParaRPr>
          </a:p>
          <a:p>
            <a:pPr indent="-342900" lvl="0" marL="457200" rtl="0">
              <a:spcBef>
                <a:spcPts val="0"/>
              </a:spcBef>
              <a:spcAft>
                <a:spcPts val="0"/>
              </a:spcAft>
              <a:buSzPts val="1800"/>
              <a:buFont typeface="Arial"/>
              <a:buAutoNum type="arabicPeriod"/>
            </a:pPr>
            <a:r>
              <a:rPr lang="en" sz="1800">
                <a:latin typeface="Arial"/>
                <a:ea typeface="Arial"/>
                <a:cs typeface="Arial"/>
                <a:sym typeface="Arial"/>
              </a:rPr>
              <a:t>Seth Cannon (IT) (t)</a:t>
            </a:r>
            <a:endParaRPr sz="1800">
              <a:latin typeface="Arial"/>
              <a:ea typeface="Arial"/>
              <a:cs typeface="Arial"/>
              <a:sym typeface="Arial"/>
            </a:endParaRPr>
          </a:p>
          <a:p>
            <a:pPr indent="-342900" lvl="0" marL="457200" rtl="0">
              <a:spcBef>
                <a:spcPts val="0"/>
              </a:spcBef>
              <a:spcAft>
                <a:spcPts val="0"/>
              </a:spcAft>
              <a:buSzPts val="1800"/>
              <a:buFont typeface="Arial"/>
              <a:buAutoNum type="arabicPeriod"/>
            </a:pPr>
            <a:r>
              <a:rPr lang="en" sz="1800">
                <a:latin typeface="Arial"/>
                <a:ea typeface="Arial"/>
                <a:cs typeface="Arial"/>
                <a:sym typeface="Arial"/>
              </a:rPr>
              <a:t>Nikolay Shopov (CS)</a:t>
            </a:r>
            <a:endParaRPr sz="1800">
              <a:latin typeface="Arial"/>
              <a:ea typeface="Arial"/>
              <a:cs typeface="Arial"/>
              <a:sym typeface="Arial"/>
            </a:endParaRPr>
          </a:p>
          <a:p>
            <a:pPr indent="-342900" lvl="0" marL="457200" rtl="0">
              <a:spcBef>
                <a:spcPts val="0"/>
              </a:spcBef>
              <a:spcAft>
                <a:spcPts val="0"/>
              </a:spcAft>
              <a:buSzPts val="1800"/>
              <a:buFont typeface="Arial"/>
              <a:buAutoNum type="arabicPeriod"/>
            </a:pPr>
            <a:r>
              <a:rPr lang="en" sz="1800">
                <a:latin typeface="Arial"/>
                <a:ea typeface="Arial"/>
                <a:cs typeface="Arial"/>
                <a:sym typeface="Arial"/>
              </a:rPr>
              <a:t>Aleksandre Gelashvili (CS)</a:t>
            </a:r>
            <a:endParaRPr sz="1800">
              <a:latin typeface="Arial"/>
              <a:ea typeface="Arial"/>
              <a:cs typeface="Arial"/>
              <a:sym typeface="Arial"/>
            </a:endParaRPr>
          </a:p>
          <a:p>
            <a:pPr indent="-342900" lvl="0" marL="457200" rtl="0">
              <a:spcBef>
                <a:spcPts val="0"/>
              </a:spcBef>
              <a:spcAft>
                <a:spcPts val="0"/>
              </a:spcAft>
              <a:buSzPts val="1800"/>
              <a:buFont typeface="Arial"/>
              <a:buAutoNum type="arabicPeriod"/>
            </a:pPr>
            <a:r>
              <a:rPr lang="en" sz="1800">
                <a:latin typeface="Arial"/>
                <a:ea typeface="Arial"/>
                <a:cs typeface="Arial"/>
                <a:sym typeface="Arial"/>
              </a:rPr>
              <a:t>Jaryn Villegas (IT) (t)</a:t>
            </a:r>
            <a:endParaRPr sz="1800">
              <a:latin typeface="Arial"/>
              <a:ea typeface="Arial"/>
              <a:cs typeface="Arial"/>
              <a:sym typeface="Arial"/>
            </a:endParaRPr>
          </a:p>
          <a:p>
            <a:pPr indent="-342900" lvl="0" marL="457200" rtl="0">
              <a:spcBef>
                <a:spcPts val="0"/>
              </a:spcBef>
              <a:spcAft>
                <a:spcPts val="0"/>
              </a:spcAft>
              <a:buSzPts val="1800"/>
              <a:buFont typeface="Arial"/>
              <a:buAutoNum type="arabicPeriod"/>
            </a:pPr>
            <a:r>
              <a:rPr lang="en" sz="1800">
                <a:latin typeface="Arial"/>
                <a:ea typeface="Arial"/>
                <a:cs typeface="Arial"/>
                <a:sym typeface="Arial"/>
              </a:rPr>
              <a:t>Alexander Soler (IT) (t)</a:t>
            </a:r>
            <a:endParaRPr sz="1800">
              <a:latin typeface="Arial"/>
              <a:ea typeface="Arial"/>
              <a:cs typeface="Arial"/>
              <a:sym typeface="Arial"/>
            </a:endParaRPr>
          </a:p>
          <a:p>
            <a:pPr indent="-342900" lvl="0" marL="457200" rtl="0">
              <a:spcBef>
                <a:spcPts val="0"/>
              </a:spcBef>
              <a:spcAft>
                <a:spcPts val="0"/>
              </a:spcAft>
              <a:buSzPts val="1800"/>
              <a:buFont typeface="Arial"/>
              <a:buAutoNum type="arabicPeriod"/>
            </a:pPr>
            <a:r>
              <a:rPr lang="en" sz="1800">
                <a:latin typeface="Arial"/>
                <a:ea typeface="Arial"/>
                <a:cs typeface="Arial"/>
                <a:sym typeface="Arial"/>
              </a:rPr>
              <a:t>Gabe Bann (Math)</a:t>
            </a:r>
            <a:endParaRPr sz="1800">
              <a:latin typeface="Arial"/>
              <a:ea typeface="Arial"/>
              <a:cs typeface="Arial"/>
              <a:sym typeface="Arial"/>
            </a:endParaRPr>
          </a:p>
          <a:p>
            <a:pPr indent="-342900" lvl="0" marL="457200">
              <a:spcBef>
                <a:spcPts val="0"/>
              </a:spcBef>
              <a:spcAft>
                <a:spcPts val="0"/>
              </a:spcAft>
              <a:buSzPts val="1800"/>
              <a:buFont typeface="Arial"/>
              <a:buAutoNum type="arabicPeriod"/>
            </a:pPr>
            <a:r>
              <a:rPr lang="en" sz="1800">
                <a:latin typeface="Arial"/>
                <a:ea typeface="Arial"/>
                <a:cs typeface="Arial"/>
                <a:sym typeface="Arial"/>
              </a:rPr>
              <a:t>Jayleene Perez (IT)</a:t>
            </a:r>
            <a:endParaRPr sz="18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Pre Requisite Courses</a:t>
            </a:r>
            <a:endParaRPr sz="3600"/>
          </a:p>
        </p:txBody>
      </p:sp>
      <p:sp>
        <p:nvSpPr>
          <p:cNvPr id="289" name="Shape 28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Arial"/>
              <a:buChar char="●"/>
            </a:pPr>
            <a:r>
              <a:rPr lang="en" sz="1800">
                <a:latin typeface="Arial"/>
                <a:ea typeface="Arial"/>
                <a:cs typeface="Arial"/>
                <a:sym typeface="Arial"/>
              </a:rPr>
              <a:t>CS Majors (CS482, IT350)</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n" sz="1800">
                <a:latin typeface="Arial"/>
                <a:ea typeface="Arial"/>
                <a:cs typeface="Arial"/>
                <a:sym typeface="Arial"/>
              </a:rPr>
              <a:t>IT Majors (IT350, IT392, IT460 or CS482)</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n" sz="1800">
                <a:latin typeface="Arial"/>
                <a:ea typeface="Arial"/>
                <a:cs typeface="Arial"/>
                <a:sym typeface="Arial"/>
              </a:rPr>
              <a:t>Cyber Track/Minor (IT460 or PY326 or CS482)</a:t>
            </a:r>
            <a:endParaRPr sz="18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1297500" y="421400"/>
            <a:ext cx="77304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Usmaccdc2018.slack.com Usernames</a:t>
            </a:r>
            <a:endParaRPr sz="3000"/>
          </a:p>
        </p:txBody>
      </p:sp>
      <p:sp>
        <p:nvSpPr>
          <p:cNvPr id="295" name="Shape 295"/>
          <p:cNvSpPr txBox="1"/>
          <p:nvPr>
            <p:ph idx="1" type="body"/>
          </p:nvPr>
        </p:nvSpPr>
        <p:spPr>
          <a:xfrm>
            <a:off x="1052550" y="13861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200">
                <a:latin typeface="Arial"/>
                <a:ea typeface="Arial"/>
                <a:cs typeface="Arial"/>
                <a:sym typeface="Arial"/>
              </a:rPr>
              <a:t>Kunze, Cole 						(coleworld)</a:t>
            </a:r>
            <a:br>
              <a:rPr lang="en" sz="1200">
                <a:latin typeface="Arial"/>
                <a:ea typeface="Arial"/>
                <a:cs typeface="Arial"/>
                <a:sym typeface="Arial"/>
              </a:rPr>
            </a:br>
            <a:r>
              <a:rPr lang="en" sz="1200">
                <a:latin typeface="Arial"/>
                <a:ea typeface="Arial"/>
                <a:cs typeface="Arial"/>
                <a:sym typeface="Arial"/>
              </a:rPr>
              <a:t>Fauerbach, Kyle 					(fauer4effect)</a:t>
            </a:r>
            <a:br>
              <a:rPr lang="en" sz="1200">
                <a:latin typeface="Arial"/>
                <a:ea typeface="Arial"/>
                <a:cs typeface="Arial"/>
                <a:sym typeface="Arial"/>
              </a:rPr>
            </a:br>
            <a:r>
              <a:rPr lang="en" sz="1200">
                <a:latin typeface="Arial"/>
                <a:ea typeface="Arial"/>
                <a:cs typeface="Arial"/>
                <a:sym typeface="Arial"/>
              </a:rPr>
              <a:t>Cannon, Seth 					(sethcanflip)</a:t>
            </a:r>
            <a:br>
              <a:rPr lang="en" sz="1200">
                <a:latin typeface="Arial"/>
                <a:ea typeface="Arial"/>
                <a:cs typeface="Arial"/>
                <a:sym typeface="Arial"/>
              </a:rPr>
            </a:br>
            <a:r>
              <a:rPr lang="en" sz="1200">
                <a:latin typeface="Arial"/>
                <a:ea typeface="Arial"/>
                <a:cs typeface="Arial"/>
                <a:sym typeface="Arial"/>
              </a:rPr>
              <a:t>Walsh, Pat 						(patrick.walsh)</a:t>
            </a:r>
            <a:br>
              <a:rPr lang="en" sz="1200">
                <a:latin typeface="Arial"/>
                <a:ea typeface="Arial"/>
                <a:cs typeface="Arial"/>
                <a:sym typeface="Arial"/>
              </a:rPr>
            </a:br>
            <a:r>
              <a:rPr lang="en" sz="1200">
                <a:latin typeface="Arial"/>
                <a:ea typeface="Arial"/>
                <a:cs typeface="Arial"/>
                <a:sym typeface="Arial"/>
              </a:rPr>
              <a:t>Wilton, Tyler 						(tyalwi)</a:t>
            </a:r>
            <a:br>
              <a:rPr lang="en" sz="1200">
                <a:latin typeface="Arial"/>
                <a:ea typeface="Arial"/>
                <a:cs typeface="Arial"/>
                <a:sym typeface="Arial"/>
              </a:rPr>
            </a:br>
            <a:r>
              <a:rPr lang="en" sz="1200">
                <a:latin typeface="Arial"/>
                <a:ea typeface="Arial"/>
                <a:cs typeface="Arial"/>
                <a:sym typeface="Arial"/>
              </a:rPr>
              <a:t>Cho, Bradley 					(chofusionism)</a:t>
            </a:r>
            <a:br>
              <a:rPr lang="en" sz="1200">
                <a:latin typeface="Arial"/>
                <a:ea typeface="Arial"/>
                <a:cs typeface="Arial"/>
                <a:sym typeface="Arial"/>
              </a:rPr>
            </a:br>
            <a:r>
              <a:rPr lang="en" sz="1200">
                <a:latin typeface="Arial"/>
                <a:ea typeface="Arial"/>
                <a:cs typeface="Arial"/>
                <a:sym typeface="Arial"/>
              </a:rPr>
              <a:t>O'Neill, Jacob 					(jake.o'neill)</a:t>
            </a:r>
            <a:br>
              <a:rPr lang="en" sz="1200">
                <a:latin typeface="Arial"/>
                <a:ea typeface="Arial"/>
                <a:cs typeface="Arial"/>
                <a:sym typeface="Arial"/>
              </a:rPr>
            </a:br>
            <a:r>
              <a:rPr lang="en" sz="1200">
                <a:latin typeface="Arial"/>
                <a:ea typeface="Arial"/>
                <a:cs typeface="Arial"/>
                <a:sym typeface="Arial"/>
              </a:rPr>
              <a:t>Yarbrough, Gabriel	 				(gabeyarbro)</a:t>
            </a:r>
            <a:br>
              <a:rPr lang="en" sz="1200">
                <a:latin typeface="Arial"/>
                <a:ea typeface="Arial"/>
                <a:cs typeface="Arial"/>
                <a:sym typeface="Arial"/>
              </a:rPr>
            </a:br>
            <a:r>
              <a:rPr lang="en" sz="1200">
                <a:latin typeface="Arial"/>
                <a:ea typeface="Arial"/>
                <a:cs typeface="Arial"/>
                <a:sym typeface="Arial"/>
              </a:rPr>
              <a:t>Shopov, Nikolay 					(Nikoaly Shopov)</a:t>
            </a:r>
            <a:br>
              <a:rPr lang="en" sz="1200">
                <a:latin typeface="Arial"/>
                <a:ea typeface="Arial"/>
                <a:cs typeface="Arial"/>
                <a:sym typeface="Arial"/>
              </a:rPr>
            </a:br>
            <a:r>
              <a:rPr lang="en" sz="1200">
                <a:latin typeface="Arial"/>
                <a:ea typeface="Arial"/>
                <a:cs typeface="Arial"/>
                <a:sym typeface="Arial"/>
              </a:rPr>
              <a:t>Gelashvili Aleksandre 				(wizard_of_ws)</a:t>
            </a:r>
            <a:br>
              <a:rPr lang="en" sz="1200">
                <a:latin typeface="Arial"/>
                <a:ea typeface="Arial"/>
                <a:cs typeface="Arial"/>
                <a:sym typeface="Arial"/>
              </a:rPr>
            </a:br>
            <a:r>
              <a:rPr lang="en" sz="1200">
                <a:latin typeface="Arial"/>
                <a:ea typeface="Arial"/>
                <a:cs typeface="Arial"/>
                <a:sym typeface="Arial"/>
              </a:rPr>
              <a:t>Villegas, Jaryn 					(jaryn.villegas)</a:t>
            </a:r>
            <a:br>
              <a:rPr lang="en" sz="1200">
                <a:latin typeface="Arial"/>
                <a:ea typeface="Arial"/>
                <a:cs typeface="Arial"/>
                <a:sym typeface="Arial"/>
              </a:rPr>
            </a:br>
            <a:r>
              <a:rPr lang="en" sz="1200">
                <a:latin typeface="Arial"/>
                <a:ea typeface="Arial"/>
                <a:cs typeface="Arial"/>
                <a:sym typeface="Arial"/>
              </a:rPr>
              <a:t>Soler, Alexander 					(atgof10)</a:t>
            </a:r>
            <a:br>
              <a:rPr lang="en" sz="1200">
                <a:latin typeface="Arial"/>
                <a:ea typeface="Arial"/>
                <a:cs typeface="Arial"/>
                <a:sym typeface="Arial"/>
              </a:rPr>
            </a:br>
            <a:r>
              <a:rPr lang="en" sz="1200">
                <a:latin typeface="Arial"/>
                <a:ea typeface="Arial"/>
                <a:cs typeface="Arial"/>
                <a:sym typeface="Arial"/>
              </a:rPr>
              <a:t>Perez, Jayleene 					(jayleeneperez)</a:t>
            </a:r>
            <a:br>
              <a:rPr lang="en" sz="1200">
                <a:latin typeface="Arial"/>
                <a:ea typeface="Arial"/>
                <a:cs typeface="Arial"/>
                <a:sym typeface="Arial"/>
              </a:rPr>
            </a:br>
            <a:r>
              <a:rPr lang="en" sz="1200">
                <a:latin typeface="Arial"/>
                <a:ea typeface="Arial"/>
                <a:cs typeface="Arial"/>
                <a:sym typeface="Arial"/>
              </a:rPr>
              <a:t>Bann, Gabriel 					(gabriel.bann)</a:t>
            </a:r>
            <a:br>
              <a:rPr lang="en" sz="1200">
                <a:latin typeface="Arial"/>
                <a:ea typeface="Arial"/>
                <a:cs typeface="Arial"/>
                <a:sym typeface="Arial"/>
              </a:rPr>
            </a:br>
            <a:r>
              <a:rPr lang="en" sz="1200">
                <a:latin typeface="Arial"/>
                <a:ea typeface="Arial"/>
                <a:cs typeface="Arial"/>
                <a:sym typeface="Arial"/>
              </a:rPr>
              <a:t>Glazer, Gabriel 					(glazerthekid)</a:t>
            </a:r>
            <a:endParaRPr sz="12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Questions</a:t>
            </a:r>
            <a:endParaRPr sz="3600"/>
          </a:p>
        </p:txBody>
      </p:sp>
      <p:sp>
        <p:nvSpPr>
          <p:cNvPr id="301" name="Shape 30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Headquarters</a:t>
            </a:r>
            <a:endParaRPr sz="3600"/>
          </a:p>
        </p:txBody>
      </p:sp>
      <p:sp>
        <p:nvSpPr>
          <p:cNvPr id="162" name="Shape 162"/>
          <p:cNvSpPr txBox="1"/>
          <p:nvPr>
            <p:ph idx="1" type="body"/>
          </p:nvPr>
        </p:nvSpPr>
        <p:spPr>
          <a:xfrm>
            <a:off x="1297500" y="1473750"/>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2400">
                <a:latin typeface="Arial"/>
                <a:ea typeface="Arial"/>
                <a:cs typeface="Arial"/>
                <a:sym typeface="Arial"/>
              </a:rPr>
              <a:t>Team Leader: Cho</a:t>
            </a:r>
            <a:br>
              <a:rPr lang="en" sz="2400">
                <a:latin typeface="Arial"/>
                <a:ea typeface="Arial"/>
                <a:cs typeface="Arial"/>
                <a:sym typeface="Arial"/>
              </a:rPr>
            </a:br>
            <a:endParaRPr sz="1400">
              <a:latin typeface="Arial"/>
              <a:ea typeface="Arial"/>
              <a:cs typeface="Arial"/>
              <a:sym typeface="Arial"/>
            </a:endParaRPr>
          </a:p>
          <a:p>
            <a:pPr indent="0" lvl="0" marL="0" rtl="0">
              <a:lnSpc>
                <a:spcPct val="100000"/>
              </a:lnSpc>
              <a:spcBef>
                <a:spcPts val="0"/>
              </a:spcBef>
              <a:spcAft>
                <a:spcPts val="0"/>
              </a:spcAft>
              <a:buNone/>
            </a:pPr>
            <a:r>
              <a:rPr lang="en" sz="2400">
                <a:latin typeface="Arial"/>
                <a:ea typeface="Arial"/>
                <a:cs typeface="Arial"/>
                <a:sym typeface="Arial"/>
              </a:rPr>
              <a:t>Deputy Team Leader: Glazer</a:t>
            </a:r>
            <a:endParaRPr sz="2400">
              <a:latin typeface="Arial"/>
              <a:ea typeface="Arial"/>
              <a:cs typeface="Arial"/>
              <a:sym typeface="Arial"/>
            </a:endParaRPr>
          </a:p>
          <a:p>
            <a:pPr indent="457200" lvl="0" marL="0" rtl="0">
              <a:lnSpc>
                <a:spcPct val="100000"/>
              </a:lnSpc>
              <a:spcBef>
                <a:spcPts val="0"/>
              </a:spcBef>
              <a:spcAft>
                <a:spcPts val="0"/>
              </a:spcAft>
              <a:buNone/>
            </a:pPr>
            <a:r>
              <a:t/>
            </a:r>
            <a:endParaRPr sz="1400">
              <a:latin typeface="Arial"/>
              <a:ea typeface="Arial"/>
              <a:cs typeface="Arial"/>
              <a:sym typeface="Arial"/>
            </a:endParaRPr>
          </a:p>
          <a:p>
            <a:pPr indent="0" lvl="0" marL="0" rtl="0">
              <a:lnSpc>
                <a:spcPct val="100000"/>
              </a:lnSpc>
              <a:spcBef>
                <a:spcPts val="0"/>
              </a:spcBef>
              <a:spcAft>
                <a:spcPts val="0"/>
              </a:spcAft>
              <a:buNone/>
            </a:pPr>
            <a:r>
              <a:rPr lang="en" sz="2400">
                <a:latin typeface="Arial"/>
                <a:ea typeface="Arial"/>
                <a:cs typeface="Arial"/>
                <a:sym typeface="Arial"/>
              </a:rPr>
              <a:t>Operations Officer: Fauerbach</a:t>
            </a:r>
            <a:br>
              <a:rPr lang="en" sz="2400">
                <a:latin typeface="Arial"/>
                <a:ea typeface="Arial"/>
                <a:cs typeface="Arial"/>
                <a:sym typeface="Arial"/>
              </a:rPr>
            </a:br>
            <a:endParaRPr sz="1400">
              <a:latin typeface="Arial"/>
              <a:ea typeface="Arial"/>
              <a:cs typeface="Arial"/>
              <a:sym typeface="Arial"/>
            </a:endParaRPr>
          </a:p>
          <a:p>
            <a:pPr indent="0" lvl="0" marL="0" rtl="0" algn="ctr">
              <a:lnSpc>
                <a:spcPct val="100000"/>
              </a:lnSpc>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Mission</a:t>
            </a:r>
            <a:endParaRPr sz="3600"/>
          </a:p>
        </p:txBody>
      </p:sp>
      <p:sp>
        <p:nvSpPr>
          <p:cNvPr id="168" name="Shape 16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000">
                <a:latin typeface="Arial"/>
                <a:ea typeface="Arial"/>
                <a:cs typeface="Arial"/>
                <a:sym typeface="Arial"/>
              </a:rPr>
              <a:t>To educate, train, and prepare the USMA Collegiate Cyber Defense Competition team for the </a:t>
            </a:r>
            <a:r>
              <a:rPr lang="en" sz="2000">
                <a:latin typeface="Arial"/>
                <a:ea typeface="Arial"/>
                <a:cs typeface="Arial"/>
                <a:sym typeface="Arial"/>
              </a:rPr>
              <a:t>Collegiate Cyber Defense Competition</a:t>
            </a:r>
            <a:r>
              <a:rPr lang="en" sz="2000">
                <a:latin typeface="Arial"/>
                <a:ea typeface="Arial"/>
                <a:cs typeface="Arial"/>
                <a:sym typeface="Arial"/>
              </a:rPr>
              <a:t> on 27 January 2018 in order to win the competition and create the foundation for future teams.</a:t>
            </a:r>
            <a:endParaRPr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Available</a:t>
            </a:r>
            <a:r>
              <a:rPr lang="en" sz="3600"/>
              <a:t> Assets</a:t>
            </a:r>
            <a:endParaRPr sz="3600"/>
          </a:p>
        </p:txBody>
      </p:sp>
      <p:sp>
        <p:nvSpPr>
          <p:cNvPr id="174" name="Shape 17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Arial"/>
              <a:buChar char="●"/>
            </a:pPr>
            <a:r>
              <a:rPr lang="en" sz="1400">
                <a:latin typeface="Arial"/>
                <a:ea typeface="Arial"/>
                <a:cs typeface="Arial"/>
                <a:sym typeface="Arial"/>
              </a:rPr>
              <a:t>Cisco Routers</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Cisco Switches</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Vsphere</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EECS Net</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Historical resources from previous CDX teams</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All online or printed resources</a:t>
            </a:r>
            <a:endParaRPr sz="1400">
              <a:latin typeface="Arial"/>
              <a:ea typeface="Arial"/>
              <a:cs typeface="Arial"/>
              <a:sym typeface="Arial"/>
            </a:endParaRPr>
          </a:p>
          <a:p>
            <a:pPr indent="-298450" lvl="1" marL="914400" rtl="0">
              <a:spcBef>
                <a:spcPts val="0"/>
              </a:spcBef>
              <a:spcAft>
                <a:spcPts val="0"/>
              </a:spcAft>
              <a:buSzPts val="1100"/>
              <a:buFont typeface="Arial"/>
              <a:buChar char="○"/>
            </a:pPr>
            <a:r>
              <a:rPr lang="en">
                <a:latin typeface="Arial"/>
                <a:ea typeface="Arial"/>
                <a:cs typeface="Arial"/>
                <a:sym typeface="Arial"/>
              </a:rPr>
              <a:t>I.e server-world.info, other FAQs </a:t>
            </a:r>
            <a:endParaRPr>
              <a:latin typeface="Arial"/>
              <a:ea typeface="Arial"/>
              <a:cs typeface="Arial"/>
              <a:sym typeface="Arial"/>
            </a:endParaRPr>
          </a:p>
          <a:p>
            <a:pPr indent="0" lvl="0" marL="0" rtl="0">
              <a:spcBef>
                <a:spcPts val="1600"/>
              </a:spcBef>
              <a:spcAft>
                <a:spcPts val="0"/>
              </a:spcAft>
              <a:buNone/>
            </a:pPr>
            <a:r>
              <a:t/>
            </a:r>
            <a:endParaRPr>
              <a:latin typeface="Arial"/>
              <a:ea typeface="Arial"/>
              <a:cs typeface="Arial"/>
              <a:sym typeface="Arial"/>
            </a:endParaRPr>
          </a:p>
          <a:p>
            <a:pPr indent="0" lvl="0" marL="0" rtl="0">
              <a:spcBef>
                <a:spcPts val="1600"/>
              </a:spcBef>
              <a:spcAft>
                <a:spcPts val="0"/>
              </a:spcAft>
              <a:buNone/>
            </a:pPr>
            <a:r>
              <a:t/>
            </a:r>
            <a:endParaRPr>
              <a:latin typeface="Arial"/>
              <a:ea typeface="Arial"/>
              <a:cs typeface="Arial"/>
              <a:sym typeface="Arial"/>
            </a:endParaRPr>
          </a:p>
          <a:p>
            <a:pPr indent="0" lvl="0" marL="0" rtl="0">
              <a:spcBef>
                <a:spcPts val="1600"/>
              </a:spcBef>
              <a:spcAft>
                <a:spcPts val="0"/>
              </a:spcAft>
              <a:buNone/>
            </a:pPr>
            <a:r>
              <a:rPr lang="en" sz="1000">
                <a:latin typeface="Arial"/>
                <a:ea typeface="Arial"/>
                <a:cs typeface="Arial"/>
                <a:sym typeface="Arial"/>
              </a:rPr>
              <a:t>http://www.nationalccdc.org/index.php/competition/competitors/rules</a:t>
            </a:r>
            <a:endParaRPr sz="1000">
              <a:latin typeface="Arial"/>
              <a:ea typeface="Arial"/>
              <a:cs typeface="Arial"/>
              <a:sym typeface="Arial"/>
            </a:endParaRPr>
          </a:p>
          <a:p>
            <a:pPr indent="0" lvl="0" marL="0">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Constraints</a:t>
            </a:r>
            <a:endParaRPr sz="3600"/>
          </a:p>
        </p:txBody>
      </p:sp>
      <p:sp>
        <p:nvSpPr>
          <p:cNvPr id="180" name="Shape 18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Arial"/>
              <a:buChar char="●"/>
            </a:pPr>
            <a:r>
              <a:rPr lang="en" sz="1400">
                <a:latin typeface="Arial"/>
                <a:ea typeface="Arial"/>
                <a:cs typeface="Arial"/>
                <a:sym typeface="Arial"/>
              </a:rPr>
              <a:t>Time</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Number of VMs allowed and max processing power for each</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No paid resources</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Lack of internet access</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No external media</a:t>
            </a:r>
            <a:endParaRPr sz="1400">
              <a:latin typeface="Arial"/>
              <a:ea typeface="Arial"/>
              <a:cs typeface="Arial"/>
              <a:sym typeface="Arial"/>
            </a:endParaRPr>
          </a:p>
          <a:p>
            <a:pPr indent="0" lvl="0" marL="0">
              <a:spcBef>
                <a:spcPts val="1600"/>
              </a:spcBef>
              <a:spcAft>
                <a:spcPts val="1600"/>
              </a:spcAft>
              <a:buNone/>
            </a:pPr>
            <a:r>
              <a:t/>
            </a:r>
            <a:endParaRPr sz="1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CCDC Essential Skill Set</a:t>
            </a:r>
            <a:endParaRPr sz="3600"/>
          </a:p>
        </p:txBody>
      </p:sp>
      <p:sp>
        <p:nvSpPr>
          <p:cNvPr id="186" name="Shape 186"/>
          <p:cNvSpPr txBox="1"/>
          <p:nvPr>
            <p:ph idx="1" type="body"/>
          </p:nvPr>
        </p:nvSpPr>
        <p:spPr>
          <a:xfrm>
            <a:off x="1297500" y="1353250"/>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200">
                <a:latin typeface="Arial"/>
                <a:ea typeface="Arial"/>
                <a:cs typeface="Arial"/>
                <a:sym typeface="Arial"/>
              </a:rPr>
              <a:t>• Common Unix Printing System (CUPS)</a:t>
            </a:r>
            <a:br>
              <a:rPr lang="en" sz="1200">
                <a:latin typeface="Arial"/>
                <a:ea typeface="Arial"/>
                <a:cs typeface="Arial"/>
                <a:sym typeface="Arial"/>
              </a:rPr>
            </a:br>
            <a:r>
              <a:rPr lang="en" sz="1200">
                <a:latin typeface="Arial"/>
                <a:ea typeface="Arial"/>
                <a:cs typeface="Arial"/>
                <a:sym typeface="Arial"/>
              </a:rPr>
              <a:t>• Computer Forensics</a:t>
            </a:r>
            <a:br>
              <a:rPr lang="en" sz="1200">
                <a:latin typeface="Arial"/>
                <a:ea typeface="Arial"/>
                <a:cs typeface="Arial"/>
                <a:sym typeface="Arial"/>
              </a:rPr>
            </a:br>
            <a:r>
              <a:rPr lang="en" sz="1200">
                <a:latin typeface="Arial"/>
                <a:ea typeface="Arial"/>
                <a:cs typeface="Arial"/>
                <a:sym typeface="Arial"/>
              </a:rPr>
              <a:t>• Database administration</a:t>
            </a:r>
            <a:br>
              <a:rPr lang="en" sz="1200">
                <a:latin typeface="Arial"/>
                <a:ea typeface="Arial"/>
                <a:cs typeface="Arial"/>
                <a:sym typeface="Arial"/>
              </a:rPr>
            </a:br>
            <a:r>
              <a:rPr lang="en" sz="1200">
                <a:latin typeface="Arial"/>
                <a:ea typeface="Arial"/>
                <a:cs typeface="Arial"/>
                <a:sym typeface="Arial"/>
              </a:rPr>
              <a:t>• Directory services (e.g., Active Directory)</a:t>
            </a:r>
            <a:br>
              <a:rPr lang="en" sz="1200">
                <a:latin typeface="Arial"/>
                <a:ea typeface="Arial"/>
                <a:cs typeface="Arial"/>
                <a:sym typeface="Arial"/>
              </a:rPr>
            </a:br>
            <a:r>
              <a:rPr lang="en" sz="1200">
                <a:latin typeface="Arial"/>
                <a:ea typeface="Arial"/>
                <a:cs typeface="Arial"/>
                <a:sym typeface="Arial"/>
              </a:rPr>
              <a:t>• Domain Name System (DNS)</a:t>
            </a:r>
            <a:br>
              <a:rPr lang="en" sz="1200">
                <a:latin typeface="Arial"/>
                <a:ea typeface="Arial"/>
                <a:cs typeface="Arial"/>
                <a:sym typeface="Arial"/>
              </a:rPr>
            </a:br>
            <a:r>
              <a:rPr lang="en" sz="1200">
                <a:latin typeface="Arial"/>
                <a:ea typeface="Arial"/>
                <a:cs typeface="Arial"/>
                <a:sym typeface="Arial"/>
              </a:rPr>
              <a:t>• E-mail Servers (Exchange and sendmail)</a:t>
            </a:r>
            <a:br>
              <a:rPr lang="en" sz="1200">
                <a:latin typeface="Arial"/>
                <a:ea typeface="Arial"/>
                <a:cs typeface="Arial"/>
                <a:sym typeface="Arial"/>
              </a:rPr>
            </a:br>
            <a:r>
              <a:rPr lang="en" sz="1200">
                <a:latin typeface="Arial"/>
                <a:ea typeface="Arial"/>
                <a:cs typeface="Arial"/>
                <a:sym typeface="Arial"/>
              </a:rPr>
              <a:t>• File Servers</a:t>
            </a:r>
            <a:br>
              <a:rPr lang="en" sz="1200">
                <a:latin typeface="Arial"/>
                <a:ea typeface="Arial"/>
                <a:cs typeface="Arial"/>
                <a:sym typeface="Arial"/>
              </a:rPr>
            </a:br>
            <a:r>
              <a:rPr lang="en" sz="1200">
                <a:latin typeface="Arial"/>
                <a:ea typeface="Arial"/>
                <a:cs typeface="Arial"/>
                <a:sym typeface="Arial"/>
              </a:rPr>
              <a:t>• File Transfer Protocol (FTP) services</a:t>
            </a:r>
            <a:br>
              <a:rPr lang="en" sz="1200">
                <a:latin typeface="Arial"/>
                <a:ea typeface="Arial"/>
                <a:cs typeface="Arial"/>
                <a:sym typeface="Arial"/>
              </a:rPr>
            </a:br>
            <a:r>
              <a:rPr lang="en" sz="1200">
                <a:latin typeface="Arial"/>
                <a:ea typeface="Arial"/>
                <a:cs typeface="Arial"/>
                <a:sym typeface="Arial"/>
              </a:rPr>
              <a:t>• Hacking Tools</a:t>
            </a:r>
            <a:br>
              <a:rPr lang="en" sz="1200">
                <a:latin typeface="Arial"/>
                <a:ea typeface="Arial"/>
                <a:cs typeface="Arial"/>
                <a:sym typeface="Arial"/>
              </a:rPr>
            </a:br>
            <a:r>
              <a:rPr lang="en" sz="1200">
                <a:latin typeface="Arial"/>
                <a:ea typeface="Arial"/>
                <a:cs typeface="Arial"/>
                <a:sym typeface="Arial"/>
              </a:rPr>
              <a:t>• HTML</a:t>
            </a:r>
            <a:br>
              <a:rPr lang="en" sz="1200">
                <a:latin typeface="Arial"/>
                <a:ea typeface="Arial"/>
                <a:cs typeface="Arial"/>
                <a:sym typeface="Arial"/>
              </a:rPr>
            </a:br>
            <a:r>
              <a:rPr lang="en" sz="1200">
                <a:latin typeface="Arial"/>
                <a:ea typeface="Arial"/>
                <a:cs typeface="Arial"/>
                <a:sym typeface="Arial"/>
              </a:rPr>
              <a:t>• Networking devices (to include switches, firewalls, routers)</a:t>
            </a:r>
            <a:br>
              <a:rPr lang="en" sz="1200">
                <a:latin typeface="Arial"/>
                <a:ea typeface="Arial"/>
                <a:cs typeface="Arial"/>
                <a:sym typeface="Arial"/>
              </a:rPr>
            </a:br>
            <a:r>
              <a:rPr lang="en" sz="1200">
                <a:latin typeface="Arial"/>
                <a:ea typeface="Arial"/>
                <a:cs typeface="Arial"/>
                <a:sym typeface="Arial"/>
              </a:rPr>
              <a:t>• Samba</a:t>
            </a:r>
            <a:br>
              <a:rPr lang="en" sz="1200">
                <a:latin typeface="Arial"/>
                <a:ea typeface="Arial"/>
                <a:cs typeface="Arial"/>
                <a:sym typeface="Arial"/>
              </a:rPr>
            </a:br>
            <a:r>
              <a:rPr lang="en" sz="1200">
                <a:latin typeface="Arial"/>
                <a:ea typeface="Arial"/>
                <a:cs typeface="Arial"/>
                <a:sym typeface="Arial"/>
              </a:rPr>
              <a:t>• Secure Shell (SSH)</a:t>
            </a:r>
            <a:br>
              <a:rPr lang="en" sz="1200">
                <a:latin typeface="Arial"/>
                <a:ea typeface="Arial"/>
                <a:cs typeface="Arial"/>
                <a:sym typeface="Arial"/>
              </a:rPr>
            </a:br>
            <a:r>
              <a:rPr lang="en" sz="1200">
                <a:latin typeface="Arial"/>
                <a:ea typeface="Arial"/>
                <a:cs typeface="Arial"/>
                <a:sym typeface="Arial"/>
              </a:rPr>
              <a:t>• SQL</a:t>
            </a:r>
            <a:br>
              <a:rPr lang="en" sz="1200">
                <a:latin typeface="Arial"/>
                <a:ea typeface="Arial"/>
                <a:cs typeface="Arial"/>
                <a:sym typeface="Arial"/>
              </a:rPr>
            </a:br>
            <a:r>
              <a:rPr lang="en" sz="1200">
                <a:latin typeface="Arial"/>
                <a:ea typeface="Arial"/>
                <a:cs typeface="Arial"/>
                <a:sym typeface="Arial"/>
              </a:rPr>
              <a:t>• Syslog</a:t>
            </a:r>
            <a:br>
              <a:rPr lang="en" sz="1200">
                <a:latin typeface="Arial"/>
                <a:ea typeface="Arial"/>
                <a:cs typeface="Arial"/>
                <a:sym typeface="Arial"/>
              </a:rPr>
            </a:br>
            <a:r>
              <a:rPr lang="en" sz="1200">
                <a:latin typeface="Arial"/>
                <a:ea typeface="Arial"/>
                <a:cs typeface="Arial"/>
                <a:sym typeface="Arial"/>
              </a:rPr>
              <a:t>• Understand Cyber Law</a:t>
            </a:r>
            <a:br>
              <a:rPr lang="en" sz="1200">
                <a:latin typeface="Arial"/>
                <a:ea typeface="Arial"/>
                <a:cs typeface="Arial"/>
                <a:sym typeface="Arial"/>
              </a:rPr>
            </a:br>
            <a:r>
              <a:rPr lang="en" sz="1200">
                <a:latin typeface="Arial"/>
                <a:ea typeface="Arial"/>
                <a:cs typeface="Arial"/>
                <a:sym typeface="Arial"/>
              </a:rPr>
              <a:t>• Virtual Private Networking (VPN)/remote access</a:t>
            </a:r>
            <a:br>
              <a:rPr lang="en" sz="1200">
                <a:latin typeface="Arial"/>
                <a:ea typeface="Arial"/>
                <a:cs typeface="Arial"/>
                <a:sym typeface="Arial"/>
              </a:rPr>
            </a:br>
            <a:r>
              <a:rPr lang="en" sz="1200">
                <a:latin typeface="Arial"/>
                <a:ea typeface="Arial"/>
                <a:cs typeface="Arial"/>
                <a:sym typeface="Arial"/>
              </a:rPr>
              <a:t>• Web servers (both Apache and IIS)</a:t>
            </a:r>
            <a:br>
              <a:rPr lang="en" sz="1200">
                <a:latin typeface="Arial"/>
                <a:ea typeface="Arial"/>
                <a:cs typeface="Arial"/>
                <a:sym typeface="Arial"/>
              </a:rPr>
            </a:br>
            <a:r>
              <a:rPr lang="en" sz="1200">
                <a:latin typeface="Arial"/>
                <a:ea typeface="Arial"/>
                <a:cs typeface="Arial"/>
                <a:sym typeface="Arial"/>
              </a:rPr>
              <a:t>• Windows and UNIX/Linux system administration and hardening</a:t>
            </a:r>
            <a:br>
              <a:rPr lang="en" sz="900">
                <a:latin typeface="Arial"/>
                <a:ea typeface="Arial"/>
                <a:cs typeface="Arial"/>
                <a:sym typeface="Arial"/>
              </a:rPr>
            </a:br>
            <a:endParaRPr sz="900">
              <a:latin typeface="Arial"/>
              <a:ea typeface="Arial"/>
              <a:cs typeface="Arial"/>
              <a:sym typeface="Arial"/>
            </a:endParaRPr>
          </a:p>
          <a:p>
            <a:pPr indent="0" lvl="0" marL="0">
              <a:lnSpc>
                <a:spcPct val="100000"/>
              </a:lnSpc>
              <a:spcBef>
                <a:spcPts val="1600"/>
              </a:spcBef>
              <a:spcAft>
                <a:spcPts val="0"/>
              </a:spcAft>
              <a:buNone/>
            </a:pPr>
            <a:r>
              <a:t/>
            </a:r>
            <a:endParaRPr sz="900">
              <a:latin typeface="Arial"/>
              <a:ea typeface="Arial"/>
              <a:cs typeface="Arial"/>
              <a:sym typeface="Arial"/>
            </a:endParaRPr>
          </a:p>
          <a:p>
            <a:pPr indent="0" lvl="0" marL="0">
              <a:lnSpc>
                <a:spcPct val="100000"/>
              </a:lnSpc>
              <a:spcBef>
                <a:spcPts val="1600"/>
              </a:spcBef>
              <a:spcAft>
                <a:spcPts val="1600"/>
              </a:spcAft>
              <a:buNone/>
            </a:pPr>
            <a:r>
              <a:t/>
            </a:r>
            <a:endParaRPr sz="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Risk </a:t>
            </a:r>
            <a:r>
              <a:rPr lang="en" sz="3600"/>
              <a:t>Assessment</a:t>
            </a:r>
            <a:endParaRPr sz="3600"/>
          </a:p>
        </p:txBody>
      </p:sp>
      <p:sp>
        <p:nvSpPr>
          <p:cNvPr id="192" name="Shape 19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Arial"/>
              <a:buChar char="●"/>
            </a:pPr>
            <a:r>
              <a:rPr lang="en" sz="1400">
                <a:latin typeface="Arial"/>
                <a:ea typeface="Arial"/>
                <a:cs typeface="Arial"/>
                <a:sym typeface="Arial"/>
              </a:rPr>
              <a:t>Multiple operating systems</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 Windows 2008/7, Windows 2003/2000 Server and Professional, Windows XP Professional, Windows Vista, Various BSD distributions, various Linux distributions, and Solaris</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Diverse services</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Analyze live traffic for malware</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Inherit and Defend</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Identify pre-installed backdoors</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Troubleshooting</a:t>
            </a:r>
            <a:endParaRPr sz="1400">
              <a:latin typeface="Arial"/>
              <a:ea typeface="Arial"/>
              <a:cs typeface="Arial"/>
              <a:sym typeface="Arial"/>
            </a:endParaRPr>
          </a:p>
          <a:p>
            <a:pPr indent="-317500" lvl="1" marL="914400">
              <a:spcBef>
                <a:spcPts val="0"/>
              </a:spcBef>
              <a:spcAft>
                <a:spcPts val="0"/>
              </a:spcAft>
              <a:buSzPts val="1400"/>
              <a:buFont typeface="Arial"/>
              <a:buChar char="○"/>
            </a:pPr>
            <a:r>
              <a:rPr lang="en" sz="1400">
                <a:latin typeface="Arial"/>
                <a:ea typeface="Arial"/>
                <a:cs typeface="Arial"/>
                <a:sym typeface="Arial"/>
              </a:rPr>
              <a:t>What does right look like</a:t>
            </a:r>
            <a:endParaRPr sz="1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Tasks</a:t>
            </a:r>
            <a:endParaRPr sz="3600"/>
          </a:p>
        </p:txBody>
      </p:sp>
      <p:sp>
        <p:nvSpPr>
          <p:cNvPr id="198" name="Shape 198"/>
          <p:cNvSpPr txBox="1"/>
          <p:nvPr>
            <p:ph idx="1" type="body"/>
          </p:nvPr>
        </p:nvSpPr>
        <p:spPr>
          <a:xfrm>
            <a:off x="1297500" y="1335325"/>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500">
                <a:latin typeface="Arial"/>
                <a:ea typeface="Arial"/>
                <a:cs typeface="Arial"/>
                <a:sym typeface="Arial"/>
              </a:rPr>
              <a:t>Specified </a:t>
            </a:r>
            <a:endParaRPr sz="1500">
              <a:latin typeface="Arial"/>
              <a:ea typeface="Arial"/>
              <a:cs typeface="Arial"/>
              <a:sym typeface="Arial"/>
            </a:endParaRPr>
          </a:p>
          <a:p>
            <a:pPr indent="-323850" lvl="0" marL="457200" rtl="0">
              <a:spcBef>
                <a:spcPts val="1600"/>
              </a:spcBef>
              <a:spcAft>
                <a:spcPts val="0"/>
              </a:spcAft>
              <a:buSzPts val="1500"/>
              <a:buFont typeface="Arial"/>
              <a:buChar char="●"/>
            </a:pPr>
            <a:r>
              <a:rPr lang="en" sz="1500">
                <a:latin typeface="Arial"/>
                <a:ea typeface="Arial"/>
                <a:cs typeface="Arial"/>
                <a:sym typeface="Arial"/>
              </a:rPr>
              <a:t>Establish COA for next 12 lessons</a:t>
            </a:r>
            <a:endParaRPr sz="1500">
              <a:latin typeface="Arial"/>
              <a:ea typeface="Arial"/>
              <a:cs typeface="Arial"/>
              <a:sym typeface="Arial"/>
            </a:endParaRPr>
          </a:p>
          <a:p>
            <a:pPr indent="-323850" lvl="0" marL="457200" rtl="0">
              <a:spcBef>
                <a:spcPts val="0"/>
              </a:spcBef>
              <a:spcAft>
                <a:spcPts val="0"/>
              </a:spcAft>
              <a:buSzPts val="1500"/>
              <a:buFont typeface="Arial"/>
              <a:buChar char="●"/>
            </a:pPr>
            <a:r>
              <a:rPr lang="en" sz="1500">
                <a:latin typeface="Arial"/>
                <a:ea typeface="Arial"/>
                <a:cs typeface="Arial"/>
                <a:sym typeface="Arial"/>
              </a:rPr>
              <a:t>Identify CCDC team for next semester (12 PAX)</a:t>
            </a:r>
            <a:endParaRPr sz="1500">
              <a:latin typeface="Arial"/>
              <a:ea typeface="Arial"/>
              <a:cs typeface="Arial"/>
              <a:sym typeface="Arial"/>
            </a:endParaRPr>
          </a:p>
          <a:p>
            <a:pPr indent="-323850" lvl="0" marL="457200" rtl="0">
              <a:spcBef>
                <a:spcPts val="0"/>
              </a:spcBef>
              <a:spcAft>
                <a:spcPts val="0"/>
              </a:spcAft>
              <a:buSzPts val="1500"/>
              <a:buFont typeface="Arial"/>
              <a:buChar char="●"/>
            </a:pPr>
            <a:r>
              <a:rPr lang="en" sz="1500">
                <a:latin typeface="Arial"/>
                <a:ea typeface="Arial"/>
                <a:cs typeface="Arial"/>
                <a:sym typeface="Arial"/>
              </a:rPr>
              <a:t>Prepare reference material for services</a:t>
            </a:r>
            <a:endParaRPr sz="1500">
              <a:latin typeface="Arial"/>
              <a:ea typeface="Arial"/>
              <a:cs typeface="Arial"/>
              <a:sym typeface="Arial"/>
            </a:endParaRPr>
          </a:p>
          <a:p>
            <a:pPr indent="0" lvl="0" marL="0">
              <a:spcBef>
                <a:spcPts val="1600"/>
              </a:spcBef>
              <a:spcAft>
                <a:spcPts val="0"/>
              </a:spcAft>
              <a:buNone/>
            </a:pPr>
            <a:r>
              <a:rPr lang="en" sz="1500">
                <a:latin typeface="Arial"/>
                <a:ea typeface="Arial"/>
                <a:cs typeface="Arial"/>
                <a:sym typeface="Arial"/>
              </a:rPr>
              <a:t>Implied</a:t>
            </a:r>
            <a:endParaRPr sz="1500">
              <a:latin typeface="Arial"/>
              <a:ea typeface="Arial"/>
              <a:cs typeface="Arial"/>
              <a:sym typeface="Arial"/>
            </a:endParaRPr>
          </a:p>
          <a:p>
            <a:pPr indent="-323850" lvl="0" marL="457200" rtl="0">
              <a:spcBef>
                <a:spcPts val="1600"/>
              </a:spcBef>
              <a:spcAft>
                <a:spcPts val="0"/>
              </a:spcAft>
              <a:buSzPts val="1500"/>
              <a:buFont typeface="Arial"/>
              <a:buChar char="●"/>
            </a:pPr>
            <a:r>
              <a:rPr lang="en" sz="1500">
                <a:latin typeface="Arial"/>
                <a:ea typeface="Arial"/>
                <a:cs typeface="Arial"/>
                <a:sym typeface="Arial"/>
              </a:rPr>
              <a:t>Determine what we need to know for the CCDC</a:t>
            </a:r>
            <a:endParaRPr sz="1500">
              <a:latin typeface="Arial"/>
              <a:ea typeface="Arial"/>
              <a:cs typeface="Arial"/>
              <a:sym typeface="Arial"/>
            </a:endParaRPr>
          </a:p>
          <a:p>
            <a:pPr indent="-323850" lvl="0" marL="457200" rtl="0">
              <a:spcBef>
                <a:spcPts val="0"/>
              </a:spcBef>
              <a:spcAft>
                <a:spcPts val="0"/>
              </a:spcAft>
              <a:buSzPts val="1500"/>
              <a:buFont typeface="Arial"/>
              <a:buChar char="●"/>
            </a:pPr>
            <a:r>
              <a:rPr lang="en" sz="1500">
                <a:latin typeface="Arial"/>
                <a:ea typeface="Arial"/>
                <a:cs typeface="Arial"/>
                <a:sym typeface="Arial"/>
              </a:rPr>
              <a:t>Reach out to mentors to learn additional skill sets</a:t>
            </a:r>
            <a:endParaRPr sz="15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