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Montserrat"/>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E1B26E1-3C93-4240-928D-19CC7F3219F5}">
  <a:tblStyle styleId="{9E1B26E1-3C93-4240-928D-19CC7F3219F5}" styleName="Table_0">
    <a:wholeTbl>
      <a:tcTxStyle b="off" i="off">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spcBef>
                <a:spcPts val="0"/>
              </a:spcBef>
              <a:spcAft>
                <a:spcPts val="0"/>
              </a:spcAft>
              <a:buSzPts val="1100"/>
              <a:buFont typeface="Arial"/>
              <a:buChar char="●"/>
              <a:defRPr b="0" i="0" sz="1100" u="none" cap="none" strike="noStrike"/>
            </a:lvl1pPr>
            <a:lvl2pPr indent="-298450" lvl="1" marL="914400" marR="0" rtl="0" algn="l">
              <a:spcBef>
                <a:spcPts val="0"/>
              </a:spcBef>
              <a:spcAft>
                <a:spcPts val="0"/>
              </a:spcAft>
              <a:buSzPts val="1100"/>
              <a:buFont typeface="Arial"/>
              <a:buChar char="○"/>
              <a:defRPr b="0" i="0" sz="1100" u="none" cap="none" strike="noStrike"/>
            </a:lvl2pPr>
            <a:lvl3pPr indent="-298450" lvl="2" marL="1371600" marR="0" rtl="0" algn="l">
              <a:spcBef>
                <a:spcPts val="0"/>
              </a:spcBef>
              <a:spcAft>
                <a:spcPts val="0"/>
              </a:spcAft>
              <a:buSzPts val="1100"/>
              <a:buFont typeface="Arial"/>
              <a:buChar char="■"/>
              <a:defRPr b="0" i="0" sz="1100" u="none" cap="none" strike="noStrike"/>
            </a:lvl3pPr>
            <a:lvl4pPr indent="-298450" lvl="3" marL="1828800" marR="0" rtl="0" algn="l">
              <a:spcBef>
                <a:spcPts val="0"/>
              </a:spcBef>
              <a:spcAft>
                <a:spcPts val="0"/>
              </a:spcAft>
              <a:buSzPts val="1100"/>
              <a:buFont typeface="Arial"/>
              <a:buChar char="●"/>
              <a:defRPr b="0" i="0" sz="1100" u="none" cap="none" strike="noStrike"/>
            </a:lvl4pPr>
            <a:lvl5pPr indent="-298450" lvl="4" marL="2286000" marR="0" rtl="0" algn="l">
              <a:spcBef>
                <a:spcPts val="0"/>
              </a:spcBef>
              <a:spcAft>
                <a:spcPts val="0"/>
              </a:spcAft>
              <a:buSzPts val="1100"/>
              <a:buFont typeface="Arial"/>
              <a:buChar char="○"/>
              <a:defRPr b="0" i="0" sz="1100" u="none" cap="none" strike="noStrike"/>
            </a:lvl5pPr>
            <a:lvl6pPr indent="-298450" lvl="5" marL="2743200" marR="0" rtl="0" algn="l">
              <a:spcBef>
                <a:spcPts val="0"/>
              </a:spcBef>
              <a:spcAft>
                <a:spcPts val="0"/>
              </a:spcAft>
              <a:buSzPts val="1100"/>
              <a:buFont typeface="Arial"/>
              <a:buChar char="■"/>
              <a:defRPr b="0" i="0" sz="1100" u="none" cap="none" strike="noStrike"/>
            </a:lvl6pPr>
            <a:lvl7pPr indent="-298450" lvl="6" marL="3200400" marR="0" rtl="0" algn="l">
              <a:spcBef>
                <a:spcPts val="0"/>
              </a:spcBef>
              <a:spcAft>
                <a:spcPts val="0"/>
              </a:spcAft>
              <a:buSzPts val="1100"/>
              <a:buFont typeface="Arial"/>
              <a:buChar char="●"/>
              <a:defRPr b="0" i="0" sz="1100" u="none" cap="none" strike="noStrike"/>
            </a:lvl7pPr>
            <a:lvl8pPr indent="-298450" lvl="7" marL="3657600" marR="0" rtl="0" algn="l">
              <a:spcBef>
                <a:spcPts val="0"/>
              </a:spcBef>
              <a:spcAft>
                <a:spcPts val="0"/>
              </a:spcAft>
              <a:buSzPts val="1100"/>
              <a:buFont typeface="Arial"/>
              <a:buChar char="○"/>
              <a:defRPr b="0" i="0" sz="1100" u="none" cap="none" strike="noStrike"/>
            </a:lvl8pPr>
            <a:lvl9pPr indent="-298450" lvl="8" marL="4114800" marR="0" rtl="0" algn="l">
              <a:spcBef>
                <a:spcPts val="0"/>
              </a:spcBef>
              <a:spcAft>
                <a:spcPts val="0"/>
              </a:spcAft>
              <a:buSzPts val="1100"/>
              <a:buFont typeface="Arial"/>
              <a:buChar char="■"/>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1" name="Shape 20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7" name="Shape 20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3" name="Shape 21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b="0" i="0" lang="en" sz="1100" u="none" cap="none" strike="noStrike"/>
              <a:t>Cole - Make sure you discuss OS and the initialization of each VM.</a:t>
            </a:r>
            <a:endParaRPr/>
          </a:p>
          <a:p>
            <a:pPr indent="0" lvl="0" marL="0" marR="0" rtl="0" algn="l">
              <a:spcBef>
                <a:spcPts val="0"/>
              </a:spcBef>
              <a:spcAft>
                <a:spcPts val="0"/>
              </a:spcAft>
              <a:buSzPts val="1100"/>
              <a:buFont typeface="Arial"/>
              <a:buNone/>
            </a:pPr>
            <a:r>
              <a:rPr b="0" i="0" lang="en" sz="1100" u="none" cap="none" strike="noStrike"/>
              <a:t>This is focused on securing the actual base machine. So dealing with stuff like user accounts that aren’t supposed to be there, running apt-get update, looking for chron jobs, ports that are listening or beaconing. Basically making sure that the attacker actually has to exploit a bad config and not just log in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9" name="Shape 21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5" name="Shape 22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Calibri"/>
              <a:buNone/>
            </a:pPr>
            <a:r>
              <a:rPr b="0" i="0" lang="en" sz="1100" u="none" cap="none" strike="noStrike">
                <a:latin typeface="Calibri"/>
                <a:ea typeface="Calibri"/>
                <a:cs typeface="Calibri"/>
                <a:sym typeface="Calibri"/>
              </a:rPr>
              <a:t>Sanitizes the gray-cell Windows workstations which arrive from the NSA laced with rootkits. Configures all end-user Windows workstations to forward their logs to the central log server. Assumes knowledge of or a willingness to learn Windows. Be prepared to aid in the installation of new hosts onto the network during exercise injects. Also serves to assist the Active Directory administrator. Assumes knowledge of or a willingness to learn syslogd, rsyslog, NXLog, etc.</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1" name="Shape 23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7" name="Shape 23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3" name="Shape 24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9" name="Shape 24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5" name="Shape 25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1" name="Shape 26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7" name="Shape 26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3" name="Shape 27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0" name="Shape 28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6" name="Shape 28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2" name="Shape 29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8" name="Shape 29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9" name="Shape 18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5" name="Shape 19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Shape 13"/>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Shape 16"/>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4000"/>
              <a:buFont typeface="Montserrat"/>
              <a:buNone/>
              <a:defRPr b="0" i="0" sz="40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4000"/>
              <a:buFont typeface="Montserrat"/>
              <a:buNone/>
              <a:defRPr sz="4000">
                <a:solidFill>
                  <a:schemeClr val="lt1"/>
                </a:solidFill>
                <a:latin typeface="Montserrat"/>
                <a:ea typeface="Montserrat"/>
                <a:cs typeface="Montserrat"/>
                <a:sym typeface="Montserrat"/>
              </a:defRPr>
            </a:lvl9pPr>
          </a:lstStyle>
          <a:p/>
        </p:txBody>
      </p:sp>
      <p:sp>
        <p:nvSpPr>
          <p:cNvPr id="17" name="Shape 17"/>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1pPr>
            <a:lvl2pPr indent="0" lvl="1"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2pPr>
            <a:lvl3pPr indent="0" lvl="2"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3pPr>
            <a:lvl4pPr indent="0" lvl="3"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4pPr>
            <a:lvl5pPr indent="0" lvl="4"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5pPr>
            <a:lvl6pPr indent="0" lvl="5"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6pPr>
            <a:lvl7pPr indent="0" lvl="6"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7pPr>
            <a:lvl8pPr indent="0" lvl="7"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8pPr>
            <a:lvl9pPr indent="0" lvl="8"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9pPr>
          </a:lstStyle>
          <a:p/>
        </p:txBody>
      </p:sp>
      <p:sp>
        <p:nvSpPr>
          <p:cNvPr id="18" name="Shape 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Shape 108"/>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Shape 110"/>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Shape 112"/>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Shape 116"/>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Shape 117"/>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Shape 119"/>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Shape 12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Shape 123"/>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Shape 125"/>
          <p:cNvSpPr txBox="1"/>
          <p:nvPr>
            <p:ph type="title"/>
          </p:nvPr>
        </p:nvSpPr>
        <p:spPr>
          <a:xfrm>
            <a:off x="823850" y="1284675"/>
            <a:ext cx="4776000" cy="13008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8000"/>
              <a:buFont typeface="Montserrat"/>
              <a:buNone/>
              <a:defRPr b="0" i="0" sz="80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8000"/>
              <a:buFont typeface="Montserrat"/>
              <a:buNone/>
              <a:defRPr sz="8000">
                <a:solidFill>
                  <a:schemeClr val="lt1"/>
                </a:solidFill>
                <a:latin typeface="Montserrat"/>
                <a:ea typeface="Montserrat"/>
                <a:cs typeface="Montserrat"/>
                <a:sym typeface="Montserrat"/>
              </a:defRPr>
            </a:lvl9pPr>
          </a:lstStyle>
          <a:p/>
        </p:txBody>
      </p:sp>
      <p:sp>
        <p:nvSpPr>
          <p:cNvPr id="126" name="Shape 126"/>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127" name="Shape 1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grpSp>
        <p:nvGrpSpPr>
          <p:cNvPr id="20" name="Shape 20"/>
          <p:cNvGrpSpPr/>
          <p:nvPr/>
        </p:nvGrpSpPr>
        <p:grpSpPr>
          <a:xfrm>
            <a:off x="0" y="381001"/>
            <a:ext cx="1037850" cy="1016288"/>
            <a:chOff x="0" y="381001"/>
            <a:chExt cx="1037850" cy="1016288"/>
          </a:xfrm>
        </p:grpSpPr>
        <p:sp>
          <p:nvSpPr>
            <p:cNvPr id="21" name="Shape 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Shape 2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Shape 2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p:txBody>
      </p:sp>
      <p:sp>
        <p:nvSpPr>
          <p:cNvPr id="24" name="Shape 2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25" name="Shape 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6" name="Shape 26"/>
        <p:cNvGrpSpPr/>
        <p:nvPr/>
      </p:nvGrpSpPr>
      <p:grpSpPr>
        <a:xfrm>
          <a:off x="0" y="0"/>
          <a:ext cx="0" cy="0"/>
          <a:chOff x="0" y="0"/>
          <a:chExt cx="0" cy="0"/>
        </a:xfrm>
      </p:grpSpPr>
      <p:grpSp>
        <p:nvGrpSpPr>
          <p:cNvPr id="27" name="Shape 27"/>
          <p:cNvGrpSpPr/>
          <p:nvPr/>
        </p:nvGrpSpPr>
        <p:grpSpPr>
          <a:xfrm>
            <a:off x="4406400" y="0"/>
            <a:ext cx="4737600" cy="5143065"/>
            <a:chOff x="4406400" y="0"/>
            <a:chExt cx="4737600" cy="5143065"/>
          </a:xfrm>
        </p:grpSpPr>
        <p:sp>
          <p:nvSpPr>
            <p:cNvPr id="28" name="Shape 28"/>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Shape 29"/>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Shape 30"/>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Shape 3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Shape 32"/>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Shape 33"/>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Shape 3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Shape 3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Shape 36"/>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Shape 37"/>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Shape 38"/>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Shape 39"/>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Shape 40"/>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Shape 4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Shape 42"/>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Shape 43"/>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Shape 4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Shape 46"/>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47" name="Shape 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8"/>
            <a:chOff x="0" y="381001"/>
            <a:chExt cx="1037850" cy="1016288"/>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Shape 5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p:txBody>
      </p:sp>
      <p:sp>
        <p:nvSpPr>
          <p:cNvPr id="53" name="Shape 53"/>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54" name="Shape 54"/>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55" name="Shape 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8"/>
            <a:chOff x="0" y="381001"/>
            <a:chExt cx="1037850" cy="1016288"/>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Shape 6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p:txBody>
      </p:sp>
      <p:sp>
        <p:nvSpPr>
          <p:cNvPr id="61" name="Shape 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8"/>
            <a:chOff x="0" y="381001"/>
            <a:chExt cx="1037850" cy="1016288"/>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Shape 66"/>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p:txBody>
      </p:sp>
      <p:sp>
        <p:nvSpPr>
          <p:cNvPr id="67" name="Shape 6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68" name="Shape 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Shape 72"/>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Shape 73"/>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Shape 74"/>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Shape 75"/>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Shape 76"/>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Shape 77"/>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Shape 79"/>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Shape 80"/>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Shape 81"/>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Shape 82"/>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Shape 83"/>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Shape 85"/>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Shape 86"/>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Shape 87"/>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Shape 88"/>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Shape 89"/>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90" name="Shape 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8"/>
            <a:chOff x="0" y="381001"/>
            <a:chExt cx="1037850" cy="1016288"/>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Shape 95"/>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9pPr>
          </a:lstStyle>
          <a:p/>
        </p:txBody>
      </p:sp>
      <p:sp>
        <p:nvSpPr>
          <p:cNvPr id="96" name="Shape 96"/>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1pPr>
            <a:lvl2pPr indent="0" lvl="1"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2pPr>
            <a:lvl3pPr indent="0" lvl="2"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3pPr>
            <a:lvl4pPr indent="0" lvl="3"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4pPr>
            <a:lvl5pPr indent="0" lvl="4"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5pPr>
            <a:lvl6pPr indent="0" lvl="5"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6pPr>
            <a:lvl7pPr indent="0" lvl="6"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7pPr>
            <a:lvl8pPr indent="0" lvl="7"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8pPr>
            <a:lvl9pPr indent="0" lvl="8"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9pPr>
          </a:lstStyle>
          <a:p/>
        </p:txBody>
      </p:sp>
      <p:sp>
        <p:nvSpPr>
          <p:cNvPr id="97" name="Shape 97"/>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98" name="Shape 9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Shape 102"/>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Shape 103"/>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104" name="Shape 10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indent="0"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indent="0"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indent="0"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indent="0"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indent="0"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indent="0"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indent="0"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indent="0"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lt1"/>
              </a:buClr>
              <a:buSzPts val="1000"/>
              <a:buFont typeface="Lato"/>
              <a:buNone/>
            </a:pPr>
            <a:fld id="{00000000-1234-1234-1234-123412341234}" type="slidenum">
              <a:rPr b="0" i="0" lang="en" sz="1000" u="none" cap="none" strike="noStrike">
                <a:solidFill>
                  <a:schemeClr val="lt1"/>
                </a:solidFill>
                <a:latin typeface="Lato"/>
                <a:ea typeface="Lato"/>
                <a:cs typeface="Lato"/>
                <a:sym typeface="Lato"/>
              </a:rP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000"/>
              <a:buFont typeface="Montserrat"/>
              <a:buNone/>
            </a:pPr>
            <a:r>
              <a:rPr b="0" i="0" lang="en" sz="4000" u="none" cap="none" strike="noStrike">
                <a:solidFill>
                  <a:schemeClr val="lt1"/>
                </a:solidFill>
                <a:latin typeface="Montserrat"/>
                <a:ea typeface="Montserrat"/>
                <a:cs typeface="Montserrat"/>
                <a:sym typeface="Montserrat"/>
              </a:rPr>
              <a:t>USMA CCDC</a:t>
            </a:r>
            <a:endParaRPr/>
          </a:p>
        </p:txBody>
      </p:sp>
      <p:sp>
        <p:nvSpPr>
          <p:cNvPr id="135" name="Shape 135"/>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300"/>
              <a:buFont typeface="Lato"/>
              <a:buNone/>
            </a:pPr>
            <a:r>
              <a:t/>
            </a:r>
            <a:endParaRPr b="0" i="0" sz="1300" u="none" cap="none" strike="noStrike">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Montserrat"/>
              <a:buNone/>
            </a:pPr>
            <a:r>
              <a:rPr b="0" i="0" lang="en" sz="3600" u="none" cap="none" strike="noStrike">
                <a:solidFill>
                  <a:schemeClr val="lt1"/>
                </a:solidFill>
                <a:latin typeface="Montserrat"/>
                <a:ea typeface="Montserrat"/>
                <a:cs typeface="Montserrat"/>
                <a:sym typeface="Montserrat"/>
              </a:rPr>
              <a:t>Timeline</a:t>
            </a:r>
            <a:endParaRPr/>
          </a:p>
        </p:txBody>
      </p:sp>
      <p:graphicFrame>
        <p:nvGraphicFramePr>
          <p:cNvPr id="204" name="Shape 204"/>
          <p:cNvGraphicFramePr/>
          <p:nvPr/>
        </p:nvGraphicFramePr>
        <p:xfrm>
          <a:off x="952500" y="1504950"/>
          <a:ext cx="3000000" cy="3000000"/>
        </p:xfrm>
        <a:graphic>
          <a:graphicData uri="http://schemas.openxmlformats.org/drawingml/2006/table">
            <a:tbl>
              <a:tblPr>
                <a:noFill/>
                <a:tableStyleId>{9E1B26E1-3C93-4240-928D-19CC7F3219F5}</a:tableStyleId>
              </a:tblPr>
              <a:tblGrid>
                <a:gridCol w="2413000"/>
                <a:gridCol w="2413000"/>
                <a:gridCol w="2413000"/>
              </a:tblGrid>
              <a:tr h="381000">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Lesson</a:t>
                      </a:r>
                      <a:endParaRPr/>
                    </a:p>
                  </a:txBody>
                  <a:tcPr marT="91425" marB="91425" marR="91425" marL="91425"/>
                </a:tc>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Date</a:t>
                      </a:r>
                      <a:endParaRPr/>
                    </a:p>
                  </a:txBody>
                  <a:tcPr marT="91425" marB="91425" marR="91425" marL="91425"/>
                </a:tc>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Item</a:t>
                      </a:r>
                      <a:endParaRPr/>
                    </a:p>
                  </a:txBody>
                  <a:tcPr marT="91425" marB="91425" marR="91425" marL="91425"/>
                </a:tc>
              </a:tr>
              <a:tr h="381000">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28</a:t>
                      </a:r>
                      <a:endParaRPr/>
                    </a:p>
                  </a:txBody>
                  <a:tcPr marT="91425" marB="91425" marR="91425" marL="91425"/>
                </a:tc>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07 NOV 17</a:t>
                      </a:r>
                      <a:endParaRPr/>
                    </a:p>
                  </a:txBody>
                  <a:tcPr marT="91425" marB="91425" marR="91425" marL="91425"/>
                </a:tc>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Mission Analysis Brief</a:t>
                      </a:r>
                      <a:endParaRPr/>
                    </a:p>
                  </a:txBody>
                  <a:tcPr marT="91425" marB="91425" marR="91425" marL="91425"/>
                </a:tc>
              </a:tr>
              <a:tr h="381000">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29</a:t>
                      </a:r>
                      <a:endParaRPr/>
                    </a:p>
                  </a:txBody>
                  <a:tcPr marT="91425" marB="91425" marR="91425" marL="91425"/>
                </a:tc>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09 NOV 17</a:t>
                      </a:r>
                      <a:endParaRPr/>
                    </a:p>
                  </a:txBody>
                  <a:tcPr marT="91425" marB="91425" marR="91425" marL="91425"/>
                </a:tc>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Identify familiar and new services</a:t>
                      </a:r>
                      <a:endParaRPr/>
                    </a:p>
                  </a:txBody>
                  <a:tcPr marT="91425" marB="91425" marR="91425" marL="91425"/>
                </a:tc>
              </a:tr>
              <a:tr h="381000">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30</a:t>
                      </a:r>
                      <a:endParaRPr/>
                    </a:p>
                  </a:txBody>
                  <a:tcPr marT="91425" marB="91425" marR="91425" marL="91425"/>
                </a:tc>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14 NOV 17</a:t>
                      </a:r>
                      <a:endParaRPr/>
                    </a:p>
                  </a:txBody>
                  <a:tcPr marT="91425" marB="91425" marR="91425" marL="91425"/>
                </a:tc>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Identify tools and alternatives</a:t>
                      </a:r>
                      <a:endParaRPr/>
                    </a:p>
                  </a:txBody>
                  <a:tcPr marT="91425" marB="91425" marR="91425" marL="91425"/>
                </a:tc>
              </a:tr>
              <a:tr h="381000">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31</a:t>
                      </a:r>
                      <a:endParaRPr/>
                    </a:p>
                  </a:txBody>
                  <a:tcPr marT="91425" marB="91425" marR="91425" marL="91425"/>
                </a:tc>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16 NOV 17</a:t>
                      </a:r>
                      <a:endParaRPr/>
                    </a:p>
                  </a:txBody>
                  <a:tcPr marT="91425" marB="91425" marR="91425" marL="91425"/>
                </a:tc>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Special Equipment requests due</a:t>
                      </a:r>
                      <a:endParaRPr/>
                    </a:p>
                  </a:txBody>
                  <a:tcPr marT="91425" marB="91425" marR="91425" marL="91425"/>
                </a:tc>
              </a:tr>
              <a:tr h="381000">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32</a:t>
                      </a:r>
                      <a:endParaRPr/>
                    </a:p>
                  </a:txBody>
                  <a:tcPr marT="91425" marB="91425" marR="91425" marL="91425"/>
                </a:tc>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20 NOV 17</a:t>
                      </a:r>
                      <a:endParaRPr/>
                    </a:p>
                  </a:txBody>
                  <a:tcPr marT="91425" marB="91425" marR="91425" marL="91425"/>
                </a:tc>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Building systems from the ground up</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Montserrat"/>
              <a:buNone/>
            </a:pPr>
            <a:r>
              <a:rPr b="0" i="0" lang="en" sz="3600" u="none" cap="none" strike="noStrike">
                <a:solidFill>
                  <a:schemeClr val="lt1"/>
                </a:solidFill>
                <a:latin typeface="Montserrat"/>
                <a:ea typeface="Montserrat"/>
                <a:cs typeface="Montserrat"/>
                <a:sym typeface="Montserrat"/>
              </a:rPr>
              <a:t>Timeline</a:t>
            </a:r>
            <a:endParaRPr/>
          </a:p>
        </p:txBody>
      </p:sp>
      <p:graphicFrame>
        <p:nvGraphicFramePr>
          <p:cNvPr id="210" name="Shape 210"/>
          <p:cNvGraphicFramePr/>
          <p:nvPr/>
        </p:nvGraphicFramePr>
        <p:xfrm>
          <a:off x="952500" y="1504950"/>
          <a:ext cx="3000000" cy="3000000"/>
        </p:xfrm>
        <a:graphic>
          <a:graphicData uri="http://schemas.openxmlformats.org/drawingml/2006/table">
            <a:tbl>
              <a:tblPr>
                <a:noFill/>
                <a:tableStyleId>{9E1B26E1-3C93-4240-928D-19CC7F3219F5}</a:tableStyleId>
              </a:tblPr>
              <a:tblGrid>
                <a:gridCol w="2413000"/>
                <a:gridCol w="2413000"/>
                <a:gridCol w="2413000"/>
              </a:tblGrid>
              <a:tr h="381000">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Lesson</a:t>
                      </a:r>
                      <a:endParaRP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Date</a:t>
                      </a:r>
                      <a:endParaRP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Item</a:t>
                      </a:r>
                      <a:endParaRPr/>
                    </a:p>
                  </a:txBody>
                  <a:tcPr marT="91425" marB="91425" marR="91425" marL="91425">
                    <a:lnB cap="flat" cmpd="sng" w="9525">
                      <a:solidFill>
                        <a:srgbClr val="9E9E9E"/>
                      </a:solidFill>
                      <a:prstDash val="solid"/>
                      <a:round/>
                      <a:headEnd len="med" w="med" type="none"/>
                      <a:tailEnd len="med" w="med" type="none"/>
                    </a:lnB>
                  </a:tcPr>
                </a:tc>
              </a:tr>
              <a:tr h="381000">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33</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22 NOV 17</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Left seat/right seat</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81000">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34</a:t>
                      </a:r>
                      <a:endParaRPr/>
                    </a:p>
                  </a:txBody>
                  <a:tcPr marT="91425" marB="91425" marR="91425" marL="91425">
                    <a:lnT cap="flat" cmpd="sng" w="9525">
                      <a:solidFill>
                        <a:srgbClr val="9E9E9E"/>
                      </a:solidFill>
                      <a:prstDash val="solid"/>
                      <a:round/>
                      <a:headEnd len="med" w="med" type="none"/>
                      <a:tailEnd len="med" w="med" type="none"/>
                    </a:lnT>
                  </a:tcPr>
                </a:tc>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28 NOV 17</a:t>
                      </a:r>
                      <a:endParaRPr/>
                    </a:p>
                  </a:txBody>
                  <a:tcPr marT="91425" marB="91425" marR="91425" marL="91425">
                    <a:lnT cap="flat" cmpd="sng" w="9525">
                      <a:solidFill>
                        <a:srgbClr val="9E9E9E"/>
                      </a:solidFill>
                      <a:prstDash val="solid"/>
                      <a:round/>
                      <a:headEnd len="med" w="med" type="none"/>
                      <a:tailEnd len="med" w="med" type="none"/>
                    </a:lnT>
                  </a:tcPr>
                </a:tc>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Pentest</a:t>
                      </a:r>
                      <a:endParaRPr/>
                    </a:p>
                  </a:txBody>
                  <a:tcPr marT="91425" marB="91425" marR="91425" marL="91425">
                    <a:lnT cap="flat" cmpd="sng" w="9525">
                      <a:solidFill>
                        <a:srgbClr val="9E9E9E"/>
                      </a:solidFill>
                      <a:prstDash val="solid"/>
                      <a:round/>
                      <a:headEnd len="med" w="med" type="none"/>
                      <a:tailEnd len="med" w="med" type="none"/>
                    </a:lnT>
                  </a:tcPr>
                </a:tc>
              </a:tr>
              <a:tr h="381000">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35</a:t>
                      </a:r>
                      <a:endParaRPr/>
                    </a:p>
                  </a:txBody>
                  <a:tcPr marT="91425" marB="91425" marR="91425" marL="91425"/>
                </a:tc>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30 NOV 17</a:t>
                      </a:r>
                      <a:endParaRPr/>
                    </a:p>
                  </a:txBody>
                  <a:tcPr marT="91425" marB="91425" marR="91425" marL="91425"/>
                </a:tc>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Alternates configure network</a:t>
                      </a:r>
                      <a:endParaRPr/>
                    </a:p>
                  </a:txBody>
                  <a:tcPr marT="91425" marB="91425" marR="91425" marL="91425"/>
                </a:tc>
              </a:tr>
              <a:tr h="381000">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36</a:t>
                      </a:r>
                      <a:endParaRPr/>
                    </a:p>
                  </a:txBody>
                  <a:tcPr marT="91425" marB="91425" marR="91425" marL="91425"/>
                </a:tc>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04 DEC17</a:t>
                      </a:r>
                      <a:endParaRPr/>
                    </a:p>
                  </a:txBody>
                  <a:tcPr marT="91425" marB="91425" marR="91425" marL="91425"/>
                </a:tc>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Fixing broken setups</a:t>
                      </a:r>
                      <a:endParaRPr/>
                    </a:p>
                  </a:txBody>
                  <a:tcPr marT="91425" marB="91425" marR="91425" marL="91425"/>
                </a:tc>
              </a:tr>
              <a:tr h="381000">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37</a:t>
                      </a:r>
                      <a:endParaRPr/>
                    </a:p>
                  </a:txBody>
                  <a:tcPr marT="91425" marB="91425" marR="91425" marL="91425"/>
                </a:tc>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06 DEC 17</a:t>
                      </a:r>
                      <a:endParaRPr/>
                    </a:p>
                  </a:txBody>
                  <a:tcPr marT="91425" marB="91425" marR="91425" marL="91425"/>
                </a:tc>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Pentest</a:t>
                      </a:r>
                      <a:endParaRPr/>
                    </a:p>
                  </a:txBody>
                  <a:tcPr marT="91425" marB="91425" marR="91425" marL="91425"/>
                </a:tc>
              </a:tr>
              <a:tr h="381000">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38</a:t>
                      </a:r>
                      <a:endParaRPr/>
                    </a:p>
                  </a:txBody>
                  <a:tcPr marT="91425" marB="91425" marR="91425" marL="91425"/>
                </a:tc>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08 DEC 17</a:t>
                      </a:r>
                      <a:endParaRPr/>
                    </a:p>
                  </a:txBody>
                  <a:tcPr marT="91425" marB="91425" marR="91425" marL="91425"/>
                </a:tc>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Formalize knowledge</a:t>
                      </a:r>
                      <a:endParaRPr/>
                    </a:p>
                  </a:txBody>
                  <a:tcPr marT="91425" marB="91425" marR="91425" marL="91425"/>
                </a:tc>
              </a:tr>
              <a:tr h="381000">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39</a:t>
                      </a:r>
                      <a:endParaRPr/>
                    </a:p>
                  </a:txBody>
                  <a:tcPr marT="91425" marB="91425" marR="91425" marL="91425"/>
                </a:tc>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12 DEC 17</a:t>
                      </a:r>
                      <a:endParaRPr/>
                    </a:p>
                  </a:txBody>
                  <a:tcPr marT="91425" marB="91425" marR="91425" marL="91425"/>
                </a:tc>
                <a:tc>
                  <a:txBody>
                    <a:bodyPr>
                      <a:noAutofit/>
                    </a:bodyPr>
                    <a:lstStyle/>
                    <a:p>
                      <a:pPr indent="0" lvl="0" marL="0" marR="0" rtl="0" algn="l">
                        <a:lnSpc>
                          <a:spcPct val="100000"/>
                        </a:lnSpc>
                        <a:spcBef>
                          <a:spcPts val="0"/>
                        </a:spcBef>
                        <a:spcAft>
                          <a:spcPts val="0"/>
                        </a:spcAft>
                        <a:buClr>
                          <a:schemeClr val="lt1"/>
                        </a:buClr>
                        <a:buSzPts val="1400"/>
                        <a:buFont typeface="Arial"/>
                        <a:buNone/>
                      </a:pPr>
                      <a:r>
                        <a:rPr lang="en" sz="1400" u="none" cap="none" strike="noStrike">
                          <a:solidFill>
                            <a:schemeClr val="lt1"/>
                          </a:solidFill>
                        </a:rPr>
                        <a:t>Backbrief and AAR</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Montserrat"/>
              <a:buNone/>
            </a:pPr>
            <a:r>
              <a:rPr b="0" i="0" lang="en" sz="3600" u="none" cap="none" strike="noStrike">
                <a:solidFill>
                  <a:schemeClr val="lt1"/>
                </a:solidFill>
                <a:latin typeface="Montserrat"/>
                <a:ea typeface="Montserrat"/>
                <a:cs typeface="Montserrat"/>
                <a:sym typeface="Montserrat"/>
              </a:rPr>
              <a:t>Systems Team</a:t>
            </a:r>
            <a:endParaRPr/>
          </a:p>
        </p:txBody>
      </p:sp>
      <p:sp>
        <p:nvSpPr>
          <p:cNvPr id="216" name="Shape 21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Lato"/>
              <a:buNone/>
            </a:pPr>
            <a:r>
              <a:rPr b="0" i="0" lang="en" sz="2400" u="none" cap="none" strike="noStrike">
                <a:solidFill>
                  <a:schemeClr val="lt1"/>
                </a:solidFill>
                <a:latin typeface="Arial"/>
                <a:ea typeface="Arial"/>
                <a:cs typeface="Arial"/>
                <a:sym typeface="Arial"/>
              </a:rPr>
              <a:t>Team Leader:						Kunze</a:t>
            </a:r>
            <a:endParaRPr/>
          </a:p>
          <a:p>
            <a:pPr indent="0" lvl="0" marL="0" marR="0" rtl="0" algn="l">
              <a:lnSpc>
                <a:spcPct val="100000"/>
              </a:lnSpc>
              <a:spcBef>
                <a:spcPts val="0"/>
              </a:spcBef>
              <a:spcAft>
                <a:spcPts val="0"/>
              </a:spcAft>
              <a:buClr>
                <a:schemeClr val="lt1"/>
              </a:buClr>
              <a:buSzPts val="2400"/>
              <a:buFont typeface="Lato"/>
              <a:buNone/>
            </a:pPr>
            <a:r>
              <a:t/>
            </a:r>
            <a:endParaRPr b="0" i="0" sz="2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400"/>
              <a:buFont typeface="Lato"/>
              <a:buNone/>
            </a:pPr>
            <a:r>
              <a:rPr b="0" i="0" lang="en" sz="2400" u="none" cap="none" strike="noStrike">
                <a:solidFill>
                  <a:schemeClr val="lt1"/>
                </a:solidFill>
                <a:latin typeface="Arial"/>
                <a:ea typeface="Arial"/>
                <a:cs typeface="Arial"/>
                <a:sym typeface="Arial"/>
              </a:rPr>
              <a:t>Servers/SELinux (operate):		Shopov</a:t>
            </a:r>
            <a:endParaRPr/>
          </a:p>
          <a:p>
            <a:pPr indent="0" lvl="0" marL="0" marR="0" rtl="0" algn="l">
              <a:lnSpc>
                <a:spcPct val="100000"/>
              </a:lnSpc>
              <a:spcBef>
                <a:spcPts val="0"/>
              </a:spcBef>
              <a:spcAft>
                <a:spcPts val="0"/>
              </a:spcAft>
              <a:buClr>
                <a:schemeClr val="lt1"/>
              </a:buClr>
              <a:buSzPts val="2400"/>
              <a:buFont typeface="Lato"/>
              <a:buNone/>
            </a:pPr>
            <a:r>
              <a:rPr b="0" i="0" lang="en" sz="2400" u="none" cap="none" strike="noStrike">
                <a:solidFill>
                  <a:schemeClr val="lt1"/>
                </a:solidFill>
                <a:latin typeface="Arial"/>
                <a:ea typeface="Arial"/>
                <a:cs typeface="Arial"/>
                <a:sym typeface="Arial"/>
              </a:rPr>
              <a:t>End-user Unix (sanitize):			Gelashvili</a:t>
            </a:r>
            <a:endParaRPr/>
          </a:p>
          <a:p>
            <a:pPr indent="0" lvl="0" marL="0" marR="0" rtl="0" algn="l">
              <a:lnSpc>
                <a:spcPct val="100000"/>
              </a:lnSpc>
              <a:spcBef>
                <a:spcPts val="0"/>
              </a:spcBef>
              <a:spcAft>
                <a:spcPts val="0"/>
              </a:spcAft>
              <a:buClr>
                <a:schemeClr val="lt1"/>
              </a:buClr>
              <a:buSzPts val="2400"/>
              <a:buFont typeface="Lato"/>
              <a:buNone/>
            </a:pPr>
            <a:r>
              <a:rPr b="0" i="0" lang="en" sz="2400" u="none" cap="none" strike="noStrike">
                <a:solidFill>
                  <a:schemeClr val="lt1"/>
                </a:solidFill>
                <a:latin typeface="Arial"/>
                <a:ea typeface="Arial"/>
                <a:cs typeface="Arial"/>
                <a:sym typeface="Arial"/>
              </a:rPr>
              <a:t>End-user Windows (sanitize): 		O’Neill</a:t>
            </a:r>
            <a:endParaRPr/>
          </a:p>
          <a:p>
            <a:pPr indent="0" lvl="0" marL="0" marR="0" rtl="0" algn="l">
              <a:lnSpc>
                <a:spcPct val="100000"/>
              </a:lnSpc>
              <a:spcBef>
                <a:spcPts val="0"/>
              </a:spcBef>
              <a:spcAft>
                <a:spcPts val="0"/>
              </a:spcAft>
              <a:buClr>
                <a:schemeClr val="lt1"/>
              </a:buClr>
              <a:buSzPts val="800"/>
              <a:buFont typeface="Lato"/>
              <a:buNone/>
            </a:pPr>
            <a:r>
              <a:t/>
            </a:r>
            <a:endParaRPr b="0" i="0" sz="800" u="none" cap="none" strike="noStrike">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Montserrat"/>
              <a:buNone/>
            </a:pPr>
            <a:r>
              <a:rPr b="0" i="0" lang="en" sz="3600" u="none" cap="none" strike="noStrike">
                <a:solidFill>
                  <a:schemeClr val="lt1"/>
                </a:solidFill>
                <a:latin typeface="Montserrat"/>
                <a:ea typeface="Montserrat"/>
                <a:cs typeface="Montserrat"/>
                <a:sym typeface="Montserrat"/>
              </a:rPr>
              <a:t>System Requests</a:t>
            </a:r>
            <a:endParaRPr/>
          </a:p>
        </p:txBody>
      </p:sp>
      <p:sp>
        <p:nvSpPr>
          <p:cNvPr id="222" name="Shape 222"/>
          <p:cNvSpPr txBox="1"/>
          <p:nvPr>
            <p:ph idx="1" type="body"/>
          </p:nvPr>
        </p:nvSpPr>
        <p:spPr>
          <a:xfrm>
            <a:off x="1610900" y="1355550"/>
            <a:ext cx="7038900" cy="3483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lt1"/>
              </a:buClr>
              <a:buSzPts val="1200"/>
              <a:buFont typeface="Lato"/>
              <a:buNone/>
            </a:pPr>
            <a:r>
              <a:rPr b="0" i="0" lang="en" sz="1200" u="none" cap="none" strike="noStrike">
                <a:solidFill>
                  <a:schemeClr val="lt1"/>
                </a:solidFill>
                <a:latin typeface="Lato"/>
                <a:ea typeface="Lato"/>
                <a:cs typeface="Lato"/>
                <a:sym typeface="Lato"/>
              </a:rPr>
              <a:t>Basic images:</a:t>
            </a:r>
            <a:endParaRPr/>
          </a:p>
          <a:p>
            <a:pPr indent="-304800" lvl="0" marL="457200" marR="0" rtl="0" algn="l">
              <a:lnSpc>
                <a:spcPct val="115000"/>
              </a:lnSpc>
              <a:spcBef>
                <a:spcPts val="1000"/>
              </a:spcBef>
              <a:spcAft>
                <a:spcPts val="0"/>
              </a:spcAft>
              <a:buClr>
                <a:schemeClr val="lt1"/>
              </a:buClr>
              <a:buSzPts val="1200"/>
              <a:buFont typeface="Lato"/>
              <a:buChar char="●"/>
            </a:pPr>
            <a:r>
              <a:rPr b="0" i="0" lang="en" sz="1200" u="none" cap="none" strike="noStrike">
                <a:solidFill>
                  <a:schemeClr val="lt1"/>
                </a:solidFill>
                <a:latin typeface="Lato"/>
                <a:ea typeface="Lato"/>
                <a:cs typeface="Lato"/>
                <a:sym typeface="Lato"/>
              </a:rPr>
              <a:t>RedHat/SELinux</a:t>
            </a:r>
            <a:endParaRPr/>
          </a:p>
          <a:p>
            <a:pPr indent="-304800" lvl="0" marL="457200" marR="0" rtl="0" algn="l">
              <a:lnSpc>
                <a:spcPct val="115000"/>
              </a:lnSpc>
              <a:spcBef>
                <a:spcPts val="0"/>
              </a:spcBef>
              <a:spcAft>
                <a:spcPts val="0"/>
              </a:spcAft>
              <a:buClr>
                <a:schemeClr val="lt1"/>
              </a:buClr>
              <a:buSzPts val="1200"/>
              <a:buFont typeface="Lato"/>
              <a:buChar char="●"/>
            </a:pPr>
            <a:r>
              <a:rPr b="0" i="0" lang="en" sz="1200" u="none" cap="none" strike="noStrike">
                <a:solidFill>
                  <a:schemeClr val="lt1"/>
                </a:solidFill>
                <a:latin typeface="Lato"/>
                <a:ea typeface="Lato"/>
                <a:cs typeface="Lato"/>
                <a:sym typeface="Lato"/>
              </a:rPr>
              <a:t>VirtualBox</a:t>
            </a:r>
            <a:endParaRPr/>
          </a:p>
          <a:p>
            <a:pPr indent="-304800" lvl="0" marL="457200" marR="0" rtl="0" algn="l">
              <a:lnSpc>
                <a:spcPct val="115000"/>
              </a:lnSpc>
              <a:spcBef>
                <a:spcPts val="0"/>
              </a:spcBef>
              <a:spcAft>
                <a:spcPts val="0"/>
              </a:spcAft>
              <a:buClr>
                <a:schemeClr val="lt1"/>
              </a:buClr>
              <a:buSzPts val="1200"/>
              <a:buFont typeface="Lato"/>
              <a:buChar char="●"/>
            </a:pPr>
            <a:r>
              <a:rPr b="0" i="0" lang="en" sz="1200" u="none" cap="none" strike="noStrike">
                <a:solidFill>
                  <a:schemeClr val="lt1"/>
                </a:solidFill>
                <a:latin typeface="Lato"/>
                <a:ea typeface="Lato"/>
                <a:cs typeface="Lato"/>
                <a:sym typeface="Lato"/>
              </a:rPr>
              <a:t>CentOS</a:t>
            </a:r>
            <a:endParaRPr/>
          </a:p>
          <a:p>
            <a:pPr indent="-304800" lvl="0" marL="457200" marR="0" rtl="0" algn="l">
              <a:lnSpc>
                <a:spcPct val="115000"/>
              </a:lnSpc>
              <a:spcBef>
                <a:spcPts val="0"/>
              </a:spcBef>
              <a:spcAft>
                <a:spcPts val="0"/>
              </a:spcAft>
              <a:buClr>
                <a:schemeClr val="lt1"/>
              </a:buClr>
              <a:buSzPts val="1200"/>
              <a:buFont typeface="Lato"/>
              <a:buChar char="●"/>
            </a:pPr>
            <a:r>
              <a:rPr b="0" i="0" lang="en" sz="1200" u="none" cap="none" strike="noStrike">
                <a:solidFill>
                  <a:schemeClr val="lt1"/>
                </a:solidFill>
                <a:latin typeface="Lato"/>
                <a:ea typeface="Lato"/>
                <a:cs typeface="Lato"/>
                <a:sym typeface="Lato"/>
              </a:rPr>
              <a:t>Fedora Server</a:t>
            </a:r>
            <a:endParaRPr/>
          </a:p>
          <a:p>
            <a:pPr indent="0" lvl="0" marL="0" marR="0" rtl="0" algn="l">
              <a:lnSpc>
                <a:spcPct val="115000"/>
              </a:lnSpc>
              <a:spcBef>
                <a:spcPts val="1000"/>
              </a:spcBef>
              <a:spcAft>
                <a:spcPts val="0"/>
              </a:spcAft>
              <a:buClr>
                <a:schemeClr val="lt1"/>
              </a:buClr>
              <a:buSzPts val="1200"/>
              <a:buFont typeface="Lato"/>
              <a:buNone/>
            </a:pPr>
            <a:r>
              <a:rPr b="0" i="0" lang="en" sz="1200" u="none" cap="none" strike="noStrike">
                <a:solidFill>
                  <a:schemeClr val="lt1"/>
                </a:solidFill>
                <a:latin typeface="Lato"/>
                <a:ea typeface="Lato"/>
                <a:cs typeface="Lato"/>
                <a:sym typeface="Lato"/>
              </a:rPr>
              <a:t>Risk Assessment:</a:t>
            </a:r>
            <a:endParaRPr/>
          </a:p>
          <a:p>
            <a:pPr indent="-317500" lvl="0" marL="457200" marR="0" rtl="0" algn="l">
              <a:lnSpc>
                <a:spcPct val="115000"/>
              </a:lnSpc>
              <a:spcBef>
                <a:spcPts val="1000"/>
              </a:spcBef>
              <a:spcAft>
                <a:spcPts val="0"/>
              </a:spcAft>
              <a:buClr>
                <a:schemeClr val="lt1"/>
              </a:buClr>
              <a:buSzPts val="1300"/>
              <a:buFont typeface="Lato"/>
              <a:buChar char="●"/>
            </a:pPr>
            <a:r>
              <a:rPr b="0" i="0" lang="en" sz="1300" u="none" cap="none" strike="noStrike">
                <a:solidFill>
                  <a:schemeClr val="lt1"/>
                </a:solidFill>
                <a:latin typeface="Lato"/>
                <a:ea typeface="Lato"/>
                <a:cs typeface="Lato"/>
                <a:sym typeface="Lato"/>
              </a:rPr>
              <a:t>Pre-installed vulnerabilities (rootkits, backdoors, unnecessary services)</a:t>
            </a:r>
            <a:endParaRPr/>
          </a:p>
          <a:p>
            <a:pPr indent="-317500" lvl="0" marL="457200" marR="0" rtl="0" algn="l">
              <a:lnSpc>
                <a:spcPct val="115000"/>
              </a:lnSpc>
              <a:spcBef>
                <a:spcPts val="0"/>
              </a:spcBef>
              <a:spcAft>
                <a:spcPts val="0"/>
              </a:spcAft>
              <a:buClr>
                <a:schemeClr val="lt1"/>
              </a:buClr>
              <a:buSzPts val="1300"/>
              <a:buFont typeface="Lato"/>
              <a:buChar char="●"/>
            </a:pPr>
            <a:r>
              <a:rPr b="0" i="0" lang="en" sz="1300" u="none" cap="none" strike="noStrike">
                <a:solidFill>
                  <a:schemeClr val="lt1"/>
                </a:solidFill>
                <a:latin typeface="Lato"/>
                <a:ea typeface="Lato"/>
                <a:cs typeface="Lato"/>
                <a:sym typeface="Lato"/>
              </a:rPr>
              <a:t>Set up, configure, and harden: HTTP,  SSH, FTP, RDP, Telnet, SSL, DNS, Certificates</a:t>
            </a:r>
            <a:endParaRPr/>
          </a:p>
          <a:p>
            <a:pPr indent="-317500" lvl="0" marL="457200" marR="0" rtl="0" algn="l">
              <a:lnSpc>
                <a:spcPct val="115000"/>
              </a:lnSpc>
              <a:spcBef>
                <a:spcPts val="0"/>
              </a:spcBef>
              <a:spcAft>
                <a:spcPts val="0"/>
              </a:spcAft>
              <a:buClr>
                <a:schemeClr val="lt1"/>
              </a:buClr>
              <a:buSzPts val="1300"/>
              <a:buFont typeface="Lato"/>
              <a:buChar char="●"/>
            </a:pPr>
            <a:r>
              <a:rPr b="0" i="0" lang="en" sz="1300" u="none" cap="none" strike="noStrike">
                <a:solidFill>
                  <a:schemeClr val="lt1"/>
                </a:solidFill>
                <a:latin typeface="Lato"/>
                <a:ea typeface="Lato"/>
                <a:cs typeface="Lato"/>
                <a:sym typeface="Lato"/>
              </a:rPr>
              <a:t>Create users and groups and set security policy</a:t>
            </a:r>
            <a:endParaRPr/>
          </a:p>
          <a:p>
            <a:pPr indent="-317500" lvl="0" marL="457200" marR="0" rtl="0" algn="l">
              <a:lnSpc>
                <a:spcPct val="115000"/>
              </a:lnSpc>
              <a:spcBef>
                <a:spcPts val="0"/>
              </a:spcBef>
              <a:spcAft>
                <a:spcPts val="0"/>
              </a:spcAft>
              <a:buClr>
                <a:schemeClr val="lt1"/>
              </a:buClr>
              <a:buSzPts val="1300"/>
              <a:buFont typeface="Lato"/>
              <a:buChar char="●"/>
            </a:pPr>
            <a:r>
              <a:rPr b="0" i="0" lang="en" sz="1300" u="none" cap="none" strike="noStrike">
                <a:solidFill>
                  <a:schemeClr val="lt1"/>
                </a:solidFill>
                <a:latin typeface="Lato"/>
                <a:ea typeface="Lato"/>
                <a:cs typeface="Lato"/>
                <a:sym typeface="Lato"/>
              </a:rPr>
              <a:t>Web, email, authentication services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Montserrat"/>
              <a:buNone/>
            </a:pPr>
            <a:r>
              <a:rPr b="0" i="0" lang="en" sz="3600" u="none" cap="none" strike="noStrike">
                <a:solidFill>
                  <a:schemeClr val="lt1"/>
                </a:solidFill>
                <a:latin typeface="Montserrat"/>
                <a:ea typeface="Montserrat"/>
                <a:cs typeface="Montserrat"/>
                <a:sym typeface="Montserrat"/>
              </a:rPr>
              <a:t>Windows Machine</a:t>
            </a:r>
            <a:endParaRPr/>
          </a:p>
        </p:txBody>
      </p:sp>
      <p:sp>
        <p:nvSpPr>
          <p:cNvPr id="228" name="Shape 228"/>
          <p:cNvSpPr txBox="1"/>
          <p:nvPr>
            <p:ph idx="1" type="body"/>
          </p:nvPr>
        </p:nvSpPr>
        <p:spPr>
          <a:xfrm>
            <a:off x="1297500" y="1177075"/>
            <a:ext cx="7038900" cy="2911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lt1"/>
              </a:buClr>
              <a:buSzPts val="1300"/>
              <a:buFont typeface="Arial"/>
              <a:buChar char="●"/>
            </a:pPr>
            <a:r>
              <a:rPr b="0" i="0" lang="en" sz="1300" u="none" cap="none" strike="noStrike">
                <a:solidFill>
                  <a:schemeClr val="lt1"/>
                </a:solidFill>
                <a:latin typeface="Arial"/>
                <a:ea typeface="Arial"/>
                <a:cs typeface="Arial"/>
                <a:sym typeface="Arial"/>
              </a:rPr>
              <a:t>Before receiving graycell image:</a:t>
            </a:r>
            <a:endParaRPr/>
          </a:p>
          <a:p>
            <a:pPr indent="-304800" lvl="1" marL="914400" marR="0" rtl="0" algn="l">
              <a:lnSpc>
                <a:spcPct val="115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Learn how to use FTK imager, autoruns, and process hacker, and be able to install and run SCAP</a:t>
            </a:r>
            <a:endParaRPr/>
          </a:p>
          <a:p>
            <a:pPr indent="-304800" lvl="1" marL="914400" marR="0" rtl="0" algn="l">
              <a:lnSpc>
                <a:spcPct val="115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Identify the startup registry keys. </a:t>
            </a:r>
            <a:endParaRPr/>
          </a:p>
          <a:p>
            <a:pPr indent="-304800" lvl="1" marL="914400" marR="0" rtl="0" algn="l">
              <a:lnSpc>
                <a:spcPct val="115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Become familiar with Powershell and how it can bypass Group Policy</a:t>
            </a:r>
            <a:endParaRPr/>
          </a:p>
          <a:p>
            <a:pPr indent="-304800" lvl="1" marL="914400" marR="0" rtl="0" algn="l">
              <a:lnSpc>
                <a:spcPct val="115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Become familiar with hidden files and directories. </a:t>
            </a:r>
            <a:endParaRPr/>
          </a:p>
          <a:p>
            <a:pPr indent="-304800" lvl="1" marL="914400" marR="0" rtl="0" algn="l">
              <a:lnSpc>
                <a:spcPct val="115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Make sure Group Policy is set by the domain controller/Active Directory.</a:t>
            </a:r>
            <a:endParaRPr/>
          </a:p>
          <a:p>
            <a:pPr indent="-317500" lvl="0" marL="457200" marR="0" rtl="0" algn="l">
              <a:lnSpc>
                <a:spcPct val="115000"/>
              </a:lnSpc>
              <a:spcBef>
                <a:spcPts val="0"/>
              </a:spcBef>
              <a:spcAft>
                <a:spcPts val="0"/>
              </a:spcAft>
              <a:buClr>
                <a:schemeClr val="lt1"/>
              </a:buClr>
              <a:buSzPts val="1300"/>
              <a:buFont typeface="Arial"/>
              <a:buChar char="●"/>
            </a:pPr>
            <a:r>
              <a:rPr b="0" i="0" lang="en" sz="1300" u="none" cap="none" strike="noStrike">
                <a:solidFill>
                  <a:schemeClr val="lt1"/>
                </a:solidFill>
                <a:latin typeface="Arial"/>
                <a:ea typeface="Arial"/>
                <a:cs typeface="Arial"/>
                <a:sym typeface="Arial"/>
              </a:rPr>
              <a:t>Sanitization</a:t>
            </a:r>
            <a:endParaRPr/>
          </a:p>
          <a:p>
            <a:pPr indent="-304800" lvl="1" marL="914400" marR="0" rtl="0" algn="l">
              <a:lnSpc>
                <a:spcPct val="115000"/>
              </a:lnSpc>
              <a:spcBef>
                <a:spcPts val="0"/>
              </a:spcBef>
              <a:spcAft>
                <a:spcPts val="0"/>
              </a:spcAft>
              <a:buClr>
                <a:schemeClr val="lt1"/>
              </a:buClr>
              <a:buSzPts val="1100"/>
              <a:buFont typeface="Arial"/>
              <a:buChar char="○"/>
            </a:pPr>
            <a:r>
              <a:rPr b="0" i="0" lang="en" sz="1100" u="none" cap="none" strike="noStrike">
                <a:solidFill>
                  <a:schemeClr val="lt1"/>
                </a:solidFill>
                <a:latin typeface="Arial"/>
                <a:ea typeface="Arial"/>
                <a:cs typeface="Arial"/>
                <a:sym typeface="Arial"/>
              </a:rPr>
              <a:t>Image RAM and cache to look for hidden processes.</a:t>
            </a:r>
            <a:endParaRPr/>
          </a:p>
          <a:p>
            <a:pPr indent="-304800" lvl="1" marL="914400" marR="0" rtl="0" algn="l">
              <a:lnSpc>
                <a:spcPct val="115000"/>
              </a:lnSpc>
              <a:spcBef>
                <a:spcPts val="0"/>
              </a:spcBef>
              <a:spcAft>
                <a:spcPts val="0"/>
              </a:spcAft>
              <a:buClr>
                <a:schemeClr val="lt1"/>
              </a:buClr>
              <a:buSzPts val="1100"/>
              <a:buFont typeface="Arial"/>
              <a:buChar char="○"/>
            </a:pPr>
            <a:r>
              <a:rPr b="0" i="0" lang="en" sz="1100" u="none" cap="none" strike="noStrike">
                <a:solidFill>
                  <a:schemeClr val="lt1"/>
                </a:solidFill>
                <a:latin typeface="Arial"/>
                <a:ea typeface="Arial"/>
                <a:cs typeface="Arial"/>
                <a:sym typeface="Arial"/>
              </a:rPr>
              <a:t>Use installed utilities  to find malware.</a:t>
            </a:r>
            <a:endParaRPr/>
          </a:p>
          <a:p>
            <a:pPr indent="-304800" lvl="1" marL="914400" marR="0" rtl="0" algn="l">
              <a:lnSpc>
                <a:spcPct val="115000"/>
              </a:lnSpc>
              <a:spcBef>
                <a:spcPts val="0"/>
              </a:spcBef>
              <a:spcAft>
                <a:spcPts val="0"/>
              </a:spcAft>
              <a:buClr>
                <a:schemeClr val="lt1"/>
              </a:buClr>
              <a:buSzPts val="1100"/>
              <a:buFont typeface="Arial"/>
              <a:buChar char="○"/>
            </a:pPr>
            <a:r>
              <a:rPr b="0" i="0" lang="en" sz="1100" u="none" cap="none" strike="noStrike">
                <a:solidFill>
                  <a:schemeClr val="lt1"/>
                </a:solidFill>
                <a:latin typeface="Arial"/>
                <a:ea typeface="Arial"/>
                <a:cs typeface="Arial"/>
                <a:sym typeface="Arial"/>
              </a:rPr>
              <a:t>Check the startup registry keys</a:t>
            </a:r>
            <a:endParaRPr/>
          </a:p>
          <a:p>
            <a:pPr indent="-304800" lvl="1" marL="914400" marR="0" rtl="0" algn="l">
              <a:lnSpc>
                <a:spcPct val="115000"/>
              </a:lnSpc>
              <a:spcBef>
                <a:spcPts val="0"/>
              </a:spcBef>
              <a:spcAft>
                <a:spcPts val="0"/>
              </a:spcAft>
              <a:buClr>
                <a:schemeClr val="lt1"/>
              </a:buClr>
              <a:buSzPts val="1100"/>
              <a:buFont typeface="Arial"/>
              <a:buChar char="○"/>
            </a:pPr>
            <a:r>
              <a:rPr b="0" i="0" lang="en" sz="1100" u="none" cap="none" strike="noStrike">
                <a:solidFill>
                  <a:schemeClr val="lt1"/>
                </a:solidFill>
                <a:latin typeface="Arial"/>
                <a:ea typeface="Arial"/>
                <a:cs typeface="Arial"/>
                <a:sym typeface="Arial"/>
              </a:rPr>
              <a:t>Remove any identified malware</a:t>
            </a:r>
            <a:endParaRPr/>
          </a:p>
          <a:p>
            <a:pPr indent="-304800" lvl="1" marL="914400" marR="0" rtl="0" algn="l">
              <a:lnSpc>
                <a:spcPct val="115000"/>
              </a:lnSpc>
              <a:spcBef>
                <a:spcPts val="0"/>
              </a:spcBef>
              <a:spcAft>
                <a:spcPts val="0"/>
              </a:spcAft>
              <a:buClr>
                <a:schemeClr val="lt1"/>
              </a:buClr>
              <a:buSzPts val="1100"/>
              <a:buFont typeface="Arial"/>
              <a:buChar char="○"/>
            </a:pPr>
            <a:r>
              <a:rPr b="0" i="0" lang="en" sz="1100" u="none" cap="none" strike="noStrike">
                <a:solidFill>
                  <a:schemeClr val="lt1"/>
                </a:solidFill>
                <a:latin typeface="Arial"/>
                <a:ea typeface="Arial"/>
                <a:cs typeface="Arial"/>
                <a:sym typeface="Arial"/>
              </a:rPr>
              <a:t>Scrub Services</a:t>
            </a:r>
            <a:endParaRPr/>
          </a:p>
          <a:p>
            <a:pPr indent="-304800" lvl="1" marL="914400" marR="0" rtl="0" algn="l">
              <a:lnSpc>
                <a:spcPct val="115000"/>
              </a:lnSpc>
              <a:spcBef>
                <a:spcPts val="0"/>
              </a:spcBef>
              <a:spcAft>
                <a:spcPts val="0"/>
              </a:spcAft>
              <a:buClr>
                <a:schemeClr val="lt1"/>
              </a:buClr>
              <a:buSzPts val="1100"/>
              <a:buFont typeface="Arial"/>
              <a:buChar char="○"/>
            </a:pPr>
            <a:r>
              <a:rPr b="0" i="0" lang="en" sz="1100" u="none" cap="none" strike="noStrike">
                <a:solidFill>
                  <a:schemeClr val="lt1"/>
                </a:solidFill>
                <a:latin typeface="Arial"/>
                <a:ea typeface="Arial"/>
                <a:cs typeface="Arial"/>
                <a:sym typeface="Arial"/>
              </a:rPr>
              <a:t>Scrub Programs allowed through the windows firewall</a:t>
            </a:r>
            <a:endParaRPr/>
          </a:p>
          <a:p>
            <a:pPr indent="-304800" lvl="1" marL="914400" marR="0" rtl="0" algn="l">
              <a:lnSpc>
                <a:spcPct val="115000"/>
              </a:lnSpc>
              <a:spcBef>
                <a:spcPts val="0"/>
              </a:spcBef>
              <a:spcAft>
                <a:spcPts val="0"/>
              </a:spcAft>
              <a:buClr>
                <a:schemeClr val="lt1"/>
              </a:buClr>
              <a:buSzPts val="1100"/>
              <a:buFont typeface="Arial"/>
              <a:buChar char="○"/>
            </a:pPr>
            <a:r>
              <a:rPr b="0" i="0" lang="en" sz="1100" u="none" cap="none" strike="noStrike">
                <a:solidFill>
                  <a:schemeClr val="lt1"/>
                </a:solidFill>
                <a:latin typeface="Arial"/>
                <a:ea typeface="Arial"/>
                <a:cs typeface="Arial"/>
                <a:sym typeface="Arial"/>
              </a:rPr>
              <a:t>Scrub Through installed applications</a:t>
            </a:r>
            <a:endParaRPr/>
          </a:p>
          <a:p>
            <a:pPr indent="0" lvl="0" marL="457200" marR="0" rtl="0" algn="l">
              <a:lnSpc>
                <a:spcPct val="115000"/>
              </a:lnSpc>
              <a:spcBef>
                <a:spcPts val="1600"/>
              </a:spcBef>
              <a:spcAft>
                <a:spcPts val="0"/>
              </a:spcAft>
              <a:buClr>
                <a:schemeClr val="lt1"/>
              </a:buClr>
              <a:buSzPts val="1300"/>
              <a:buFont typeface="Lato"/>
              <a:buNone/>
            </a:pPr>
            <a:r>
              <a:t/>
            </a:r>
            <a:endParaRPr b="0" i="0" sz="1300" u="none" cap="none" strike="noStrik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Montserrat"/>
              <a:buNone/>
            </a:pPr>
            <a:r>
              <a:rPr b="0" i="0" lang="en" sz="3600" u="none" cap="none" strike="noStrike">
                <a:solidFill>
                  <a:schemeClr val="lt1"/>
                </a:solidFill>
                <a:latin typeface="Montserrat"/>
                <a:ea typeface="Montserrat"/>
                <a:cs typeface="Montserrat"/>
                <a:sym typeface="Montserrat"/>
              </a:rPr>
              <a:t>Networking Team</a:t>
            </a:r>
            <a:endParaRPr/>
          </a:p>
        </p:txBody>
      </p:sp>
      <p:sp>
        <p:nvSpPr>
          <p:cNvPr id="234" name="Shape 23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Lato"/>
              <a:buNone/>
            </a:pPr>
            <a:r>
              <a:rPr b="0" i="0" lang="en" sz="2400" u="none" cap="none" strike="noStrike">
                <a:solidFill>
                  <a:schemeClr val="lt1"/>
                </a:solidFill>
                <a:latin typeface="Arial"/>
                <a:ea typeface="Arial"/>
                <a:cs typeface="Arial"/>
                <a:sym typeface="Arial"/>
              </a:rPr>
              <a:t>Team Leader:   				Soler</a:t>
            </a:r>
            <a:br>
              <a:rPr b="0" i="0" lang="en" sz="2400" u="none" cap="none" strike="noStrike">
                <a:solidFill>
                  <a:schemeClr val="lt1"/>
                </a:solidFill>
                <a:latin typeface="Arial"/>
                <a:ea typeface="Arial"/>
                <a:cs typeface="Arial"/>
                <a:sym typeface="Arial"/>
              </a:rPr>
            </a:br>
            <a:endParaRPr/>
          </a:p>
          <a:p>
            <a:pPr indent="0" lvl="0" marL="0" marR="0" rtl="0" algn="l">
              <a:lnSpc>
                <a:spcPct val="100000"/>
              </a:lnSpc>
              <a:spcBef>
                <a:spcPts val="0"/>
              </a:spcBef>
              <a:spcAft>
                <a:spcPts val="0"/>
              </a:spcAft>
              <a:buClr>
                <a:schemeClr val="lt1"/>
              </a:buClr>
              <a:buSzPts val="2400"/>
              <a:buFont typeface="Lato"/>
              <a:buNone/>
            </a:pPr>
            <a:r>
              <a:rPr b="0" i="0" lang="en" sz="2400" u="none" cap="none" strike="noStrike">
                <a:solidFill>
                  <a:schemeClr val="lt1"/>
                </a:solidFill>
                <a:latin typeface="Arial"/>
                <a:ea typeface="Arial"/>
                <a:cs typeface="Arial"/>
                <a:sym typeface="Arial"/>
              </a:rPr>
              <a:t>Firewall/Rtr./Switch:			Yarbrough</a:t>
            </a:r>
            <a:br>
              <a:rPr b="0" i="0" lang="en" sz="2400" u="none" cap="none" strike="noStrike">
                <a:solidFill>
                  <a:schemeClr val="lt1"/>
                </a:solidFill>
                <a:latin typeface="Arial"/>
                <a:ea typeface="Arial"/>
                <a:cs typeface="Arial"/>
                <a:sym typeface="Arial"/>
              </a:rPr>
            </a:br>
            <a:r>
              <a:rPr b="0" i="0" lang="en" sz="2400" u="none" cap="none" strike="noStrike">
                <a:solidFill>
                  <a:schemeClr val="lt1"/>
                </a:solidFill>
                <a:latin typeface="Arial"/>
                <a:ea typeface="Arial"/>
                <a:cs typeface="Arial"/>
                <a:sym typeface="Arial"/>
              </a:rPr>
              <a:t>Proxy:							Bann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Montserrat"/>
              <a:buNone/>
            </a:pPr>
            <a:r>
              <a:rPr b="0" i="0" lang="en" sz="3600" u="none" cap="none" strike="noStrike">
                <a:solidFill>
                  <a:schemeClr val="lt1"/>
                </a:solidFill>
                <a:latin typeface="Montserrat"/>
                <a:ea typeface="Montserrat"/>
                <a:cs typeface="Montserrat"/>
                <a:sym typeface="Montserrat"/>
              </a:rPr>
              <a:t>Network</a:t>
            </a:r>
            <a:endParaRPr/>
          </a:p>
        </p:txBody>
      </p:sp>
      <p:sp>
        <p:nvSpPr>
          <p:cNvPr id="240" name="Shape 240"/>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lt1"/>
              </a:buClr>
              <a:buSzPts val="1800"/>
              <a:buFont typeface="Lato"/>
              <a:buNone/>
            </a:pPr>
            <a:r>
              <a:rPr b="0" i="0" lang="en" sz="1800" u="none" cap="none" strike="noStrike">
                <a:solidFill>
                  <a:schemeClr val="lt1"/>
                </a:solidFill>
                <a:latin typeface="Arial"/>
                <a:ea typeface="Arial"/>
                <a:cs typeface="Arial"/>
                <a:sym typeface="Arial"/>
              </a:rPr>
              <a:t>Network Diagram </a:t>
            </a:r>
            <a:endParaRPr/>
          </a:p>
          <a:p>
            <a:pPr indent="0" lvl="0" marL="0" marR="0" rtl="0" algn="l">
              <a:lnSpc>
                <a:spcPct val="115000"/>
              </a:lnSpc>
              <a:spcBef>
                <a:spcPts val="1600"/>
              </a:spcBef>
              <a:spcAft>
                <a:spcPts val="0"/>
              </a:spcAft>
              <a:buClr>
                <a:schemeClr val="lt1"/>
              </a:buClr>
              <a:buSzPts val="1800"/>
              <a:buFont typeface="Lato"/>
              <a:buNone/>
            </a:pPr>
            <a:r>
              <a:rPr b="0" i="0" lang="en" sz="1800" u="none" cap="none" strike="noStrike">
                <a:solidFill>
                  <a:schemeClr val="lt1"/>
                </a:solidFill>
                <a:latin typeface="Arial"/>
                <a:ea typeface="Arial"/>
                <a:cs typeface="Arial"/>
                <a:sym typeface="Arial"/>
              </a:rPr>
              <a:t>Firewall Implementation Plan </a:t>
            </a:r>
            <a:endParaRPr/>
          </a:p>
          <a:p>
            <a:pPr indent="0" lvl="0" marL="0" marR="0" rtl="0" algn="l">
              <a:lnSpc>
                <a:spcPct val="115000"/>
              </a:lnSpc>
              <a:spcBef>
                <a:spcPts val="1600"/>
              </a:spcBef>
              <a:spcAft>
                <a:spcPts val="0"/>
              </a:spcAft>
              <a:buClr>
                <a:schemeClr val="lt1"/>
              </a:buClr>
              <a:buSzPts val="1800"/>
              <a:buFont typeface="Lato"/>
              <a:buNone/>
            </a:pPr>
            <a:r>
              <a:rPr b="0" i="0" lang="en" sz="1800" u="none" cap="none" strike="noStrike">
                <a:solidFill>
                  <a:schemeClr val="lt1"/>
                </a:solidFill>
                <a:latin typeface="Arial"/>
                <a:ea typeface="Arial"/>
                <a:cs typeface="Arial"/>
                <a:sym typeface="Arial"/>
              </a:rPr>
              <a:t>Proxy Plan</a:t>
            </a:r>
            <a:endParaRPr/>
          </a:p>
          <a:p>
            <a:pPr indent="0" lvl="0" marL="0" marR="0" rtl="0" algn="l">
              <a:lnSpc>
                <a:spcPct val="115000"/>
              </a:lnSpc>
              <a:spcBef>
                <a:spcPts val="1600"/>
              </a:spcBef>
              <a:spcAft>
                <a:spcPts val="0"/>
              </a:spcAft>
              <a:buClr>
                <a:schemeClr val="lt1"/>
              </a:buClr>
              <a:buSzPts val="1300"/>
              <a:buFont typeface="Lato"/>
              <a:buNone/>
            </a:pPr>
            <a:r>
              <a:t/>
            </a:r>
            <a:endParaRPr b="0" i="0" sz="1300" u="none" cap="none" strike="noStrike">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Montserrat"/>
              <a:buNone/>
            </a:pPr>
            <a:r>
              <a:rPr b="0" i="0" lang="en" sz="3600" u="none" cap="none" strike="noStrike">
                <a:solidFill>
                  <a:schemeClr val="lt1"/>
                </a:solidFill>
                <a:latin typeface="Montserrat"/>
                <a:ea typeface="Montserrat"/>
                <a:cs typeface="Montserrat"/>
                <a:sym typeface="Montserrat"/>
              </a:rPr>
              <a:t>Services Team</a:t>
            </a:r>
            <a:endParaRPr/>
          </a:p>
        </p:txBody>
      </p:sp>
      <p:sp>
        <p:nvSpPr>
          <p:cNvPr id="246" name="Shape 24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Lato"/>
              <a:buNone/>
            </a:pPr>
            <a:r>
              <a:rPr b="0" i="0" lang="en" sz="2400" u="none" cap="none" strike="noStrike">
                <a:solidFill>
                  <a:schemeClr val="lt1"/>
                </a:solidFill>
                <a:latin typeface="Arial"/>
                <a:ea typeface="Arial"/>
                <a:cs typeface="Arial"/>
                <a:sym typeface="Arial"/>
              </a:rPr>
              <a:t>Team Leader: 				Villegas</a:t>
            </a:r>
            <a:br>
              <a:rPr b="0" i="0" lang="en" sz="2400" u="none" cap="none" strike="noStrike">
                <a:solidFill>
                  <a:schemeClr val="lt1"/>
                </a:solidFill>
                <a:latin typeface="Arial"/>
                <a:ea typeface="Arial"/>
                <a:cs typeface="Arial"/>
                <a:sym typeface="Arial"/>
              </a:rPr>
            </a:br>
            <a:endParaRPr/>
          </a:p>
          <a:p>
            <a:pPr indent="0" lvl="0" marL="0" marR="0" rtl="0" algn="l">
              <a:lnSpc>
                <a:spcPct val="100000"/>
              </a:lnSpc>
              <a:spcBef>
                <a:spcPts val="0"/>
              </a:spcBef>
              <a:spcAft>
                <a:spcPts val="0"/>
              </a:spcAft>
              <a:buClr>
                <a:schemeClr val="lt1"/>
              </a:buClr>
              <a:buSzPts val="2400"/>
              <a:buFont typeface="Lato"/>
              <a:buNone/>
            </a:pPr>
            <a:r>
              <a:rPr b="0" i="0" lang="en" sz="2400" u="none" cap="none" strike="noStrike">
                <a:solidFill>
                  <a:schemeClr val="lt1"/>
                </a:solidFill>
                <a:latin typeface="Arial"/>
                <a:ea typeface="Arial"/>
                <a:cs typeface="Arial"/>
                <a:sym typeface="Arial"/>
              </a:rPr>
              <a:t>DNS:							Perez</a:t>
            </a:r>
            <a:endParaRPr/>
          </a:p>
          <a:p>
            <a:pPr indent="0" lvl="0" marL="0" marR="0" rtl="0" algn="l">
              <a:lnSpc>
                <a:spcPct val="100000"/>
              </a:lnSpc>
              <a:spcBef>
                <a:spcPts val="0"/>
              </a:spcBef>
              <a:spcAft>
                <a:spcPts val="0"/>
              </a:spcAft>
              <a:buClr>
                <a:schemeClr val="lt1"/>
              </a:buClr>
              <a:buSzPts val="2400"/>
              <a:buFont typeface="Lato"/>
              <a:buNone/>
            </a:pPr>
            <a:r>
              <a:rPr b="0" i="0" lang="en" sz="2400" u="none" cap="none" strike="noStrike">
                <a:solidFill>
                  <a:schemeClr val="lt1"/>
                </a:solidFill>
                <a:latin typeface="Arial"/>
                <a:ea typeface="Arial"/>
                <a:cs typeface="Arial"/>
                <a:sym typeface="Arial"/>
              </a:rPr>
              <a:t>AD:							Wilton</a:t>
            </a:r>
            <a:endParaRPr/>
          </a:p>
          <a:p>
            <a:pPr indent="0" lvl="0" marL="0" marR="0" rtl="0" algn="l">
              <a:lnSpc>
                <a:spcPct val="100000"/>
              </a:lnSpc>
              <a:spcBef>
                <a:spcPts val="0"/>
              </a:spcBef>
              <a:spcAft>
                <a:spcPts val="0"/>
              </a:spcAft>
              <a:buClr>
                <a:schemeClr val="lt1"/>
              </a:buClr>
              <a:buSzPts val="2400"/>
              <a:buFont typeface="Lato"/>
              <a:buNone/>
            </a:pPr>
            <a:r>
              <a:rPr b="0" i="0" lang="en" sz="2400" u="none" cap="none" strike="noStrike">
                <a:solidFill>
                  <a:schemeClr val="lt1"/>
                </a:solidFill>
                <a:latin typeface="Arial"/>
                <a:ea typeface="Arial"/>
                <a:cs typeface="Arial"/>
                <a:sym typeface="Arial"/>
              </a:rPr>
              <a:t>HTTP/HTTPS:				Walsh</a:t>
            </a:r>
            <a:endParaRPr/>
          </a:p>
          <a:p>
            <a:pPr indent="0" lvl="0" marL="0" marR="0" rtl="0" algn="l">
              <a:lnSpc>
                <a:spcPct val="100000"/>
              </a:lnSpc>
              <a:spcBef>
                <a:spcPts val="0"/>
              </a:spcBef>
              <a:spcAft>
                <a:spcPts val="0"/>
              </a:spcAft>
              <a:buClr>
                <a:schemeClr val="lt1"/>
              </a:buClr>
              <a:buSzPts val="2400"/>
              <a:buFont typeface="Lato"/>
              <a:buNone/>
            </a:pPr>
            <a:r>
              <a:rPr b="0" i="0" lang="en" sz="2400" u="none" cap="none" strike="noStrike">
                <a:solidFill>
                  <a:schemeClr val="lt1"/>
                </a:solidFill>
                <a:latin typeface="Arial"/>
                <a:ea typeface="Arial"/>
                <a:cs typeface="Arial"/>
                <a:sym typeface="Arial"/>
              </a:rPr>
              <a:t>Email: 						Perez</a:t>
            </a:r>
            <a:endParaRPr/>
          </a:p>
          <a:p>
            <a:pPr indent="0" lvl="0" marL="0" marR="0" rtl="0" algn="l">
              <a:lnSpc>
                <a:spcPct val="100000"/>
              </a:lnSpc>
              <a:spcBef>
                <a:spcPts val="0"/>
              </a:spcBef>
              <a:spcAft>
                <a:spcPts val="0"/>
              </a:spcAft>
              <a:buClr>
                <a:schemeClr val="lt1"/>
              </a:buClr>
              <a:buSzPts val="2400"/>
              <a:buFont typeface="Lato"/>
              <a:buNone/>
            </a:pPr>
            <a:r>
              <a:rPr b="0" i="0" lang="en" sz="2400" u="none" cap="none" strike="noStrike">
                <a:solidFill>
                  <a:schemeClr val="lt1"/>
                </a:solidFill>
                <a:latin typeface="Arial"/>
                <a:ea typeface="Arial"/>
                <a:cs typeface="Arial"/>
                <a:sym typeface="Arial"/>
              </a:rPr>
              <a:t>FTP: 							Wilton</a:t>
            </a:r>
            <a:br>
              <a:rPr b="0" i="0" lang="en" sz="800" u="none" cap="none" strike="noStrike">
                <a:solidFill>
                  <a:schemeClr val="lt1"/>
                </a:solidFill>
                <a:latin typeface="Roboto"/>
                <a:ea typeface="Roboto"/>
                <a:cs typeface="Roboto"/>
                <a:sym typeface="Roboto"/>
              </a:rPr>
            </a:b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Montserrat"/>
              <a:buNone/>
            </a:pPr>
            <a:r>
              <a:rPr b="0" i="0" lang="en" sz="3600" u="none" cap="none" strike="noStrike">
                <a:solidFill>
                  <a:schemeClr val="lt1"/>
                </a:solidFill>
                <a:latin typeface="Montserrat"/>
                <a:ea typeface="Montserrat"/>
                <a:cs typeface="Montserrat"/>
                <a:sym typeface="Montserrat"/>
              </a:rPr>
              <a:t>Services</a:t>
            </a:r>
            <a:endParaRPr/>
          </a:p>
        </p:txBody>
      </p:sp>
      <p:sp>
        <p:nvSpPr>
          <p:cNvPr id="252" name="Shape 252"/>
          <p:cNvSpPr txBox="1"/>
          <p:nvPr>
            <p:ph idx="1" type="body"/>
          </p:nvPr>
        </p:nvSpPr>
        <p:spPr>
          <a:xfrm>
            <a:off x="1297500" y="1395900"/>
            <a:ext cx="7038900" cy="333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lt1"/>
              </a:buClr>
              <a:buSzPts val="1800"/>
              <a:buFont typeface="Lato"/>
              <a:buNone/>
            </a:pPr>
            <a:r>
              <a:rPr b="0" i="0" lang="en" sz="1800" u="none" cap="none" strike="noStrike">
                <a:solidFill>
                  <a:schemeClr val="lt1"/>
                </a:solidFill>
                <a:latin typeface="Arial"/>
                <a:ea typeface="Arial"/>
                <a:cs typeface="Arial"/>
                <a:sym typeface="Arial"/>
              </a:rPr>
              <a:t>For each service:</a:t>
            </a:r>
            <a:endParaRPr/>
          </a:p>
          <a:p>
            <a:pPr indent="0" lvl="0" marL="0" marR="0" rtl="0" algn="l">
              <a:lnSpc>
                <a:spcPct val="100000"/>
              </a:lnSpc>
              <a:spcBef>
                <a:spcPts val="1600"/>
              </a:spcBef>
              <a:spcAft>
                <a:spcPts val="0"/>
              </a:spcAft>
              <a:buClr>
                <a:schemeClr val="lt1"/>
              </a:buClr>
              <a:buSzPts val="1800"/>
              <a:buFont typeface="Lato"/>
              <a:buNone/>
            </a:pPr>
            <a:r>
              <a:rPr b="0" i="0" lang="en" sz="1800" u="none" cap="none" strike="noStrike">
                <a:solidFill>
                  <a:schemeClr val="lt1"/>
                </a:solidFill>
                <a:latin typeface="Arial"/>
                <a:ea typeface="Arial"/>
                <a:cs typeface="Arial"/>
                <a:sym typeface="Arial"/>
              </a:rPr>
              <a:t>	Subnet</a:t>
            </a:r>
            <a:br>
              <a:rPr b="0" i="0" lang="en" sz="1800" u="none" cap="none" strike="noStrike">
                <a:solidFill>
                  <a:schemeClr val="lt1"/>
                </a:solidFill>
                <a:latin typeface="Arial"/>
                <a:ea typeface="Arial"/>
                <a:cs typeface="Arial"/>
                <a:sym typeface="Arial"/>
              </a:rPr>
            </a:br>
            <a:r>
              <a:rPr b="0" i="0" lang="en" sz="1800" u="none" cap="none" strike="noStrike">
                <a:solidFill>
                  <a:schemeClr val="lt1"/>
                </a:solidFill>
                <a:latin typeface="Arial"/>
                <a:ea typeface="Arial"/>
                <a:cs typeface="Arial"/>
                <a:sym typeface="Arial"/>
              </a:rPr>
              <a:t>	OS selected (I.e. win7/8, win 0/3 server, linux/unix)</a:t>
            </a:r>
            <a:br>
              <a:rPr b="0" i="0" lang="en" sz="1800" u="none" cap="none" strike="noStrike">
                <a:solidFill>
                  <a:schemeClr val="lt1"/>
                </a:solidFill>
                <a:latin typeface="Arial"/>
                <a:ea typeface="Arial"/>
                <a:cs typeface="Arial"/>
                <a:sym typeface="Arial"/>
              </a:rPr>
            </a:br>
            <a:r>
              <a:rPr b="0" i="0" lang="en" sz="1800" u="none" cap="none" strike="noStrike">
                <a:solidFill>
                  <a:schemeClr val="lt1"/>
                </a:solidFill>
                <a:latin typeface="Arial"/>
                <a:ea typeface="Arial"/>
                <a:cs typeface="Arial"/>
                <a:sym typeface="Arial"/>
              </a:rPr>
              <a:t>	Description of application software</a:t>
            </a:r>
            <a:br>
              <a:rPr b="0" i="0" lang="en" sz="1800" u="none" cap="none" strike="noStrike">
                <a:solidFill>
                  <a:schemeClr val="lt1"/>
                </a:solidFill>
                <a:latin typeface="Arial"/>
                <a:ea typeface="Arial"/>
                <a:cs typeface="Arial"/>
                <a:sym typeface="Arial"/>
              </a:rPr>
            </a:br>
            <a:r>
              <a:rPr b="0" i="0" lang="en" sz="1800" u="none" cap="none" strike="noStrike">
                <a:solidFill>
                  <a:schemeClr val="lt1"/>
                </a:solidFill>
                <a:latin typeface="Arial"/>
                <a:ea typeface="Arial"/>
                <a:cs typeface="Arial"/>
                <a:sym typeface="Arial"/>
              </a:rPr>
              <a:t>	Config Required</a:t>
            </a:r>
            <a:br>
              <a:rPr b="0" i="0" lang="en" sz="1800" u="none" cap="none" strike="noStrike">
                <a:solidFill>
                  <a:schemeClr val="lt1"/>
                </a:solidFill>
                <a:latin typeface="Arial"/>
                <a:ea typeface="Arial"/>
                <a:cs typeface="Arial"/>
                <a:sym typeface="Arial"/>
              </a:rPr>
            </a:br>
            <a:r>
              <a:rPr b="0" i="0" lang="en" sz="1800" u="none" cap="none" strike="noStrike">
                <a:solidFill>
                  <a:schemeClr val="lt1"/>
                </a:solidFill>
                <a:latin typeface="Arial"/>
                <a:ea typeface="Arial"/>
                <a:cs typeface="Arial"/>
                <a:sym typeface="Arial"/>
              </a:rPr>
              <a:t>	Summary of dependency on other services (if any)</a:t>
            </a:r>
            <a:br>
              <a:rPr b="0" i="0" lang="en" sz="1800" u="none" cap="none" strike="noStrike">
                <a:solidFill>
                  <a:schemeClr val="lt1"/>
                </a:solidFill>
                <a:latin typeface="Arial"/>
                <a:ea typeface="Arial"/>
                <a:cs typeface="Arial"/>
                <a:sym typeface="Arial"/>
              </a:rPr>
            </a:br>
            <a:r>
              <a:rPr b="0" i="0" lang="en" sz="1800" u="none" cap="none" strike="noStrike">
                <a:solidFill>
                  <a:schemeClr val="lt1"/>
                </a:solidFill>
                <a:latin typeface="Arial"/>
                <a:ea typeface="Arial"/>
                <a:cs typeface="Arial"/>
                <a:sym typeface="Arial"/>
              </a:rPr>
              <a:t>	Transport-layer ports used</a:t>
            </a:r>
            <a:br>
              <a:rPr b="0" i="0" lang="en" sz="1800" u="none" cap="none" strike="noStrike">
                <a:solidFill>
                  <a:schemeClr val="lt1"/>
                </a:solidFill>
                <a:latin typeface="Arial"/>
                <a:ea typeface="Arial"/>
                <a:cs typeface="Arial"/>
                <a:sym typeface="Arial"/>
              </a:rPr>
            </a:br>
            <a:r>
              <a:rPr b="0" i="0" lang="en" sz="1800" u="none" cap="none" strike="noStrike">
                <a:solidFill>
                  <a:schemeClr val="lt1"/>
                </a:solidFill>
                <a:latin typeface="Arial"/>
                <a:ea typeface="Arial"/>
                <a:cs typeface="Arial"/>
                <a:sym typeface="Arial"/>
              </a:rPr>
              <a:t>	Security measures taken</a:t>
            </a:r>
            <a:br>
              <a:rPr b="0" i="0" lang="en" sz="1800" u="none" cap="none" strike="noStrike">
                <a:solidFill>
                  <a:schemeClr val="lt1"/>
                </a:solidFill>
                <a:latin typeface="Arial"/>
                <a:ea typeface="Arial"/>
                <a:cs typeface="Arial"/>
                <a:sym typeface="Arial"/>
              </a:rPr>
            </a:br>
            <a:r>
              <a:rPr b="0" i="0" lang="en" sz="1800" u="none" cap="none" strike="noStrike">
                <a:solidFill>
                  <a:schemeClr val="lt1"/>
                </a:solidFill>
                <a:latin typeface="Arial"/>
                <a:ea typeface="Arial"/>
                <a:cs typeface="Arial"/>
                <a:sym typeface="Arial"/>
              </a:rPr>
              <a:t>	Risk Assessment (eventually become attack tree)</a:t>
            </a:r>
            <a:endParaRPr/>
          </a:p>
          <a:p>
            <a:pPr indent="0" lvl="0" marL="0" marR="0" rtl="0" algn="l">
              <a:lnSpc>
                <a:spcPct val="100000"/>
              </a:lnSpc>
              <a:spcBef>
                <a:spcPts val="0"/>
              </a:spcBef>
              <a:spcAft>
                <a:spcPts val="0"/>
              </a:spcAft>
              <a:buClr>
                <a:schemeClr val="lt1"/>
              </a:buClr>
              <a:buSzPts val="1800"/>
              <a:buFont typeface="Lato"/>
              <a:buNone/>
            </a:pPr>
            <a:r>
              <a:rPr b="0" i="0" lang="en" sz="1800" u="none" cap="none" strike="noStrike">
                <a:solidFill>
                  <a:schemeClr val="lt1"/>
                </a:solidFill>
                <a:latin typeface="Arial"/>
                <a:ea typeface="Arial"/>
                <a:cs typeface="Arial"/>
                <a:sym typeface="Arial"/>
              </a:rPr>
              <a:t>	Create HowTos documentation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Montserrat"/>
              <a:buNone/>
            </a:pPr>
            <a:r>
              <a:rPr b="0" i="0" lang="en" sz="3600" u="none" cap="none" strike="noStrike">
                <a:solidFill>
                  <a:schemeClr val="lt1"/>
                </a:solidFill>
                <a:latin typeface="Montserrat"/>
                <a:ea typeface="Montserrat"/>
                <a:cs typeface="Montserrat"/>
                <a:sym typeface="Montserrat"/>
              </a:rPr>
              <a:t>Monitoring Team</a:t>
            </a:r>
            <a:endParaRPr/>
          </a:p>
        </p:txBody>
      </p:sp>
      <p:sp>
        <p:nvSpPr>
          <p:cNvPr id="258" name="Shape 258"/>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Lato"/>
              <a:buNone/>
            </a:pPr>
            <a:r>
              <a:rPr b="0" i="0" lang="en" sz="2400" u="none" cap="none" strike="noStrike">
                <a:solidFill>
                  <a:schemeClr val="lt1"/>
                </a:solidFill>
                <a:latin typeface="Arial"/>
                <a:ea typeface="Arial"/>
                <a:cs typeface="Arial"/>
                <a:sym typeface="Arial"/>
              </a:rPr>
              <a:t>Team Leader:						Cannon</a:t>
            </a:r>
            <a:endParaRPr/>
          </a:p>
          <a:p>
            <a:pPr indent="0" lvl="0" marL="0" marR="0" rtl="0" algn="l">
              <a:lnSpc>
                <a:spcPct val="100000"/>
              </a:lnSpc>
              <a:spcBef>
                <a:spcPts val="0"/>
              </a:spcBef>
              <a:spcAft>
                <a:spcPts val="0"/>
              </a:spcAft>
              <a:buClr>
                <a:schemeClr val="lt1"/>
              </a:buClr>
              <a:buSzPts val="2400"/>
              <a:buFont typeface="Lato"/>
              <a:buNone/>
            </a:pPr>
            <a:r>
              <a:t/>
            </a:r>
            <a:endParaRPr b="0" i="0" sz="2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400"/>
              <a:buFont typeface="Lato"/>
              <a:buNone/>
            </a:pPr>
            <a:r>
              <a:rPr b="0" i="0" lang="en" sz="2400" u="none" cap="none" strike="noStrike">
                <a:solidFill>
                  <a:schemeClr val="lt1"/>
                </a:solidFill>
                <a:latin typeface="Arial"/>
                <a:ea typeface="Arial"/>
                <a:cs typeface="Arial"/>
                <a:sym typeface="Arial"/>
              </a:rPr>
              <a:t>Ops. Monitoring:						Perez</a:t>
            </a:r>
            <a:endParaRPr/>
          </a:p>
          <a:p>
            <a:pPr indent="0" lvl="0" marL="0" marR="0" rtl="0" algn="l">
              <a:lnSpc>
                <a:spcPct val="100000"/>
              </a:lnSpc>
              <a:spcBef>
                <a:spcPts val="0"/>
              </a:spcBef>
              <a:spcAft>
                <a:spcPts val="0"/>
              </a:spcAft>
              <a:buClr>
                <a:schemeClr val="lt1"/>
              </a:buClr>
              <a:buSzPts val="2400"/>
              <a:buFont typeface="Lato"/>
              <a:buNone/>
            </a:pPr>
            <a:r>
              <a:rPr b="0" i="0" lang="en" sz="2400" u="none" cap="none" strike="noStrike">
                <a:solidFill>
                  <a:schemeClr val="lt1"/>
                </a:solidFill>
                <a:latin typeface="Arial"/>
                <a:ea typeface="Arial"/>
                <a:cs typeface="Arial"/>
                <a:sym typeface="Arial"/>
              </a:rPr>
              <a:t>Net. Monitoring:						Walsh</a:t>
            </a:r>
            <a:endParaRPr/>
          </a:p>
          <a:p>
            <a:pPr indent="0" lvl="0" marL="0" marR="0" rtl="0" algn="l">
              <a:lnSpc>
                <a:spcPct val="100000"/>
              </a:lnSpc>
              <a:spcBef>
                <a:spcPts val="0"/>
              </a:spcBef>
              <a:spcAft>
                <a:spcPts val="0"/>
              </a:spcAft>
              <a:buClr>
                <a:schemeClr val="lt1"/>
              </a:buClr>
              <a:buSzPts val="2400"/>
              <a:buFont typeface="Lato"/>
              <a:buNone/>
            </a:pPr>
            <a:r>
              <a:rPr b="0" i="0" lang="en" sz="2400" u="none" cap="none" strike="noStrike">
                <a:solidFill>
                  <a:schemeClr val="lt1"/>
                </a:solidFill>
                <a:latin typeface="Arial"/>
                <a:ea typeface="Arial"/>
                <a:cs typeface="Arial"/>
                <a:sym typeface="Arial"/>
              </a:rPr>
              <a:t>Host Monitoring:						Yarbrough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310900" y="0"/>
            <a:ext cx="7038900" cy="91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3600"/>
              <a:buFont typeface="Montserrat"/>
              <a:buNone/>
            </a:pPr>
            <a:r>
              <a:rPr b="0" i="0" lang="en" sz="3600" u="none" cap="none" strike="noStrike">
                <a:solidFill>
                  <a:schemeClr val="lt1"/>
                </a:solidFill>
                <a:latin typeface="Montserrat"/>
                <a:ea typeface="Montserrat"/>
                <a:cs typeface="Montserrat"/>
                <a:sym typeface="Montserrat"/>
              </a:rPr>
              <a:t>Task Organization</a:t>
            </a:r>
            <a:endParaRPr/>
          </a:p>
        </p:txBody>
      </p:sp>
      <p:sp>
        <p:nvSpPr>
          <p:cNvPr id="141" name="Shape 141"/>
          <p:cNvSpPr/>
          <p:nvPr/>
        </p:nvSpPr>
        <p:spPr>
          <a:xfrm>
            <a:off x="3802943" y="865350"/>
            <a:ext cx="1538100" cy="442500"/>
          </a:xfrm>
          <a:prstGeom prst="roundRect">
            <a:avLst>
              <a:gd fmla="val 50000" name="adj"/>
            </a:avLst>
          </a:prstGeom>
          <a:solidFill>
            <a:srgbClr val="3367D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a:buNone/>
            </a:pPr>
            <a:r>
              <a:rPr b="0" i="0" lang="en" sz="1000" u="none" cap="none" strike="noStrike">
                <a:solidFill>
                  <a:srgbClr val="FFFFFF"/>
                </a:solidFill>
                <a:latin typeface="Roboto"/>
                <a:ea typeface="Roboto"/>
                <a:cs typeface="Roboto"/>
                <a:sym typeface="Roboto"/>
              </a:rPr>
              <a:t>Team Leader</a:t>
            </a:r>
            <a:br>
              <a:rPr b="0" i="0" lang="en" sz="1000" u="none" cap="none" strike="noStrike">
                <a:solidFill>
                  <a:srgbClr val="FFFFFF"/>
                </a:solidFill>
                <a:latin typeface="Roboto"/>
                <a:ea typeface="Roboto"/>
                <a:cs typeface="Roboto"/>
                <a:sym typeface="Roboto"/>
              </a:rPr>
            </a:br>
            <a:r>
              <a:rPr b="0" i="0" lang="en" sz="1000" u="none" cap="none" strike="noStrike">
                <a:solidFill>
                  <a:srgbClr val="FFFFFF"/>
                </a:solidFill>
                <a:latin typeface="Roboto"/>
                <a:ea typeface="Roboto"/>
                <a:cs typeface="Roboto"/>
                <a:sym typeface="Roboto"/>
              </a:rPr>
              <a:t>Cho</a:t>
            </a:r>
            <a:endParaRPr/>
          </a:p>
        </p:txBody>
      </p:sp>
      <p:sp>
        <p:nvSpPr>
          <p:cNvPr id="142" name="Shape 142"/>
          <p:cNvSpPr/>
          <p:nvPr/>
        </p:nvSpPr>
        <p:spPr>
          <a:xfrm>
            <a:off x="5766815" y="1428776"/>
            <a:ext cx="1538100" cy="442500"/>
          </a:xfrm>
          <a:prstGeom prst="roundRect">
            <a:avLst>
              <a:gd fmla="val 50000" name="adj"/>
            </a:avLst>
          </a:prstGeom>
          <a:solidFill>
            <a:srgbClr val="4285F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a:buNone/>
            </a:pPr>
            <a:r>
              <a:rPr b="0" i="0" lang="en" sz="1000" u="none" cap="none" strike="noStrike">
                <a:solidFill>
                  <a:srgbClr val="FFFFFF"/>
                </a:solidFill>
                <a:latin typeface="Roboto"/>
                <a:ea typeface="Roboto"/>
                <a:cs typeface="Roboto"/>
                <a:sym typeface="Roboto"/>
              </a:rPr>
              <a:t>Operations Officer</a:t>
            </a:r>
            <a:br>
              <a:rPr b="0" i="0" lang="en" sz="1000" u="none" cap="none" strike="noStrike">
                <a:solidFill>
                  <a:srgbClr val="FFFFFF"/>
                </a:solidFill>
                <a:latin typeface="Roboto"/>
                <a:ea typeface="Roboto"/>
                <a:cs typeface="Roboto"/>
                <a:sym typeface="Roboto"/>
              </a:rPr>
            </a:br>
            <a:r>
              <a:rPr b="0" i="0" lang="en" sz="1000" u="none" cap="none" strike="noStrike">
                <a:solidFill>
                  <a:srgbClr val="FFFFFF"/>
                </a:solidFill>
                <a:latin typeface="Roboto"/>
                <a:ea typeface="Roboto"/>
                <a:cs typeface="Roboto"/>
                <a:sym typeface="Roboto"/>
              </a:rPr>
              <a:t>Fauerbach</a:t>
            </a:r>
            <a:endParaRPr/>
          </a:p>
        </p:txBody>
      </p:sp>
      <p:sp>
        <p:nvSpPr>
          <p:cNvPr id="143" name="Shape 143"/>
          <p:cNvSpPr/>
          <p:nvPr/>
        </p:nvSpPr>
        <p:spPr>
          <a:xfrm>
            <a:off x="1956447" y="1428776"/>
            <a:ext cx="1538100" cy="442500"/>
          </a:xfrm>
          <a:prstGeom prst="roundRect">
            <a:avLst>
              <a:gd fmla="val 50000" name="adj"/>
            </a:avLst>
          </a:prstGeom>
          <a:solidFill>
            <a:srgbClr val="4285F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a:buNone/>
            </a:pPr>
            <a:r>
              <a:rPr b="0" i="0" lang="en" sz="1000" u="none" cap="none" strike="noStrike">
                <a:solidFill>
                  <a:srgbClr val="FFFFFF"/>
                </a:solidFill>
                <a:latin typeface="Roboto"/>
                <a:ea typeface="Roboto"/>
                <a:cs typeface="Roboto"/>
                <a:sym typeface="Roboto"/>
              </a:rPr>
              <a:t>Deputy</a:t>
            </a:r>
            <a:br>
              <a:rPr b="0" i="0" lang="en" sz="1000" u="none" cap="none" strike="noStrike">
                <a:solidFill>
                  <a:srgbClr val="FFFFFF"/>
                </a:solidFill>
                <a:latin typeface="Roboto"/>
                <a:ea typeface="Roboto"/>
                <a:cs typeface="Roboto"/>
                <a:sym typeface="Roboto"/>
              </a:rPr>
            </a:br>
            <a:r>
              <a:rPr b="0" i="0" lang="en" sz="1000" u="none" cap="none" strike="noStrike">
                <a:solidFill>
                  <a:srgbClr val="FFFFFF"/>
                </a:solidFill>
                <a:latin typeface="Roboto"/>
                <a:ea typeface="Roboto"/>
                <a:cs typeface="Roboto"/>
                <a:sym typeface="Roboto"/>
              </a:rPr>
              <a:t>Glazer</a:t>
            </a:r>
            <a:endParaRPr/>
          </a:p>
        </p:txBody>
      </p:sp>
      <p:sp>
        <p:nvSpPr>
          <p:cNvPr id="144" name="Shape 144"/>
          <p:cNvSpPr/>
          <p:nvPr/>
        </p:nvSpPr>
        <p:spPr>
          <a:xfrm>
            <a:off x="81225" y="2706391"/>
            <a:ext cx="1538100" cy="1967100"/>
          </a:xfrm>
          <a:prstGeom prst="roundRect">
            <a:avLst>
              <a:gd fmla="val 50000" name="adj"/>
            </a:avLst>
          </a:prstGeom>
          <a:solidFill>
            <a:srgbClr val="4285F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FFFFFF"/>
              </a:buClr>
              <a:buSzPts val="800"/>
              <a:buFont typeface="Roboto"/>
              <a:buNone/>
            </a:pPr>
            <a:r>
              <a:rPr b="0" i="0" lang="en" sz="800" u="none" cap="none" strike="noStrike">
                <a:solidFill>
                  <a:srgbClr val="FFFFFF"/>
                </a:solidFill>
                <a:latin typeface="Roboto"/>
                <a:ea typeface="Roboto"/>
                <a:cs typeface="Roboto"/>
                <a:sym typeface="Roboto"/>
              </a:rPr>
              <a:t>Monitoring Team</a:t>
            </a:r>
            <a:br>
              <a:rPr b="0" i="0" lang="en" sz="800" u="none" cap="none" strike="noStrike">
                <a:solidFill>
                  <a:srgbClr val="FFFFFF"/>
                </a:solidFill>
                <a:latin typeface="Roboto"/>
                <a:ea typeface="Roboto"/>
                <a:cs typeface="Roboto"/>
                <a:sym typeface="Roboto"/>
              </a:rPr>
            </a:br>
            <a:endParaRPr/>
          </a:p>
          <a:p>
            <a:pPr indent="0" lvl="0" marL="0" marR="0" rtl="0" algn="l">
              <a:lnSpc>
                <a:spcPct val="100000"/>
              </a:lnSpc>
              <a:spcBef>
                <a:spcPts val="0"/>
              </a:spcBef>
              <a:spcAft>
                <a:spcPts val="0"/>
              </a:spcAft>
              <a:buClr>
                <a:srgbClr val="FFFFFF"/>
              </a:buClr>
              <a:buSzPts val="800"/>
              <a:buFont typeface="Roboto"/>
              <a:buNone/>
            </a:pPr>
            <a:r>
              <a:rPr b="0" i="0" lang="en" sz="800" u="none" cap="none" strike="noStrike">
                <a:solidFill>
                  <a:srgbClr val="FFFFFF"/>
                </a:solidFill>
                <a:latin typeface="Roboto"/>
                <a:ea typeface="Roboto"/>
                <a:cs typeface="Roboto"/>
                <a:sym typeface="Roboto"/>
              </a:rPr>
              <a:t>TL: Cannon</a:t>
            </a:r>
            <a:endParaRPr/>
          </a:p>
          <a:p>
            <a:pPr indent="0" lvl="0" marL="0" marR="0" rtl="0" algn="l">
              <a:lnSpc>
                <a:spcPct val="100000"/>
              </a:lnSpc>
              <a:spcBef>
                <a:spcPts val="0"/>
              </a:spcBef>
              <a:spcAft>
                <a:spcPts val="0"/>
              </a:spcAft>
              <a:buClr>
                <a:srgbClr val="FFFFFF"/>
              </a:buClr>
              <a:buSzPts val="800"/>
              <a:buFont typeface="Roboto"/>
              <a:buNone/>
            </a:pPr>
            <a:r>
              <a:rPr b="0" i="0" lang="en" sz="800" u="none" cap="none" strike="noStrike">
                <a:solidFill>
                  <a:srgbClr val="FFFFFF"/>
                </a:solidFill>
                <a:latin typeface="Roboto"/>
                <a:ea typeface="Roboto"/>
                <a:cs typeface="Roboto"/>
                <a:sym typeface="Roboto"/>
              </a:rPr>
              <a:t>Yarbrough</a:t>
            </a:r>
            <a:endParaRPr/>
          </a:p>
          <a:p>
            <a:pPr indent="0" lvl="0" marL="0" marR="0" rtl="0" algn="l">
              <a:lnSpc>
                <a:spcPct val="100000"/>
              </a:lnSpc>
              <a:spcBef>
                <a:spcPts val="0"/>
              </a:spcBef>
              <a:spcAft>
                <a:spcPts val="0"/>
              </a:spcAft>
              <a:buClr>
                <a:srgbClr val="FFFFFF"/>
              </a:buClr>
              <a:buSzPts val="800"/>
              <a:buFont typeface="Roboto"/>
              <a:buNone/>
            </a:pPr>
            <a:r>
              <a:rPr b="0" i="0" lang="en" sz="800" u="none" cap="none" strike="noStrike">
                <a:solidFill>
                  <a:srgbClr val="FFFFFF"/>
                </a:solidFill>
                <a:latin typeface="Roboto"/>
                <a:ea typeface="Roboto"/>
                <a:cs typeface="Roboto"/>
                <a:sym typeface="Roboto"/>
              </a:rPr>
              <a:t>Perez</a:t>
            </a:r>
            <a:endParaRPr/>
          </a:p>
          <a:p>
            <a:pPr indent="0" lvl="0" marL="0" marR="0" rtl="0" algn="l">
              <a:lnSpc>
                <a:spcPct val="100000"/>
              </a:lnSpc>
              <a:spcBef>
                <a:spcPts val="0"/>
              </a:spcBef>
              <a:spcAft>
                <a:spcPts val="0"/>
              </a:spcAft>
              <a:buClr>
                <a:srgbClr val="FFFFFF"/>
              </a:buClr>
              <a:buSzPts val="800"/>
              <a:buFont typeface="Roboto"/>
              <a:buNone/>
            </a:pPr>
            <a:r>
              <a:rPr b="0" i="0" lang="en" sz="800" u="none" cap="none" strike="noStrike">
                <a:solidFill>
                  <a:srgbClr val="FFFFFF"/>
                </a:solidFill>
                <a:latin typeface="Roboto"/>
                <a:ea typeface="Roboto"/>
                <a:cs typeface="Roboto"/>
                <a:sym typeface="Roboto"/>
              </a:rPr>
              <a:t>Walsh</a:t>
            </a:r>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FFFFFF"/>
              </a:buClr>
              <a:buSzPts val="1000"/>
              <a:buFont typeface="Roboto"/>
              <a:buNone/>
            </a:pPr>
            <a:br>
              <a:rPr b="0" i="0" lang="en" sz="1000" u="none" cap="none" strike="noStrike">
                <a:solidFill>
                  <a:srgbClr val="FFFFFF"/>
                </a:solidFill>
                <a:latin typeface="Roboto"/>
                <a:ea typeface="Roboto"/>
                <a:cs typeface="Roboto"/>
                <a:sym typeface="Roboto"/>
              </a:rPr>
            </a:br>
            <a:endParaRPr/>
          </a:p>
        </p:txBody>
      </p:sp>
      <p:sp>
        <p:nvSpPr>
          <p:cNvPr id="145" name="Shape 145"/>
          <p:cNvSpPr/>
          <p:nvPr/>
        </p:nvSpPr>
        <p:spPr>
          <a:xfrm>
            <a:off x="1874875" y="2706391"/>
            <a:ext cx="1538100" cy="1967100"/>
          </a:xfrm>
          <a:prstGeom prst="roundRect">
            <a:avLst>
              <a:gd fmla="val 50000" name="adj"/>
            </a:avLst>
          </a:prstGeom>
          <a:solidFill>
            <a:srgbClr val="4285F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FFFFFF"/>
              </a:buClr>
              <a:buSzPts val="800"/>
              <a:buFont typeface="Roboto"/>
              <a:buNone/>
            </a:pPr>
            <a:r>
              <a:rPr b="0" i="0" lang="en" sz="800" u="none" cap="none" strike="noStrike">
                <a:solidFill>
                  <a:srgbClr val="FFFFFF"/>
                </a:solidFill>
                <a:latin typeface="Roboto"/>
                <a:ea typeface="Roboto"/>
                <a:cs typeface="Roboto"/>
                <a:sym typeface="Roboto"/>
              </a:rPr>
              <a:t>Networking Team</a:t>
            </a:r>
            <a:br>
              <a:rPr b="0" i="0" lang="en" sz="800" u="none" cap="none" strike="noStrike">
                <a:solidFill>
                  <a:srgbClr val="FFFFFF"/>
                </a:solidFill>
                <a:latin typeface="Roboto"/>
                <a:ea typeface="Roboto"/>
                <a:cs typeface="Roboto"/>
                <a:sym typeface="Roboto"/>
              </a:rPr>
            </a:br>
            <a:endParaRPr/>
          </a:p>
          <a:p>
            <a:pPr indent="0" lvl="0" marL="0" marR="0" rtl="0" algn="l">
              <a:lnSpc>
                <a:spcPct val="100000"/>
              </a:lnSpc>
              <a:spcBef>
                <a:spcPts val="0"/>
              </a:spcBef>
              <a:spcAft>
                <a:spcPts val="0"/>
              </a:spcAft>
              <a:buClr>
                <a:srgbClr val="FFFFFF"/>
              </a:buClr>
              <a:buSzPts val="800"/>
              <a:buFont typeface="Roboto"/>
              <a:buNone/>
            </a:pPr>
            <a:r>
              <a:rPr b="0" i="0" lang="en" sz="800" u="none" cap="none" strike="noStrike">
                <a:solidFill>
                  <a:srgbClr val="FFFFFF"/>
                </a:solidFill>
                <a:latin typeface="Roboto"/>
                <a:ea typeface="Roboto"/>
                <a:cs typeface="Roboto"/>
                <a:sym typeface="Roboto"/>
              </a:rPr>
              <a:t>TL: Soler</a:t>
            </a:r>
            <a:endParaRPr/>
          </a:p>
          <a:p>
            <a:pPr indent="0" lvl="0" marL="0" marR="0" rtl="0" algn="l">
              <a:lnSpc>
                <a:spcPct val="100000"/>
              </a:lnSpc>
              <a:spcBef>
                <a:spcPts val="0"/>
              </a:spcBef>
              <a:spcAft>
                <a:spcPts val="0"/>
              </a:spcAft>
              <a:buClr>
                <a:srgbClr val="FFFFFF"/>
              </a:buClr>
              <a:buSzPts val="800"/>
              <a:buFont typeface="Roboto"/>
              <a:buNone/>
            </a:pPr>
            <a:r>
              <a:rPr b="0" i="0" lang="en" sz="800" u="none" cap="none" strike="noStrike">
                <a:solidFill>
                  <a:srgbClr val="FFFFFF"/>
                </a:solidFill>
                <a:latin typeface="Roboto"/>
                <a:ea typeface="Roboto"/>
                <a:cs typeface="Roboto"/>
                <a:sym typeface="Roboto"/>
              </a:rPr>
              <a:t>Yarbrough</a:t>
            </a:r>
            <a:endParaRPr/>
          </a:p>
          <a:p>
            <a:pPr indent="0" lvl="0" marL="0" marR="0" rtl="0" algn="l">
              <a:lnSpc>
                <a:spcPct val="100000"/>
              </a:lnSpc>
              <a:spcBef>
                <a:spcPts val="0"/>
              </a:spcBef>
              <a:spcAft>
                <a:spcPts val="0"/>
              </a:spcAft>
              <a:buClr>
                <a:srgbClr val="FFFFFF"/>
              </a:buClr>
              <a:buSzPts val="800"/>
              <a:buFont typeface="Roboto"/>
              <a:buNone/>
            </a:pPr>
            <a:r>
              <a:rPr b="0" i="0" lang="en" sz="800" u="none" cap="none" strike="noStrike">
                <a:solidFill>
                  <a:srgbClr val="FFFFFF"/>
                </a:solidFill>
                <a:latin typeface="Roboto"/>
                <a:ea typeface="Roboto"/>
                <a:cs typeface="Roboto"/>
                <a:sym typeface="Roboto"/>
              </a:rPr>
              <a:t>Bann</a:t>
            </a:r>
            <a:endParaRPr/>
          </a:p>
          <a:p>
            <a:pPr indent="0" lvl="0" marL="0" marR="0" rtl="0" algn="l">
              <a:lnSpc>
                <a:spcPct val="100000"/>
              </a:lnSpc>
              <a:spcBef>
                <a:spcPts val="0"/>
              </a:spcBef>
              <a:spcAft>
                <a:spcPts val="0"/>
              </a:spcAft>
              <a:buClr>
                <a:srgbClr val="FFFFFF"/>
              </a:buClr>
              <a:buSzPts val="800"/>
              <a:buFont typeface="Roboto"/>
              <a:buNone/>
            </a:pPr>
            <a:r>
              <a:rPr b="0" i="0" lang="en" sz="800" u="none" cap="none" strike="noStrike">
                <a:solidFill>
                  <a:srgbClr val="FFFFFF"/>
                </a:solidFill>
                <a:latin typeface="Roboto"/>
                <a:ea typeface="Roboto"/>
                <a:cs typeface="Roboto"/>
                <a:sym typeface="Roboto"/>
              </a:rPr>
              <a:t>Wilton</a:t>
            </a:r>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p:txBody>
      </p:sp>
      <p:sp>
        <p:nvSpPr>
          <p:cNvPr id="146" name="Shape 146"/>
          <p:cNvSpPr/>
          <p:nvPr/>
        </p:nvSpPr>
        <p:spPr>
          <a:xfrm>
            <a:off x="3802950" y="2706390"/>
            <a:ext cx="1538100" cy="1967100"/>
          </a:xfrm>
          <a:prstGeom prst="roundRect">
            <a:avLst>
              <a:gd fmla="val 50000" name="adj"/>
            </a:avLst>
          </a:prstGeom>
          <a:solidFill>
            <a:srgbClr val="4285F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800"/>
              <a:buFont typeface="Roboto"/>
              <a:buNone/>
            </a:pPr>
            <a:r>
              <a:rPr b="0" i="0" lang="en" sz="800" u="none" cap="none" strike="noStrike">
                <a:solidFill>
                  <a:srgbClr val="FFFFFF"/>
                </a:solidFill>
                <a:latin typeface="Roboto"/>
                <a:ea typeface="Roboto"/>
                <a:cs typeface="Roboto"/>
                <a:sym typeface="Roboto"/>
              </a:rPr>
              <a:t>Systems Team</a:t>
            </a:r>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FFFFFF"/>
              </a:buClr>
              <a:buSzPts val="800"/>
              <a:buFont typeface="Roboto"/>
              <a:buNone/>
            </a:pPr>
            <a:r>
              <a:rPr b="0" i="0" lang="en" sz="800" u="none" cap="none" strike="noStrike">
                <a:solidFill>
                  <a:srgbClr val="FFFFFF"/>
                </a:solidFill>
                <a:latin typeface="Roboto"/>
                <a:ea typeface="Roboto"/>
                <a:cs typeface="Roboto"/>
                <a:sym typeface="Roboto"/>
              </a:rPr>
              <a:t>TL: Kunze</a:t>
            </a:r>
            <a:endParaRPr/>
          </a:p>
          <a:p>
            <a:pPr indent="0" lvl="0" marL="0" marR="0" rtl="0" algn="l">
              <a:lnSpc>
                <a:spcPct val="100000"/>
              </a:lnSpc>
              <a:spcBef>
                <a:spcPts val="0"/>
              </a:spcBef>
              <a:spcAft>
                <a:spcPts val="0"/>
              </a:spcAft>
              <a:buClr>
                <a:srgbClr val="FFFFFF"/>
              </a:buClr>
              <a:buSzPts val="800"/>
              <a:buFont typeface="Roboto"/>
              <a:buNone/>
            </a:pPr>
            <a:r>
              <a:rPr b="0" i="0" lang="en" sz="800" u="none" cap="none" strike="noStrike">
                <a:solidFill>
                  <a:srgbClr val="FFFFFF"/>
                </a:solidFill>
                <a:latin typeface="Roboto"/>
                <a:ea typeface="Roboto"/>
                <a:cs typeface="Roboto"/>
                <a:sym typeface="Roboto"/>
              </a:rPr>
              <a:t>Shopov</a:t>
            </a:r>
            <a:endParaRPr/>
          </a:p>
          <a:p>
            <a:pPr indent="0" lvl="0" marL="0" marR="0" rtl="0" algn="l">
              <a:lnSpc>
                <a:spcPct val="100000"/>
              </a:lnSpc>
              <a:spcBef>
                <a:spcPts val="0"/>
              </a:spcBef>
              <a:spcAft>
                <a:spcPts val="0"/>
              </a:spcAft>
              <a:buClr>
                <a:srgbClr val="FFFFFF"/>
              </a:buClr>
              <a:buSzPts val="800"/>
              <a:buFont typeface="Roboto"/>
              <a:buNone/>
            </a:pPr>
            <a:r>
              <a:rPr b="0" i="0" lang="en" sz="800" u="none" cap="none" strike="noStrike">
                <a:solidFill>
                  <a:srgbClr val="FFFFFF"/>
                </a:solidFill>
                <a:latin typeface="Roboto"/>
                <a:ea typeface="Roboto"/>
                <a:cs typeface="Roboto"/>
                <a:sym typeface="Roboto"/>
              </a:rPr>
              <a:t>Gelashvili</a:t>
            </a:r>
            <a:endParaRPr/>
          </a:p>
          <a:p>
            <a:pPr indent="0" lvl="0" marL="0" marR="0" rtl="0" algn="l">
              <a:lnSpc>
                <a:spcPct val="100000"/>
              </a:lnSpc>
              <a:spcBef>
                <a:spcPts val="0"/>
              </a:spcBef>
              <a:spcAft>
                <a:spcPts val="0"/>
              </a:spcAft>
              <a:buClr>
                <a:srgbClr val="FFFFFF"/>
              </a:buClr>
              <a:buSzPts val="800"/>
              <a:buFont typeface="Roboto"/>
              <a:buNone/>
            </a:pPr>
            <a:r>
              <a:rPr b="0" i="0" lang="en" sz="800" u="none" cap="none" strike="noStrike">
                <a:solidFill>
                  <a:srgbClr val="FFFFFF"/>
                </a:solidFill>
                <a:latin typeface="Roboto"/>
                <a:ea typeface="Roboto"/>
                <a:cs typeface="Roboto"/>
                <a:sym typeface="Roboto"/>
              </a:rPr>
              <a:t>O’Neill</a:t>
            </a:r>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p:txBody>
      </p:sp>
      <p:sp>
        <p:nvSpPr>
          <p:cNvPr id="147" name="Shape 147"/>
          <p:cNvSpPr/>
          <p:nvPr/>
        </p:nvSpPr>
        <p:spPr>
          <a:xfrm>
            <a:off x="5699500" y="2706391"/>
            <a:ext cx="1538100" cy="1967100"/>
          </a:xfrm>
          <a:prstGeom prst="roundRect">
            <a:avLst>
              <a:gd fmla="val 50000" name="adj"/>
            </a:avLst>
          </a:prstGeom>
          <a:solidFill>
            <a:srgbClr val="4285F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FFFFFF"/>
              </a:buClr>
              <a:buSzPts val="800"/>
              <a:buFont typeface="Roboto"/>
              <a:buNone/>
            </a:pPr>
            <a:r>
              <a:rPr b="0" i="0" lang="en" sz="800" u="none" cap="none" strike="noStrike">
                <a:solidFill>
                  <a:srgbClr val="FFFFFF"/>
                </a:solidFill>
                <a:latin typeface="Roboto"/>
                <a:ea typeface="Roboto"/>
                <a:cs typeface="Roboto"/>
                <a:sym typeface="Roboto"/>
              </a:rPr>
              <a:t>Services Team</a:t>
            </a:r>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FFFFFF"/>
              </a:buClr>
              <a:buSzPts val="800"/>
              <a:buFont typeface="Roboto"/>
              <a:buNone/>
            </a:pPr>
            <a:r>
              <a:rPr b="0" i="0" lang="en" sz="800" u="none" cap="none" strike="noStrike">
                <a:solidFill>
                  <a:srgbClr val="FFFFFF"/>
                </a:solidFill>
                <a:latin typeface="Roboto"/>
                <a:ea typeface="Roboto"/>
                <a:cs typeface="Roboto"/>
                <a:sym typeface="Roboto"/>
              </a:rPr>
              <a:t>TL: Villegas</a:t>
            </a:r>
            <a:endParaRPr/>
          </a:p>
          <a:p>
            <a:pPr indent="0" lvl="0" marL="0" marR="0" rtl="0" algn="l">
              <a:lnSpc>
                <a:spcPct val="100000"/>
              </a:lnSpc>
              <a:spcBef>
                <a:spcPts val="0"/>
              </a:spcBef>
              <a:spcAft>
                <a:spcPts val="0"/>
              </a:spcAft>
              <a:buClr>
                <a:srgbClr val="FFFFFF"/>
              </a:buClr>
              <a:buSzPts val="800"/>
              <a:buFont typeface="Roboto"/>
              <a:buNone/>
            </a:pPr>
            <a:r>
              <a:rPr b="0" i="0" lang="en" sz="800" u="none" cap="none" strike="noStrike">
                <a:solidFill>
                  <a:srgbClr val="FFFFFF"/>
                </a:solidFill>
                <a:latin typeface="Roboto"/>
                <a:ea typeface="Roboto"/>
                <a:cs typeface="Roboto"/>
                <a:sym typeface="Roboto"/>
              </a:rPr>
              <a:t>Perez</a:t>
            </a:r>
            <a:endParaRPr/>
          </a:p>
          <a:p>
            <a:pPr indent="0" lvl="0" marL="0" marR="0" rtl="0" algn="l">
              <a:lnSpc>
                <a:spcPct val="100000"/>
              </a:lnSpc>
              <a:spcBef>
                <a:spcPts val="0"/>
              </a:spcBef>
              <a:spcAft>
                <a:spcPts val="0"/>
              </a:spcAft>
              <a:buClr>
                <a:srgbClr val="FFFFFF"/>
              </a:buClr>
              <a:buSzPts val="800"/>
              <a:buFont typeface="Roboto"/>
              <a:buNone/>
            </a:pPr>
            <a:r>
              <a:rPr b="0" i="0" lang="en" sz="800" u="none" cap="none" strike="noStrike">
                <a:solidFill>
                  <a:srgbClr val="FFFFFF"/>
                </a:solidFill>
                <a:latin typeface="Roboto"/>
                <a:ea typeface="Roboto"/>
                <a:cs typeface="Roboto"/>
                <a:sym typeface="Roboto"/>
              </a:rPr>
              <a:t>Walsh</a:t>
            </a:r>
            <a:endParaRPr/>
          </a:p>
          <a:p>
            <a:pPr indent="0" lvl="0" marL="0" marR="0" rtl="0" algn="l">
              <a:lnSpc>
                <a:spcPct val="100000"/>
              </a:lnSpc>
              <a:spcBef>
                <a:spcPts val="0"/>
              </a:spcBef>
              <a:spcAft>
                <a:spcPts val="0"/>
              </a:spcAft>
              <a:buClr>
                <a:srgbClr val="FFFFFF"/>
              </a:buClr>
              <a:buSzPts val="800"/>
              <a:buFont typeface="Roboto"/>
              <a:buNone/>
            </a:pPr>
            <a:r>
              <a:rPr b="0" i="0" lang="en" sz="800" u="none" cap="none" strike="noStrike">
                <a:solidFill>
                  <a:srgbClr val="FFFFFF"/>
                </a:solidFill>
                <a:latin typeface="Roboto"/>
                <a:ea typeface="Roboto"/>
                <a:cs typeface="Roboto"/>
                <a:sym typeface="Roboto"/>
              </a:rPr>
              <a:t>Wilton</a:t>
            </a:r>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Roboto"/>
              <a:ea typeface="Roboto"/>
              <a:cs typeface="Roboto"/>
              <a:sym typeface="Roboto"/>
            </a:endParaRPr>
          </a:p>
        </p:txBody>
      </p:sp>
      <p:cxnSp>
        <p:nvCxnSpPr>
          <p:cNvPr id="148" name="Shape 148"/>
          <p:cNvCxnSpPr>
            <a:stCxn id="141" idx="2"/>
            <a:endCxn id="142" idx="0"/>
          </p:cNvCxnSpPr>
          <p:nvPr/>
        </p:nvCxnSpPr>
        <p:spPr>
          <a:xfrm flipH="1" rot="-5400000">
            <a:off x="5493443" y="386400"/>
            <a:ext cx="120900" cy="1963800"/>
          </a:xfrm>
          <a:prstGeom prst="bentConnector3">
            <a:avLst>
              <a:gd fmla="val 50011" name="adj1"/>
            </a:avLst>
          </a:prstGeom>
          <a:noFill/>
          <a:ln cap="flat" cmpd="sng" w="9525">
            <a:solidFill>
              <a:srgbClr val="CCCCCC"/>
            </a:solidFill>
            <a:prstDash val="solid"/>
            <a:round/>
            <a:headEnd len="med" w="med" type="none"/>
            <a:tailEnd len="med" w="med" type="none"/>
          </a:ln>
        </p:spPr>
      </p:cxnSp>
      <p:cxnSp>
        <p:nvCxnSpPr>
          <p:cNvPr id="149" name="Shape 149"/>
          <p:cNvCxnSpPr>
            <a:stCxn id="143" idx="0"/>
            <a:endCxn id="141" idx="2"/>
          </p:cNvCxnSpPr>
          <p:nvPr/>
        </p:nvCxnSpPr>
        <p:spPr>
          <a:xfrm rot="-5400000">
            <a:off x="3588297" y="445076"/>
            <a:ext cx="120900" cy="1846500"/>
          </a:xfrm>
          <a:prstGeom prst="bentConnector3">
            <a:avLst>
              <a:gd fmla="val 50011" name="adj1"/>
            </a:avLst>
          </a:prstGeom>
          <a:noFill/>
          <a:ln cap="flat" cmpd="sng" w="9525">
            <a:solidFill>
              <a:srgbClr val="CCCCCC"/>
            </a:solidFill>
            <a:prstDash val="solid"/>
            <a:round/>
            <a:headEnd len="med" w="med" type="none"/>
            <a:tailEnd len="med" w="med" type="none"/>
          </a:ln>
        </p:spPr>
      </p:cxnSp>
      <p:cxnSp>
        <p:nvCxnSpPr>
          <p:cNvPr id="150" name="Shape 150"/>
          <p:cNvCxnSpPr>
            <a:stCxn id="144" idx="0"/>
            <a:endCxn id="141" idx="2"/>
          </p:cNvCxnSpPr>
          <p:nvPr/>
        </p:nvCxnSpPr>
        <p:spPr>
          <a:xfrm rot="-5400000">
            <a:off x="2011875" y="146191"/>
            <a:ext cx="1398600" cy="3721800"/>
          </a:xfrm>
          <a:prstGeom prst="bentConnector3">
            <a:avLst>
              <a:gd fmla="val 49998" name="adj1"/>
            </a:avLst>
          </a:prstGeom>
          <a:noFill/>
          <a:ln cap="flat" cmpd="sng" w="9525">
            <a:solidFill>
              <a:srgbClr val="CCCCCC"/>
            </a:solidFill>
            <a:prstDash val="solid"/>
            <a:round/>
            <a:headEnd len="med" w="med" type="none"/>
            <a:tailEnd len="med" w="med" type="none"/>
          </a:ln>
        </p:spPr>
      </p:cxnSp>
      <p:cxnSp>
        <p:nvCxnSpPr>
          <p:cNvPr id="151" name="Shape 151"/>
          <p:cNvCxnSpPr>
            <a:endCxn id="147" idx="0"/>
          </p:cNvCxnSpPr>
          <p:nvPr/>
        </p:nvCxnSpPr>
        <p:spPr>
          <a:xfrm>
            <a:off x="3908350" y="2009491"/>
            <a:ext cx="2560200" cy="696900"/>
          </a:xfrm>
          <a:prstGeom prst="bentConnector2">
            <a:avLst/>
          </a:prstGeom>
          <a:noFill/>
          <a:ln cap="flat" cmpd="sng" w="9525">
            <a:solidFill>
              <a:srgbClr val="CCCCCC"/>
            </a:solidFill>
            <a:prstDash val="solid"/>
            <a:round/>
            <a:headEnd len="med" w="med" type="none"/>
            <a:tailEnd len="med" w="med" type="none"/>
          </a:ln>
        </p:spPr>
      </p:cxnSp>
      <p:cxnSp>
        <p:nvCxnSpPr>
          <p:cNvPr id="152" name="Shape 152"/>
          <p:cNvCxnSpPr>
            <a:stCxn id="146" idx="0"/>
            <a:endCxn id="141" idx="2"/>
          </p:cNvCxnSpPr>
          <p:nvPr/>
        </p:nvCxnSpPr>
        <p:spPr>
          <a:xfrm rot="-5400000">
            <a:off x="3873000" y="2006790"/>
            <a:ext cx="1398600" cy="600"/>
          </a:xfrm>
          <a:prstGeom prst="bentConnector3">
            <a:avLst>
              <a:gd fmla="val 49998" name="adj1"/>
            </a:avLst>
          </a:prstGeom>
          <a:noFill/>
          <a:ln cap="flat" cmpd="sng" w="9525">
            <a:solidFill>
              <a:srgbClr val="CCCCCC"/>
            </a:solidFill>
            <a:prstDash val="solid"/>
            <a:round/>
            <a:headEnd len="med" w="med" type="none"/>
            <a:tailEnd len="med" w="med" type="none"/>
          </a:ln>
        </p:spPr>
      </p:cxnSp>
      <p:sp>
        <p:nvSpPr>
          <p:cNvPr id="153" name="Shape 153"/>
          <p:cNvSpPr/>
          <p:nvPr/>
        </p:nvSpPr>
        <p:spPr>
          <a:xfrm>
            <a:off x="7524675" y="2706390"/>
            <a:ext cx="1538100" cy="1967100"/>
          </a:xfrm>
          <a:prstGeom prst="roundRect">
            <a:avLst>
              <a:gd fmla="val 50000" name="adj"/>
            </a:avLst>
          </a:prstGeom>
          <a:solidFill>
            <a:srgbClr val="4285F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FFFFFF"/>
              </a:buClr>
              <a:buSzPts val="800"/>
              <a:buFont typeface="Roboto"/>
              <a:buNone/>
            </a:pPr>
            <a:r>
              <a:rPr b="0" i="0" lang="en" sz="800" u="none" cap="none" strike="noStrike">
                <a:solidFill>
                  <a:srgbClr val="FFFFFF"/>
                </a:solidFill>
                <a:latin typeface="Roboto"/>
                <a:ea typeface="Roboto"/>
                <a:cs typeface="Roboto"/>
                <a:sym typeface="Roboto"/>
              </a:rPr>
              <a:t>Strike Team:</a:t>
            </a:r>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FFFFFF"/>
              </a:buClr>
              <a:buSzPts val="800"/>
              <a:buFont typeface="Roboto"/>
              <a:buNone/>
            </a:pPr>
            <a:r>
              <a:rPr b="0" i="0" lang="en" sz="800" u="none" cap="none" strike="noStrike">
                <a:solidFill>
                  <a:srgbClr val="FFFFFF"/>
                </a:solidFill>
                <a:latin typeface="Roboto"/>
                <a:ea typeface="Roboto"/>
                <a:cs typeface="Roboto"/>
                <a:sym typeface="Roboto"/>
              </a:rPr>
              <a:t>TL: Shopov</a:t>
            </a:r>
            <a:endParaRPr/>
          </a:p>
          <a:p>
            <a:pPr indent="0" lvl="0" marL="0" marR="0" rtl="0" algn="l">
              <a:lnSpc>
                <a:spcPct val="100000"/>
              </a:lnSpc>
              <a:spcBef>
                <a:spcPts val="0"/>
              </a:spcBef>
              <a:spcAft>
                <a:spcPts val="0"/>
              </a:spcAft>
              <a:buClr>
                <a:srgbClr val="FFFFFF"/>
              </a:buClr>
              <a:buSzPts val="800"/>
              <a:buFont typeface="Roboto"/>
              <a:buNone/>
            </a:pPr>
            <a:r>
              <a:rPr b="0" i="0" lang="en" sz="800" u="none" cap="none" strike="noStrike">
                <a:solidFill>
                  <a:srgbClr val="FFFFFF"/>
                </a:solidFill>
                <a:latin typeface="Roboto"/>
                <a:ea typeface="Roboto"/>
                <a:cs typeface="Roboto"/>
                <a:sym typeface="Roboto"/>
              </a:rPr>
              <a:t>Gelashvili</a:t>
            </a:r>
            <a:endParaRPr/>
          </a:p>
          <a:p>
            <a:pPr indent="0" lvl="0" marL="0" marR="0" rtl="0" algn="l">
              <a:lnSpc>
                <a:spcPct val="100000"/>
              </a:lnSpc>
              <a:spcBef>
                <a:spcPts val="0"/>
              </a:spcBef>
              <a:spcAft>
                <a:spcPts val="0"/>
              </a:spcAft>
              <a:buClr>
                <a:srgbClr val="FFFFFF"/>
              </a:buClr>
              <a:buSzPts val="800"/>
              <a:buFont typeface="Roboto"/>
              <a:buNone/>
            </a:pPr>
            <a:r>
              <a:rPr b="0" i="0" lang="en" sz="800" u="none" cap="none" strike="noStrike">
                <a:solidFill>
                  <a:srgbClr val="FFFFFF"/>
                </a:solidFill>
                <a:latin typeface="Roboto"/>
                <a:ea typeface="Roboto"/>
                <a:cs typeface="Roboto"/>
                <a:sym typeface="Roboto"/>
              </a:rPr>
              <a:t>Bann </a:t>
            </a:r>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Roboto"/>
              <a:ea typeface="Roboto"/>
              <a:cs typeface="Roboto"/>
              <a:sym typeface="Roboto"/>
            </a:endParaRPr>
          </a:p>
        </p:txBody>
      </p:sp>
      <p:cxnSp>
        <p:nvCxnSpPr>
          <p:cNvPr id="154" name="Shape 154"/>
          <p:cNvCxnSpPr>
            <a:stCxn id="153" idx="0"/>
          </p:cNvCxnSpPr>
          <p:nvPr/>
        </p:nvCxnSpPr>
        <p:spPr>
          <a:xfrm flipH="1" rot="10800000">
            <a:off x="8293725" y="2036490"/>
            <a:ext cx="12900" cy="669900"/>
          </a:xfrm>
          <a:prstGeom prst="straightConnector1">
            <a:avLst/>
          </a:prstGeom>
          <a:noFill/>
          <a:ln cap="flat" cmpd="sng" w="9525">
            <a:solidFill>
              <a:schemeClr val="dk2"/>
            </a:solidFill>
            <a:prstDash val="solid"/>
            <a:round/>
            <a:headEnd len="med" w="med" type="none"/>
            <a:tailEnd len="med" w="med" type="none"/>
          </a:ln>
        </p:spPr>
      </p:cxnSp>
      <p:cxnSp>
        <p:nvCxnSpPr>
          <p:cNvPr id="155" name="Shape 155"/>
          <p:cNvCxnSpPr/>
          <p:nvPr/>
        </p:nvCxnSpPr>
        <p:spPr>
          <a:xfrm rot="10800000">
            <a:off x="6480075" y="2015600"/>
            <a:ext cx="1819500" cy="13800"/>
          </a:xfrm>
          <a:prstGeom prst="straightConnector1">
            <a:avLst/>
          </a:prstGeom>
          <a:noFill/>
          <a:ln cap="flat" cmpd="sng" w="9525">
            <a:solidFill>
              <a:schemeClr val="dk2"/>
            </a:solidFill>
            <a:prstDash val="solid"/>
            <a:round/>
            <a:headEnd len="med" w="med" type="none"/>
            <a:tailEnd len="med" w="med" type="none"/>
          </a:ln>
        </p:spPr>
      </p:cxnSp>
      <p:cxnSp>
        <p:nvCxnSpPr>
          <p:cNvPr id="156" name="Shape 156"/>
          <p:cNvCxnSpPr/>
          <p:nvPr/>
        </p:nvCxnSpPr>
        <p:spPr>
          <a:xfrm flipH="1" rot="10800000">
            <a:off x="2637475" y="2015490"/>
            <a:ext cx="14700" cy="690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Montserrat"/>
              <a:buNone/>
            </a:pPr>
            <a:r>
              <a:rPr b="0" i="0" lang="en" sz="3600" u="none" cap="none" strike="noStrike">
                <a:solidFill>
                  <a:schemeClr val="lt1"/>
                </a:solidFill>
                <a:latin typeface="Montserrat"/>
                <a:ea typeface="Montserrat"/>
                <a:cs typeface="Montserrat"/>
                <a:sym typeface="Montserrat"/>
              </a:rPr>
              <a:t>Monitoring</a:t>
            </a:r>
            <a:endParaRPr/>
          </a:p>
        </p:txBody>
      </p:sp>
      <p:sp>
        <p:nvSpPr>
          <p:cNvPr id="264" name="Shape 264"/>
          <p:cNvSpPr txBox="1"/>
          <p:nvPr>
            <p:ph idx="1" type="body"/>
          </p:nvPr>
        </p:nvSpPr>
        <p:spPr>
          <a:xfrm>
            <a:off x="1297500" y="1567550"/>
            <a:ext cx="7038900" cy="3324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lt1"/>
              </a:buClr>
              <a:buSzPts val="1200"/>
              <a:buFont typeface="Lato"/>
              <a:buNone/>
            </a:pPr>
            <a:r>
              <a:rPr b="0" i="0" lang="en" sz="1200" u="none" cap="none" strike="noStrike">
                <a:solidFill>
                  <a:schemeClr val="lt1"/>
                </a:solidFill>
                <a:latin typeface="Arial"/>
                <a:ea typeface="Arial"/>
                <a:cs typeface="Arial"/>
                <a:sym typeface="Arial"/>
              </a:rPr>
              <a:t>Operations-  Understand how to score during CCDC and  web scraping and data visualization</a:t>
            </a:r>
            <a:endParaRPr/>
          </a:p>
          <a:p>
            <a:pPr indent="0" lvl="0" marL="0" marR="0" rtl="0" algn="l">
              <a:lnSpc>
                <a:spcPct val="115000"/>
              </a:lnSpc>
              <a:spcBef>
                <a:spcPts val="1600"/>
              </a:spcBef>
              <a:spcAft>
                <a:spcPts val="0"/>
              </a:spcAft>
              <a:buClr>
                <a:schemeClr val="lt1"/>
              </a:buClr>
              <a:buSzPts val="1200"/>
              <a:buFont typeface="Lato"/>
              <a:buNone/>
            </a:pPr>
            <a:r>
              <a:rPr b="0" i="0" lang="en" sz="1200" u="none" cap="none" strike="noStrike">
                <a:solidFill>
                  <a:schemeClr val="lt1"/>
                </a:solidFill>
                <a:latin typeface="Arial"/>
                <a:ea typeface="Arial"/>
                <a:cs typeface="Arial"/>
                <a:sym typeface="Arial"/>
              </a:rPr>
              <a:t>Network- Monitors network at application, transport and network layer, understand how to read packets sent between systems to see if they are malicious or not</a:t>
            </a:r>
            <a:endParaRPr/>
          </a:p>
          <a:p>
            <a:pPr indent="0" lvl="0" marL="0" marR="0" rtl="0" algn="l">
              <a:lnSpc>
                <a:spcPct val="115000"/>
              </a:lnSpc>
              <a:spcBef>
                <a:spcPts val="1600"/>
              </a:spcBef>
              <a:spcAft>
                <a:spcPts val="0"/>
              </a:spcAft>
              <a:buClr>
                <a:schemeClr val="lt1"/>
              </a:buClr>
              <a:buSzPts val="1200"/>
              <a:buFont typeface="Lato"/>
              <a:buNone/>
            </a:pPr>
            <a:r>
              <a:rPr b="0" i="0" lang="en" sz="1200" u="none" cap="none" strike="noStrike">
                <a:solidFill>
                  <a:schemeClr val="lt1"/>
                </a:solidFill>
                <a:latin typeface="Arial"/>
                <a:ea typeface="Arial"/>
                <a:cs typeface="Arial"/>
                <a:sym typeface="Arial"/>
              </a:rPr>
              <a:t>Host- Monitor individual services for loss of confidentiality and integrity, able to read system logs (http, https, smtp, pop3, ssh, sql, dns, ftp) details on appendix C and know bash/PowerShell scripts </a:t>
            </a:r>
            <a:endParaRPr/>
          </a:p>
          <a:p>
            <a:pPr indent="-304800" lvl="0" marL="457200" marR="0" rtl="0" algn="l">
              <a:lnSpc>
                <a:spcPct val="115000"/>
              </a:lnSpc>
              <a:spcBef>
                <a:spcPts val="160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Fully understand how to interpret the percentage of scores and be able to visualize them</a:t>
            </a:r>
            <a:endParaRPr/>
          </a:p>
          <a:p>
            <a:pPr indent="-304800" lvl="0" marL="457200" marR="0" rtl="0" algn="l">
              <a:lnSpc>
                <a:spcPct val="115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Understand basic processes, common ports and packets that are used on the systems and network</a:t>
            </a:r>
            <a:endParaRPr/>
          </a:p>
          <a:p>
            <a:pPr indent="-304800" lvl="0" marL="457200" marR="0" rtl="0" algn="l">
              <a:lnSpc>
                <a:spcPct val="115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Understand common files, functionality and log files of different services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Montserrat"/>
              <a:buNone/>
            </a:pPr>
            <a:r>
              <a:rPr b="0" i="0" lang="en" sz="3600" u="none" cap="none" strike="noStrike">
                <a:solidFill>
                  <a:schemeClr val="lt1"/>
                </a:solidFill>
                <a:latin typeface="Montserrat"/>
                <a:ea typeface="Montserrat"/>
                <a:cs typeface="Montserrat"/>
                <a:sym typeface="Montserrat"/>
              </a:rPr>
              <a:t>Strike Team</a:t>
            </a:r>
            <a:endParaRPr/>
          </a:p>
        </p:txBody>
      </p:sp>
      <p:sp>
        <p:nvSpPr>
          <p:cNvPr id="270" name="Shape 270"/>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Lato"/>
              <a:buNone/>
            </a:pPr>
            <a:r>
              <a:rPr b="0" i="0" lang="en" sz="2400" u="none" cap="none" strike="noStrike">
                <a:solidFill>
                  <a:schemeClr val="lt1"/>
                </a:solidFill>
                <a:latin typeface="Arial"/>
                <a:ea typeface="Arial"/>
                <a:cs typeface="Arial"/>
                <a:sym typeface="Arial"/>
              </a:rPr>
              <a:t>Team Leader:						Shopov</a:t>
            </a:r>
            <a:endParaRPr/>
          </a:p>
          <a:p>
            <a:pPr indent="0" lvl="0" marL="0" marR="0" rtl="0" algn="l">
              <a:lnSpc>
                <a:spcPct val="100000"/>
              </a:lnSpc>
              <a:spcBef>
                <a:spcPts val="0"/>
              </a:spcBef>
              <a:spcAft>
                <a:spcPts val="0"/>
              </a:spcAft>
              <a:buClr>
                <a:schemeClr val="lt1"/>
              </a:buClr>
              <a:buSzPts val="2400"/>
              <a:buFont typeface="Lato"/>
              <a:buNone/>
            </a:pPr>
            <a:br>
              <a:rPr b="0" i="0" lang="en" sz="2400" u="none" cap="none" strike="noStrike">
                <a:solidFill>
                  <a:schemeClr val="lt1"/>
                </a:solidFill>
                <a:latin typeface="Arial"/>
                <a:ea typeface="Arial"/>
                <a:cs typeface="Arial"/>
                <a:sym typeface="Arial"/>
              </a:rPr>
            </a:br>
            <a:r>
              <a:rPr b="0" i="0" lang="en" sz="2400" u="none" cap="none" strike="noStrike">
                <a:solidFill>
                  <a:schemeClr val="lt1"/>
                </a:solidFill>
                <a:latin typeface="Arial"/>
                <a:ea typeface="Arial"/>
                <a:cs typeface="Arial"/>
                <a:sym typeface="Arial"/>
              </a:rPr>
              <a:t>Malware/Reverse ENG:			Gelashvili</a:t>
            </a:r>
            <a:endParaRPr/>
          </a:p>
          <a:p>
            <a:pPr indent="0" lvl="0" marL="0" marR="0" rtl="0" algn="l">
              <a:lnSpc>
                <a:spcPct val="100000"/>
              </a:lnSpc>
              <a:spcBef>
                <a:spcPts val="0"/>
              </a:spcBef>
              <a:spcAft>
                <a:spcPts val="0"/>
              </a:spcAft>
              <a:buClr>
                <a:schemeClr val="lt1"/>
              </a:buClr>
              <a:buSzPts val="2400"/>
              <a:buFont typeface="Lato"/>
              <a:buNone/>
            </a:pPr>
            <a:r>
              <a:rPr b="0" i="0" lang="en" sz="2400" u="none" cap="none" strike="noStrike">
                <a:solidFill>
                  <a:schemeClr val="lt1"/>
                </a:solidFill>
                <a:latin typeface="Arial"/>
                <a:ea typeface="Arial"/>
                <a:cs typeface="Arial"/>
                <a:sym typeface="Arial"/>
              </a:rPr>
              <a:t>Network Forensics: 					Bann</a:t>
            </a:r>
            <a:endParaRPr/>
          </a:p>
          <a:p>
            <a:pPr indent="0" lvl="0" marL="0" marR="0" rtl="0" algn="l">
              <a:lnSpc>
                <a:spcPct val="100000"/>
              </a:lnSpc>
              <a:spcBef>
                <a:spcPts val="0"/>
              </a:spcBef>
              <a:spcAft>
                <a:spcPts val="0"/>
              </a:spcAft>
              <a:buClr>
                <a:schemeClr val="lt1"/>
              </a:buClr>
              <a:buSzPts val="2400"/>
              <a:buFont typeface="Lato"/>
              <a:buNone/>
            </a:pPr>
            <a:r>
              <a:rPr b="0" i="0" lang="en" sz="2400" u="none" cap="none" strike="noStrike">
                <a:solidFill>
                  <a:schemeClr val="lt1"/>
                </a:solidFill>
                <a:latin typeface="Arial"/>
                <a:ea typeface="Arial"/>
                <a:cs typeface="Arial"/>
                <a:sym typeface="Arial"/>
              </a:rPr>
              <a:t>Offensive Ops:						Gelashvili</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1256450" y="329275"/>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Montserrat"/>
              <a:buNone/>
            </a:pPr>
            <a:r>
              <a:rPr b="0" i="0" lang="en" sz="3600" u="none" cap="none" strike="noStrike">
                <a:solidFill>
                  <a:schemeClr val="lt1"/>
                </a:solidFill>
                <a:latin typeface="Montserrat"/>
                <a:ea typeface="Montserrat"/>
                <a:cs typeface="Montserrat"/>
                <a:sym typeface="Montserrat"/>
              </a:rPr>
              <a:t>Strike Team</a:t>
            </a:r>
            <a:endParaRPr/>
          </a:p>
        </p:txBody>
      </p:sp>
      <p:sp>
        <p:nvSpPr>
          <p:cNvPr id="276" name="Shape 276"/>
          <p:cNvSpPr txBox="1"/>
          <p:nvPr>
            <p:ph idx="1" type="body"/>
          </p:nvPr>
        </p:nvSpPr>
        <p:spPr>
          <a:xfrm>
            <a:off x="1256450" y="1307850"/>
            <a:ext cx="7537200" cy="317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500"/>
              <a:buFont typeface="Lato"/>
              <a:buNone/>
            </a:pPr>
            <a:r>
              <a:rPr b="0" i="0" lang="en" sz="1500" u="none" cap="none" strike="noStrike">
                <a:solidFill>
                  <a:schemeClr val="lt1"/>
                </a:solidFill>
                <a:latin typeface="Lato"/>
                <a:ea typeface="Lato"/>
                <a:cs typeface="Lato"/>
                <a:sym typeface="Lato"/>
              </a:rPr>
              <a:t>Forensics Toolkit:</a:t>
            </a:r>
            <a:endParaRPr/>
          </a:p>
          <a:p>
            <a:pPr indent="-317500" lvl="0" marL="457200" marR="0" rtl="0" algn="l">
              <a:lnSpc>
                <a:spcPct val="100000"/>
              </a:lnSpc>
              <a:spcBef>
                <a:spcPts val="1600"/>
              </a:spcBef>
              <a:spcAft>
                <a:spcPts val="0"/>
              </a:spcAft>
              <a:buClr>
                <a:schemeClr val="lt1"/>
              </a:buClr>
              <a:buSzPts val="1300"/>
              <a:buFont typeface="Lato"/>
              <a:buChar char="●"/>
            </a:pPr>
            <a:r>
              <a:rPr b="0" i="0" lang="en" sz="1300" u="none" cap="none" strike="noStrike">
                <a:solidFill>
                  <a:schemeClr val="lt1"/>
                </a:solidFill>
                <a:latin typeface="Lato"/>
                <a:ea typeface="Lato"/>
                <a:cs typeface="Lato"/>
                <a:sym typeface="Lato"/>
              </a:rPr>
              <a:t>Nmap/Nessus - vulnerability scanner programs</a:t>
            </a:r>
            <a:endParaRPr/>
          </a:p>
          <a:p>
            <a:pPr indent="-317500" lvl="0" marL="457200" marR="0" rtl="0" algn="l">
              <a:lnSpc>
                <a:spcPct val="100000"/>
              </a:lnSpc>
              <a:spcBef>
                <a:spcPts val="0"/>
              </a:spcBef>
              <a:spcAft>
                <a:spcPts val="0"/>
              </a:spcAft>
              <a:buClr>
                <a:schemeClr val="lt1"/>
              </a:buClr>
              <a:buSzPts val="1300"/>
              <a:buFont typeface="Lato"/>
              <a:buChar char="●"/>
            </a:pPr>
            <a:r>
              <a:rPr b="0" i="0" lang="en" sz="1300" u="none" cap="none" strike="noStrike">
                <a:solidFill>
                  <a:schemeClr val="lt1"/>
                </a:solidFill>
                <a:latin typeface="Lato"/>
                <a:ea typeface="Lato"/>
                <a:cs typeface="Lato"/>
                <a:sym typeface="Lato"/>
              </a:rPr>
              <a:t>Encryption And Cryptanalysis</a:t>
            </a:r>
            <a:endParaRPr/>
          </a:p>
          <a:p>
            <a:pPr indent="0" lvl="0" marL="0" marR="0" rtl="0" algn="l">
              <a:lnSpc>
                <a:spcPct val="100000"/>
              </a:lnSpc>
              <a:spcBef>
                <a:spcPts val="1600"/>
              </a:spcBef>
              <a:spcAft>
                <a:spcPts val="0"/>
              </a:spcAft>
              <a:buClr>
                <a:schemeClr val="lt1"/>
              </a:buClr>
              <a:buSzPts val="1500"/>
              <a:buFont typeface="Lato"/>
              <a:buNone/>
            </a:pPr>
            <a:r>
              <a:rPr b="0" i="0" lang="en" sz="1500" u="none" cap="none" strike="noStrike">
                <a:solidFill>
                  <a:schemeClr val="lt1"/>
                </a:solidFill>
                <a:latin typeface="Lato"/>
                <a:ea typeface="Lato"/>
                <a:cs typeface="Lato"/>
                <a:sym typeface="Lato"/>
              </a:rPr>
              <a:t>Forensic Challenges:</a:t>
            </a:r>
            <a:endParaRPr/>
          </a:p>
          <a:p>
            <a:pPr indent="-317500" lvl="0" marL="457200" marR="0" rtl="0" algn="l">
              <a:lnSpc>
                <a:spcPct val="100000"/>
              </a:lnSpc>
              <a:spcBef>
                <a:spcPts val="1600"/>
              </a:spcBef>
              <a:spcAft>
                <a:spcPts val="0"/>
              </a:spcAft>
              <a:buClr>
                <a:schemeClr val="lt1"/>
              </a:buClr>
              <a:buSzPts val="1300"/>
              <a:buFont typeface="Lato"/>
              <a:buChar char="●"/>
            </a:pPr>
            <a:r>
              <a:rPr b="0" i="0" lang="en" sz="1300" u="none" cap="none" strike="noStrike">
                <a:solidFill>
                  <a:schemeClr val="lt1"/>
                </a:solidFill>
                <a:latin typeface="Lato"/>
                <a:ea typeface="Lato"/>
                <a:cs typeface="Lato"/>
                <a:sym typeface="Lato"/>
              </a:rPr>
              <a:t>Analyze potentially malicious code via static and dynamic methods</a:t>
            </a:r>
            <a:endParaRPr/>
          </a:p>
          <a:p>
            <a:pPr indent="-317500" lvl="0" marL="457200" marR="0" rtl="0" algn="l">
              <a:lnSpc>
                <a:spcPct val="100000"/>
              </a:lnSpc>
              <a:spcBef>
                <a:spcPts val="0"/>
              </a:spcBef>
              <a:spcAft>
                <a:spcPts val="0"/>
              </a:spcAft>
              <a:buClr>
                <a:schemeClr val="lt1"/>
              </a:buClr>
              <a:buSzPts val="1300"/>
              <a:buFont typeface="Lato"/>
              <a:buChar char="●"/>
            </a:pPr>
            <a:r>
              <a:rPr b="0" i="0" lang="en" sz="1300" u="none" cap="none" strike="noStrike">
                <a:solidFill>
                  <a:schemeClr val="lt1"/>
                </a:solidFill>
                <a:latin typeface="Lato"/>
                <a:ea typeface="Lato"/>
                <a:cs typeface="Lato"/>
                <a:sym typeface="Lato"/>
              </a:rPr>
              <a:t>Analyze malware to determine its functionality</a:t>
            </a:r>
            <a:endParaRPr/>
          </a:p>
          <a:p>
            <a:pPr indent="-317500" lvl="0" marL="457200" marR="0" rtl="0" algn="l">
              <a:lnSpc>
                <a:spcPct val="100000"/>
              </a:lnSpc>
              <a:spcBef>
                <a:spcPts val="0"/>
              </a:spcBef>
              <a:spcAft>
                <a:spcPts val="0"/>
              </a:spcAft>
              <a:buClr>
                <a:schemeClr val="lt1"/>
              </a:buClr>
              <a:buSzPts val="1300"/>
              <a:buFont typeface="Lato"/>
              <a:buChar char="●"/>
            </a:pPr>
            <a:r>
              <a:rPr b="0" i="0" lang="en" sz="1300" u="none" cap="none" strike="noStrike">
                <a:solidFill>
                  <a:schemeClr val="lt1"/>
                </a:solidFill>
                <a:latin typeface="Lato"/>
                <a:ea typeface="Lato"/>
                <a:cs typeface="Lato"/>
                <a:sym typeface="Lato"/>
              </a:rPr>
              <a:t>Based on those analyses, determine ways to mitigate the malware</a:t>
            </a:r>
            <a:endParaRPr/>
          </a:p>
          <a:p>
            <a:pPr indent="0" lvl="0" marL="0" marR="0" rtl="0" algn="l">
              <a:lnSpc>
                <a:spcPct val="100000"/>
              </a:lnSpc>
              <a:spcBef>
                <a:spcPts val="1600"/>
              </a:spcBef>
              <a:spcAft>
                <a:spcPts val="0"/>
              </a:spcAft>
              <a:buClr>
                <a:schemeClr val="lt1"/>
              </a:buClr>
              <a:buSzPts val="1500"/>
              <a:buFont typeface="Lato"/>
              <a:buNone/>
            </a:pPr>
            <a:r>
              <a:rPr b="0" i="0" lang="en" sz="1500" u="none" cap="none" strike="noStrike">
                <a:solidFill>
                  <a:schemeClr val="lt1"/>
                </a:solidFill>
                <a:latin typeface="Lato"/>
                <a:ea typeface="Lato"/>
                <a:cs typeface="Lato"/>
                <a:sym typeface="Lato"/>
              </a:rPr>
              <a:t>CTF:</a:t>
            </a:r>
            <a:endParaRPr/>
          </a:p>
          <a:p>
            <a:pPr indent="-317500" lvl="0" marL="457200" marR="0" rtl="0" algn="l">
              <a:lnSpc>
                <a:spcPct val="100000"/>
              </a:lnSpc>
              <a:spcBef>
                <a:spcPts val="1600"/>
              </a:spcBef>
              <a:spcAft>
                <a:spcPts val="0"/>
              </a:spcAft>
              <a:buClr>
                <a:schemeClr val="lt1"/>
              </a:buClr>
              <a:buSzPts val="1300"/>
              <a:buFont typeface="Lato"/>
              <a:buChar char="●"/>
            </a:pPr>
            <a:r>
              <a:rPr b="0" i="0" lang="en" sz="1300" u="none" cap="none" strike="noStrike">
                <a:solidFill>
                  <a:schemeClr val="lt1"/>
                </a:solidFill>
                <a:latin typeface="Lato"/>
                <a:ea typeface="Lato"/>
                <a:cs typeface="Lato"/>
                <a:sym typeface="Lato"/>
              </a:rPr>
              <a:t>Exploit vulnerable software to discover flags embedded in various systems.</a:t>
            </a:r>
            <a:endParaRPr/>
          </a:p>
        </p:txBody>
      </p:sp>
      <p:pic>
        <p:nvPicPr>
          <p:cNvPr descr="0806dp_01_z%2Bmilitary_stryker_armored_combat_vehicle%2Bfront_view.jpg" id="277" name="Shape 277"/>
          <p:cNvPicPr preferRelativeResize="0"/>
          <p:nvPr/>
        </p:nvPicPr>
        <p:blipFill rotWithShape="1">
          <a:blip r:embed="rId3">
            <a:alphaModFix/>
          </a:blip>
          <a:srcRect b="0" l="0" r="0" t="0"/>
          <a:stretch/>
        </p:blipFill>
        <p:spPr>
          <a:xfrm>
            <a:off x="5854525" y="-19050"/>
            <a:ext cx="3271279" cy="2460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Montserrat"/>
              <a:buNone/>
            </a:pPr>
            <a:r>
              <a:rPr b="0" i="0" lang="en" sz="3600" u="none" cap="none" strike="noStrike">
                <a:solidFill>
                  <a:schemeClr val="lt1"/>
                </a:solidFill>
                <a:latin typeface="Montserrat"/>
                <a:ea typeface="Montserrat"/>
                <a:cs typeface="Montserrat"/>
                <a:sym typeface="Montserrat"/>
              </a:rPr>
              <a:t>Initial Team Roster</a:t>
            </a:r>
            <a:endParaRPr/>
          </a:p>
        </p:txBody>
      </p:sp>
      <p:sp>
        <p:nvSpPr>
          <p:cNvPr id="283" name="Shape 283"/>
          <p:cNvSpPr txBox="1"/>
          <p:nvPr>
            <p:ph idx="1" type="body"/>
          </p:nvPr>
        </p:nvSpPr>
        <p:spPr>
          <a:xfrm>
            <a:off x="1297500" y="1226500"/>
            <a:ext cx="7038900" cy="2911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lt1"/>
              </a:buClr>
              <a:buSzPts val="1800"/>
              <a:buFont typeface="Arial"/>
              <a:buAutoNum type="arabicPeriod"/>
            </a:pPr>
            <a:r>
              <a:rPr b="0" i="0" lang="en" sz="1800" u="none" cap="none" strike="noStrike">
                <a:solidFill>
                  <a:schemeClr val="lt1"/>
                </a:solidFill>
                <a:latin typeface="Arial"/>
                <a:ea typeface="Arial"/>
                <a:cs typeface="Arial"/>
                <a:sym typeface="Arial"/>
              </a:rPr>
              <a:t>Bradley Cho (IT)</a:t>
            </a:r>
            <a:endParaRPr/>
          </a:p>
          <a:p>
            <a:pPr indent="-342900" lvl="0" marL="457200" marR="0" rtl="0" algn="l">
              <a:lnSpc>
                <a:spcPct val="115000"/>
              </a:lnSpc>
              <a:spcBef>
                <a:spcPts val="0"/>
              </a:spcBef>
              <a:spcAft>
                <a:spcPts val="0"/>
              </a:spcAft>
              <a:buClr>
                <a:schemeClr val="lt1"/>
              </a:buClr>
              <a:buSzPts val="1800"/>
              <a:buFont typeface="Arial"/>
              <a:buAutoNum type="arabicPeriod"/>
            </a:pPr>
            <a:r>
              <a:rPr b="0" i="0" lang="en" sz="1800" u="none" cap="none" strike="noStrike">
                <a:solidFill>
                  <a:schemeClr val="lt1"/>
                </a:solidFill>
                <a:latin typeface="Arial"/>
                <a:ea typeface="Arial"/>
                <a:cs typeface="Arial"/>
                <a:sym typeface="Arial"/>
              </a:rPr>
              <a:t>Gabe Glazer (IT)</a:t>
            </a:r>
            <a:endParaRPr/>
          </a:p>
          <a:p>
            <a:pPr indent="-342900" lvl="0" marL="457200" marR="0" rtl="0" algn="l">
              <a:lnSpc>
                <a:spcPct val="115000"/>
              </a:lnSpc>
              <a:spcBef>
                <a:spcPts val="0"/>
              </a:spcBef>
              <a:spcAft>
                <a:spcPts val="0"/>
              </a:spcAft>
              <a:buClr>
                <a:schemeClr val="lt1"/>
              </a:buClr>
              <a:buSzPts val="1800"/>
              <a:buFont typeface="Arial"/>
              <a:buAutoNum type="arabicPeriod"/>
            </a:pPr>
            <a:r>
              <a:rPr b="0" i="0" lang="en" sz="1800" u="none" cap="none" strike="noStrike">
                <a:solidFill>
                  <a:schemeClr val="lt1"/>
                </a:solidFill>
                <a:latin typeface="Arial"/>
                <a:ea typeface="Arial"/>
                <a:cs typeface="Arial"/>
                <a:sym typeface="Arial"/>
              </a:rPr>
              <a:t>Kyle Fauerbach (CS) (t)</a:t>
            </a:r>
            <a:endParaRPr/>
          </a:p>
          <a:p>
            <a:pPr indent="-342900" lvl="0" marL="457200" marR="0" rtl="0" algn="l">
              <a:lnSpc>
                <a:spcPct val="115000"/>
              </a:lnSpc>
              <a:spcBef>
                <a:spcPts val="0"/>
              </a:spcBef>
              <a:spcAft>
                <a:spcPts val="0"/>
              </a:spcAft>
              <a:buClr>
                <a:schemeClr val="lt1"/>
              </a:buClr>
              <a:buSzPts val="1800"/>
              <a:buFont typeface="Arial"/>
              <a:buAutoNum type="arabicPeriod"/>
            </a:pPr>
            <a:r>
              <a:rPr b="0" i="0" lang="en" sz="1800" u="none" cap="none" strike="noStrike">
                <a:solidFill>
                  <a:schemeClr val="lt1"/>
                </a:solidFill>
                <a:latin typeface="Arial"/>
                <a:ea typeface="Arial"/>
                <a:cs typeface="Arial"/>
                <a:sym typeface="Arial"/>
              </a:rPr>
              <a:t>Seth Cannon (IT) (t)</a:t>
            </a:r>
            <a:endParaRPr/>
          </a:p>
          <a:p>
            <a:pPr indent="-342900" lvl="0" marL="457200" marR="0" rtl="0" algn="l">
              <a:lnSpc>
                <a:spcPct val="115000"/>
              </a:lnSpc>
              <a:spcBef>
                <a:spcPts val="0"/>
              </a:spcBef>
              <a:spcAft>
                <a:spcPts val="0"/>
              </a:spcAft>
              <a:buClr>
                <a:schemeClr val="lt1"/>
              </a:buClr>
              <a:buSzPts val="1800"/>
              <a:buFont typeface="Arial"/>
              <a:buAutoNum type="arabicPeriod"/>
            </a:pPr>
            <a:r>
              <a:rPr b="0" i="0" lang="en" sz="1800" u="none" cap="none" strike="noStrike">
                <a:solidFill>
                  <a:schemeClr val="lt1"/>
                </a:solidFill>
                <a:latin typeface="Arial"/>
                <a:ea typeface="Arial"/>
                <a:cs typeface="Arial"/>
                <a:sym typeface="Arial"/>
              </a:rPr>
              <a:t>Nikolay Shopov (CS)</a:t>
            </a:r>
            <a:endParaRPr/>
          </a:p>
          <a:p>
            <a:pPr indent="-342900" lvl="0" marL="457200" marR="0" rtl="0" algn="l">
              <a:lnSpc>
                <a:spcPct val="115000"/>
              </a:lnSpc>
              <a:spcBef>
                <a:spcPts val="0"/>
              </a:spcBef>
              <a:spcAft>
                <a:spcPts val="0"/>
              </a:spcAft>
              <a:buClr>
                <a:schemeClr val="lt1"/>
              </a:buClr>
              <a:buSzPts val="1800"/>
              <a:buFont typeface="Arial"/>
              <a:buAutoNum type="arabicPeriod"/>
            </a:pPr>
            <a:r>
              <a:rPr b="0" i="0" lang="en" sz="1800" u="none" cap="none" strike="noStrike">
                <a:solidFill>
                  <a:schemeClr val="lt1"/>
                </a:solidFill>
                <a:latin typeface="Arial"/>
                <a:ea typeface="Arial"/>
                <a:cs typeface="Arial"/>
                <a:sym typeface="Arial"/>
              </a:rPr>
              <a:t>Aleksandre Gelashvili (CS)</a:t>
            </a:r>
            <a:endParaRPr/>
          </a:p>
          <a:p>
            <a:pPr indent="-342900" lvl="0" marL="457200" marR="0" rtl="0" algn="l">
              <a:lnSpc>
                <a:spcPct val="115000"/>
              </a:lnSpc>
              <a:spcBef>
                <a:spcPts val="0"/>
              </a:spcBef>
              <a:spcAft>
                <a:spcPts val="0"/>
              </a:spcAft>
              <a:buClr>
                <a:schemeClr val="lt1"/>
              </a:buClr>
              <a:buSzPts val="1800"/>
              <a:buFont typeface="Arial"/>
              <a:buAutoNum type="arabicPeriod"/>
            </a:pPr>
            <a:r>
              <a:rPr b="0" i="0" lang="en" sz="1800" u="none" cap="none" strike="noStrike">
                <a:solidFill>
                  <a:schemeClr val="lt1"/>
                </a:solidFill>
                <a:latin typeface="Arial"/>
                <a:ea typeface="Arial"/>
                <a:cs typeface="Arial"/>
                <a:sym typeface="Arial"/>
              </a:rPr>
              <a:t>Jaryn Villegas (IT) (t)</a:t>
            </a:r>
            <a:endParaRPr/>
          </a:p>
          <a:p>
            <a:pPr indent="-342900" lvl="0" marL="457200" marR="0" rtl="0" algn="l">
              <a:lnSpc>
                <a:spcPct val="115000"/>
              </a:lnSpc>
              <a:spcBef>
                <a:spcPts val="0"/>
              </a:spcBef>
              <a:spcAft>
                <a:spcPts val="0"/>
              </a:spcAft>
              <a:buClr>
                <a:schemeClr val="lt1"/>
              </a:buClr>
              <a:buSzPts val="1800"/>
              <a:buFont typeface="Arial"/>
              <a:buAutoNum type="arabicPeriod"/>
            </a:pPr>
            <a:r>
              <a:rPr b="0" i="0" lang="en" sz="1800" u="none" cap="none" strike="noStrike">
                <a:solidFill>
                  <a:schemeClr val="lt1"/>
                </a:solidFill>
                <a:latin typeface="Arial"/>
                <a:ea typeface="Arial"/>
                <a:cs typeface="Arial"/>
                <a:sym typeface="Arial"/>
              </a:rPr>
              <a:t>Alexander Soler (IT)</a:t>
            </a:r>
            <a:endParaRPr sz="1800">
              <a:latin typeface="Arial"/>
              <a:ea typeface="Arial"/>
              <a:cs typeface="Arial"/>
              <a:sym typeface="Arial"/>
            </a:endParaRPr>
          </a:p>
          <a:p>
            <a:pPr indent="-342900" lvl="0" marL="457200" marR="0" rtl="0" algn="l">
              <a:lnSpc>
                <a:spcPct val="115000"/>
              </a:lnSpc>
              <a:spcBef>
                <a:spcPts val="0"/>
              </a:spcBef>
              <a:spcAft>
                <a:spcPts val="0"/>
              </a:spcAft>
              <a:buClr>
                <a:schemeClr val="lt1"/>
              </a:buClr>
              <a:buSzPts val="1800"/>
              <a:buFont typeface="Arial"/>
              <a:buAutoNum type="arabicPeriod"/>
            </a:pPr>
            <a:r>
              <a:rPr b="0" i="0" lang="en" sz="1800" u="none" cap="none" strike="noStrike">
                <a:solidFill>
                  <a:schemeClr val="lt1"/>
                </a:solidFill>
                <a:latin typeface="Arial"/>
                <a:ea typeface="Arial"/>
                <a:cs typeface="Arial"/>
                <a:sym typeface="Arial"/>
              </a:rPr>
              <a:t>Gabe Bann (Math)</a:t>
            </a:r>
            <a:endParaRPr/>
          </a:p>
          <a:p>
            <a:pPr indent="-342900" lvl="0" marL="457200" marR="0" rtl="0" algn="l">
              <a:lnSpc>
                <a:spcPct val="115000"/>
              </a:lnSpc>
              <a:spcBef>
                <a:spcPts val="0"/>
              </a:spcBef>
              <a:spcAft>
                <a:spcPts val="0"/>
              </a:spcAft>
              <a:buClr>
                <a:schemeClr val="lt1"/>
              </a:buClr>
              <a:buSzPts val="1800"/>
              <a:buFont typeface="Arial"/>
              <a:buAutoNum type="arabicPeriod"/>
            </a:pPr>
            <a:r>
              <a:rPr b="0" i="0" lang="en" sz="1800" u="none" cap="none" strike="noStrike">
                <a:solidFill>
                  <a:schemeClr val="lt1"/>
                </a:solidFill>
                <a:latin typeface="Arial"/>
                <a:ea typeface="Arial"/>
                <a:cs typeface="Arial"/>
                <a:sym typeface="Arial"/>
              </a:rPr>
              <a:t>Jayleen Perez (IT)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Montserrat"/>
              <a:buNone/>
            </a:pPr>
            <a:r>
              <a:rPr b="0" i="0" lang="en" sz="3600" u="none" cap="none" strike="noStrike">
                <a:solidFill>
                  <a:schemeClr val="lt1"/>
                </a:solidFill>
                <a:latin typeface="Montserrat"/>
                <a:ea typeface="Montserrat"/>
                <a:cs typeface="Montserrat"/>
                <a:sym typeface="Montserrat"/>
              </a:rPr>
              <a:t>Pre Requisite Courses</a:t>
            </a:r>
            <a:endParaRPr/>
          </a:p>
        </p:txBody>
      </p:sp>
      <p:sp>
        <p:nvSpPr>
          <p:cNvPr id="289" name="Shape 289"/>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lt1"/>
              </a:buClr>
              <a:buSzPts val="1800"/>
              <a:buFont typeface="Arial"/>
              <a:buChar char="●"/>
            </a:pPr>
            <a:r>
              <a:rPr b="0" i="0" lang="en" sz="1800" u="none" cap="none" strike="noStrike">
                <a:solidFill>
                  <a:schemeClr val="lt1"/>
                </a:solidFill>
                <a:latin typeface="Arial"/>
                <a:ea typeface="Arial"/>
                <a:cs typeface="Arial"/>
                <a:sym typeface="Arial"/>
              </a:rPr>
              <a:t>CS Majors (CS482, IT350)</a:t>
            </a:r>
            <a:endParaRPr/>
          </a:p>
          <a:p>
            <a:pPr indent="-342900" lvl="0" marL="457200" marR="0" rtl="0" algn="l">
              <a:lnSpc>
                <a:spcPct val="115000"/>
              </a:lnSpc>
              <a:spcBef>
                <a:spcPts val="0"/>
              </a:spcBef>
              <a:spcAft>
                <a:spcPts val="0"/>
              </a:spcAft>
              <a:buClr>
                <a:schemeClr val="lt1"/>
              </a:buClr>
              <a:buSzPts val="1800"/>
              <a:buFont typeface="Arial"/>
              <a:buChar char="●"/>
            </a:pPr>
            <a:r>
              <a:rPr b="0" i="0" lang="en" sz="1800" u="none" cap="none" strike="noStrike">
                <a:solidFill>
                  <a:schemeClr val="lt1"/>
                </a:solidFill>
                <a:latin typeface="Arial"/>
                <a:ea typeface="Arial"/>
                <a:cs typeface="Arial"/>
                <a:sym typeface="Arial"/>
              </a:rPr>
              <a:t>IT Majors (IT350, IT392, IT460 or CS482)</a:t>
            </a:r>
            <a:endParaRPr/>
          </a:p>
          <a:p>
            <a:pPr indent="-342900" lvl="0" marL="457200" marR="0" rtl="0" algn="l">
              <a:lnSpc>
                <a:spcPct val="115000"/>
              </a:lnSpc>
              <a:spcBef>
                <a:spcPts val="0"/>
              </a:spcBef>
              <a:spcAft>
                <a:spcPts val="0"/>
              </a:spcAft>
              <a:buClr>
                <a:schemeClr val="lt1"/>
              </a:buClr>
              <a:buSzPts val="1800"/>
              <a:buFont typeface="Arial"/>
              <a:buChar char="●"/>
            </a:pPr>
            <a:r>
              <a:rPr b="0" i="0" lang="en" sz="1800" u="none" cap="none" strike="noStrike">
                <a:solidFill>
                  <a:schemeClr val="lt1"/>
                </a:solidFill>
                <a:latin typeface="Arial"/>
                <a:ea typeface="Arial"/>
                <a:cs typeface="Arial"/>
                <a:sym typeface="Arial"/>
              </a:rPr>
              <a:t>Cyber Track/Minor (IT460 or PY326 or CS482)</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1297500" y="421400"/>
            <a:ext cx="77304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Montserrat"/>
              <a:buNone/>
            </a:pPr>
            <a:r>
              <a:rPr b="0" i="0" lang="en" sz="3000" u="none" cap="none" strike="noStrike">
                <a:solidFill>
                  <a:schemeClr val="lt1"/>
                </a:solidFill>
                <a:latin typeface="Montserrat"/>
                <a:ea typeface="Montserrat"/>
                <a:cs typeface="Montserrat"/>
                <a:sym typeface="Montserrat"/>
              </a:rPr>
              <a:t>Usmaccdc2018.slack.com Usernames</a:t>
            </a:r>
            <a:endParaRPr/>
          </a:p>
        </p:txBody>
      </p:sp>
      <p:sp>
        <p:nvSpPr>
          <p:cNvPr id="295" name="Shape 295"/>
          <p:cNvSpPr txBox="1"/>
          <p:nvPr>
            <p:ph idx="1" type="body"/>
          </p:nvPr>
        </p:nvSpPr>
        <p:spPr>
          <a:xfrm>
            <a:off x="1052550" y="1386150"/>
            <a:ext cx="7038900" cy="2911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lt1"/>
              </a:buClr>
              <a:buSzPts val="1200"/>
              <a:buFont typeface="Lato"/>
              <a:buNone/>
            </a:pPr>
            <a:r>
              <a:rPr b="0" i="0" lang="en" sz="1200" u="none" cap="none" strike="noStrike">
                <a:solidFill>
                  <a:schemeClr val="lt1"/>
                </a:solidFill>
                <a:latin typeface="Arial"/>
                <a:ea typeface="Arial"/>
                <a:cs typeface="Arial"/>
                <a:sym typeface="Arial"/>
              </a:rPr>
              <a:t>Kunze, Cole 						(coleworld)</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Fauerbach, Kyle 					(fauer4effect)</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Cannon, Seth 					(sethcanflip)</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Walsh, Pat 						(patrick.walsh)</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Wilton, Tyler 						(tyalwi)</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Cho, Bradley 					(chofusionism)</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O'Neill, Jacob 					(jake.o'neill)</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Yarbrough, Gabriel	 				(gabeyarbro)</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Shopov, Nikolay 					(Nikoaly Shopov)</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Gelashvili Aleksandre 				(wizard_of_ws)</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Villegas, Jaryn 					(jaryn.villegas)</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Soler, Alexander 					(atgof10)</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Perez, Jayleen 					(jayleeneperez)</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Bann, Gabriel 					(gabriel.bann)</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Glazer, Gabriel 					(glazerthekid)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Montserrat"/>
              <a:buNone/>
            </a:pPr>
            <a:r>
              <a:rPr b="0" i="0" lang="en" sz="3600" u="none" cap="none" strike="noStrike">
                <a:solidFill>
                  <a:schemeClr val="lt1"/>
                </a:solidFill>
                <a:latin typeface="Montserrat"/>
                <a:ea typeface="Montserrat"/>
                <a:cs typeface="Montserrat"/>
                <a:sym typeface="Montserrat"/>
              </a:rPr>
              <a:t>Questions</a:t>
            </a:r>
            <a:endParaRPr/>
          </a:p>
        </p:txBody>
      </p:sp>
      <p:sp>
        <p:nvSpPr>
          <p:cNvPr id="301" name="Shape 301"/>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lt1"/>
              </a:buClr>
              <a:buSzPts val="1300"/>
              <a:buFont typeface="Lato"/>
              <a:buNone/>
            </a:pPr>
            <a:r>
              <a:t/>
            </a:r>
            <a:endParaRPr b="0" i="0" sz="1300" u="none" cap="none" strike="noStrike">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Montserrat"/>
              <a:buNone/>
            </a:pPr>
            <a:r>
              <a:rPr b="0" i="0" lang="en" sz="3600" u="none" cap="none" strike="noStrike">
                <a:solidFill>
                  <a:schemeClr val="lt1"/>
                </a:solidFill>
                <a:latin typeface="Montserrat"/>
                <a:ea typeface="Montserrat"/>
                <a:cs typeface="Montserrat"/>
                <a:sym typeface="Montserrat"/>
              </a:rPr>
              <a:t>Headquarters</a:t>
            </a:r>
            <a:endParaRPr/>
          </a:p>
        </p:txBody>
      </p:sp>
      <p:sp>
        <p:nvSpPr>
          <p:cNvPr id="162" name="Shape 162"/>
          <p:cNvSpPr txBox="1"/>
          <p:nvPr>
            <p:ph idx="1" type="body"/>
          </p:nvPr>
        </p:nvSpPr>
        <p:spPr>
          <a:xfrm>
            <a:off x="1297500" y="1473750"/>
            <a:ext cx="7038900" cy="291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Lato"/>
              <a:buNone/>
            </a:pPr>
            <a:r>
              <a:rPr b="0" i="0" lang="en" sz="2400" u="none" cap="none" strike="noStrike">
                <a:solidFill>
                  <a:schemeClr val="lt1"/>
                </a:solidFill>
                <a:latin typeface="Arial"/>
                <a:ea typeface="Arial"/>
                <a:cs typeface="Arial"/>
                <a:sym typeface="Arial"/>
              </a:rPr>
              <a:t>Team Leader: Cho</a:t>
            </a:r>
            <a:br>
              <a:rPr b="0" i="0" lang="en" sz="2400" u="none" cap="none" strike="noStrike">
                <a:solidFill>
                  <a:schemeClr val="lt1"/>
                </a:solidFill>
                <a:latin typeface="Arial"/>
                <a:ea typeface="Arial"/>
                <a:cs typeface="Arial"/>
                <a:sym typeface="Arial"/>
              </a:rPr>
            </a:br>
            <a:endParaRPr/>
          </a:p>
          <a:p>
            <a:pPr indent="0" lvl="0" marL="0" marR="0" rtl="0" algn="l">
              <a:lnSpc>
                <a:spcPct val="100000"/>
              </a:lnSpc>
              <a:spcBef>
                <a:spcPts val="0"/>
              </a:spcBef>
              <a:spcAft>
                <a:spcPts val="0"/>
              </a:spcAft>
              <a:buClr>
                <a:schemeClr val="lt1"/>
              </a:buClr>
              <a:buSzPts val="2400"/>
              <a:buFont typeface="Lato"/>
              <a:buNone/>
            </a:pPr>
            <a:r>
              <a:rPr b="0" i="0" lang="en" sz="2400" u="none" cap="none" strike="noStrike">
                <a:solidFill>
                  <a:schemeClr val="lt1"/>
                </a:solidFill>
                <a:latin typeface="Arial"/>
                <a:ea typeface="Arial"/>
                <a:cs typeface="Arial"/>
                <a:sym typeface="Arial"/>
              </a:rPr>
              <a:t>Deputy Team Leader: Glazer</a:t>
            </a:r>
            <a:endParaRPr/>
          </a:p>
          <a:p>
            <a:pPr indent="457200" lvl="0" marL="0" marR="0" rtl="0" algn="l">
              <a:lnSpc>
                <a:spcPct val="100000"/>
              </a:lnSpc>
              <a:spcBef>
                <a:spcPts val="0"/>
              </a:spcBef>
              <a:spcAft>
                <a:spcPts val="0"/>
              </a:spcAft>
              <a:buClr>
                <a:schemeClr val="lt1"/>
              </a:buClr>
              <a:buSzPts val="1400"/>
              <a:buFont typeface="Lato"/>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400"/>
              <a:buFont typeface="Lato"/>
              <a:buNone/>
            </a:pPr>
            <a:r>
              <a:rPr b="0" i="0" lang="en" sz="2400" u="none" cap="none" strike="noStrike">
                <a:solidFill>
                  <a:schemeClr val="lt1"/>
                </a:solidFill>
                <a:latin typeface="Arial"/>
                <a:ea typeface="Arial"/>
                <a:cs typeface="Arial"/>
                <a:sym typeface="Arial"/>
              </a:rPr>
              <a:t>Operations Officer: Fauerbach</a:t>
            </a:r>
            <a:br>
              <a:rPr b="0" i="0" lang="en" sz="2400" u="none" cap="none" strike="noStrike">
                <a:solidFill>
                  <a:schemeClr val="lt1"/>
                </a:solidFill>
                <a:latin typeface="Arial"/>
                <a:ea typeface="Arial"/>
                <a:cs typeface="Arial"/>
                <a:sym typeface="Arial"/>
              </a:rPr>
            </a:br>
            <a:endParaRPr/>
          </a:p>
          <a:p>
            <a:pPr indent="0" lvl="0" marL="0" marR="0" rtl="0" algn="ctr">
              <a:lnSpc>
                <a:spcPct val="100000"/>
              </a:lnSpc>
              <a:spcBef>
                <a:spcPts val="0"/>
              </a:spcBef>
              <a:spcAft>
                <a:spcPts val="0"/>
              </a:spcAft>
              <a:buClr>
                <a:schemeClr val="lt1"/>
              </a:buClr>
              <a:buSzPts val="1800"/>
              <a:buFont typeface="Lato"/>
              <a:buNone/>
            </a:pPr>
            <a:r>
              <a:t/>
            </a:r>
            <a:endParaRPr b="0" i="0" sz="1800" u="none" cap="none" strike="noStrike">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Montserrat"/>
              <a:buNone/>
            </a:pPr>
            <a:r>
              <a:rPr b="0" i="0" lang="en" sz="3600" u="none" cap="none" strike="noStrike">
                <a:solidFill>
                  <a:schemeClr val="lt1"/>
                </a:solidFill>
                <a:latin typeface="Montserrat"/>
                <a:ea typeface="Montserrat"/>
                <a:cs typeface="Montserrat"/>
                <a:sym typeface="Montserrat"/>
              </a:rPr>
              <a:t>Mission</a:t>
            </a:r>
            <a:endParaRPr/>
          </a:p>
        </p:txBody>
      </p:sp>
      <p:sp>
        <p:nvSpPr>
          <p:cNvPr id="168" name="Shape 168"/>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lt1"/>
              </a:buClr>
              <a:buSzPts val="2000"/>
              <a:buFont typeface="Lato"/>
              <a:buNone/>
            </a:pPr>
            <a:r>
              <a:rPr b="0" i="0" lang="en" sz="2000" u="none" cap="none" strike="noStrike">
                <a:solidFill>
                  <a:schemeClr val="lt1"/>
                </a:solidFill>
                <a:latin typeface="Arial"/>
                <a:ea typeface="Arial"/>
                <a:cs typeface="Arial"/>
                <a:sym typeface="Arial"/>
              </a:rPr>
              <a:t>To educate, train, and prepare the USMA Collegiate Cyber Defense Competition team for the Collegiate Cyber Defense Competition on 27 January 2018 in order to win the competition and create the foundation for future teams.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Montserrat"/>
              <a:buNone/>
            </a:pPr>
            <a:r>
              <a:rPr b="0" i="0" lang="en" sz="3600" u="none" cap="none" strike="noStrike">
                <a:solidFill>
                  <a:schemeClr val="lt1"/>
                </a:solidFill>
                <a:latin typeface="Montserrat"/>
                <a:ea typeface="Montserrat"/>
                <a:cs typeface="Montserrat"/>
                <a:sym typeface="Montserrat"/>
              </a:rPr>
              <a:t>Available Assets</a:t>
            </a:r>
            <a:endParaRPr/>
          </a:p>
        </p:txBody>
      </p:sp>
      <p:sp>
        <p:nvSpPr>
          <p:cNvPr id="174" name="Shape 17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Cisco Routers</a:t>
            </a:r>
            <a:endParaRPr/>
          </a:p>
          <a:p>
            <a:pPr indent="-317500" lvl="0" marL="457200" marR="0" rtl="0" algn="l">
              <a:lnSpc>
                <a:spcPct val="115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Cisco Switches</a:t>
            </a:r>
            <a:endParaRPr/>
          </a:p>
          <a:p>
            <a:pPr indent="-317500" lvl="0" marL="457200" marR="0" rtl="0" algn="l">
              <a:lnSpc>
                <a:spcPct val="115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Vsphere</a:t>
            </a:r>
            <a:endParaRPr/>
          </a:p>
          <a:p>
            <a:pPr indent="-317500" lvl="0" marL="457200" marR="0" rtl="0" algn="l">
              <a:lnSpc>
                <a:spcPct val="115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EECS Net</a:t>
            </a:r>
            <a:endParaRPr/>
          </a:p>
          <a:p>
            <a:pPr indent="-317500" lvl="0" marL="457200" marR="0" rtl="0" algn="l">
              <a:lnSpc>
                <a:spcPct val="115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Historical resources from previous CDX teams</a:t>
            </a:r>
            <a:endParaRPr/>
          </a:p>
          <a:p>
            <a:pPr indent="-317500" lvl="0" marL="457200" marR="0" rtl="0" algn="l">
              <a:lnSpc>
                <a:spcPct val="115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All online or printed resources</a:t>
            </a:r>
            <a:endParaRPr/>
          </a:p>
          <a:p>
            <a:pPr indent="-304800" lvl="1" marL="914400" marR="0" rtl="0" algn="l">
              <a:lnSpc>
                <a:spcPct val="115000"/>
              </a:lnSpc>
              <a:spcBef>
                <a:spcPts val="0"/>
              </a:spcBef>
              <a:spcAft>
                <a:spcPts val="0"/>
              </a:spcAft>
              <a:buClr>
                <a:schemeClr val="lt1"/>
              </a:buClr>
              <a:buSzPts val="1100"/>
              <a:buFont typeface="Arial"/>
              <a:buChar char="○"/>
            </a:pPr>
            <a:r>
              <a:rPr b="0" i="0" lang="en" sz="1100" u="none" cap="none" strike="noStrike">
                <a:solidFill>
                  <a:schemeClr val="lt1"/>
                </a:solidFill>
                <a:latin typeface="Arial"/>
                <a:ea typeface="Arial"/>
                <a:cs typeface="Arial"/>
                <a:sym typeface="Arial"/>
              </a:rPr>
              <a:t>I.e server-world.info, other FAQs </a:t>
            </a:r>
            <a:endParaRPr/>
          </a:p>
          <a:p>
            <a:pPr indent="0" lvl="0" marL="0" marR="0" rtl="0" algn="l">
              <a:lnSpc>
                <a:spcPct val="115000"/>
              </a:lnSpc>
              <a:spcBef>
                <a:spcPts val="1600"/>
              </a:spcBef>
              <a:spcAft>
                <a:spcPts val="0"/>
              </a:spcAft>
              <a:buClr>
                <a:schemeClr val="lt1"/>
              </a:buClr>
              <a:buSzPts val="1300"/>
              <a:buFont typeface="Lato"/>
              <a:buNone/>
            </a:pPr>
            <a:r>
              <a:t/>
            </a:r>
            <a:endParaRPr b="0" i="0" sz="1300" u="none" cap="none" strike="noStrike">
              <a:solidFill>
                <a:schemeClr val="lt1"/>
              </a:solidFill>
              <a:latin typeface="Arial"/>
              <a:ea typeface="Arial"/>
              <a:cs typeface="Arial"/>
              <a:sym typeface="Arial"/>
            </a:endParaRPr>
          </a:p>
          <a:p>
            <a:pPr indent="0" lvl="0" marL="0" marR="0" rtl="0" algn="l">
              <a:lnSpc>
                <a:spcPct val="115000"/>
              </a:lnSpc>
              <a:spcBef>
                <a:spcPts val="1600"/>
              </a:spcBef>
              <a:spcAft>
                <a:spcPts val="0"/>
              </a:spcAft>
              <a:buClr>
                <a:schemeClr val="lt1"/>
              </a:buClr>
              <a:buSzPts val="1300"/>
              <a:buFont typeface="Lato"/>
              <a:buNone/>
            </a:pPr>
            <a:r>
              <a:t/>
            </a:r>
            <a:endParaRPr b="0" i="0" sz="1300" u="none" cap="none" strike="noStrike">
              <a:solidFill>
                <a:schemeClr val="lt1"/>
              </a:solidFill>
              <a:latin typeface="Arial"/>
              <a:ea typeface="Arial"/>
              <a:cs typeface="Arial"/>
              <a:sym typeface="Arial"/>
            </a:endParaRPr>
          </a:p>
          <a:p>
            <a:pPr indent="0" lvl="0" marL="0" marR="0" rtl="0" algn="l">
              <a:lnSpc>
                <a:spcPct val="115000"/>
              </a:lnSpc>
              <a:spcBef>
                <a:spcPts val="1600"/>
              </a:spcBef>
              <a:spcAft>
                <a:spcPts val="0"/>
              </a:spcAft>
              <a:buClr>
                <a:schemeClr val="lt1"/>
              </a:buClr>
              <a:buSzPts val="1000"/>
              <a:buFont typeface="Lato"/>
              <a:buNone/>
            </a:pPr>
            <a:r>
              <a:rPr b="0" i="0" lang="en" sz="1000" u="none" cap="none" strike="noStrike">
                <a:solidFill>
                  <a:schemeClr val="lt1"/>
                </a:solidFill>
                <a:latin typeface="Arial"/>
                <a:ea typeface="Arial"/>
                <a:cs typeface="Arial"/>
                <a:sym typeface="Arial"/>
              </a:rPr>
              <a:t>http://www.nationalccdc.org/index.php/competition/competitors/rules</a:t>
            </a:r>
            <a:endParaRPr/>
          </a:p>
          <a:p>
            <a:pPr indent="0" lvl="0" marL="0" marR="0" rtl="0" algn="l">
              <a:lnSpc>
                <a:spcPct val="115000"/>
              </a:lnSpc>
              <a:spcBef>
                <a:spcPts val="1600"/>
              </a:spcBef>
              <a:spcAft>
                <a:spcPts val="0"/>
              </a:spcAft>
              <a:buClr>
                <a:schemeClr val="lt1"/>
              </a:buClr>
              <a:buSzPts val="1300"/>
              <a:buFont typeface="Lato"/>
              <a:buNone/>
            </a:pPr>
            <a:r>
              <a:t/>
            </a:r>
            <a:endParaRPr b="0" i="0" sz="13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Montserrat"/>
              <a:buNone/>
            </a:pPr>
            <a:r>
              <a:rPr b="0" i="0" lang="en" sz="3600" u="none" cap="none" strike="noStrike">
                <a:solidFill>
                  <a:schemeClr val="lt1"/>
                </a:solidFill>
                <a:latin typeface="Montserrat"/>
                <a:ea typeface="Montserrat"/>
                <a:cs typeface="Montserrat"/>
                <a:sym typeface="Montserrat"/>
              </a:rPr>
              <a:t>Constraints</a:t>
            </a:r>
            <a:endParaRPr/>
          </a:p>
        </p:txBody>
      </p:sp>
      <p:sp>
        <p:nvSpPr>
          <p:cNvPr id="180" name="Shape 180"/>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Time</a:t>
            </a:r>
            <a:endParaRPr/>
          </a:p>
          <a:p>
            <a:pPr indent="-317500" lvl="0" marL="457200" marR="0" rtl="0" algn="l">
              <a:lnSpc>
                <a:spcPct val="115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Number of VMs allowed and max processing power for each</a:t>
            </a:r>
            <a:endParaRPr/>
          </a:p>
          <a:p>
            <a:pPr indent="-317500" lvl="0" marL="457200" marR="0" rtl="0" algn="l">
              <a:lnSpc>
                <a:spcPct val="115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No paid resources</a:t>
            </a:r>
            <a:endParaRPr/>
          </a:p>
          <a:p>
            <a:pPr indent="-317500" lvl="0" marL="457200" marR="0" rtl="0" algn="l">
              <a:lnSpc>
                <a:spcPct val="115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Lack of internet access</a:t>
            </a:r>
            <a:endParaRPr/>
          </a:p>
          <a:p>
            <a:pPr indent="-317500" lvl="0" marL="457200" marR="0" rtl="0" algn="l">
              <a:lnSpc>
                <a:spcPct val="115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No external media</a:t>
            </a:r>
            <a:endParaRPr/>
          </a:p>
          <a:p>
            <a:pPr indent="0" lvl="0" marL="0" marR="0" rtl="0" algn="l">
              <a:lnSpc>
                <a:spcPct val="115000"/>
              </a:lnSpc>
              <a:spcBef>
                <a:spcPts val="1600"/>
              </a:spcBef>
              <a:spcAft>
                <a:spcPts val="0"/>
              </a:spcAft>
              <a:buClr>
                <a:schemeClr val="lt1"/>
              </a:buClr>
              <a:buSzPts val="1400"/>
              <a:buFont typeface="Lato"/>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Montserrat"/>
              <a:buNone/>
            </a:pPr>
            <a:r>
              <a:rPr b="0" i="0" lang="en" sz="3600" u="none" cap="none" strike="noStrike">
                <a:solidFill>
                  <a:schemeClr val="lt1"/>
                </a:solidFill>
                <a:latin typeface="Montserrat"/>
                <a:ea typeface="Montserrat"/>
                <a:cs typeface="Montserrat"/>
                <a:sym typeface="Montserrat"/>
              </a:rPr>
              <a:t>CCDC Essential Skill Set</a:t>
            </a:r>
            <a:endParaRPr/>
          </a:p>
        </p:txBody>
      </p:sp>
      <p:sp>
        <p:nvSpPr>
          <p:cNvPr id="186" name="Shape 186"/>
          <p:cNvSpPr txBox="1"/>
          <p:nvPr>
            <p:ph idx="1" type="body"/>
          </p:nvPr>
        </p:nvSpPr>
        <p:spPr>
          <a:xfrm>
            <a:off x="1297500" y="1353250"/>
            <a:ext cx="7038900" cy="291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200"/>
              <a:buFont typeface="Lato"/>
              <a:buNone/>
            </a:pPr>
            <a:r>
              <a:rPr b="0" i="0" lang="en" sz="1200" u="none" cap="none" strike="noStrike">
                <a:solidFill>
                  <a:schemeClr val="lt1"/>
                </a:solidFill>
                <a:latin typeface="Arial"/>
                <a:ea typeface="Arial"/>
                <a:cs typeface="Arial"/>
                <a:sym typeface="Arial"/>
              </a:rPr>
              <a:t>• Common Unix Printing System (CUPS)</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 Computer Forensics</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 Database administration</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 Directory services (e.g., Active Directory)</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 Domain Name System (DNS)</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 E-mail Servers (Exchange and sendmail)</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 File Servers</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 File Transfer Protocol (FTP) services</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 Hacking Tools</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 HTML</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 Networking devices (to include switches, firewalls, routers)</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 Samba</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 Secure Shell (SSH)</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 SQL</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 Syslog</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 Understand Cyber Law</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 Virtual Private Networking (VPN)/remote access</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 Web servers (both Apache and IIS)</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 Windows and UNIX/Linux system administration and hardening</a:t>
            </a:r>
            <a:br>
              <a:rPr b="0" i="0" lang="en" sz="900" u="none" cap="none" strike="noStrike">
                <a:solidFill>
                  <a:schemeClr val="lt1"/>
                </a:solidFill>
                <a:latin typeface="Arial"/>
                <a:ea typeface="Arial"/>
                <a:cs typeface="Arial"/>
                <a:sym typeface="Arial"/>
              </a:rPr>
            </a:br>
            <a:endParaRPr/>
          </a:p>
          <a:p>
            <a:pPr indent="0" lvl="0" marL="0" marR="0" rtl="0" algn="l">
              <a:lnSpc>
                <a:spcPct val="100000"/>
              </a:lnSpc>
              <a:spcBef>
                <a:spcPts val="1600"/>
              </a:spcBef>
              <a:spcAft>
                <a:spcPts val="0"/>
              </a:spcAft>
              <a:buClr>
                <a:schemeClr val="lt1"/>
              </a:buClr>
              <a:buSzPts val="900"/>
              <a:buFont typeface="Lato"/>
              <a:buNone/>
            </a:pPr>
            <a:r>
              <a:t/>
            </a:r>
            <a:endParaRPr b="0" i="0" sz="900" u="none" cap="none" strike="noStrike">
              <a:solidFill>
                <a:schemeClr val="lt1"/>
              </a:solidFill>
              <a:latin typeface="Arial"/>
              <a:ea typeface="Arial"/>
              <a:cs typeface="Arial"/>
              <a:sym typeface="Arial"/>
            </a:endParaRPr>
          </a:p>
          <a:p>
            <a:pPr indent="0" lvl="0" marL="0" marR="0" rtl="0" algn="l">
              <a:lnSpc>
                <a:spcPct val="100000"/>
              </a:lnSpc>
              <a:spcBef>
                <a:spcPts val="1600"/>
              </a:spcBef>
              <a:spcAft>
                <a:spcPts val="0"/>
              </a:spcAft>
              <a:buClr>
                <a:schemeClr val="lt1"/>
              </a:buClr>
              <a:buSzPts val="800"/>
              <a:buFont typeface="Lato"/>
              <a:buNone/>
            </a:pPr>
            <a:r>
              <a:t/>
            </a:r>
            <a:endParaRPr b="0" i="0" sz="8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Montserrat"/>
              <a:buNone/>
            </a:pPr>
            <a:r>
              <a:rPr b="0" i="0" lang="en" sz="3600" u="none" cap="none" strike="noStrike">
                <a:solidFill>
                  <a:schemeClr val="lt1"/>
                </a:solidFill>
                <a:latin typeface="Montserrat"/>
                <a:ea typeface="Montserrat"/>
                <a:cs typeface="Montserrat"/>
                <a:sym typeface="Montserrat"/>
              </a:rPr>
              <a:t>Risk Assessment</a:t>
            </a:r>
            <a:endParaRPr/>
          </a:p>
        </p:txBody>
      </p:sp>
      <p:sp>
        <p:nvSpPr>
          <p:cNvPr id="192" name="Shape 19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Multiple operating systems</a:t>
            </a:r>
            <a:endParaRPr/>
          </a:p>
          <a:p>
            <a:pPr indent="-317500" lvl="1" marL="914400" marR="0" rtl="0" algn="l">
              <a:lnSpc>
                <a:spcPct val="115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 Windows 2008/7, Windows 2003/2000 Server and Professional, Windows XP Professional, Windows Vista, Various BSD distributions, various Linux distributions, and Solaris</a:t>
            </a:r>
            <a:endParaRPr/>
          </a:p>
          <a:p>
            <a:pPr indent="-317500" lvl="0" marL="457200" marR="0" rtl="0" algn="l">
              <a:lnSpc>
                <a:spcPct val="115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Diverse services</a:t>
            </a:r>
            <a:endParaRPr/>
          </a:p>
          <a:p>
            <a:pPr indent="-317500" lvl="0" marL="457200" marR="0" rtl="0" algn="l">
              <a:lnSpc>
                <a:spcPct val="115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Analyze live traffic for malware</a:t>
            </a:r>
            <a:endParaRPr/>
          </a:p>
          <a:p>
            <a:pPr indent="-317500" lvl="0" marL="457200" marR="0" rtl="0" algn="l">
              <a:lnSpc>
                <a:spcPct val="115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Inherit and Defend</a:t>
            </a:r>
            <a:endParaRPr/>
          </a:p>
          <a:p>
            <a:pPr indent="-317500" lvl="1" marL="914400" marR="0" rtl="0" algn="l">
              <a:lnSpc>
                <a:spcPct val="115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Identify pre-installed backdoors</a:t>
            </a:r>
            <a:endParaRPr/>
          </a:p>
          <a:p>
            <a:pPr indent="-317500" lvl="1" marL="914400" marR="0" rtl="0" algn="l">
              <a:lnSpc>
                <a:spcPct val="115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Troubleshooting</a:t>
            </a:r>
            <a:endParaRPr/>
          </a:p>
          <a:p>
            <a:pPr indent="-317500" lvl="1" marL="914400" marR="0" rtl="0" algn="l">
              <a:lnSpc>
                <a:spcPct val="115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What does right look like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Montserrat"/>
              <a:buNone/>
            </a:pPr>
            <a:r>
              <a:rPr b="0" i="0" lang="en" sz="3600" u="none" cap="none" strike="noStrike">
                <a:solidFill>
                  <a:schemeClr val="lt1"/>
                </a:solidFill>
                <a:latin typeface="Montserrat"/>
                <a:ea typeface="Montserrat"/>
                <a:cs typeface="Montserrat"/>
                <a:sym typeface="Montserrat"/>
              </a:rPr>
              <a:t>Tasks</a:t>
            </a:r>
            <a:endParaRPr/>
          </a:p>
        </p:txBody>
      </p:sp>
      <p:sp>
        <p:nvSpPr>
          <p:cNvPr id="198" name="Shape 198"/>
          <p:cNvSpPr txBox="1"/>
          <p:nvPr>
            <p:ph idx="1" type="body"/>
          </p:nvPr>
        </p:nvSpPr>
        <p:spPr>
          <a:xfrm>
            <a:off x="1297500" y="1335325"/>
            <a:ext cx="7038900" cy="2911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lt1"/>
              </a:buClr>
              <a:buSzPts val="1500"/>
              <a:buFont typeface="Lato"/>
              <a:buNone/>
            </a:pPr>
            <a:r>
              <a:rPr b="0" i="0" lang="en" sz="1500" u="none" cap="none" strike="noStrike">
                <a:solidFill>
                  <a:schemeClr val="lt1"/>
                </a:solidFill>
                <a:latin typeface="Arial"/>
                <a:ea typeface="Arial"/>
                <a:cs typeface="Arial"/>
                <a:sym typeface="Arial"/>
              </a:rPr>
              <a:t>Specified </a:t>
            </a:r>
            <a:endParaRPr/>
          </a:p>
          <a:p>
            <a:pPr indent="-330200" lvl="0" marL="457200" marR="0" rtl="0" algn="l">
              <a:lnSpc>
                <a:spcPct val="115000"/>
              </a:lnSpc>
              <a:spcBef>
                <a:spcPts val="1600"/>
              </a:spcBef>
              <a:spcAft>
                <a:spcPts val="0"/>
              </a:spcAft>
              <a:buClr>
                <a:schemeClr val="lt1"/>
              </a:buClr>
              <a:buSzPts val="1500"/>
              <a:buFont typeface="Arial"/>
              <a:buChar char="●"/>
            </a:pPr>
            <a:r>
              <a:rPr b="0" i="0" lang="en" sz="1500" u="none" cap="none" strike="noStrike">
                <a:solidFill>
                  <a:schemeClr val="lt1"/>
                </a:solidFill>
                <a:latin typeface="Arial"/>
                <a:ea typeface="Arial"/>
                <a:cs typeface="Arial"/>
                <a:sym typeface="Arial"/>
              </a:rPr>
              <a:t>Establish COA for next 12 lessons</a:t>
            </a:r>
            <a:endParaRPr/>
          </a:p>
          <a:p>
            <a:pPr indent="-330200" lvl="0" marL="457200" marR="0" rtl="0" algn="l">
              <a:lnSpc>
                <a:spcPct val="115000"/>
              </a:lnSpc>
              <a:spcBef>
                <a:spcPts val="0"/>
              </a:spcBef>
              <a:spcAft>
                <a:spcPts val="0"/>
              </a:spcAft>
              <a:buClr>
                <a:schemeClr val="lt1"/>
              </a:buClr>
              <a:buSzPts val="1500"/>
              <a:buFont typeface="Arial"/>
              <a:buChar char="●"/>
            </a:pPr>
            <a:r>
              <a:rPr b="0" i="0" lang="en" sz="1500" u="none" cap="none" strike="noStrike">
                <a:solidFill>
                  <a:schemeClr val="lt1"/>
                </a:solidFill>
                <a:latin typeface="Arial"/>
                <a:ea typeface="Arial"/>
                <a:cs typeface="Arial"/>
                <a:sym typeface="Arial"/>
              </a:rPr>
              <a:t>Identify CCDC team for next semester (12 PAX)</a:t>
            </a:r>
            <a:endParaRPr/>
          </a:p>
          <a:p>
            <a:pPr indent="-330200" lvl="0" marL="457200" marR="0" rtl="0" algn="l">
              <a:lnSpc>
                <a:spcPct val="115000"/>
              </a:lnSpc>
              <a:spcBef>
                <a:spcPts val="0"/>
              </a:spcBef>
              <a:spcAft>
                <a:spcPts val="0"/>
              </a:spcAft>
              <a:buClr>
                <a:schemeClr val="lt1"/>
              </a:buClr>
              <a:buSzPts val="1500"/>
              <a:buFont typeface="Arial"/>
              <a:buChar char="●"/>
            </a:pPr>
            <a:r>
              <a:rPr b="0" i="0" lang="en" sz="1500" u="none" cap="none" strike="noStrike">
                <a:solidFill>
                  <a:schemeClr val="lt1"/>
                </a:solidFill>
                <a:latin typeface="Arial"/>
                <a:ea typeface="Arial"/>
                <a:cs typeface="Arial"/>
                <a:sym typeface="Arial"/>
              </a:rPr>
              <a:t>Prepare reference material for services</a:t>
            </a:r>
            <a:endParaRPr/>
          </a:p>
          <a:p>
            <a:pPr indent="0" lvl="0" marL="0" marR="0" rtl="0" algn="l">
              <a:lnSpc>
                <a:spcPct val="115000"/>
              </a:lnSpc>
              <a:spcBef>
                <a:spcPts val="1600"/>
              </a:spcBef>
              <a:spcAft>
                <a:spcPts val="0"/>
              </a:spcAft>
              <a:buClr>
                <a:schemeClr val="lt1"/>
              </a:buClr>
              <a:buSzPts val="1500"/>
              <a:buFont typeface="Lato"/>
              <a:buNone/>
            </a:pPr>
            <a:r>
              <a:rPr b="0" i="0" lang="en" sz="1500" u="none" cap="none" strike="noStrike">
                <a:solidFill>
                  <a:schemeClr val="lt1"/>
                </a:solidFill>
                <a:latin typeface="Arial"/>
                <a:ea typeface="Arial"/>
                <a:cs typeface="Arial"/>
                <a:sym typeface="Arial"/>
              </a:rPr>
              <a:t>Implied</a:t>
            </a:r>
            <a:endParaRPr/>
          </a:p>
          <a:p>
            <a:pPr indent="-330200" lvl="0" marL="457200" marR="0" rtl="0" algn="l">
              <a:lnSpc>
                <a:spcPct val="115000"/>
              </a:lnSpc>
              <a:spcBef>
                <a:spcPts val="1600"/>
              </a:spcBef>
              <a:spcAft>
                <a:spcPts val="0"/>
              </a:spcAft>
              <a:buClr>
                <a:schemeClr val="lt1"/>
              </a:buClr>
              <a:buSzPts val="1500"/>
              <a:buFont typeface="Arial"/>
              <a:buChar char="●"/>
            </a:pPr>
            <a:r>
              <a:rPr b="0" i="0" lang="en" sz="1500" u="none" cap="none" strike="noStrike">
                <a:solidFill>
                  <a:schemeClr val="lt1"/>
                </a:solidFill>
                <a:latin typeface="Arial"/>
                <a:ea typeface="Arial"/>
                <a:cs typeface="Arial"/>
                <a:sym typeface="Arial"/>
              </a:rPr>
              <a:t>Determine what we need to know for the CCDC</a:t>
            </a:r>
            <a:endParaRPr/>
          </a:p>
          <a:p>
            <a:pPr indent="-330200" lvl="0" marL="457200" marR="0" rtl="0" algn="l">
              <a:lnSpc>
                <a:spcPct val="115000"/>
              </a:lnSpc>
              <a:spcBef>
                <a:spcPts val="0"/>
              </a:spcBef>
              <a:spcAft>
                <a:spcPts val="0"/>
              </a:spcAft>
              <a:buClr>
                <a:schemeClr val="lt1"/>
              </a:buClr>
              <a:buSzPts val="1500"/>
              <a:buFont typeface="Arial"/>
              <a:buChar char="●"/>
            </a:pPr>
            <a:r>
              <a:rPr b="0" i="0" lang="en" sz="1500" u="none" cap="none" strike="noStrike">
                <a:solidFill>
                  <a:schemeClr val="lt1"/>
                </a:solidFill>
                <a:latin typeface="Arial"/>
                <a:ea typeface="Arial"/>
                <a:cs typeface="Arial"/>
                <a:sym typeface="Arial"/>
              </a:rPr>
              <a:t>Reach out to mentors to learn additional skill sets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