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drawings/drawing2.xml" ContentType="application/vnd.openxmlformats-officedocument.drawingml.chartshapes+xml"/>
  <Override PartName="/ppt/charts/chart5.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19" r:id="rId2"/>
    <p:sldId id="320" r:id="rId3"/>
    <p:sldId id="257" r:id="rId4"/>
    <p:sldId id="258" r:id="rId5"/>
    <p:sldId id="265" r:id="rId6"/>
    <p:sldId id="264" r:id="rId7"/>
    <p:sldId id="269" r:id="rId8"/>
    <p:sldId id="263" r:id="rId9"/>
    <p:sldId id="270" r:id="rId10"/>
    <p:sldId id="266" r:id="rId11"/>
    <p:sldId id="267" r:id="rId12"/>
    <p:sldId id="268" r:id="rId13"/>
    <p:sldId id="317" r:id="rId14"/>
    <p:sldId id="318" r:id="rId15"/>
    <p:sldId id="273" r:id="rId16"/>
    <p:sldId id="274" r:id="rId17"/>
    <p:sldId id="282" r:id="rId18"/>
    <p:sldId id="283" r:id="rId19"/>
    <p:sldId id="311" r:id="rId20"/>
    <p:sldId id="312" r:id="rId21"/>
    <p:sldId id="285" r:id="rId22"/>
    <p:sldId id="287" r:id="rId23"/>
    <p:sldId id="280" r:id="rId24"/>
    <p:sldId id="298" r:id="rId25"/>
    <p:sldId id="301" r:id="rId26"/>
    <p:sldId id="302" r:id="rId27"/>
    <p:sldId id="305" r:id="rId28"/>
    <p:sldId id="310" r:id="rId29"/>
    <p:sldId id="321" r:id="rId30"/>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67" d="100"/>
          <a:sy n="67" d="100"/>
        </p:scale>
        <p:origin x="52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3" Type="http://schemas.openxmlformats.org/officeDocument/2006/relationships/oleObject" Target="file:///\\localhost\Users\michaelwhite\Documents\Office%20Projects\Jill%20Cameron%20Wheat%20Belt%20project\Wheatbelt%20Services.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localhost\Users\michaelwhite\Documents\Office%20Projects\Jill%20Cameron%20Wheat%20Belt%20project\Wheatbelt%20Services.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localhost\Users\michaelwhite\Documents\Office%20Projects\Jill%20Cameron%20Wheat%20Belt%20project\Wheatbelt%20Servic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Surplus/Deficit 2014/15 including</a:t>
            </a:r>
            <a:r>
              <a:rPr lang="en-US" b="1" baseline="0" dirty="0"/>
              <a:t> State and Commonwealth Grants</a:t>
            </a:r>
            <a:endParaRPr lang="en-US" b="1" dirty="0"/>
          </a:p>
        </c:rich>
      </c:tx>
      <c:overlay val="0"/>
      <c:spPr>
        <a:noFill/>
        <a:ln>
          <a:noFill/>
        </a:ln>
        <a:effectLst/>
      </c:spPr>
    </c:title>
    <c:autoTitleDeleted val="0"/>
    <c:plotArea>
      <c:layout>
        <c:manualLayout>
          <c:layoutTarget val="inner"/>
          <c:xMode val="edge"/>
          <c:yMode val="edge"/>
          <c:x val="4.4682802428118298E-2"/>
          <c:y val="0.10114846883011901"/>
          <c:w val="0.88779036491406305"/>
          <c:h val="0.84952058809550202"/>
        </c:manualLayout>
      </c:layout>
      <c:barChart>
        <c:barDir val="bar"/>
        <c:grouping val="clustered"/>
        <c:varyColors val="0"/>
        <c:ser>
          <c:idx val="0"/>
          <c:order val="0"/>
          <c:spPr>
            <a:solidFill>
              <a:schemeClr val="accent1"/>
            </a:solidFill>
            <a:ln>
              <a:noFill/>
            </a:ln>
            <a:effectLst/>
          </c:spPr>
          <c:invertIfNegative val="0"/>
          <c:dLbls>
            <c:dLbl>
              <c:idx val="0"/>
              <c:layout>
                <c:manualLayout>
                  <c:x val="-0.32878051302132699"/>
                  <c:y val="-2.064042190972659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31-4401-A495-EDD07F41C7B4}"/>
                </c:ext>
              </c:extLst>
            </c:dLbl>
            <c:dLbl>
              <c:idx val="1"/>
              <c:layout>
                <c:manualLayout>
                  <c:x val="-0.28587151474935002"/>
                  <c:y val="-1.5136134546548299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E31-4401-A495-EDD07F41C7B4}"/>
                </c:ext>
              </c:extLst>
            </c:dLbl>
            <c:dLbl>
              <c:idx val="2"/>
              <c:layout>
                <c:manualLayout>
                  <c:x val="-0.21507138885993499"/>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E31-4401-A495-EDD07F41C7B4}"/>
                </c:ext>
              </c:extLst>
            </c:dLbl>
            <c:dLbl>
              <c:idx val="3"/>
              <c:layout>
                <c:manualLayout>
                  <c:x val="-0.20005318033793801"/>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31-4401-A495-EDD07F41C7B4}"/>
                </c:ext>
              </c:extLst>
            </c:dLbl>
            <c:dLbl>
              <c:idx val="4"/>
              <c:layout>
                <c:manualLayout>
                  <c:x val="-0.193616805257082"/>
                  <c:y val="-1.5136134546548299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E31-4401-A495-EDD07F41C7B4}"/>
                </c:ext>
              </c:extLst>
            </c:dLbl>
            <c:dLbl>
              <c:idx val="5"/>
              <c:layout>
                <c:manualLayout>
                  <c:x val="-0.11806288422920901"/>
                  <c:y val="-7.5680672732741694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E31-4401-A495-EDD07F41C7B4}"/>
                </c:ext>
              </c:extLst>
            </c:dLbl>
            <c:dLbl>
              <c:idx val="6"/>
              <c:layout>
                <c:manualLayout>
                  <c:x val="-0.10477692216598"/>
                  <c:y val="-4.1280843819453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E31-4401-A495-EDD07F41C7B4}"/>
                </c:ext>
              </c:extLst>
            </c:dLbl>
            <c:dLbl>
              <c:idx val="7"/>
              <c:layout>
                <c:manualLayout>
                  <c:x val="-0.12495065023437001"/>
                  <c:y val="0"/>
                </c:manualLayout>
              </c:layout>
              <c:spPr>
                <a:solidFill>
                  <a:schemeClr val="bg1">
                    <a:lumMod val="85000"/>
                  </a:schemeClr>
                </a:solid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8.9401249873088506E-2"/>
                      <c:h val="2.97841288157355E-2"/>
                    </c:manualLayout>
                  </c15:layout>
                </c:ext>
                <c:ext xmlns:c16="http://schemas.microsoft.com/office/drawing/2014/chart" uri="{C3380CC4-5D6E-409C-BE32-E72D297353CC}">
                  <c16:uniqueId val="{00000007-4E31-4401-A495-EDD07F41C7B4}"/>
                </c:ext>
              </c:extLst>
            </c:dLbl>
            <c:dLbl>
              <c:idx val="8"/>
              <c:layout>
                <c:manualLayout>
                  <c:x val="-0.127041374066409"/>
                  <c:y val="-1.0320867976891901E-3"/>
                </c:manualLayout>
              </c:layout>
              <c:spPr>
                <a:solidFill>
                  <a:schemeClr val="bg1">
                    <a:lumMod val="85000"/>
                  </a:schemeClr>
                </a:solidFill>
                <a:ln>
                  <a:noFill/>
                </a:ln>
                <a:effectLst/>
              </c:spPr>
              <c:txPr>
                <a:bodyPr rot="0" spcFirstLastPara="1" vertOverflow="ellipsis" vert="horz" wrap="square" lIns="38100" tIns="19050" rIns="38100" bIns="19050" anchor="ctr" anchorCtr="0">
                  <a:noAutofit/>
                </a:bodyPr>
                <a:lstStyle/>
                <a:p>
                  <a:pPr algn="l">
                    <a:defRPr sz="1100" b="0"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00128541674515"/>
                      <c:h val="2.9784123667230902E-2"/>
                    </c:manualLayout>
                  </c15:layout>
                </c:ext>
                <c:ext xmlns:c16="http://schemas.microsoft.com/office/drawing/2014/chart" uri="{C3380CC4-5D6E-409C-BE32-E72D297353CC}">
                  <c16:uniqueId val="{00000008-4E31-4401-A495-EDD07F41C7B4}"/>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accen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Sheet9!$D$4:$D$20</c:f>
              <c:strCache>
                <c:ptCount val="17"/>
                <c:pt idx="0">
                  <c:v>Wild Things</c:v>
                </c:pt>
                <c:pt idx="1">
                  <c:v>Hungry Caterpillar</c:v>
                </c:pt>
                <c:pt idx="2">
                  <c:v>Dr Seusss</c:v>
                </c:pt>
                <c:pt idx="3">
                  <c:v>Brown Bear</c:v>
                </c:pt>
                <c:pt idx="4">
                  <c:v>Peter Rabbit</c:v>
                </c:pt>
                <c:pt idx="5">
                  <c:v>Charlotte's Web</c:v>
                </c:pt>
                <c:pt idx="6">
                  <c:v>Enchanted Wood</c:v>
                </c:pt>
                <c:pt idx="7">
                  <c:v>Anno's</c:v>
                </c:pt>
                <c:pt idx="8">
                  <c:v>Snugglepots</c:v>
                </c:pt>
                <c:pt idx="9">
                  <c:v>BFG's</c:v>
                </c:pt>
                <c:pt idx="10">
                  <c:v>Winnie's</c:v>
                </c:pt>
                <c:pt idx="11">
                  <c:v>Paddington's</c:v>
                </c:pt>
                <c:pt idx="12">
                  <c:v>Chocolate Factory</c:v>
                </c:pt>
                <c:pt idx="13">
                  <c:v> Meg and Mogs</c:v>
                </c:pt>
                <c:pt idx="14">
                  <c:v>Fantastic Foxes</c:v>
                </c:pt>
                <c:pt idx="15">
                  <c:v>Rosie's</c:v>
                </c:pt>
                <c:pt idx="16">
                  <c:v>Wonderland</c:v>
                </c:pt>
              </c:strCache>
            </c:strRef>
          </c:cat>
          <c:val>
            <c:numRef>
              <c:f>Sheet9!$E$4:$E$20</c:f>
              <c:numCache>
                <c:formatCode>General</c:formatCode>
                <c:ptCount val="17"/>
                <c:pt idx="0">
                  <c:v>-30000</c:v>
                </c:pt>
                <c:pt idx="1">
                  <c:v>-24663</c:v>
                </c:pt>
                <c:pt idx="2">
                  <c:v>-15892</c:v>
                </c:pt>
                <c:pt idx="3">
                  <c:v>-13915</c:v>
                </c:pt>
                <c:pt idx="4">
                  <c:v>-13915</c:v>
                </c:pt>
                <c:pt idx="5">
                  <c:v>-5856</c:v>
                </c:pt>
                <c:pt idx="6">
                  <c:v>-3944</c:v>
                </c:pt>
                <c:pt idx="7">
                  <c:v>-2722</c:v>
                </c:pt>
                <c:pt idx="8">
                  <c:v>-1519</c:v>
                </c:pt>
                <c:pt idx="9">
                  <c:v>0</c:v>
                </c:pt>
                <c:pt idx="10">
                  <c:v>2335</c:v>
                </c:pt>
                <c:pt idx="11">
                  <c:v>4838</c:v>
                </c:pt>
                <c:pt idx="12">
                  <c:v>7946</c:v>
                </c:pt>
                <c:pt idx="13">
                  <c:v>14090</c:v>
                </c:pt>
                <c:pt idx="14">
                  <c:v>20852.739999999991</c:v>
                </c:pt>
                <c:pt idx="15">
                  <c:v>23621</c:v>
                </c:pt>
                <c:pt idx="16">
                  <c:v>60879</c:v>
                </c:pt>
              </c:numCache>
            </c:numRef>
          </c:val>
          <c:extLst>
            <c:ext xmlns:c16="http://schemas.microsoft.com/office/drawing/2014/chart" uri="{C3380CC4-5D6E-409C-BE32-E72D297353CC}">
              <c16:uniqueId val="{00000009-4E31-4401-A495-EDD07F41C7B4}"/>
            </c:ext>
          </c:extLst>
        </c:ser>
        <c:dLbls>
          <c:showLegendKey val="0"/>
          <c:showVal val="0"/>
          <c:showCatName val="0"/>
          <c:showSerName val="0"/>
          <c:showPercent val="0"/>
          <c:showBubbleSize val="0"/>
        </c:dLbls>
        <c:gapWidth val="66"/>
        <c:axId val="301635712"/>
        <c:axId val="301636888"/>
      </c:barChart>
      <c:catAx>
        <c:axId val="30163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2">
                    <a:lumMod val="50000"/>
                  </a:schemeClr>
                </a:solidFill>
                <a:latin typeface="+mn-lt"/>
                <a:ea typeface="+mn-ea"/>
                <a:cs typeface="+mn-cs"/>
              </a:defRPr>
            </a:pPr>
            <a:endParaRPr lang="en-US"/>
          </a:p>
        </c:txPr>
        <c:crossAx val="301636888"/>
        <c:crosses val="autoZero"/>
        <c:auto val="1"/>
        <c:lblAlgn val="ctr"/>
        <c:lblOffset val="100"/>
        <c:noMultiLvlLbl val="0"/>
      </c:catAx>
      <c:valAx>
        <c:axId val="301636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16357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Surplus/Deficit 2014-15 Without Grants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lumMod val="60000"/>
                <a:lumOff val="40000"/>
              </a:schemeClr>
            </a:solidFill>
            <a:ln>
              <a:noFill/>
            </a:ln>
            <a:effectLst/>
          </c:spPr>
          <c:invertIfNegative val="0"/>
          <c:dLbls>
            <c:dLbl>
              <c:idx val="12"/>
              <c:layout>
                <c:manualLayout>
                  <c:x val="-0.111034004163775"/>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E67-4CFD-BFA0-B3C4718220CF}"/>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Sheet5!$BJ$4:$BJ$20</c:f>
              <c:strCache>
                <c:ptCount val="17"/>
                <c:pt idx="0">
                  <c:v>Hungry Caterpillar</c:v>
                </c:pt>
                <c:pt idx="1">
                  <c:v>Dr Seusss</c:v>
                </c:pt>
                <c:pt idx="2">
                  <c:v>Peter Rabbit</c:v>
                </c:pt>
                <c:pt idx="3">
                  <c:v>Wild Things</c:v>
                </c:pt>
                <c:pt idx="4">
                  <c:v>Anno's</c:v>
                </c:pt>
                <c:pt idx="5">
                  <c:v>Brown Bear</c:v>
                </c:pt>
                <c:pt idx="6">
                  <c:v>Charlotte's Web</c:v>
                </c:pt>
                <c:pt idx="7">
                  <c:v>Winnie's</c:v>
                </c:pt>
                <c:pt idx="8">
                  <c:v>Chocolate Factory</c:v>
                </c:pt>
                <c:pt idx="9">
                  <c:v> Meg and Mogs</c:v>
                </c:pt>
                <c:pt idx="10">
                  <c:v>Snugglepots</c:v>
                </c:pt>
                <c:pt idx="11">
                  <c:v>Paddington's</c:v>
                </c:pt>
                <c:pt idx="12">
                  <c:v>Enchanted Wood</c:v>
                </c:pt>
                <c:pt idx="13">
                  <c:v>BFG's</c:v>
                </c:pt>
                <c:pt idx="14">
                  <c:v>Fantastic Foxes</c:v>
                </c:pt>
                <c:pt idx="15">
                  <c:v>Wonderland</c:v>
                </c:pt>
                <c:pt idx="16">
                  <c:v>Rosie's</c:v>
                </c:pt>
              </c:strCache>
            </c:strRef>
          </c:cat>
          <c:val>
            <c:numRef>
              <c:f>Sheet5!$BK$4:$BK$20</c:f>
              <c:numCache>
                <c:formatCode>General</c:formatCode>
                <c:ptCount val="17"/>
                <c:pt idx="0">
                  <c:v>-72227</c:v>
                </c:pt>
                <c:pt idx="1">
                  <c:v>-63892</c:v>
                </c:pt>
                <c:pt idx="2">
                  <c:v>-63715</c:v>
                </c:pt>
                <c:pt idx="3">
                  <c:v>-58000</c:v>
                </c:pt>
                <c:pt idx="4">
                  <c:v>-56682</c:v>
                </c:pt>
                <c:pt idx="5">
                  <c:v>-53915</c:v>
                </c:pt>
                <c:pt idx="6">
                  <c:v>-53391</c:v>
                </c:pt>
                <c:pt idx="7">
                  <c:v>-49665</c:v>
                </c:pt>
                <c:pt idx="8">
                  <c:v>-40054</c:v>
                </c:pt>
                <c:pt idx="9">
                  <c:v>-36360</c:v>
                </c:pt>
                <c:pt idx="10">
                  <c:v>-28705</c:v>
                </c:pt>
                <c:pt idx="11">
                  <c:v>-25747</c:v>
                </c:pt>
                <c:pt idx="12">
                  <c:v>-3944</c:v>
                </c:pt>
                <c:pt idx="13">
                  <c:v>0</c:v>
                </c:pt>
                <c:pt idx="14">
                  <c:v>5902.7399999999907</c:v>
                </c:pt>
                <c:pt idx="15">
                  <c:v>8879</c:v>
                </c:pt>
                <c:pt idx="16">
                  <c:v>23621</c:v>
                </c:pt>
              </c:numCache>
            </c:numRef>
          </c:val>
          <c:extLst>
            <c:ext xmlns:c16="http://schemas.microsoft.com/office/drawing/2014/chart" uri="{C3380CC4-5D6E-409C-BE32-E72D297353CC}">
              <c16:uniqueId val="{00000001-9E67-4CFD-BFA0-B3C4718220CF}"/>
            </c:ext>
          </c:extLst>
        </c:ser>
        <c:dLbls>
          <c:showLegendKey val="0"/>
          <c:showVal val="0"/>
          <c:showCatName val="0"/>
          <c:showSerName val="0"/>
          <c:showPercent val="0"/>
          <c:showBubbleSize val="0"/>
        </c:dLbls>
        <c:gapWidth val="55"/>
        <c:axId val="133683960"/>
        <c:axId val="302352968"/>
      </c:barChart>
      <c:catAx>
        <c:axId val="1336839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02352968"/>
        <c:crosses val="autoZero"/>
        <c:auto val="1"/>
        <c:lblAlgn val="ctr"/>
        <c:lblOffset val="100"/>
        <c:noMultiLvlLbl val="0"/>
      </c:catAx>
      <c:valAx>
        <c:axId val="3023529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683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Sheet4!$AL$121</c:f>
              <c:strCache>
                <c:ptCount val="1"/>
                <c:pt idx="0">
                  <c:v>Fee Income as a Percentage of Staff Cost</c:v>
                </c:pt>
              </c:strCache>
            </c:strRef>
          </c:tx>
          <c:spPr>
            <a:solidFill>
              <a:schemeClr val="accent1"/>
            </a:solidFill>
            <a:ln>
              <a:noFill/>
            </a:ln>
            <a:effectLst/>
          </c:spPr>
          <c:invertIfNegative val="0"/>
          <c:dPt>
            <c:idx val="8"/>
            <c:invertIfNegative val="0"/>
            <c:bubble3D val="0"/>
            <c:spPr>
              <a:solidFill>
                <a:schemeClr val="tx1"/>
              </a:solidFill>
              <a:ln>
                <a:noFill/>
              </a:ln>
              <a:effectLst/>
            </c:spPr>
            <c:extLst>
              <c:ext xmlns:c16="http://schemas.microsoft.com/office/drawing/2014/chart" uri="{C3380CC4-5D6E-409C-BE32-E72D297353CC}">
                <c16:uniqueId val="{00000001-C235-47A7-A415-2D5688C46501}"/>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Sheet4!$AK$122:$AK$136</c:f>
              <c:strCache>
                <c:ptCount val="15"/>
                <c:pt idx="0">
                  <c:v>Anno's</c:v>
                </c:pt>
                <c:pt idx="1">
                  <c:v>Snugglepots</c:v>
                </c:pt>
                <c:pt idx="2">
                  <c:v>Wild Things</c:v>
                </c:pt>
                <c:pt idx="3">
                  <c:v>Paddingtons</c:v>
                </c:pt>
                <c:pt idx="4">
                  <c:v>Brown Bear</c:v>
                </c:pt>
                <c:pt idx="5">
                  <c:v>Peter Rabbit</c:v>
                </c:pt>
                <c:pt idx="6">
                  <c:v>Dr Seuss</c:v>
                </c:pt>
                <c:pt idx="7">
                  <c:v>Winnies</c:v>
                </c:pt>
                <c:pt idx="8">
                  <c:v>AVERAGE Wheatbelt</c:v>
                </c:pt>
                <c:pt idx="9">
                  <c:v>Hungry Caterpillar</c:v>
                </c:pt>
                <c:pt idx="10">
                  <c:v>Meg and Mog's</c:v>
                </c:pt>
                <c:pt idx="11">
                  <c:v>Wonderland</c:v>
                </c:pt>
                <c:pt idx="12">
                  <c:v>Charlotte's Web</c:v>
                </c:pt>
                <c:pt idx="13">
                  <c:v>Chocolate Factory</c:v>
                </c:pt>
                <c:pt idx="14">
                  <c:v>Rosie's</c:v>
                </c:pt>
              </c:strCache>
            </c:strRef>
          </c:cat>
          <c:val>
            <c:numRef>
              <c:f>Sheet4!$AL$122:$AL$136</c:f>
              <c:numCache>
                <c:formatCode>0.00%</c:formatCode>
                <c:ptCount val="15"/>
                <c:pt idx="0">
                  <c:v>0.49178393031189099</c:v>
                </c:pt>
                <c:pt idx="1">
                  <c:v>0.55230923694779099</c:v>
                </c:pt>
                <c:pt idx="2">
                  <c:v>0.64286761917937396</c:v>
                </c:pt>
                <c:pt idx="3">
                  <c:v>0.64877242081160102</c:v>
                </c:pt>
                <c:pt idx="4">
                  <c:v>0.74770723742683898</c:v>
                </c:pt>
                <c:pt idx="5">
                  <c:v>0.75426711828385495</c:v>
                </c:pt>
                <c:pt idx="6">
                  <c:v>0.84710494571773198</c:v>
                </c:pt>
                <c:pt idx="7">
                  <c:v>0.85318185318185302</c:v>
                </c:pt>
                <c:pt idx="8">
                  <c:v>0.87040574093095702</c:v>
                </c:pt>
                <c:pt idx="9">
                  <c:v>0.90485308056872005</c:v>
                </c:pt>
                <c:pt idx="10">
                  <c:v>0.98031861846759705</c:v>
                </c:pt>
                <c:pt idx="11">
                  <c:v>1.0754298072185859</c:v>
                </c:pt>
                <c:pt idx="12">
                  <c:v>1.115546557896941</c:v>
                </c:pt>
                <c:pt idx="13">
                  <c:v>1.1339485683020241</c:v>
                </c:pt>
                <c:pt idx="14">
                  <c:v>1.437589378718596</c:v>
                </c:pt>
              </c:numCache>
            </c:numRef>
          </c:val>
          <c:extLst>
            <c:ext xmlns:c16="http://schemas.microsoft.com/office/drawing/2014/chart" uri="{C3380CC4-5D6E-409C-BE32-E72D297353CC}">
              <c16:uniqueId val="{00000002-C235-47A7-A415-2D5688C46501}"/>
            </c:ext>
          </c:extLst>
        </c:ser>
        <c:dLbls>
          <c:showLegendKey val="0"/>
          <c:showVal val="0"/>
          <c:showCatName val="0"/>
          <c:showSerName val="0"/>
          <c:showPercent val="0"/>
          <c:showBubbleSize val="0"/>
        </c:dLbls>
        <c:gapWidth val="63"/>
        <c:overlap val="38"/>
        <c:axId val="302357672"/>
        <c:axId val="302355320"/>
      </c:barChart>
      <c:catAx>
        <c:axId val="302357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02355320"/>
        <c:crosses val="autoZero"/>
        <c:auto val="1"/>
        <c:lblAlgn val="ctr"/>
        <c:lblOffset val="100"/>
        <c:noMultiLvlLbl val="0"/>
      </c:catAx>
      <c:valAx>
        <c:axId val="30235532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357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UTILISATION RATE</a:t>
            </a:r>
          </a:p>
        </c:rich>
      </c:tx>
      <c:layout>
        <c:manualLayout>
          <c:xMode val="edge"/>
          <c:yMode val="edge"/>
          <c:x val="0.40023159140719827"/>
          <c:y val="1.3572332593903291E-2"/>
        </c:manualLayout>
      </c:layout>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Pt>
            <c:idx val="7"/>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1-3125-47F1-A718-4BAD889744D7}"/>
              </c:ext>
            </c:extLst>
          </c:dPt>
          <c:dPt>
            <c:idx val="8"/>
            <c:invertIfNegative val="0"/>
            <c:bubble3D val="0"/>
            <c:spPr>
              <a:solidFill>
                <a:srgbClr val="0070C0"/>
              </a:solidFill>
              <a:ln>
                <a:noFill/>
              </a:ln>
              <a:effectLst/>
            </c:spPr>
            <c:extLst>
              <c:ext xmlns:c16="http://schemas.microsoft.com/office/drawing/2014/chart" uri="{C3380CC4-5D6E-409C-BE32-E72D297353CC}">
                <c16:uniqueId val="{00000003-3125-47F1-A718-4BAD889744D7}"/>
              </c:ext>
            </c:extLst>
          </c:dPt>
          <c:dPt>
            <c:idx val="13"/>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3125-47F1-A718-4BAD889744D7}"/>
              </c:ext>
            </c:extLst>
          </c:dPt>
          <c:dPt>
            <c:idx val="15"/>
            <c:invertIfNegative val="0"/>
            <c:bubble3D val="0"/>
            <c:spPr>
              <a:solidFill>
                <a:srgbClr val="00B0F0"/>
              </a:solidFill>
              <a:ln>
                <a:noFill/>
              </a:ln>
              <a:effectLst/>
            </c:spPr>
            <c:extLst>
              <c:ext xmlns:c16="http://schemas.microsoft.com/office/drawing/2014/chart" uri="{C3380CC4-5D6E-409C-BE32-E72D297353CC}">
                <c16:uniqueId val="{00000007-3125-47F1-A718-4BAD889744D7}"/>
              </c:ext>
            </c:extLst>
          </c:dPt>
          <c:dPt>
            <c:idx val="16"/>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9-3125-47F1-A718-4BAD889744D7}"/>
              </c:ext>
            </c:extLst>
          </c:dPt>
          <c:dPt>
            <c:idx val="17"/>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B-3125-47F1-A718-4BAD889744D7}"/>
              </c:ext>
            </c:extLst>
          </c:dPt>
          <c:dPt>
            <c:idx val="19"/>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D-3125-47F1-A718-4BAD889744D7}"/>
              </c:ext>
            </c:extLst>
          </c:dPt>
          <c:dLbls>
            <c:dLbl>
              <c:idx val="15"/>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7-3125-47F1-A718-4BAD889744D7}"/>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Sheet5!$AX$65:$AX$86</c:f>
              <c:strCache>
                <c:ptCount val="22"/>
                <c:pt idx="0">
                  <c:v>Paddington's</c:v>
                </c:pt>
                <c:pt idx="1">
                  <c:v>Snugglepots</c:v>
                </c:pt>
                <c:pt idx="2">
                  <c:v>Anno's</c:v>
                </c:pt>
                <c:pt idx="3">
                  <c:v>Wild Things</c:v>
                </c:pt>
                <c:pt idx="4">
                  <c:v>Peter rabbit</c:v>
                </c:pt>
                <c:pt idx="5">
                  <c:v>Winnie's</c:v>
                </c:pt>
                <c:pt idx="6">
                  <c:v>Brown Bear</c:v>
                </c:pt>
                <c:pt idx="7">
                  <c:v>Lady Gowrie Fahan</c:v>
                </c:pt>
                <c:pt idx="8">
                  <c:v>WHEATBELT AVERAGE</c:v>
                </c:pt>
                <c:pt idx="9">
                  <c:v>Wonderland</c:v>
                </c:pt>
                <c:pt idx="10">
                  <c:v>Meg and Mog's</c:v>
                </c:pt>
                <c:pt idx="11">
                  <c:v>Charlotte's Web</c:v>
                </c:pt>
                <c:pt idx="12">
                  <c:v>Dr Seuss</c:v>
                </c:pt>
                <c:pt idx="13">
                  <c:v>Lady Gowrie Swansea</c:v>
                </c:pt>
                <c:pt idx="14">
                  <c:v>Chocolate Factory</c:v>
                </c:pt>
                <c:pt idx="15">
                  <c:v>LADY GOWRIE AVERAGE</c:v>
                </c:pt>
                <c:pt idx="16">
                  <c:v>Lady Gowrie Oatlands</c:v>
                </c:pt>
                <c:pt idx="17">
                  <c:v>Lady Gowrie Sth Hobart</c:v>
                </c:pt>
                <c:pt idx="18">
                  <c:v>Rosies</c:v>
                </c:pt>
                <c:pt idx="19">
                  <c:v>Lady Gowrie Richmond</c:v>
                </c:pt>
                <c:pt idx="20">
                  <c:v>Hungry Caterpillar</c:v>
                </c:pt>
                <c:pt idx="21">
                  <c:v>Fantastic Foxes</c:v>
                </c:pt>
              </c:strCache>
            </c:strRef>
          </c:cat>
          <c:val>
            <c:numRef>
              <c:f>Sheet5!$AY$65:$AY$86</c:f>
              <c:numCache>
                <c:formatCode>0%</c:formatCode>
                <c:ptCount val="22"/>
                <c:pt idx="0">
                  <c:v>0.16903409090909099</c:v>
                </c:pt>
                <c:pt idx="1">
                  <c:v>0.22471405228758201</c:v>
                </c:pt>
                <c:pt idx="2">
                  <c:v>0.239203703703704</c:v>
                </c:pt>
                <c:pt idx="3">
                  <c:v>0.27514734100877197</c:v>
                </c:pt>
                <c:pt idx="4">
                  <c:v>0.31547222222222199</c:v>
                </c:pt>
                <c:pt idx="5">
                  <c:v>0.34809210526315798</c:v>
                </c:pt>
                <c:pt idx="6">
                  <c:v>0.36400641025641001</c:v>
                </c:pt>
                <c:pt idx="7">
                  <c:v>0.453999451754386</c:v>
                </c:pt>
                <c:pt idx="8">
                  <c:v>0.46816590203052699</c:v>
                </c:pt>
                <c:pt idx="9">
                  <c:v>0.52656641604010002</c:v>
                </c:pt>
                <c:pt idx="10">
                  <c:v>0.54239766081871299</c:v>
                </c:pt>
                <c:pt idx="11">
                  <c:v>0.55248933143669998</c:v>
                </c:pt>
                <c:pt idx="12">
                  <c:v>0.55663443246670896</c:v>
                </c:pt>
                <c:pt idx="13">
                  <c:v>0.60815390749601295</c:v>
                </c:pt>
                <c:pt idx="14">
                  <c:v>0.62854231366459601</c:v>
                </c:pt>
                <c:pt idx="15">
                  <c:v>0.65</c:v>
                </c:pt>
                <c:pt idx="16">
                  <c:v>0.67342836257309902</c:v>
                </c:pt>
                <c:pt idx="17">
                  <c:v>0.68565797229590297</c:v>
                </c:pt>
                <c:pt idx="18">
                  <c:v>0.69240221088435405</c:v>
                </c:pt>
                <c:pt idx="19">
                  <c:v>0.698408681961313</c:v>
                </c:pt>
                <c:pt idx="20">
                  <c:v>0.71028273809523801</c:v>
                </c:pt>
                <c:pt idx="21">
                  <c:v>0.87750350140055999</c:v>
                </c:pt>
              </c:numCache>
            </c:numRef>
          </c:val>
          <c:extLst>
            <c:ext xmlns:c16="http://schemas.microsoft.com/office/drawing/2014/chart" uri="{C3380CC4-5D6E-409C-BE32-E72D297353CC}">
              <c16:uniqueId val="{0000000E-3125-47F1-A718-4BAD889744D7}"/>
            </c:ext>
          </c:extLst>
        </c:ser>
        <c:dLbls>
          <c:showLegendKey val="0"/>
          <c:showVal val="0"/>
          <c:showCatName val="0"/>
          <c:showSerName val="0"/>
          <c:showPercent val="0"/>
          <c:showBubbleSize val="0"/>
        </c:dLbls>
        <c:gapWidth val="88"/>
        <c:axId val="302354144"/>
        <c:axId val="302354928"/>
      </c:barChart>
      <c:catAx>
        <c:axId val="302354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02354928"/>
        <c:crosses val="autoZero"/>
        <c:auto val="1"/>
        <c:lblAlgn val="ctr"/>
        <c:lblOffset val="100"/>
        <c:noMultiLvlLbl val="0"/>
      </c:catAx>
      <c:valAx>
        <c:axId val="3023549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3541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APPLYING THE MODEL ASSUMPTIONS</a:t>
            </a:r>
            <a:endParaRPr lang="en-US" b="1" baseline="0" dirty="0"/>
          </a:p>
        </c:rich>
      </c:tx>
      <c:overlay val="0"/>
      <c:spPr>
        <a:noFill/>
        <a:ln>
          <a:noFill/>
        </a:ln>
        <a:effectLst/>
      </c:sp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0045-4B84-970D-43E7E8E2F123}"/>
              </c:ext>
            </c:extLst>
          </c:dPt>
          <c:cat>
            <c:strRef>
              <c:f>Sheet9!$O$38:$O$54</c:f>
              <c:strCache>
                <c:ptCount val="17"/>
                <c:pt idx="0">
                  <c:v>Hungry Caterpillar</c:v>
                </c:pt>
                <c:pt idx="1">
                  <c:v>Dr Seusss</c:v>
                </c:pt>
                <c:pt idx="2">
                  <c:v>Chocolate Factory</c:v>
                </c:pt>
                <c:pt idx="3">
                  <c:v>Fantastic Foxes</c:v>
                </c:pt>
                <c:pt idx="4">
                  <c:v>Anno's</c:v>
                </c:pt>
                <c:pt idx="5">
                  <c:v> Meg and Mogs</c:v>
                </c:pt>
                <c:pt idx="6">
                  <c:v>Wonderland</c:v>
                </c:pt>
                <c:pt idx="7">
                  <c:v>Snugglepots</c:v>
                </c:pt>
                <c:pt idx="8">
                  <c:v>Wild Things</c:v>
                </c:pt>
                <c:pt idx="9">
                  <c:v>Brown Bear</c:v>
                </c:pt>
                <c:pt idx="10">
                  <c:v>Peter Rabbit</c:v>
                </c:pt>
                <c:pt idx="11">
                  <c:v>Rosie's</c:v>
                </c:pt>
                <c:pt idx="12">
                  <c:v>Winnie's</c:v>
                </c:pt>
                <c:pt idx="13">
                  <c:v>Paddington's</c:v>
                </c:pt>
                <c:pt idx="14">
                  <c:v>Charlottes Web</c:v>
                </c:pt>
                <c:pt idx="15">
                  <c:v>BFG's</c:v>
                </c:pt>
                <c:pt idx="16">
                  <c:v>Enchanted Wood</c:v>
                </c:pt>
              </c:strCache>
            </c:strRef>
          </c:cat>
          <c:val>
            <c:numRef>
              <c:f>Sheet9!$P$38:$P$54</c:f>
              <c:numCache>
                <c:formatCode>0</c:formatCode>
                <c:ptCount val="17"/>
                <c:pt idx="0">
                  <c:v>-81270.719999999972</c:v>
                </c:pt>
                <c:pt idx="1">
                  <c:v>-18022</c:v>
                </c:pt>
                <c:pt idx="2">
                  <c:v>3024</c:v>
                </c:pt>
                <c:pt idx="3">
                  <c:v>5734.1999999999816</c:v>
                </c:pt>
                <c:pt idx="4">
                  <c:v>16493.399999999991</c:v>
                </c:pt>
                <c:pt idx="5">
                  <c:v>19433.40000000002</c:v>
                </c:pt>
                <c:pt idx="6">
                  <c:v>28645.799999999988</c:v>
                </c:pt>
                <c:pt idx="7">
                  <c:v>30633</c:v>
                </c:pt>
                <c:pt idx="8">
                  <c:v>32668.200000000012</c:v>
                </c:pt>
                <c:pt idx="9">
                  <c:v>35110.799999999988</c:v>
                </c:pt>
                <c:pt idx="10">
                  <c:v>45811.200000000012</c:v>
                </c:pt>
                <c:pt idx="11">
                  <c:v>70567.5</c:v>
                </c:pt>
                <c:pt idx="12">
                  <c:v>92094.6</c:v>
                </c:pt>
                <c:pt idx="13">
                  <c:v>92397.6</c:v>
                </c:pt>
                <c:pt idx="14">
                  <c:v>135987</c:v>
                </c:pt>
                <c:pt idx="15">
                  <c:v>162099</c:v>
                </c:pt>
                <c:pt idx="16">
                  <c:v>181947</c:v>
                </c:pt>
              </c:numCache>
            </c:numRef>
          </c:val>
          <c:extLst>
            <c:ext xmlns:c16="http://schemas.microsoft.com/office/drawing/2014/chart" uri="{C3380CC4-5D6E-409C-BE32-E72D297353CC}">
              <c16:uniqueId val="{00000002-0045-4B84-970D-43E7E8E2F123}"/>
            </c:ext>
          </c:extLst>
        </c:ser>
        <c:dLbls>
          <c:showLegendKey val="0"/>
          <c:showVal val="0"/>
          <c:showCatName val="0"/>
          <c:showSerName val="0"/>
          <c:showPercent val="0"/>
          <c:showBubbleSize val="0"/>
        </c:dLbls>
        <c:gapWidth val="72"/>
        <c:axId val="302353752"/>
        <c:axId val="302352576"/>
      </c:barChart>
      <c:catAx>
        <c:axId val="30235375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02352576"/>
        <c:crosses val="autoZero"/>
        <c:auto val="1"/>
        <c:lblAlgn val="ctr"/>
        <c:lblOffset val="100"/>
        <c:noMultiLvlLbl val="0"/>
      </c:catAx>
      <c:valAx>
        <c:axId val="30235257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353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 Id="rId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9686C-1C0E-46E3-B1BC-0B5116E6A4DD}"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AU"/>
        </a:p>
      </dgm:t>
    </dgm:pt>
    <dgm:pt modelId="{F00579B8-74DC-46FF-9391-F613D15C77D9}">
      <dgm:prSet phldrT="[Text]"/>
      <dgm:spPr/>
      <dgm:t>
        <a:bodyPr/>
        <a:lstStyle/>
        <a:p>
          <a:r>
            <a:rPr lang="en-AU" dirty="0"/>
            <a:t>Committee</a:t>
          </a:r>
        </a:p>
      </dgm:t>
    </dgm:pt>
    <dgm:pt modelId="{486691C2-1577-4C4C-B46E-0D0E826235D1}" type="parTrans" cxnId="{AF6C634C-C931-4E2E-9FD2-636E252AAC4B}">
      <dgm:prSet/>
      <dgm:spPr/>
      <dgm:t>
        <a:bodyPr/>
        <a:lstStyle/>
        <a:p>
          <a:endParaRPr lang="en-AU"/>
        </a:p>
      </dgm:t>
    </dgm:pt>
    <dgm:pt modelId="{DBBB38AE-D762-4103-9DF6-10D0B52F79EA}" type="sibTrans" cxnId="{AF6C634C-C931-4E2E-9FD2-636E252AAC4B}">
      <dgm:prSet/>
      <dgm:spPr/>
      <dgm:t>
        <a:bodyPr/>
        <a:lstStyle/>
        <a:p>
          <a:endParaRPr lang="en-AU"/>
        </a:p>
      </dgm:t>
    </dgm:pt>
    <dgm:pt modelId="{BBC733E4-E63E-427A-BDA0-049FA3800E28}">
      <dgm:prSet phldrT="[Text]"/>
      <dgm:spPr/>
      <dgm:t>
        <a:bodyPr/>
        <a:lstStyle/>
        <a:p>
          <a:r>
            <a:rPr lang="en-AU" dirty="0"/>
            <a:t>HR Management</a:t>
          </a:r>
        </a:p>
      </dgm:t>
    </dgm:pt>
    <dgm:pt modelId="{F45BD376-E7F2-47C7-A88F-6A6F5F3E5AAF}" type="parTrans" cxnId="{6B851FDA-5921-4511-A744-F83358DCC5E6}">
      <dgm:prSet/>
      <dgm:spPr/>
      <dgm:t>
        <a:bodyPr/>
        <a:lstStyle/>
        <a:p>
          <a:endParaRPr lang="en-AU"/>
        </a:p>
      </dgm:t>
    </dgm:pt>
    <dgm:pt modelId="{9B951DFF-64E8-4716-8DE4-45064935790D}" type="sibTrans" cxnId="{6B851FDA-5921-4511-A744-F83358DCC5E6}">
      <dgm:prSet/>
      <dgm:spPr/>
      <dgm:t>
        <a:bodyPr/>
        <a:lstStyle/>
        <a:p>
          <a:endParaRPr lang="en-AU"/>
        </a:p>
      </dgm:t>
    </dgm:pt>
    <dgm:pt modelId="{263B0EE7-85E6-4878-802E-27315831ABE4}">
      <dgm:prSet phldrT="[Text]"/>
      <dgm:spPr/>
      <dgm:t>
        <a:bodyPr/>
        <a:lstStyle/>
        <a:p>
          <a:r>
            <a:rPr lang="en-AU" dirty="0"/>
            <a:t>Legislative Compliance</a:t>
          </a:r>
        </a:p>
      </dgm:t>
    </dgm:pt>
    <dgm:pt modelId="{3E048635-992F-4BB1-8448-CB7ED3AD5B26}" type="parTrans" cxnId="{C34C65F9-F668-49C0-AD3A-71BC35BE702D}">
      <dgm:prSet/>
      <dgm:spPr/>
      <dgm:t>
        <a:bodyPr/>
        <a:lstStyle/>
        <a:p>
          <a:endParaRPr lang="en-AU"/>
        </a:p>
      </dgm:t>
    </dgm:pt>
    <dgm:pt modelId="{15016825-9BFD-4299-A00C-0221AE0CAB64}" type="sibTrans" cxnId="{C34C65F9-F668-49C0-AD3A-71BC35BE702D}">
      <dgm:prSet/>
      <dgm:spPr/>
      <dgm:t>
        <a:bodyPr/>
        <a:lstStyle/>
        <a:p>
          <a:endParaRPr lang="en-AU"/>
        </a:p>
      </dgm:t>
    </dgm:pt>
    <dgm:pt modelId="{1C64C99B-5989-415D-9F71-C0978B388D16}">
      <dgm:prSet phldrT="[Text]"/>
      <dgm:spPr/>
      <dgm:t>
        <a:bodyPr/>
        <a:lstStyle/>
        <a:p>
          <a:r>
            <a:rPr lang="en-AU" dirty="0"/>
            <a:t>Quality Assurance</a:t>
          </a:r>
        </a:p>
      </dgm:t>
    </dgm:pt>
    <dgm:pt modelId="{A6B56E74-8208-4502-90FF-9EC644B6D1AD}" type="parTrans" cxnId="{31FD1014-1D7A-497C-9BC8-8E5CC3442816}">
      <dgm:prSet/>
      <dgm:spPr/>
      <dgm:t>
        <a:bodyPr/>
        <a:lstStyle/>
        <a:p>
          <a:endParaRPr lang="en-AU"/>
        </a:p>
      </dgm:t>
    </dgm:pt>
    <dgm:pt modelId="{ED028D7A-7080-4666-80D7-5080814B6BD1}" type="sibTrans" cxnId="{31FD1014-1D7A-497C-9BC8-8E5CC3442816}">
      <dgm:prSet/>
      <dgm:spPr/>
      <dgm:t>
        <a:bodyPr/>
        <a:lstStyle/>
        <a:p>
          <a:endParaRPr lang="en-AU"/>
        </a:p>
      </dgm:t>
    </dgm:pt>
    <dgm:pt modelId="{5EA7FE4C-4A2D-4F17-8EE2-91488976610C}">
      <dgm:prSet phldrT="[Text]"/>
      <dgm:spPr/>
      <dgm:t>
        <a:bodyPr/>
        <a:lstStyle/>
        <a:p>
          <a:r>
            <a:rPr lang="en-AU" dirty="0"/>
            <a:t>Financial Management</a:t>
          </a:r>
        </a:p>
      </dgm:t>
    </dgm:pt>
    <dgm:pt modelId="{E793ECAC-3F92-4324-AB60-C95E67FC658E}" type="parTrans" cxnId="{141C31A4-C303-4148-8DEE-D7DF419DBC01}">
      <dgm:prSet/>
      <dgm:spPr/>
      <dgm:t>
        <a:bodyPr/>
        <a:lstStyle/>
        <a:p>
          <a:endParaRPr lang="en-AU"/>
        </a:p>
      </dgm:t>
    </dgm:pt>
    <dgm:pt modelId="{D494ED2E-DF2E-4158-B986-B51DFFB2B1B5}" type="sibTrans" cxnId="{141C31A4-C303-4148-8DEE-D7DF419DBC01}">
      <dgm:prSet/>
      <dgm:spPr/>
      <dgm:t>
        <a:bodyPr/>
        <a:lstStyle/>
        <a:p>
          <a:endParaRPr lang="en-AU"/>
        </a:p>
      </dgm:t>
    </dgm:pt>
    <dgm:pt modelId="{7E950DC3-7472-45C1-90FF-CD155425AE23}">
      <dgm:prSet phldrT="[Text]"/>
      <dgm:spPr/>
      <dgm:t>
        <a:bodyPr/>
        <a:lstStyle/>
        <a:p>
          <a:r>
            <a:rPr lang="en-AU" dirty="0"/>
            <a:t>Asset Management</a:t>
          </a:r>
        </a:p>
      </dgm:t>
    </dgm:pt>
    <dgm:pt modelId="{676FCA8B-EB66-4A22-8F15-69079A12B308}" type="parTrans" cxnId="{748E5DAE-5E32-49F3-9DE7-2B6BC85612BF}">
      <dgm:prSet/>
      <dgm:spPr/>
      <dgm:t>
        <a:bodyPr/>
        <a:lstStyle/>
        <a:p>
          <a:endParaRPr lang="en-AU"/>
        </a:p>
      </dgm:t>
    </dgm:pt>
    <dgm:pt modelId="{1CAE8E0C-0E2B-458B-BB47-A9A8C6FE6A34}" type="sibTrans" cxnId="{748E5DAE-5E32-49F3-9DE7-2B6BC85612BF}">
      <dgm:prSet/>
      <dgm:spPr/>
      <dgm:t>
        <a:bodyPr/>
        <a:lstStyle/>
        <a:p>
          <a:endParaRPr lang="en-AU"/>
        </a:p>
      </dgm:t>
    </dgm:pt>
    <dgm:pt modelId="{7E57ECDC-69CA-4524-8D6A-DBE5AF7E60DA}">
      <dgm:prSet phldrT="[Text]"/>
      <dgm:spPr/>
      <dgm:t>
        <a:bodyPr/>
        <a:lstStyle/>
        <a:p>
          <a:r>
            <a:rPr lang="en-AU" dirty="0"/>
            <a:t>Succession Planning</a:t>
          </a:r>
        </a:p>
      </dgm:t>
    </dgm:pt>
    <dgm:pt modelId="{65D72565-9FA4-4D4D-BDD2-520554E0116B}" type="parTrans" cxnId="{DCD1CDE7-02F1-4878-AD37-9661C4B3CB64}">
      <dgm:prSet/>
      <dgm:spPr/>
      <dgm:t>
        <a:bodyPr/>
        <a:lstStyle/>
        <a:p>
          <a:endParaRPr lang="en-AU"/>
        </a:p>
      </dgm:t>
    </dgm:pt>
    <dgm:pt modelId="{DFCD308C-4C4D-4125-8B84-7E1F56484378}" type="sibTrans" cxnId="{DCD1CDE7-02F1-4878-AD37-9661C4B3CB64}">
      <dgm:prSet/>
      <dgm:spPr/>
      <dgm:t>
        <a:bodyPr/>
        <a:lstStyle/>
        <a:p>
          <a:endParaRPr lang="en-AU"/>
        </a:p>
      </dgm:t>
    </dgm:pt>
    <dgm:pt modelId="{E0DE45A8-A97A-4160-918E-F06A1C2E4BF4}">
      <dgm:prSet phldrT="[Text]"/>
      <dgm:spPr/>
      <dgm:t>
        <a:bodyPr/>
        <a:lstStyle/>
        <a:p>
          <a:r>
            <a:rPr lang="en-AU" dirty="0"/>
            <a:t>Marketing</a:t>
          </a:r>
        </a:p>
      </dgm:t>
    </dgm:pt>
    <dgm:pt modelId="{41AAC405-5ACF-4D36-AAFA-1424A8CC3792}" type="parTrans" cxnId="{1B67D040-06E0-4F0F-92FC-FF84582D40E1}">
      <dgm:prSet/>
      <dgm:spPr/>
      <dgm:t>
        <a:bodyPr/>
        <a:lstStyle/>
        <a:p>
          <a:endParaRPr lang="en-AU"/>
        </a:p>
      </dgm:t>
    </dgm:pt>
    <dgm:pt modelId="{44BCA8C7-A2C7-4D34-8B8C-A2C7FE69C3A1}" type="sibTrans" cxnId="{1B67D040-06E0-4F0F-92FC-FF84582D40E1}">
      <dgm:prSet/>
      <dgm:spPr/>
      <dgm:t>
        <a:bodyPr/>
        <a:lstStyle/>
        <a:p>
          <a:endParaRPr lang="en-AU"/>
        </a:p>
      </dgm:t>
    </dgm:pt>
    <dgm:pt modelId="{C2C8B4D2-E4A1-405A-A794-C640ABB2A484}">
      <dgm:prSet phldrT="[Text]"/>
      <dgm:spPr/>
      <dgm:t>
        <a:bodyPr/>
        <a:lstStyle/>
        <a:p>
          <a:r>
            <a:rPr lang="en-AU" dirty="0"/>
            <a:t>Strategic Planning</a:t>
          </a:r>
        </a:p>
      </dgm:t>
    </dgm:pt>
    <dgm:pt modelId="{113A00C6-233B-4A54-A7F3-5DFD69347B7E}" type="parTrans" cxnId="{ECA80F2A-CBCC-4A1E-BC57-FA5B9ECB80CA}">
      <dgm:prSet/>
      <dgm:spPr/>
      <dgm:t>
        <a:bodyPr/>
        <a:lstStyle/>
        <a:p>
          <a:endParaRPr lang="en-AU"/>
        </a:p>
      </dgm:t>
    </dgm:pt>
    <dgm:pt modelId="{A962E669-46ED-48CC-8EDE-71736C4FD4CA}" type="sibTrans" cxnId="{ECA80F2A-CBCC-4A1E-BC57-FA5B9ECB80CA}">
      <dgm:prSet/>
      <dgm:spPr/>
      <dgm:t>
        <a:bodyPr/>
        <a:lstStyle/>
        <a:p>
          <a:endParaRPr lang="en-AU"/>
        </a:p>
      </dgm:t>
    </dgm:pt>
    <dgm:pt modelId="{1B5BA3C5-EE70-422E-BB0D-9A7357428798}">
      <dgm:prSet phldrT="[Text]"/>
      <dgm:spPr/>
      <dgm:t>
        <a:bodyPr/>
        <a:lstStyle/>
        <a:p>
          <a:endParaRPr lang="en-AU" dirty="0"/>
        </a:p>
      </dgm:t>
    </dgm:pt>
    <dgm:pt modelId="{66ABB16C-0DCD-4797-AAA8-D439132F7F34}" type="parTrans" cxnId="{10F76270-590F-4115-A2D0-2EDE3DA1D7FC}">
      <dgm:prSet/>
      <dgm:spPr/>
      <dgm:t>
        <a:bodyPr/>
        <a:lstStyle/>
        <a:p>
          <a:endParaRPr lang="en-AU"/>
        </a:p>
      </dgm:t>
    </dgm:pt>
    <dgm:pt modelId="{CA9FF507-DEA9-4FB8-B1DB-0CDFE5B5E93E}" type="sibTrans" cxnId="{10F76270-590F-4115-A2D0-2EDE3DA1D7FC}">
      <dgm:prSet/>
      <dgm:spPr/>
      <dgm:t>
        <a:bodyPr/>
        <a:lstStyle/>
        <a:p>
          <a:endParaRPr lang="en-AU"/>
        </a:p>
      </dgm:t>
    </dgm:pt>
    <dgm:pt modelId="{F4B681B2-0A87-415A-A849-4CF10BA59C9C}" type="pres">
      <dgm:prSet presAssocID="{3009686C-1C0E-46E3-B1BC-0B5116E6A4DD}" presName="cycle" presStyleCnt="0">
        <dgm:presLayoutVars>
          <dgm:chMax val="1"/>
          <dgm:dir/>
          <dgm:animLvl val="ctr"/>
          <dgm:resizeHandles val="exact"/>
        </dgm:presLayoutVars>
      </dgm:prSet>
      <dgm:spPr/>
    </dgm:pt>
    <dgm:pt modelId="{4A407B42-15A2-4E03-A782-5F8F885EFEC6}" type="pres">
      <dgm:prSet presAssocID="{F00579B8-74DC-46FF-9391-F613D15C77D9}" presName="centerShape" presStyleLbl="node0" presStyleIdx="0" presStyleCnt="1"/>
      <dgm:spPr/>
    </dgm:pt>
    <dgm:pt modelId="{0B5707B9-CE73-424E-90CA-0745B5C47532}" type="pres">
      <dgm:prSet presAssocID="{F45BD376-E7F2-47C7-A88F-6A6F5F3E5AAF}" presName="parTrans" presStyleLbl="bgSibTrans2D1" presStyleIdx="0" presStyleCnt="8"/>
      <dgm:spPr/>
    </dgm:pt>
    <dgm:pt modelId="{178A9608-9E56-431D-BAD7-45E83B21C1B6}" type="pres">
      <dgm:prSet presAssocID="{BBC733E4-E63E-427A-BDA0-049FA3800E28}" presName="node" presStyleLbl="node1" presStyleIdx="0" presStyleCnt="8">
        <dgm:presLayoutVars>
          <dgm:bulletEnabled val="1"/>
        </dgm:presLayoutVars>
      </dgm:prSet>
      <dgm:spPr/>
    </dgm:pt>
    <dgm:pt modelId="{7F9BE22E-F5EF-47CB-B009-69EBD6929AA1}" type="pres">
      <dgm:prSet presAssocID="{E793ECAC-3F92-4324-AB60-C95E67FC658E}" presName="parTrans" presStyleLbl="bgSibTrans2D1" presStyleIdx="1" presStyleCnt="8"/>
      <dgm:spPr/>
    </dgm:pt>
    <dgm:pt modelId="{C833B211-499B-487B-ABBE-D9797AF13647}" type="pres">
      <dgm:prSet presAssocID="{5EA7FE4C-4A2D-4F17-8EE2-91488976610C}" presName="node" presStyleLbl="node1" presStyleIdx="1" presStyleCnt="8">
        <dgm:presLayoutVars>
          <dgm:bulletEnabled val="1"/>
        </dgm:presLayoutVars>
      </dgm:prSet>
      <dgm:spPr/>
    </dgm:pt>
    <dgm:pt modelId="{0F5531C3-402C-40BB-B814-04485A668B50}" type="pres">
      <dgm:prSet presAssocID="{3E048635-992F-4BB1-8448-CB7ED3AD5B26}" presName="parTrans" presStyleLbl="bgSibTrans2D1" presStyleIdx="2" presStyleCnt="8"/>
      <dgm:spPr/>
    </dgm:pt>
    <dgm:pt modelId="{650CF04A-5213-4DF5-A6CA-3C136B2A9CBA}" type="pres">
      <dgm:prSet presAssocID="{263B0EE7-85E6-4878-802E-27315831ABE4}" presName="node" presStyleLbl="node1" presStyleIdx="2" presStyleCnt="8">
        <dgm:presLayoutVars>
          <dgm:bulletEnabled val="1"/>
        </dgm:presLayoutVars>
      </dgm:prSet>
      <dgm:spPr/>
    </dgm:pt>
    <dgm:pt modelId="{241AD7BC-00F9-4376-B8A1-884E616C7F55}" type="pres">
      <dgm:prSet presAssocID="{A6B56E74-8208-4502-90FF-9EC644B6D1AD}" presName="parTrans" presStyleLbl="bgSibTrans2D1" presStyleIdx="3" presStyleCnt="8"/>
      <dgm:spPr/>
    </dgm:pt>
    <dgm:pt modelId="{36321603-082C-4D8D-8975-FC346BD64BB0}" type="pres">
      <dgm:prSet presAssocID="{1C64C99B-5989-415D-9F71-C0978B388D16}" presName="node" presStyleLbl="node1" presStyleIdx="3" presStyleCnt="8">
        <dgm:presLayoutVars>
          <dgm:bulletEnabled val="1"/>
        </dgm:presLayoutVars>
      </dgm:prSet>
      <dgm:spPr/>
    </dgm:pt>
    <dgm:pt modelId="{12AC6B89-B66C-4A66-82B7-15C36A931BA3}" type="pres">
      <dgm:prSet presAssocID="{676FCA8B-EB66-4A22-8F15-69079A12B308}" presName="parTrans" presStyleLbl="bgSibTrans2D1" presStyleIdx="4" presStyleCnt="8"/>
      <dgm:spPr/>
    </dgm:pt>
    <dgm:pt modelId="{89315BA4-26F4-4E35-A9CC-5DF89CA99BBB}" type="pres">
      <dgm:prSet presAssocID="{7E950DC3-7472-45C1-90FF-CD155425AE23}" presName="node" presStyleLbl="node1" presStyleIdx="4" presStyleCnt="8">
        <dgm:presLayoutVars>
          <dgm:bulletEnabled val="1"/>
        </dgm:presLayoutVars>
      </dgm:prSet>
      <dgm:spPr/>
    </dgm:pt>
    <dgm:pt modelId="{6F8AB60A-48B6-4419-9D67-A6D9788EA2D5}" type="pres">
      <dgm:prSet presAssocID="{65D72565-9FA4-4D4D-BDD2-520554E0116B}" presName="parTrans" presStyleLbl="bgSibTrans2D1" presStyleIdx="5" presStyleCnt="8"/>
      <dgm:spPr/>
    </dgm:pt>
    <dgm:pt modelId="{7D8E2A91-2A7C-445A-AA3D-77079AA10CF6}" type="pres">
      <dgm:prSet presAssocID="{7E57ECDC-69CA-4524-8D6A-DBE5AF7E60DA}" presName="node" presStyleLbl="node1" presStyleIdx="5" presStyleCnt="8">
        <dgm:presLayoutVars>
          <dgm:bulletEnabled val="1"/>
        </dgm:presLayoutVars>
      </dgm:prSet>
      <dgm:spPr/>
    </dgm:pt>
    <dgm:pt modelId="{C735B25B-CEC6-4521-9DDE-A48349A7BB32}" type="pres">
      <dgm:prSet presAssocID="{41AAC405-5ACF-4D36-AAFA-1424A8CC3792}" presName="parTrans" presStyleLbl="bgSibTrans2D1" presStyleIdx="6" presStyleCnt="8"/>
      <dgm:spPr/>
    </dgm:pt>
    <dgm:pt modelId="{338ABE87-6E9A-489D-BF65-4C0A7D154404}" type="pres">
      <dgm:prSet presAssocID="{E0DE45A8-A97A-4160-918E-F06A1C2E4BF4}" presName="node" presStyleLbl="node1" presStyleIdx="6" presStyleCnt="8">
        <dgm:presLayoutVars>
          <dgm:bulletEnabled val="1"/>
        </dgm:presLayoutVars>
      </dgm:prSet>
      <dgm:spPr/>
    </dgm:pt>
    <dgm:pt modelId="{027DA3FB-8636-4B1D-9760-810D9577FB14}" type="pres">
      <dgm:prSet presAssocID="{113A00C6-233B-4A54-A7F3-5DFD69347B7E}" presName="parTrans" presStyleLbl="bgSibTrans2D1" presStyleIdx="7" presStyleCnt="8"/>
      <dgm:spPr/>
    </dgm:pt>
    <dgm:pt modelId="{EB36FA86-4982-4E16-BCD6-CCA28F913063}" type="pres">
      <dgm:prSet presAssocID="{C2C8B4D2-E4A1-405A-A794-C640ABB2A484}" presName="node" presStyleLbl="node1" presStyleIdx="7" presStyleCnt="8">
        <dgm:presLayoutVars>
          <dgm:bulletEnabled val="1"/>
        </dgm:presLayoutVars>
      </dgm:prSet>
      <dgm:spPr/>
    </dgm:pt>
  </dgm:ptLst>
  <dgm:cxnLst>
    <dgm:cxn modelId="{31FD1014-1D7A-497C-9BC8-8E5CC3442816}" srcId="{F00579B8-74DC-46FF-9391-F613D15C77D9}" destId="{1C64C99B-5989-415D-9F71-C0978B388D16}" srcOrd="3" destOrd="0" parTransId="{A6B56E74-8208-4502-90FF-9EC644B6D1AD}" sibTransId="{ED028D7A-7080-4666-80D7-5080814B6BD1}"/>
    <dgm:cxn modelId="{F2E41125-4EF2-4882-B199-7778CF6184BF}" type="presOf" srcId="{676FCA8B-EB66-4A22-8F15-69079A12B308}" destId="{12AC6B89-B66C-4A66-82B7-15C36A931BA3}" srcOrd="0" destOrd="0" presId="urn:microsoft.com/office/officeart/2005/8/layout/radial4"/>
    <dgm:cxn modelId="{ECA80F2A-CBCC-4A1E-BC57-FA5B9ECB80CA}" srcId="{F00579B8-74DC-46FF-9391-F613D15C77D9}" destId="{C2C8B4D2-E4A1-405A-A794-C640ABB2A484}" srcOrd="7" destOrd="0" parTransId="{113A00C6-233B-4A54-A7F3-5DFD69347B7E}" sibTransId="{A962E669-46ED-48CC-8EDE-71736C4FD4CA}"/>
    <dgm:cxn modelId="{36B94D39-C15E-4815-A85F-69DEE579C0A6}" type="presOf" srcId="{7E950DC3-7472-45C1-90FF-CD155425AE23}" destId="{89315BA4-26F4-4E35-A9CC-5DF89CA99BBB}" srcOrd="0" destOrd="0" presId="urn:microsoft.com/office/officeart/2005/8/layout/radial4"/>
    <dgm:cxn modelId="{1B67D040-06E0-4F0F-92FC-FF84582D40E1}" srcId="{F00579B8-74DC-46FF-9391-F613D15C77D9}" destId="{E0DE45A8-A97A-4160-918E-F06A1C2E4BF4}" srcOrd="6" destOrd="0" parTransId="{41AAC405-5ACF-4D36-AAFA-1424A8CC3792}" sibTransId="{44BCA8C7-A2C7-4D34-8B8C-A2C7FE69C3A1}"/>
    <dgm:cxn modelId="{0B4BD24B-BA47-48F6-B427-F8AA6D38283A}" type="presOf" srcId="{263B0EE7-85E6-4878-802E-27315831ABE4}" destId="{650CF04A-5213-4DF5-A6CA-3C136B2A9CBA}" srcOrd="0" destOrd="0" presId="urn:microsoft.com/office/officeart/2005/8/layout/radial4"/>
    <dgm:cxn modelId="{AF6C634C-C931-4E2E-9FD2-636E252AAC4B}" srcId="{3009686C-1C0E-46E3-B1BC-0B5116E6A4DD}" destId="{F00579B8-74DC-46FF-9391-F613D15C77D9}" srcOrd="0" destOrd="0" parTransId="{486691C2-1577-4C4C-B46E-0D0E826235D1}" sibTransId="{DBBB38AE-D762-4103-9DF6-10D0B52F79EA}"/>
    <dgm:cxn modelId="{18889A4C-70A1-4BFC-87E5-7E6413EA5BF1}" type="presOf" srcId="{3009686C-1C0E-46E3-B1BC-0B5116E6A4DD}" destId="{F4B681B2-0A87-415A-A849-4CF10BA59C9C}" srcOrd="0" destOrd="0" presId="urn:microsoft.com/office/officeart/2005/8/layout/radial4"/>
    <dgm:cxn modelId="{7E99C96C-1A32-4FF3-BC9B-FB5415F56B87}" type="presOf" srcId="{41AAC405-5ACF-4D36-AAFA-1424A8CC3792}" destId="{C735B25B-CEC6-4521-9DDE-A48349A7BB32}" srcOrd="0" destOrd="0" presId="urn:microsoft.com/office/officeart/2005/8/layout/radial4"/>
    <dgm:cxn modelId="{10F76270-590F-4115-A2D0-2EDE3DA1D7FC}" srcId="{3009686C-1C0E-46E3-B1BC-0B5116E6A4DD}" destId="{1B5BA3C5-EE70-422E-BB0D-9A7357428798}" srcOrd="1" destOrd="0" parTransId="{66ABB16C-0DCD-4797-AAA8-D439132F7F34}" sibTransId="{CA9FF507-DEA9-4FB8-B1DB-0CDFE5B5E93E}"/>
    <dgm:cxn modelId="{93833452-B417-461C-93AF-21A01B61F1EE}" type="presOf" srcId="{BBC733E4-E63E-427A-BDA0-049FA3800E28}" destId="{178A9608-9E56-431D-BAD7-45E83B21C1B6}" srcOrd="0" destOrd="0" presId="urn:microsoft.com/office/officeart/2005/8/layout/radial4"/>
    <dgm:cxn modelId="{DA900E59-3BA8-45F0-B345-BC89F45BA062}" type="presOf" srcId="{1C64C99B-5989-415D-9F71-C0978B388D16}" destId="{36321603-082C-4D8D-8975-FC346BD64BB0}" srcOrd="0" destOrd="0" presId="urn:microsoft.com/office/officeart/2005/8/layout/radial4"/>
    <dgm:cxn modelId="{AB456A83-E90C-4F4C-8CB4-4A2EEEF9DB90}" type="presOf" srcId="{E0DE45A8-A97A-4160-918E-F06A1C2E4BF4}" destId="{338ABE87-6E9A-489D-BF65-4C0A7D154404}" srcOrd="0" destOrd="0" presId="urn:microsoft.com/office/officeart/2005/8/layout/radial4"/>
    <dgm:cxn modelId="{D5685996-BD74-4817-B23D-15FCD8F71476}" type="presOf" srcId="{3E048635-992F-4BB1-8448-CB7ED3AD5B26}" destId="{0F5531C3-402C-40BB-B814-04485A668B50}" srcOrd="0" destOrd="0" presId="urn:microsoft.com/office/officeart/2005/8/layout/radial4"/>
    <dgm:cxn modelId="{141C31A4-C303-4148-8DEE-D7DF419DBC01}" srcId="{F00579B8-74DC-46FF-9391-F613D15C77D9}" destId="{5EA7FE4C-4A2D-4F17-8EE2-91488976610C}" srcOrd="1" destOrd="0" parTransId="{E793ECAC-3F92-4324-AB60-C95E67FC658E}" sibTransId="{D494ED2E-DF2E-4158-B986-B51DFFB2B1B5}"/>
    <dgm:cxn modelId="{748E5DAE-5E32-49F3-9DE7-2B6BC85612BF}" srcId="{F00579B8-74DC-46FF-9391-F613D15C77D9}" destId="{7E950DC3-7472-45C1-90FF-CD155425AE23}" srcOrd="4" destOrd="0" parTransId="{676FCA8B-EB66-4A22-8F15-69079A12B308}" sibTransId="{1CAE8E0C-0E2B-458B-BB47-A9A8C6FE6A34}"/>
    <dgm:cxn modelId="{F91459B6-393C-4F74-936A-99DCD445FBDE}" type="presOf" srcId="{F45BD376-E7F2-47C7-A88F-6A6F5F3E5AAF}" destId="{0B5707B9-CE73-424E-90CA-0745B5C47532}" srcOrd="0" destOrd="0" presId="urn:microsoft.com/office/officeart/2005/8/layout/radial4"/>
    <dgm:cxn modelId="{1C1149B9-18B4-43C1-B8F8-436BE071ABB0}" type="presOf" srcId="{C2C8B4D2-E4A1-405A-A794-C640ABB2A484}" destId="{EB36FA86-4982-4E16-BCD6-CCA28F913063}" srcOrd="0" destOrd="0" presId="urn:microsoft.com/office/officeart/2005/8/layout/radial4"/>
    <dgm:cxn modelId="{8FAE39C2-F78C-43C4-8A57-95DD1392D23D}" type="presOf" srcId="{5EA7FE4C-4A2D-4F17-8EE2-91488976610C}" destId="{C833B211-499B-487B-ABBE-D9797AF13647}" srcOrd="0" destOrd="0" presId="urn:microsoft.com/office/officeart/2005/8/layout/radial4"/>
    <dgm:cxn modelId="{AE876FCD-CC40-4E78-A7A7-A3DC06705719}" type="presOf" srcId="{113A00C6-233B-4A54-A7F3-5DFD69347B7E}" destId="{027DA3FB-8636-4B1D-9760-810D9577FB14}" srcOrd="0" destOrd="0" presId="urn:microsoft.com/office/officeart/2005/8/layout/radial4"/>
    <dgm:cxn modelId="{5BEED6D7-DF12-4E68-88A8-3341C2D08141}" type="presOf" srcId="{A6B56E74-8208-4502-90FF-9EC644B6D1AD}" destId="{241AD7BC-00F9-4376-B8A1-884E616C7F55}" srcOrd="0" destOrd="0" presId="urn:microsoft.com/office/officeart/2005/8/layout/radial4"/>
    <dgm:cxn modelId="{6B851FDA-5921-4511-A744-F83358DCC5E6}" srcId="{F00579B8-74DC-46FF-9391-F613D15C77D9}" destId="{BBC733E4-E63E-427A-BDA0-049FA3800E28}" srcOrd="0" destOrd="0" parTransId="{F45BD376-E7F2-47C7-A88F-6A6F5F3E5AAF}" sibTransId="{9B951DFF-64E8-4716-8DE4-45064935790D}"/>
    <dgm:cxn modelId="{2510CEDD-4899-428B-BDFA-7B9F4A7E1FC2}" type="presOf" srcId="{7E57ECDC-69CA-4524-8D6A-DBE5AF7E60DA}" destId="{7D8E2A91-2A7C-445A-AA3D-77079AA10CF6}" srcOrd="0" destOrd="0" presId="urn:microsoft.com/office/officeart/2005/8/layout/radial4"/>
    <dgm:cxn modelId="{4B446AE6-0CBE-4B72-8677-C157A553C1E9}" type="presOf" srcId="{E793ECAC-3F92-4324-AB60-C95E67FC658E}" destId="{7F9BE22E-F5EF-47CB-B009-69EBD6929AA1}" srcOrd="0" destOrd="0" presId="urn:microsoft.com/office/officeart/2005/8/layout/radial4"/>
    <dgm:cxn modelId="{DCD1CDE7-02F1-4878-AD37-9661C4B3CB64}" srcId="{F00579B8-74DC-46FF-9391-F613D15C77D9}" destId="{7E57ECDC-69CA-4524-8D6A-DBE5AF7E60DA}" srcOrd="5" destOrd="0" parTransId="{65D72565-9FA4-4D4D-BDD2-520554E0116B}" sibTransId="{DFCD308C-4C4D-4125-8B84-7E1F56484378}"/>
    <dgm:cxn modelId="{C25372F0-7646-4711-93D3-9632AFF778B9}" type="presOf" srcId="{F00579B8-74DC-46FF-9391-F613D15C77D9}" destId="{4A407B42-15A2-4E03-A782-5F8F885EFEC6}" srcOrd="0" destOrd="0" presId="urn:microsoft.com/office/officeart/2005/8/layout/radial4"/>
    <dgm:cxn modelId="{C34C65F9-F668-49C0-AD3A-71BC35BE702D}" srcId="{F00579B8-74DC-46FF-9391-F613D15C77D9}" destId="{263B0EE7-85E6-4878-802E-27315831ABE4}" srcOrd="2" destOrd="0" parTransId="{3E048635-992F-4BB1-8448-CB7ED3AD5B26}" sibTransId="{15016825-9BFD-4299-A00C-0221AE0CAB64}"/>
    <dgm:cxn modelId="{9D72B6FE-3EAF-4EAC-8004-8D4CBD2C043F}" type="presOf" srcId="{65D72565-9FA4-4D4D-BDD2-520554E0116B}" destId="{6F8AB60A-48B6-4419-9D67-A6D9788EA2D5}" srcOrd="0" destOrd="0" presId="urn:microsoft.com/office/officeart/2005/8/layout/radial4"/>
    <dgm:cxn modelId="{A76D3349-6B50-4A03-9D8F-6B8F70C8062F}" type="presParOf" srcId="{F4B681B2-0A87-415A-A849-4CF10BA59C9C}" destId="{4A407B42-15A2-4E03-A782-5F8F885EFEC6}" srcOrd="0" destOrd="0" presId="urn:microsoft.com/office/officeart/2005/8/layout/radial4"/>
    <dgm:cxn modelId="{48D6FE16-9469-4461-8B66-B7741AE77D4D}" type="presParOf" srcId="{F4B681B2-0A87-415A-A849-4CF10BA59C9C}" destId="{0B5707B9-CE73-424E-90CA-0745B5C47532}" srcOrd="1" destOrd="0" presId="urn:microsoft.com/office/officeart/2005/8/layout/radial4"/>
    <dgm:cxn modelId="{FBBBA9E8-9019-4B77-949B-B6946928D50D}" type="presParOf" srcId="{F4B681B2-0A87-415A-A849-4CF10BA59C9C}" destId="{178A9608-9E56-431D-BAD7-45E83B21C1B6}" srcOrd="2" destOrd="0" presId="urn:microsoft.com/office/officeart/2005/8/layout/radial4"/>
    <dgm:cxn modelId="{DA436843-CCC6-47A6-9589-E186891035AB}" type="presParOf" srcId="{F4B681B2-0A87-415A-A849-4CF10BA59C9C}" destId="{7F9BE22E-F5EF-47CB-B009-69EBD6929AA1}" srcOrd="3" destOrd="0" presId="urn:microsoft.com/office/officeart/2005/8/layout/radial4"/>
    <dgm:cxn modelId="{BD2C5434-5F02-4E36-B6FB-A152BF4CF723}" type="presParOf" srcId="{F4B681B2-0A87-415A-A849-4CF10BA59C9C}" destId="{C833B211-499B-487B-ABBE-D9797AF13647}" srcOrd="4" destOrd="0" presId="urn:microsoft.com/office/officeart/2005/8/layout/radial4"/>
    <dgm:cxn modelId="{D1B28000-330B-4EE0-B382-3FFD5E92DB03}" type="presParOf" srcId="{F4B681B2-0A87-415A-A849-4CF10BA59C9C}" destId="{0F5531C3-402C-40BB-B814-04485A668B50}" srcOrd="5" destOrd="0" presId="urn:microsoft.com/office/officeart/2005/8/layout/radial4"/>
    <dgm:cxn modelId="{5C8592DA-BA62-4E64-8199-DF44145F6220}" type="presParOf" srcId="{F4B681B2-0A87-415A-A849-4CF10BA59C9C}" destId="{650CF04A-5213-4DF5-A6CA-3C136B2A9CBA}" srcOrd="6" destOrd="0" presId="urn:microsoft.com/office/officeart/2005/8/layout/radial4"/>
    <dgm:cxn modelId="{4C6334B2-FA19-4BE5-8D61-EF5F6B37D506}" type="presParOf" srcId="{F4B681B2-0A87-415A-A849-4CF10BA59C9C}" destId="{241AD7BC-00F9-4376-B8A1-884E616C7F55}" srcOrd="7" destOrd="0" presId="urn:microsoft.com/office/officeart/2005/8/layout/radial4"/>
    <dgm:cxn modelId="{B78536E2-5E61-47B1-871B-6636A0F561FC}" type="presParOf" srcId="{F4B681B2-0A87-415A-A849-4CF10BA59C9C}" destId="{36321603-082C-4D8D-8975-FC346BD64BB0}" srcOrd="8" destOrd="0" presId="urn:microsoft.com/office/officeart/2005/8/layout/radial4"/>
    <dgm:cxn modelId="{1043CCF9-4A36-4A93-96D2-A0C5097A3587}" type="presParOf" srcId="{F4B681B2-0A87-415A-A849-4CF10BA59C9C}" destId="{12AC6B89-B66C-4A66-82B7-15C36A931BA3}" srcOrd="9" destOrd="0" presId="urn:microsoft.com/office/officeart/2005/8/layout/radial4"/>
    <dgm:cxn modelId="{5BB056B7-45F4-48EA-89AD-8EB78A7B76B3}" type="presParOf" srcId="{F4B681B2-0A87-415A-A849-4CF10BA59C9C}" destId="{89315BA4-26F4-4E35-A9CC-5DF89CA99BBB}" srcOrd="10" destOrd="0" presId="urn:microsoft.com/office/officeart/2005/8/layout/radial4"/>
    <dgm:cxn modelId="{1F8E3651-6BDB-4514-A44B-AF200D10A45D}" type="presParOf" srcId="{F4B681B2-0A87-415A-A849-4CF10BA59C9C}" destId="{6F8AB60A-48B6-4419-9D67-A6D9788EA2D5}" srcOrd="11" destOrd="0" presId="urn:microsoft.com/office/officeart/2005/8/layout/radial4"/>
    <dgm:cxn modelId="{1D5A785D-96A4-4D12-874B-DCD9B856822C}" type="presParOf" srcId="{F4B681B2-0A87-415A-A849-4CF10BA59C9C}" destId="{7D8E2A91-2A7C-445A-AA3D-77079AA10CF6}" srcOrd="12" destOrd="0" presId="urn:microsoft.com/office/officeart/2005/8/layout/radial4"/>
    <dgm:cxn modelId="{72396D14-C0D5-48F7-B592-D7AC52A44E15}" type="presParOf" srcId="{F4B681B2-0A87-415A-A849-4CF10BA59C9C}" destId="{C735B25B-CEC6-4521-9DDE-A48349A7BB32}" srcOrd="13" destOrd="0" presId="urn:microsoft.com/office/officeart/2005/8/layout/radial4"/>
    <dgm:cxn modelId="{D2C2D736-5C85-472E-843F-EFA30722C7A9}" type="presParOf" srcId="{F4B681B2-0A87-415A-A849-4CF10BA59C9C}" destId="{338ABE87-6E9A-489D-BF65-4C0A7D154404}" srcOrd="14" destOrd="0" presId="urn:microsoft.com/office/officeart/2005/8/layout/radial4"/>
    <dgm:cxn modelId="{E7DB30A2-259C-49FC-96D6-8442384AF364}" type="presParOf" srcId="{F4B681B2-0A87-415A-A849-4CF10BA59C9C}" destId="{027DA3FB-8636-4B1D-9760-810D9577FB14}" srcOrd="15" destOrd="0" presId="urn:microsoft.com/office/officeart/2005/8/layout/radial4"/>
    <dgm:cxn modelId="{72FC07AE-89B1-41C4-8971-87714C012095}" type="presParOf" srcId="{F4B681B2-0A87-415A-A849-4CF10BA59C9C}" destId="{EB36FA86-4982-4E16-BCD6-CCA28F913063}" srcOrd="16"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FFA079-2E80-4FF8-ADD8-690F67E1460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843A6AD2-5984-4F84-861C-70083F97D82B}">
      <dgm:prSet phldrT="[Text]"/>
      <dgm:spPr/>
      <dgm:t>
        <a:bodyPr/>
        <a:lstStyle/>
        <a:p>
          <a:r>
            <a:rPr lang="en-AU" dirty="0"/>
            <a:t>Management Committee continues</a:t>
          </a:r>
        </a:p>
      </dgm:t>
    </dgm:pt>
    <dgm:pt modelId="{348465B7-B3C1-4F94-88AE-E2D0C44C637C}" type="parTrans" cxnId="{81B65245-CD36-4B9D-9716-76D640E193C3}">
      <dgm:prSet/>
      <dgm:spPr/>
      <dgm:t>
        <a:bodyPr/>
        <a:lstStyle/>
        <a:p>
          <a:endParaRPr lang="en-AU"/>
        </a:p>
      </dgm:t>
    </dgm:pt>
    <dgm:pt modelId="{F5939B75-BB90-4C66-8336-1D9ED3422F03}" type="sibTrans" cxnId="{81B65245-CD36-4B9D-9716-76D640E193C3}">
      <dgm:prSet/>
      <dgm:spPr/>
      <dgm:t>
        <a:bodyPr/>
        <a:lstStyle/>
        <a:p>
          <a:endParaRPr lang="en-AU"/>
        </a:p>
      </dgm:t>
    </dgm:pt>
    <dgm:pt modelId="{572243D2-FD5E-4CCB-A85B-FC6BA28A6768}">
      <dgm:prSet phldrT="[Text]"/>
      <dgm:spPr>
        <a:solidFill>
          <a:srgbClr val="00B0F0"/>
        </a:solidFill>
      </dgm:spPr>
      <dgm:t>
        <a:bodyPr/>
        <a:lstStyle/>
        <a:p>
          <a:r>
            <a:rPr lang="en-AU" dirty="0"/>
            <a:t>Shire becomes Approved Provider</a:t>
          </a:r>
        </a:p>
      </dgm:t>
    </dgm:pt>
    <dgm:pt modelId="{A05CF621-C0F0-4DB2-9355-3F82BB9F666D}" type="parTrans" cxnId="{0071F02F-DC2F-4E0A-8D41-AFBFF27A4D02}">
      <dgm:prSet/>
      <dgm:spPr/>
      <dgm:t>
        <a:bodyPr/>
        <a:lstStyle/>
        <a:p>
          <a:endParaRPr lang="en-AU"/>
        </a:p>
      </dgm:t>
    </dgm:pt>
    <dgm:pt modelId="{B3E9D7E3-7BEE-4A5D-B0DD-B23A2AC9628D}" type="sibTrans" cxnId="{0071F02F-DC2F-4E0A-8D41-AFBFF27A4D02}">
      <dgm:prSet/>
      <dgm:spPr/>
      <dgm:t>
        <a:bodyPr/>
        <a:lstStyle/>
        <a:p>
          <a:endParaRPr lang="en-AU"/>
        </a:p>
      </dgm:t>
    </dgm:pt>
    <dgm:pt modelId="{89735C40-2935-466E-A6AC-96759A282CA5}">
      <dgm:prSet phldrT="[Text]"/>
      <dgm:spPr>
        <a:solidFill>
          <a:srgbClr val="7030A0"/>
        </a:solidFill>
      </dgm:spPr>
      <dgm:t>
        <a:bodyPr/>
        <a:lstStyle/>
        <a:p>
          <a:r>
            <a:rPr lang="en-AU" dirty="0"/>
            <a:t>Existing Wheatbelt Organisation</a:t>
          </a:r>
        </a:p>
      </dgm:t>
    </dgm:pt>
    <dgm:pt modelId="{C919F940-5826-4E84-B779-8FFE14AAA2EA}" type="parTrans" cxnId="{0C39D00A-091F-437F-B2AF-5D9A07587F67}">
      <dgm:prSet/>
      <dgm:spPr/>
      <dgm:t>
        <a:bodyPr/>
        <a:lstStyle/>
        <a:p>
          <a:endParaRPr lang="en-AU"/>
        </a:p>
      </dgm:t>
    </dgm:pt>
    <dgm:pt modelId="{3AB77907-8877-47AD-9D3A-1324DF5E76E2}" type="sibTrans" cxnId="{0C39D00A-091F-437F-B2AF-5D9A07587F67}">
      <dgm:prSet/>
      <dgm:spPr/>
      <dgm:t>
        <a:bodyPr/>
        <a:lstStyle/>
        <a:p>
          <a:endParaRPr lang="en-AU"/>
        </a:p>
      </dgm:t>
    </dgm:pt>
    <dgm:pt modelId="{F8FFBDED-D257-42AB-B29E-85711E076032}">
      <dgm:prSet phldrT="[Text]"/>
      <dgm:spPr>
        <a:solidFill>
          <a:schemeClr val="accent5">
            <a:lumMod val="75000"/>
          </a:schemeClr>
        </a:solidFill>
      </dgm:spPr>
      <dgm:t>
        <a:bodyPr/>
        <a:lstStyle/>
        <a:p>
          <a:r>
            <a:rPr lang="en-AU" dirty="0"/>
            <a:t>New Incorporated Organisation</a:t>
          </a:r>
        </a:p>
      </dgm:t>
    </dgm:pt>
    <dgm:pt modelId="{ADCFE68D-9C99-42C5-8B21-A73F7F322D63}" type="parTrans" cxnId="{A0638ED7-3C1A-4380-9AC8-824AF2CDAED6}">
      <dgm:prSet/>
      <dgm:spPr/>
      <dgm:t>
        <a:bodyPr/>
        <a:lstStyle/>
        <a:p>
          <a:endParaRPr lang="en-AU"/>
        </a:p>
      </dgm:t>
    </dgm:pt>
    <dgm:pt modelId="{3EAC4E98-E8C0-45BA-AFA8-938822733054}" type="sibTrans" cxnId="{A0638ED7-3C1A-4380-9AC8-824AF2CDAED6}">
      <dgm:prSet/>
      <dgm:spPr/>
      <dgm:t>
        <a:bodyPr/>
        <a:lstStyle/>
        <a:p>
          <a:endParaRPr lang="en-AU"/>
        </a:p>
      </dgm:t>
    </dgm:pt>
    <dgm:pt modelId="{1F6BF54A-8C50-4994-AEED-C6F796DEDADA}">
      <dgm:prSet phldrT="[Text]"/>
      <dgm:spPr>
        <a:solidFill>
          <a:srgbClr val="FFC000"/>
        </a:solidFill>
      </dgm:spPr>
      <dgm:t>
        <a:bodyPr/>
        <a:lstStyle/>
        <a:p>
          <a:r>
            <a:rPr lang="en-AU" dirty="0"/>
            <a:t>Already Established Larger Organisation</a:t>
          </a:r>
        </a:p>
      </dgm:t>
    </dgm:pt>
    <dgm:pt modelId="{89AE0F54-E9F0-4622-893A-10AF529F43DB}" type="parTrans" cxnId="{26D70F69-5BAD-4FE4-8736-643E146F233E}">
      <dgm:prSet/>
      <dgm:spPr/>
      <dgm:t>
        <a:bodyPr/>
        <a:lstStyle/>
        <a:p>
          <a:endParaRPr lang="en-AU"/>
        </a:p>
      </dgm:t>
    </dgm:pt>
    <dgm:pt modelId="{562319BA-11F8-4983-98FD-D867C5979638}" type="sibTrans" cxnId="{26D70F69-5BAD-4FE4-8736-643E146F233E}">
      <dgm:prSet/>
      <dgm:spPr/>
      <dgm:t>
        <a:bodyPr/>
        <a:lstStyle/>
        <a:p>
          <a:endParaRPr lang="en-AU"/>
        </a:p>
      </dgm:t>
    </dgm:pt>
    <dgm:pt modelId="{266CD2BB-6D18-429C-969D-8F072EEEA18F}" type="pres">
      <dgm:prSet presAssocID="{5CFFA079-2E80-4FF8-ADD8-690F67E14604}" presName="diagram" presStyleCnt="0">
        <dgm:presLayoutVars>
          <dgm:dir/>
          <dgm:resizeHandles val="exact"/>
        </dgm:presLayoutVars>
      </dgm:prSet>
      <dgm:spPr/>
    </dgm:pt>
    <dgm:pt modelId="{EAC51164-273E-42B9-8F69-BEC07D57BFFA}" type="pres">
      <dgm:prSet presAssocID="{843A6AD2-5984-4F84-861C-70083F97D82B}" presName="node" presStyleLbl="node1" presStyleIdx="0" presStyleCnt="5">
        <dgm:presLayoutVars>
          <dgm:bulletEnabled val="1"/>
        </dgm:presLayoutVars>
      </dgm:prSet>
      <dgm:spPr/>
    </dgm:pt>
    <dgm:pt modelId="{3E0CCDFF-95B8-4B05-BC7F-F874D42BB4B9}" type="pres">
      <dgm:prSet presAssocID="{F5939B75-BB90-4C66-8336-1D9ED3422F03}" presName="sibTrans" presStyleCnt="0"/>
      <dgm:spPr/>
    </dgm:pt>
    <dgm:pt modelId="{852EC82C-862B-4A67-BFC4-7F10EF7B379A}" type="pres">
      <dgm:prSet presAssocID="{572243D2-FD5E-4CCB-A85B-FC6BA28A6768}" presName="node" presStyleLbl="node1" presStyleIdx="1" presStyleCnt="5">
        <dgm:presLayoutVars>
          <dgm:bulletEnabled val="1"/>
        </dgm:presLayoutVars>
      </dgm:prSet>
      <dgm:spPr/>
    </dgm:pt>
    <dgm:pt modelId="{99E1740D-F526-48A8-A7D4-8C3287235C37}" type="pres">
      <dgm:prSet presAssocID="{B3E9D7E3-7BEE-4A5D-B0DD-B23A2AC9628D}" presName="sibTrans" presStyleCnt="0"/>
      <dgm:spPr/>
    </dgm:pt>
    <dgm:pt modelId="{73E8968F-D1BC-43FB-9B45-FBB9006B9136}" type="pres">
      <dgm:prSet presAssocID="{89735C40-2935-466E-A6AC-96759A282CA5}" presName="node" presStyleLbl="node1" presStyleIdx="2" presStyleCnt="5">
        <dgm:presLayoutVars>
          <dgm:bulletEnabled val="1"/>
        </dgm:presLayoutVars>
      </dgm:prSet>
      <dgm:spPr/>
    </dgm:pt>
    <dgm:pt modelId="{B757B01C-C9AF-4219-A739-3F971844E6D5}" type="pres">
      <dgm:prSet presAssocID="{3AB77907-8877-47AD-9D3A-1324DF5E76E2}" presName="sibTrans" presStyleCnt="0"/>
      <dgm:spPr/>
    </dgm:pt>
    <dgm:pt modelId="{683E1933-5E2A-42B8-A360-E52AA5BA9C44}" type="pres">
      <dgm:prSet presAssocID="{F8FFBDED-D257-42AB-B29E-85711E076032}" presName="node" presStyleLbl="node1" presStyleIdx="3" presStyleCnt="5">
        <dgm:presLayoutVars>
          <dgm:bulletEnabled val="1"/>
        </dgm:presLayoutVars>
      </dgm:prSet>
      <dgm:spPr/>
    </dgm:pt>
    <dgm:pt modelId="{AC8AB8EE-64E3-483D-8CD5-F60F81B380C4}" type="pres">
      <dgm:prSet presAssocID="{3EAC4E98-E8C0-45BA-AFA8-938822733054}" presName="sibTrans" presStyleCnt="0"/>
      <dgm:spPr/>
    </dgm:pt>
    <dgm:pt modelId="{255FE995-225E-4A8A-A43F-4CC81808A2A4}" type="pres">
      <dgm:prSet presAssocID="{1F6BF54A-8C50-4994-AEED-C6F796DEDADA}" presName="node" presStyleLbl="node1" presStyleIdx="4" presStyleCnt="5">
        <dgm:presLayoutVars>
          <dgm:bulletEnabled val="1"/>
        </dgm:presLayoutVars>
      </dgm:prSet>
      <dgm:spPr/>
    </dgm:pt>
  </dgm:ptLst>
  <dgm:cxnLst>
    <dgm:cxn modelId="{0C39D00A-091F-437F-B2AF-5D9A07587F67}" srcId="{5CFFA079-2E80-4FF8-ADD8-690F67E14604}" destId="{89735C40-2935-466E-A6AC-96759A282CA5}" srcOrd="2" destOrd="0" parTransId="{C919F940-5826-4E84-B779-8FFE14AAA2EA}" sibTransId="{3AB77907-8877-47AD-9D3A-1324DF5E76E2}"/>
    <dgm:cxn modelId="{0071F02F-DC2F-4E0A-8D41-AFBFF27A4D02}" srcId="{5CFFA079-2E80-4FF8-ADD8-690F67E14604}" destId="{572243D2-FD5E-4CCB-A85B-FC6BA28A6768}" srcOrd="1" destOrd="0" parTransId="{A05CF621-C0F0-4DB2-9355-3F82BB9F666D}" sibTransId="{B3E9D7E3-7BEE-4A5D-B0DD-B23A2AC9628D}"/>
    <dgm:cxn modelId="{2537A636-727A-44F4-88DD-984DEF9F9520}" type="presOf" srcId="{89735C40-2935-466E-A6AC-96759A282CA5}" destId="{73E8968F-D1BC-43FB-9B45-FBB9006B9136}" srcOrd="0" destOrd="0" presId="urn:microsoft.com/office/officeart/2005/8/layout/default"/>
    <dgm:cxn modelId="{A49EC538-C092-405C-ABEE-1E9118059585}" type="presOf" srcId="{1F6BF54A-8C50-4994-AEED-C6F796DEDADA}" destId="{255FE995-225E-4A8A-A43F-4CC81808A2A4}" srcOrd="0" destOrd="0" presId="urn:microsoft.com/office/officeart/2005/8/layout/default"/>
    <dgm:cxn modelId="{81B65245-CD36-4B9D-9716-76D640E193C3}" srcId="{5CFFA079-2E80-4FF8-ADD8-690F67E14604}" destId="{843A6AD2-5984-4F84-861C-70083F97D82B}" srcOrd="0" destOrd="0" parTransId="{348465B7-B3C1-4F94-88AE-E2D0C44C637C}" sibTransId="{F5939B75-BB90-4C66-8336-1D9ED3422F03}"/>
    <dgm:cxn modelId="{26D70F69-5BAD-4FE4-8736-643E146F233E}" srcId="{5CFFA079-2E80-4FF8-ADD8-690F67E14604}" destId="{1F6BF54A-8C50-4994-AEED-C6F796DEDADA}" srcOrd="4" destOrd="0" parTransId="{89AE0F54-E9F0-4622-893A-10AF529F43DB}" sibTransId="{562319BA-11F8-4983-98FD-D867C5979638}"/>
    <dgm:cxn modelId="{8CB1D46D-1676-4A86-A3FA-7492ABF2BEF6}" type="presOf" srcId="{843A6AD2-5984-4F84-861C-70083F97D82B}" destId="{EAC51164-273E-42B9-8F69-BEC07D57BFFA}" srcOrd="0" destOrd="0" presId="urn:microsoft.com/office/officeart/2005/8/layout/default"/>
    <dgm:cxn modelId="{A0638ED7-3C1A-4380-9AC8-824AF2CDAED6}" srcId="{5CFFA079-2E80-4FF8-ADD8-690F67E14604}" destId="{F8FFBDED-D257-42AB-B29E-85711E076032}" srcOrd="3" destOrd="0" parTransId="{ADCFE68D-9C99-42C5-8B21-A73F7F322D63}" sibTransId="{3EAC4E98-E8C0-45BA-AFA8-938822733054}"/>
    <dgm:cxn modelId="{237C25DD-49F7-4B64-9982-BA6404324410}" type="presOf" srcId="{5CFFA079-2E80-4FF8-ADD8-690F67E14604}" destId="{266CD2BB-6D18-429C-969D-8F072EEEA18F}" srcOrd="0" destOrd="0" presId="urn:microsoft.com/office/officeart/2005/8/layout/default"/>
    <dgm:cxn modelId="{033F17EA-9DDA-4A6B-A3C7-4A196A6239E5}" type="presOf" srcId="{F8FFBDED-D257-42AB-B29E-85711E076032}" destId="{683E1933-5E2A-42B8-A360-E52AA5BA9C44}" srcOrd="0" destOrd="0" presId="urn:microsoft.com/office/officeart/2005/8/layout/default"/>
    <dgm:cxn modelId="{BD3A8EFC-70AE-4D4C-A785-BD3A89F6E7E9}" type="presOf" srcId="{572243D2-FD5E-4CCB-A85B-FC6BA28A6768}" destId="{852EC82C-862B-4A67-BFC4-7F10EF7B379A}" srcOrd="0" destOrd="0" presId="urn:microsoft.com/office/officeart/2005/8/layout/default"/>
    <dgm:cxn modelId="{204139AB-C581-4FB9-97B1-C60E5162A7A1}" type="presParOf" srcId="{266CD2BB-6D18-429C-969D-8F072EEEA18F}" destId="{EAC51164-273E-42B9-8F69-BEC07D57BFFA}" srcOrd="0" destOrd="0" presId="urn:microsoft.com/office/officeart/2005/8/layout/default"/>
    <dgm:cxn modelId="{BD385676-6395-448A-9672-0C7DF7C3E372}" type="presParOf" srcId="{266CD2BB-6D18-429C-969D-8F072EEEA18F}" destId="{3E0CCDFF-95B8-4B05-BC7F-F874D42BB4B9}" srcOrd="1" destOrd="0" presId="urn:microsoft.com/office/officeart/2005/8/layout/default"/>
    <dgm:cxn modelId="{F379E832-0791-4C5F-B891-6EFCED7D89CB}" type="presParOf" srcId="{266CD2BB-6D18-429C-969D-8F072EEEA18F}" destId="{852EC82C-862B-4A67-BFC4-7F10EF7B379A}" srcOrd="2" destOrd="0" presId="urn:microsoft.com/office/officeart/2005/8/layout/default"/>
    <dgm:cxn modelId="{BAA61D70-3677-40C9-9A8E-D020D1B35089}" type="presParOf" srcId="{266CD2BB-6D18-429C-969D-8F072EEEA18F}" destId="{99E1740D-F526-48A8-A7D4-8C3287235C37}" srcOrd="3" destOrd="0" presId="urn:microsoft.com/office/officeart/2005/8/layout/default"/>
    <dgm:cxn modelId="{4AB930CA-7AA1-4CD8-818D-A2D71ED65B42}" type="presParOf" srcId="{266CD2BB-6D18-429C-969D-8F072EEEA18F}" destId="{73E8968F-D1BC-43FB-9B45-FBB9006B9136}" srcOrd="4" destOrd="0" presId="urn:microsoft.com/office/officeart/2005/8/layout/default"/>
    <dgm:cxn modelId="{D7071F16-8CFA-4694-BFB4-3B10F6E1517A}" type="presParOf" srcId="{266CD2BB-6D18-429C-969D-8F072EEEA18F}" destId="{B757B01C-C9AF-4219-A739-3F971844E6D5}" srcOrd="5" destOrd="0" presId="urn:microsoft.com/office/officeart/2005/8/layout/default"/>
    <dgm:cxn modelId="{E8034786-DFE2-4C24-94CE-DDF2C5BCF055}" type="presParOf" srcId="{266CD2BB-6D18-429C-969D-8F072EEEA18F}" destId="{683E1933-5E2A-42B8-A360-E52AA5BA9C44}" srcOrd="6" destOrd="0" presId="urn:microsoft.com/office/officeart/2005/8/layout/default"/>
    <dgm:cxn modelId="{FEBDC8F9-CD70-444A-891E-F0BC9CF54BE3}" type="presParOf" srcId="{266CD2BB-6D18-429C-969D-8F072EEEA18F}" destId="{AC8AB8EE-64E3-483D-8CD5-F60F81B380C4}" srcOrd="7" destOrd="0" presId="urn:microsoft.com/office/officeart/2005/8/layout/default"/>
    <dgm:cxn modelId="{D6C78678-CB62-4958-9530-233F566456E2}" type="presParOf" srcId="{266CD2BB-6D18-429C-969D-8F072EEEA18F}" destId="{255FE995-225E-4A8A-A43F-4CC81808A2A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3734E2-511C-4378-ABE0-AA83028E96D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AU"/>
        </a:p>
      </dgm:t>
    </dgm:pt>
    <dgm:pt modelId="{A6D4E7F6-A5AE-4E29-9FC7-5F6F845FB37E}">
      <dgm:prSet phldrT="[Text]"/>
      <dgm:spPr/>
      <dgm:t>
        <a:bodyPr/>
        <a:lstStyle/>
        <a:p>
          <a:r>
            <a:rPr lang="en-AU" dirty="0"/>
            <a:t>Ros Cornish</a:t>
          </a:r>
        </a:p>
      </dgm:t>
    </dgm:pt>
    <dgm:pt modelId="{D0F03A9F-BF95-470D-BECE-999B648D5D53}" type="parTrans" cxnId="{D7767E38-DAE9-43BF-B92C-FA77F74F08A0}">
      <dgm:prSet/>
      <dgm:spPr/>
      <dgm:t>
        <a:bodyPr/>
        <a:lstStyle/>
        <a:p>
          <a:endParaRPr lang="en-AU"/>
        </a:p>
      </dgm:t>
    </dgm:pt>
    <dgm:pt modelId="{7A5F5CE6-EB42-4041-8855-32C89B31CFBA}" type="sibTrans" cxnId="{D7767E38-DAE9-43BF-B92C-FA77F74F08A0}">
      <dgm:prSet/>
      <dgm:spPr/>
      <dgm:t>
        <a:bodyPr/>
        <a:lstStyle/>
        <a:p>
          <a:endParaRPr lang="en-AU"/>
        </a:p>
      </dgm:t>
    </dgm:pt>
    <dgm:pt modelId="{1161C04F-D839-4319-B007-C732B18449D7}">
      <dgm:prSet phldrT="[Text]"/>
      <dgm:spPr/>
      <dgm:t>
        <a:bodyPr/>
        <a:lstStyle/>
        <a:p>
          <a:r>
            <a:rPr lang="en-AU" dirty="0"/>
            <a:t>Jill Cameron</a:t>
          </a:r>
        </a:p>
      </dgm:t>
    </dgm:pt>
    <dgm:pt modelId="{716FF17E-6A70-4150-8049-5C9701EC720C}" type="parTrans" cxnId="{35F8DE6A-E301-4FB8-86BD-96F19C9DF476}">
      <dgm:prSet/>
      <dgm:spPr/>
      <dgm:t>
        <a:bodyPr/>
        <a:lstStyle/>
        <a:p>
          <a:endParaRPr lang="en-AU"/>
        </a:p>
      </dgm:t>
    </dgm:pt>
    <dgm:pt modelId="{33BD621D-699B-42E2-A25D-1AAFDA658271}" type="sibTrans" cxnId="{35F8DE6A-E301-4FB8-86BD-96F19C9DF476}">
      <dgm:prSet/>
      <dgm:spPr/>
      <dgm:t>
        <a:bodyPr/>
        <a:lstStyle/>
        <a:p>
          <a:endParaRPr lang="en-AU"/>
        </a:p>
      </dgm:t>
    </dgm:pt>
    <dgm:pt modelId="{5AD9CD87-11A9-46A9-90A8-1F73362B05AE}">
      <dgm:prSet phldrT="[Text]"/>
      <dgm:spPr/>
      <dgm:t>
        <a:bodyPr/>
        <a:lstStyle/>
        <a:p>
          <a:r>
            <a:rPr lang="en-AU" dirty="0"/>
            <a:t>Michael White</a:t>
          </a:r>
        </a:p>
      </dgm:t>
    </dgm:pt>
    <dgm:pt modelId="{429932A6-F645-4438-B804-43B8C2CFDAE2}" type="parTrans" cxnId="{D0407197-F77E-4D62-B1A8-6FCAE5B5895F}">
      <dgm:prSet/>
      <dgm:spPr/>
      <dgm:t>
        <a:bodyPr/>
        <a:lstStyle/>
        <a:p>
          <a:endParaRPr lang="en-AU"/>
        </a:p>
      </dgm:t>
    </dgm:pt>
    <dgm:pt modelId="{F0FEF696-4449-4513-9FB5-BD40643283CA}" type="sibTrans" cxnId="{D0407197-F77E-4D62-B1A8-6FCAE5B5895F}">
      <dgm:prSet/>
      <dgm:spPr/>
      <dgm:t>
        <a:bodyPr/>
        <a:lstStyle/>
        <a:p>
          <a:endParaRPr lang="en-AU"/>
        </a:p>
      </dgm:t>
    </dgm:pt>
    <dgm:pt modelId="{9B67DE0E-77D5-44F8-B413-3D41B849DC1B}">
      <dgm:prSet phldrT="[Text]"/>
      <dgm:spPr/>
      <dgm:t>
        <a:bodyPr/>
        <a:lstStyle/>
        <a:p>
          <a:r>
            <a:rPr lang="en-AU" dirty="0"/>
            <a:t>Michelle Scott</a:t>
          </a:r>
        </a:p>
      </dgm:t>
    </dgm:pt>
    <dgm:pt modelId="{FC2C5073-DDBF-4B80-B87B-529DBA166AE1}" type="parTrans" cxnId="{1BD2FB07-0380-4320-9BAB-E1C02E9F4A1E}">
      <dgm:prSet/>
      <dgm:spPr/>
      <dgm:t>
        <a:bodyPr/>
        <a:lstStyle/>
        <a:p>
          <a:endParaRPr lang="en-AU"/>
        </a:p>
      </dgm:t>
    </dgm:pt>
    <dgm:pt modelId="{2A23469B-FAC9-4C04-BF30-DC60A84EB658}" type="sibTrans" cxnId="{1BD2FB07-0380-4320-9BAB-E1C02E9F4A1E}">
      <dgm:prSet/>
      <dgm:spPr/>
      <dgm:t>
        <a:bodyPr/>
        <a:lstStyle/>
        <a:p>
          <a:endParaRPr lang="en-AU"/>
        </a:p>
      </dgm:t>
    </dgm:pt>
    <dgm:pt modelId="{F6015A70-C8A2-4DAC-B29C-CD4409354905}" type="pres">
      <dgm:prSet presAssocID="{093734E2-511C-4378-ABE0-AA83028E96D1}" presName="Name0" presStyleCnt="0">
        <dgm:presLayoutVars>
          <dgm:dir/>
          <dgm:resizeHandles val="exact"/>
        </dgm:presLayoutVars>
      </dgm:prSet>
      <dgm:spPr/>
    </dgm:pt>
    <dgm:pt modelId="{93E1FE5A-B00A-4FFB-8567-53AAB34755F3}" type="pres">
      <dgm:prSet presAssocID="{A6D4E7F6-A5AE-4E29-9FC7-5F6F845FB37E}" presName="composite" presStyleCnt="0"/>
      <dgm:spPr/>
    </dgm:pt>
    <dgm:pt modelId="{A4D2CA76-E811-46C6-A08E-AA18AF7180E5}" type="pres">
      <dgm:prSet presAssocID="{A6D4E7F6-A5AE-4E29-9FC7-5F6F845FB37E}" presName="rect1" presStyleLbl="bgImgPlace1" presStyleIdx="0" presStyleCnt="4" custScaleX="59574" custLinFactX="104861" custLinFactNeighborX="200000" custLinFactNeighborY="-6842"/>
      <dgm:spPr>
        <a:blipFill rotWithShape="1">
          <a:blip xmlns:r="http://schemas.openxmlformats.org/officeDocument/2006/relationships" r:embed="rId1"/>
          <a:stretch>
            <a:fillRect/>
          </a:stretch>
        </a:blipFill>
      </dgm:spPr>
    </dgm:pt>
    <dgm:pt modelId="{7C9951CD-EA19-4EB3-81BC-5A4B73BA4A3E}" type="pres">
      <dgm:prSet presAssocID="{A6D4E7F6-A5AE-4E29-9FC7-5F6F845FB37E}" presName="wedgeRectCallout1" presStyleLbl="node1" presStyleIdx="0" presStyleCnt="4" custLinFactX="136142" custLinFactNeighborX="200000" custLinFactNeighborY="-3371">
        <dgm:presLayoutVars>
          <dgm:bulletEnabled val="1"/>
        </dgm:presLayoutVars>
      </dgm:prSet>
      <dgm:spPr/>
    </dgm:pt>
    <dgm:pt modelId="{A329BC62-CB28-4587-B74C-C5C97C376D5C}" type="pres">
      <dgm:prSet presAssocID="{7A5F5CE6-EB42-4041-8855-32C89B31CFBA}" presName="sibTrans" presStyleCnt="0"/>
      <dgm:spPr/>
    </dgm:pt>
    <dgm:pt modelId="{E97D4C0F-C72C-4168-8E85-BF8F834817BD}" type="pres">
      <dgm:prSet presAssocID="{1161C04F-D839-4319-B007-C732B18449D7}" presName="composite" presStyleCnt="0"/>
      <dgm:spPr/>
    </dgm:pt>
    <dgm:pt modelId="{468BD069-06B1-4BC2-A5A2-AFF2E38E4B6B}" type="pres">
      <dgm:prSet presAssocID="{1161C04F-D839-4319-B007-C732B18449D7}" presName="rect1" presStyleLbl="bgImgPlace1" presStyleIdx="1" presStyleCnt="4" custScaleX="77325" custLinFactNeighborX="-90670" custLinFactNeighborY="-8760"/>
      <dgm:spPr>
        <a:blipFill rotWithShape="1">
          <a:blip xmlns:r="http://schemas.openxmlformats.org/officeDocument/2006/relationships" r:embed="rId2"/>
          <a:stretch>
            <a:fillRect/>
          </a:stretch>
        </a:blipFill>
      </dgm:spPr>
    </dgm:pt>
    <dgm:pt modelId="{5D9990E9-74C3-407D-B214-52F989DF42F6}" type="pres">
      <dgm:prSet presAssocID="{1161C04F-D839-4319-B007-C732B18449D7}" presName="wedgeRectCallout1" presStyleLbl="node1" presStyleIdx="1" presStyleCnt="4" custLinFactX="-5814" custLinFactNeighborX="-100000" custLinFactNeighborY="3128">
        <dgm:presLayoutVars>
          <dgm:bulletEnabled val="1"/>
        </dgm:presLayoutVars>
      </dgm:prSet>
      <dgm:spPr/>
    </dgm:pt>
    <dgm:pt modelId="{8ACE2019-A386-4FEC-AD5F-4336E2340724}" type="pres">
      <dgm:prSet presAssocID="{33BD621D-699B-42E2-A25D-1AAFDA658271}" presName="sibTrans" presStyleCnt="0"/>
      <dgm:spPr/>
    </dgm:pt>
    <dgm:pt modelId="{9398DD83-7DFB-451D-8457-899C4303409D}" type="pres">
      <dgm:prSet presAssocID="{5AD9CD87-11A9-46A9-90A8-1F73362B05AE}" presName="composite" presStyleCnt="0"/>
      <dgm:spPr/>
    </dgm:pt>
    <dgm:pt modelId="{A7751BD3-0D22-476A-98D8-1E957FD60AC7}" type="pres">
      <dgm:prSet presAssocID="{5AD9CD87-11A9-46A9-90A8-1F73362B05AE}" presName="rect1" presStyleLbl="bgImgPlace1" presStyleIdx="2" presStyleCnt="4" custScaleX="73974" custLinFactNeighborX="16456" custLinFactNeighborY="2246"/>
      <dgm:spPr>
        <a:blipFill rotWithShape="1">
          <a:blip xmlns:r="http://schemas.openxmlformats.org/officeDocument/2006/relationships" r:embed="rId3"/>
          <a:stretch>
            <a:fillRect/>
          </a:stretch>
        </a:blipFill>
      </dgm:spPr>
    </dgm:pt>
    <dgm:pt modelId="{07748180-9AB1-4A9E-B1F1-EF9378BCF504}" type="pres">
      <dgm:prSet presAssocID="{5AD9CD87-11A9-46A9-90A8-1F73362B05AE}" presName="wedgeRectCallout1" presStyleLbl="node1" presStyleIdx="2" presStyleCnt="4" custLinFactNeighborX="11676">
        <dgm:presLayoutVars>
          <dgm:bulletEnabled val="1"/>
        </dgm:presLayoutVars>
      </dgm:prSet>
      <dgm:spPr/>
    </dgm:pt>
    <dgm:pt modelId="{2F76C12C-D0BF-4709-B5DB-180591205654}" type="pres">
      <dgm:prSet presAssocID="{F0FEF696-4449-4513-9FB5-BD40643283CA}" presName="sibTrans" presStyleCnt="0"/>
      <dgm:spPr/>
    </dgm:pt>
    <dgm:pt modelId="{185EA1A0-B88C-4BC1-A203-1E395FF54781}" type="pres">
      <dgm:prSet presAssocID="{9B67DE0E-77D5-44F8-B413-3D41B849DC1B}" presName="composite" presStyleCnt="0"/>
      <dgm:spPr/>
    </dgm:pt>
    <dgm:pt modelId="{242BF2E0-DDC0-4580-A6E0-1095935A87D6}" type="pres">
      <dgm:prSet presAssocID="{9B67DE0E-77D5-44F8-B413-3D41B849DC1B}" presName="rect1" presStyleLbl="bgImgPlace1" presStyleIdx="3" presStyleCnt="4" custScaleX="119818" custLinFactX="-100000" custLinFactNeighborX="-107621" custLinFactNeighborY="-8760"/>
      <dgm:spPr>
        <a:blipFill dpi="0" rotWithShape="1">
          <a:blip xmlns:r="http://schemas.openxmlformats.org/officeDocument/2006/relationships" r:embed="rId4"/>
          <a:srcRect/>
          <a:stretch>
            <a:fillRect l="12034" r="4078"/>
          </a:stretch>
        </a:blipFill>
      </dgm:spPr>
    </dgm:pt>
    <dgm:pt modelId="{D5BE9495-E417-44BD-BABD-41307D0D8E9D}" type="pres">
      <dgm:prSet presAssocID="{9B67DE0E-77D5-44F8-B413-3D41B849DC1B}" presName="wedgeRectCallout1" presStyleLbl="node1" presStyleIdx="3" presStyleCnt="4" custLinFactX="-100000" custLinFactNeighborX="-132789" custLinFactNeighborY="3129">
        <dgm:presLayoutVars>
          <dgm:bulletEnabled val="1"/>
        </dgm:presLayoutVars>
      </dgm:prSet>
      <dgm:spPr/>
    </dgm:pt>
  </dgm:ptLst>
  <dgm:cxnLst>
    <dgm:cxn modelId="{1BD2FB07-0380-4320-9BAB-E1C02E9F4A1E}" srcId="{093734E2-511C-4378-ABE0-AA83028E96D1}" destId="{9B67DE0E-77D5-44F8-B413-3D41B849DC1B}" srcOrd="3" destOrd="0" parTransId="{FC2C5073-DDBF-4B80-B87B-529DBA166AE1}" sibTransId="{2A23469B-FAC9-4C04-BF30-DC60A84EB658}"/>
    <dgm:cxn modelId="{933E1D1D-DEC1-4FD4-BF73-601082F30FFA}" type="presOf" srcId="{A6D4E7F6-A5AE-4E29-9FC7-5F6F845FB37E}" destId="{7C9951CD-EA19-4EB3-81BC-5A4B73BA4A3E}" srcOrd="0" destOrd="0" presId="urn:microsoft.com/office/officeart/2008/layout/BendingPictureCaptionList"/>
    <dgm:cxn modelId="{D7767E38-DAE9-43BF-B92C-FA77F74F08A0}" srcId="{093734E2-511C-4378-ABE0-AA83028E96D1}" destId="{A6D4E7F6-A5AE-4E29-9FC7-5F6F845FB37E}" srcOrd="0" destOrd="0" parTransId="{D0F03A9F-BF95-470D-BECE-999B648D5D53}" sibTransId="{7A5F5CE6-EB42-4041-8855-32C89B31CFBA}"/>
    <dgm:cxn modelId="{35F8DE6A-E301-4FB8-86BD-96F19C9DF476}" srcId="{093734E2-511C-4378-ABE0-AA83028E96D1}" destId="{1161C04F-D839-4319-B007-C732B18449D7}" srcOrd="1" destOrd="0" parTransId="{716FF17E-6A70-4150-8049-5C9701EC720C}" sibTransId="{33BD621D-699B-42E2-A25D-1AAFDA658271}"/>
    <dgm:cxn modelId="{2C55E480-AE99-491E-95D2-88AD5AE2A913}" type="presOf" srcId="{9B67DE0E-77D5-44F8-B413-3D41B849DC1B}" destId="{D5BE9495-E417-44BD-BABD-41307D0D8E9D}" srcOrd="0" destOrd="0" presId="urn:microsoft.com/office/officeart/2008/layout/BendingPictureCaptionList"/>
    <dgm:cxn modelId="{D0407197-F77E-4D62-B1A8-6FCAE5B5895F}" srcId="{093734E2-511C-4378-ABE0-AA83028E96D1}" destId="{5AD9CD87-11A9-46A9-90A8-1F73362B05AE}" srcOrd="2" destOrd="0" parTransId="{429932A6-F645-4438-B804-43B8C2CFDAE2}" sibTransId="{F0FEF696-4449-4513-9FB5-BD40643283CA}"/>
    <dgm:cxn modelId="{F76013AC-1EBA-4AA4-98A1-27F09AE3D293}" type="presOf" srcId="{5AD9CD87-11A9-46A9-90A8-1F73362B05AE}" destId="{07748180-9AB1-4A9E-B1F1-EF9378BCF504}" srcOrd="0" destOrd="0" presId="urn:microsoft.com/office/officeart/2008/layout/BendingPictureCaptionList"/>
    <dgm:cxn modelId="{5D3F1CD7-DF2C-4B11-AB06-BEEF0BA959AC}" type="presOf" srcId="{093734E2-511C-4378-ABE0-AA83028E96D1}" destId="{F6015A70-C8A2-4DAC-B29C-CD4409354905}" srcOrd="0" destOrd="0" presId="urn:microsoft.com/office/officeart/2008/layout/BendingPictureCaptionList"/>
    <dgm:cxn modelId="{8EC9B9DF-7942-454B-952A-3B6732D53069}" type="presOf" srcId="{1161C04F-D839-4319-B007-C732B18449D7}" destId="{5D9990E9-74C3-407D-B214-52F989DF42F6}" srcOrd="0" destOrd="0" presId="urn:microsoft.com/office/officeart/2008/layout/BendingPictureCaptionList"/>
    <dgm:cxn modelId="{1D75F1BC-B82B-4DA3-A66D-76507913722B}" type="presParOf" srcId="{F6015A70-C8A2-4DAC-B29C-CD4409354905}" destId="{93E1FE5A-B00A-4FFB-8567-53AAB34755F3}" srcOrd="0" destOrd="0" presId="urn:microsoft.com/office/officeart/2008/layout/BendingPictureCaptionList"/>
    <dgm:cxn modelId="{C040CB91-1327-4241-B60F-DDB750503E7D}" type="presParOf" srcId="{93E1FE5A-B00A-4FFB-8567-53AAB34755F3}" destId="{A4D2CA76-E811-46C6-A08E-AA18AF7180E5}" srcOrd="0" destOrd="0" presId="urn:microsoft.com/office/officeart/2008/layout/BendingPictureCaptionList"/>
    <dgm:cxn modelId="{9C6FFBF4-6709-4ADC-9EAC-08245F76A34E}" type="presParOf" srcId="{93E1FE5A-B00A-4FFB-8567-53AAB34755F3}" destId="{7C9951CD-EA19-4EB3-81BC-5A4B73BA4A3E}" srcOrd="1" destOrd="0" presId="urn:microsoft.com/office/officeart/2008/layout/BendingPictureCaptionList"/>
    <dgm:cxn modelId="{AF237A6A-17FD-4C11-9D22-546696DC4230}" type="presParOf" srcId="{F6015A70-C8A2-4DAC-B29C-CD4409354905}" destId="{A329BC62-CB28-4587-B74C-C5C97C376D5C}" srcOrd="1" destOrd="0" presId="urn:microsoft.com/office/officeart/2008/layout/BendingPictureCaptionList"/>
    <dgm:cxn modelId="{D1CCB01E-CC0D-44DF-B03D-847E040DD79E}" type="presParOf" srcId="{F6015A70-C8A2-4DAC-B29C-CD4409354905}" destId="{E97D4C0F-C72C-4168-8E85-BF8F834817BD}" srcOrd="2" destOrd="0" presId="urn:microsoft.com/office/officeart/2008/layout/BendingPictureCaptionList"/>
    <dgm:cxn modelId="{7C78BD39-749C-4D21-AB57-E44D3EE04261}" type="presParOf" srcId="{E97D4C0F-C72C-4168-8E85-BF8F834817BD}" destId="{468BD069-06B1-4BC2-A5A2-AFF2E38E4B6B}" srcOrd="0" destOrd="0" presId="urn:microsoft.com/office/officeart/2008/layout/BendingPictureCaptionList"/>
    <dgm:cxn modelId="{984837CC-E9AB-45FE-8CE5-8A66BCE98D1A}" type="presParOf" srcId="{E97D4C0F-C72C-4168-8E85-BF8F834817BD}" destId="{5D9990E9-74C3-407D-B214-52F989DF42F6}" srcOrd="1" destOrd="0" presId="urn:microsoft.com/office/officeart/2008/layout/BendingPictureCaptionList"/>
    <dgm:cxn modelId="{C220D16D-6C84-4A25-9159-3A112922E935}" type="presParOf" srcId="{F6015A70-C8A2-4DAC-B29C-CD4409354905}" destId="{8ACE2019-A386-4FEC-AD5F-4336E2340724}" srcOrd="3" destOrd="0" presId="urn:microsoft.com/office/officeart/2008/layout/BendingPictureCaptionList"/>
    <dgm:cxn modelId="{791C192A-860F-4BF5-9657-0EDCA8D7C505}" type="presParOf" srcId="{F6015A70-C8A2-4DAC-B29C-CD4409354905}" destId="{9398DD83-7DFB-451D-8457-899C4303409D}" srcOrd="4" destOrd="0" presId="urn:microsoft.com/office/officeart/2008/layout/BendingPictureCaptionList"/>
    <dgm:cxn modelId="{378701D2-CD59-4167-94C2-7347B7112001}" type="presParOf" srcId="{9398DD83-7DFB-451D-8457-899C4303409D}" destId="{A7751BD3-0D22-476A-98D8-1E957FD60AC7}" srcOrd="0" destOrd="0" presId="urn:microsoft.com/office/officeart/2008/layout/BendingPictureCaptionList"/>
    <dgm:cxn modelId="{39E6FB24-1D5C-4233-99ED-54601CAC283E}" type="presParOf" srcId="{9398DD83-7DFB-451D-8457-899C4303409D}" destId="{07748180-9AB1-4A9E-B1F1-EF9378BCF504}" srcOrd="1" destOrd="0" presId="urn:microsoft.com/office/officeart/2008/layout/BendingPictureCaptionList"/>
    <dgm:cxn modelId="{EFC9B911-0147-4285-83F5-626130C5525E}" type="presParOf" srcId="{F6015A70-C8A2-4DAC-B29C-CD4409354905}" destId="{2F76C12C-D0BF-4709-B5DB-180591205654}" srcOrd="5" destOrd="0" presId="urn:microsoft.com/office/officeart/2008/layout/BendingPictureCaptionList"/>
    <dgm:cxn modelId="{11F4B8E8-A4E5-48FE-8896-2D15214661B6}" type="presParOf" srcId="{F6015A70-C8A2-4DAC-B29C-CD4409354905}" destId="{185EA1A0-B88C-4BC1-A203-1E395FF54781}" srcOrd="6" destOrd="0" presId="urn:microsoft.com/office/officeart/2008/layout/BendingPictureCaptionList"/>
    <dgm:cxn modelId="{BD89077C-2582-40BA-91E1-3FF7FBFC9E3A}" type="presParOf" srcId="{185EA1A0-B88C-4BC1-A203-1E395FF54781}" destId="{242BF2E0-DDC0-4580-A6E0-1095935A87D6}" srcOrd="0" destOrd="0" presId="urn:microsoft.com/office/officeart/2008/layout/BendingPictureCaptionList"/>
    <dgm:cxn modelId="{A0A7A1A4-A7C5-4273-A3BE-0F85C17CADDA}" type="presParOf" srcId="{185EA1A0-B88C-4BC1-A203-1E395FF54781}" destId="{D5BE9495-E417-44BD-BABD-41307D0D8E9D}"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07B42-15A2-4E03-A782-5F8F885EFEC6}">
      <dsp:nvSpPr>
        <dsp:cNvPr id="0" name=""/>
        <dsp:cNvSpPr/>
      </dsp:nvSpPr>
      <dsp:spPr>
        <a:xfrm>
          <a:off x="4432931" y="2700364"/>
          <a:ext cx="1649737" cy="164973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AU" sz="1800" kern="1200" dirty="0"/>
            <a:t>Committee</a:t>
          </a:r>
        </a:p>
      </dsp:txBody>
      <dsp:txXfrm>
        <a:off x="4674529" y="2941962"/>
        <a:ext cx="1166541" cy="1166541"/>
      </dsp:txXfrm>
    </dsp:sp>
    <dsp:sp modelId="{0B5707B9-CE73-424E-90CA-0745B5C47532}">
      <dsp:nvSpPr>
        <dsp:cNvPr id="0" name=""/>
        <dsp:cNvSpPr/>
      </dsp:nvSpPr>
      <dsp:spPr>
        <a:xfrm rot="10800000">
          <a:off x="2116982" y="3290145"/>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8A9608-9E56-431D-BAD7-45E83B21C1B6}">
      <dsp:nvSpPr>
        <dsp:cNvPr id="0" name=""/>
        <dsp:cNvSpPr/>
      </dsp:nvSpPr>
      <dsp:spPr>
        <a:xfrm>
          <a:off x="1539574" y="306330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HR Management</a:t>
          </a:r>
        </a:p>
      </dsp:txBody>
      <dsp:txXfrm>
        <a:off x="1566633" y="3090365"/>
        <a:ext cx="1100698" cy="869734"/>
      </dsp:txXfrm>
    </dsp:sp>
    <dsp:sp modelId="{7F9BE22E-F5EF-47CB-B009-69EBD6929AA1}">
      <dsp:nvSpPr>
        <dsp:cNvPr id="0" name=""/>
        <dsp:cNvSpPr/>
      </dsp:nvSpPr>
      <dsp:spPr>
        <a:xfrm rot="12342857">
          <a:off x="2319653" y="2402188"/>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833B211-499B-487B-ABBE-D9797AF13647}">
      <dsp:nvSpPr>
        <dsp:cNvPr id="0" name=""/>
        <dsp:cNvSpPr/>
      </dsp:nvSpPr>
      <dsp:spPr>
        <a:xfrm>
          <a:off x="1850613" y="1700557"/>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Financial Management</a:t>
          </a:r>
        </a:p>
      </dsp:txBody>
      <dsp:txXfrm>
        <a:off x="1877672" y="1727616"/>
        <a:ext cx="1100698" cy="869734"/>
      </dsp:txXfrm>
    </dsp:sp>
    <dsp:sp modelId="{0F5531C3-402C-40BB-B814-04485A668B50}">
      <dsp:nvSpPr>
        <dsp:cNvPr id="0" name=""/>
        <dsp:cNvSpPr/>
      </dsp:nvSpPr>
      <dsp:spPr>
        <a:xfrm rot="13885714">
          <a:off x="2887522" y="1690102"/>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50CF04A-5213-4DF5-A6CA-3C136B2A9CBA}">
      <dsp:nvSpPr>
        <dsp:cNvPr id="0" name=""/>
        <dsp:cNvSpPr/>
      </dsp:nvSpPr>
      <dsp:spPr>
        <a:xfrm>
          <a:off x="2722124" y="60771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Legislative Compliance</a:t>
          </a:r>
        </a:p>
      </dsp:txBody>
      <dsp:txXfrm>
        <a:off x="2749183" y="634775"/>
        <a:ext cx="1100698" cy="869734"/>
      </dsp:txXfrm>
    </dsp:sp>
    <dsp:sp modelId="{241AD7BC-00F9-4376-B8A1-884E616C7F55}">
      <dsp:nvSpPr>
        <dsp:cNvPr id="0" name=""/>
        <dsp:cNvSpPr/>
      </dsp:nvSpPr>
      <dsp:spPr>
        <a:xfrm rot="15428571">
          <a:off x="3708118" y="1294924"/>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321603-082C-4D8D-8975-FC346BD64BB0}">
      <dsp:nvSpPr>
        <dsp:cNvPr id="0" name=""/>
        <dsp:cNvSpPr/>
      </dsp:nvSpPr>
      <dsp:spPr>
        <a:xfrm>
          <a:off x="3981494" y="123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Quality Assurance</a:t>
          </a:r>
        </a:p>
      </dsp:txBody>
      <dsp:txXfrm>
        <a:off x="4008553" y="28295"/>
        <a:ext cx="1100698" cy="869734"/>
      </dsp:txXfrm>
    </dsp:sp>
    <dsp:sp modelId="{12AC6B89-B66C-4A66-82B7-15C36A931BA3}">
      <dsp:nvSpPr>
        <dsp:cNvPr id="0" name=""/>
        <dsp:cNvSpPr/>
      </dsp:nvSpPr>
      <dsp:spPr>
        <a:xfrm rot="16971429">
          <a:off x="4618910" y="1294924"/>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315BA4-26F4-4E35-A9CC-5DF89CA99BBB}">
      <dsp:nvSpPr>
        <dsp:cNvPr id="0" name=""/>
        <dsp:cNvSpPr/>
      </dsp:nvSpPr>
      <dsp:spPr>
        <a:xfrm>
          <a:off x="5379289" y="123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Asset Management</a:t>
          </a:r>
        </a:p>
      </dsp:txBody>
      <dsp:txXfrm>
        <a:off x="5406348" y="28295"/>
        <a:ext cx="1100698" cy="869734"/>
      </dsp:txXfrm>
    </dsp:sp>
    <dsp:sp modelId="{6F8AB60A-48B6-4419-9D67-A6D9788EA2D5}">
      <dsp:nvSpPr>
        <dsp:cNvPr id="0" name=""/>
        <dsp:cNvSpPr/>
      </dsp:nvSpPr>
      <dsp:spPr>
        <a:xfrm rot="18514286">
          <a:off x="5439505" y="1690102"/>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8E2A91-2A7C-445A-AA3D-77079AA10CF6}">
      <dsp:nvSpPr>
        <dsp:cNvPr id="0" name=""/>
        <dsp:cNvSpPr/>
      </dsp:nvSpPr>
      <dsp:spPr>
        <a:xfrm>
          <a:off x="6638659" y="60771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Succession Planning</a:t>
          </a:r>
        </a:p>
      </dsp:txBody>
      <dsp:txXfrm>
        <a:off x="6665718" y="634775"/>
        <a:ext cx="1100698" cy="869734"/>
      </dsp:txXfrm>
    </dsp:sp>
    <dsp:sp modelId="{C735B25B-CEC6-4521-9DDE-A48349A7BB32}">
      <dsp:nvSpPr>
        <dsp:cNvPr id="0" name=""/>
        <dsp:cNvSpPr/>
      </dsp:nvSpPr>
      <dsp:spPr>
        <a:xfrm rot="20057143">
          <a:off x="6007375" y="2402188"/>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38ABE87-6E9A-489D-BF65-4C0A7D154404}">
      <dsp:nvSpPr>
        <dsp:cNvPr id="0" name=""/>
        <dsp:cNvSpPr/>
      </dsp:nvSpPr>
      <dsp:spPr>
        <a:xfrm>
          <a:off x="7510170" y="1700557"/>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Marketing</a:t>
          </a:r>
        </a:p>
      </dsp:txBody>
      <dsp:txXfrm>
        <a:off x="7537229" y="1727616"/>
        <a:ext cx="1100698" cy="869734"/>
      </dsp:txXfrm>
    </dsp:sp>
    <dsp:sp modelId="{027DA3FB-8636-4B1D-9760-810D9577FB14}">
      <dsp:nvSpPr>
        <dsp:cNvPr id="0" name=""/>
        <dsp:cNvSpPr/>
      </dsp:nvSpPr>
      <dsp:spPr>
        <a:xfrm>
          <a:off x="6210045" y="3290145"/>
          <a:ext cx="2188571" cy="470175"/>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36FA86-4982-4E16-BCD6-CCA28F913063}">
      <dsp:nvSpPr>
        <dsp:cNvPr id="0" name=""/>
        <dsp:cNvSpPr/>
      </dsp:nvSpPr>
      <dsp:spPr>
        <a:xfrm>
          <a:off x="7821209" y="3063306"/>
          <a:ext cx="1154816" cy="92385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AU" sz="1400" kern="1200" dirty="0"/>
            <a:t>Strategic Planning</a:t>
          </a:r>
        </a:p>
      </dsp:txBody>
      <dsp:txXfrm>
        <a:off x="7848268" y="3090365"/>
        <a:ext cx="1100698" cy="869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51164-273E-42B9-8F69-BEC07D57BFFA}">
      <dsp:nvSpPr>
        <dsp:cNvPr id="0" name=""/>
        <dsp:cNvSpPr/>
      </dsp:nvSpPr>
      <dsp:spPr>
        <a:xfrm>
          <a:off x="0" y="194592"/>
          <a:ext cx="2686347" cy="161180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Management Committee continues</a:t>
          </a:r>
        </a:p>
      </dsp:txBody>
      <dsp:txXfrm>
        <a:off x="0" y="194592"/>
        <a:ext cx="2686347" cy="1611808"/>
      </dsp:txXfrm>
    </dsp:sp>
    <dsp:sp modelId="{852EC82C-862B-4A67-BFC4-7F10EF7B379A}">
      <dsp:nvSpPr>
        <dsp:cNvPr id="0" name=""/>
        <dsp:cNvSpPr/>
      </dsp:nvSpPr>
      <dsp:spPr>
        <a:xfrm>
          <a:off x="2954982" y="194592"/>
          <a:ext cx="2686347" cy="1611808"/>
        </a:xfrm>
        <a:prstGeom prst="rect">
          <a:avLst/>
        </a:prstGeom>
        <a:solidFill>
          <a:srgbClr val="00B0F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Shire becomes Approved Provider</a:t>
          </a:r>
        </a:p>
      </dsp:txBody>
      <dsp:txXfrm>
        <a:off x="2954982" y="194592"/>
        <a:ext cx="2686347" cy="1611808"/>
      </dsp:txXfrm>
    </dsp:sp>
    <dsp:sp modelId="{73E8968F-D1BC-43FB-9B45-FBB9006B9136}">
      <dsp:nvSpPr>
        <dsp:cNvPr id="0" name=""/>
        <dsp:cNvSpPr/>
      </dsp:nvSpPr>
      <dsp:spPr>
        <a:xfrm>
          <a:off x="5909964" y="194592"/>
          <a:ext cx="2686347" cy="1611808"/>
        </a:xfrm>
        <a:prstGeom prst="rect">
          <a:avLst/>
        </a:prstGeom>
        <a:solidFill>
          <a:srgbClr val="7030A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Existing Wheatbelt Organisation</a:t>
          </a:r>
        </a:p>
      </dsp:txBody>
      <dsp:txXfrm>
        <a:off x="5909964" y="194592"/>
        <a:ext cx="2686347" cy="1611808"/>
      </dsp:txXfrm>
    </dsp:sp>
    <dsp:sp modelId="{683E1933-5E2A-42B8-A360-E52AA5BA9C44}">
      <dsp:nvSpPr>
        <dsp:cNvPr id="0" name=""/>
        <dsp:cNvSpPr/>
      </dsp:nvSpPr>
      <dsp:spPr>
        <a:xfrm>
          <a:off x="1477491" y="2075035"/>
          <a:ext cx="2686347" cy="1611808"/>
        </a:xfrm>
        <a:prstGeom prst="rect">
          <a:avLst/>
        </a:prstGeom>
        <a:solidFill>
          <a:schemeClr val="accent5">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New Incorporated Organisation</a:t>
          </a:r>
        </a:p>
      </dsp:txBody>
      <dsp:txXfrm>
        <a:off x="1477491" y="2075035"/>
        <a:ext cx="2686347" cy="1611808"/>
      </dsp:txXfrm>
    </dsp:sp>
    <dsp:sp modelId="{255FE995-225E-4A8A-A43F-4CC81808A2A4}">
      <dsp:nvSpPr>
        <dsp:cNvPr id="0" name=""/>
        <dsp:cNvSpPr/>
      </dsp:nvSpPr>
      <dsp:spPr>
        <a:xfrm>
          <a:off x="4432473" y="2075035"/>
          <a:ext cx="2686347" cy="1611808"/>
        </a:xfrm>
        <a:prstGeom prst="rect">
          <a:avLst/>
        </a:prstGeom>
        <a:solidFill>
          <a:srgbClr val="FFC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AU" sz="2600" kern="1200" dirty="0"/>
            <a:t>Already Established Larger Organisation</a:t>
          </a:r>
        </a:p>
      </dsp:txBody>
      <dsp:txXfrm>
        <a:off x="4432473" y="2075035"/>
        <a:ext cx="2686347" cy="1611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2CA76-E811-46C6-A08E-AA18AF7180E5}">
      <dsp:nvSpPr>
        <dsp:cNvPr id="0" name=""/>
        <dsp:cNvSpPr/>
      </dsp:nvSpPr>
      <dsp:spPr>
        <a:xfrm>
          <a:off x="6517058" y="797445"/>
          <a:ext cx="1227779" cy="1648745"/>
        </a:xfrm>
        <a:prstGeom prst="rect">
          <a:avLst/>
        </a:prstGeom>
        <a:blipFill rotWithShape="1">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9951CD-EA19-4EB3-81BC-5A4B73BA4A3E}">
      <dsp:nvSpPr>
        <dsp:cNvPr id="0" name=""/>
        <dsp:cNvSpPr/>
      </dsp:nvSpPr>
      <dsp:spPr>
        <a:xfrm>
          <a:off x="6168604" y="2374670"/>
          <a:ext cx="1834229" cy="577061"/>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Ros Cornish</a:t>
          </a:r>
        </a:p>
      </dsp:txBody>
      <dsp:txXfrm>
        <a:off x="6168604" y="2374670"/>
        <a:ext cx="1834229" cy="577061"/>
      </dsp:txXfrm>
    </dsp:sp>
    <dsp:sp modelId="{468BD069-06B1-4BC2-A5A2-AFF2E38E4B6B}">
      <dsp:nvSpPr>
        <dsp:cNvPr id="0" name=""/>
        <dsp:cNvSpPr/>
      </dsp:nvSpPr>
      <dsp:spPr>
        <a:xfrm>
          <a:off x="222837" y="765822"/>
          <a:ext cx="1593615" cy="1648745"/>
        </a:xfrm>
        <a:prstGeom prst="rect">
          <a:avLst/>
        </a:prstGeom>
        <a:blipFill rotWithShape="1">
          <a:blip xmlns:r="http://schemas.openxmlformats.org/officeDocument/2006/relationships" r:embed="rId2"/>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9990E9-74C3-407D-B214-52F989DF42F6}">
      <dsp:nvSpPr>
        <dsp:cNvPr id="0" name=""/>
        <dsp:cNvSpPr/>
      </dsp:nvSpPr>
      <dsp:spPr>
        <a:xfrm>
          <a:off x="102438" y="2412174"/>
          <a:ext cx="1834229" cy="577061"/>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Jill Cameron</a:t>
          </a:r>
        </a:p>
      </dsp:txBody>
      <dsp:txXfrm>
        <a:off x="102438" y="2412174"/>
        <a:ext cx="1834229" cy="577061"/>
      </dsp:txXfrm>
    </dsp:sp>
    <dsp:sp modelId="{A7751BD3-0D22-476A-98D8-1E957FD60AC7}">
      <dsp:nvSpPr>
        <dsp:cNvPr id="0" name=""/>
        <dsp:cNvSpPr/>
      </dsp:nvSpPr>
      <dsp:spPr>
        <a:xfrm>
          <a:off x="4505485" y="947283"/>
          <a:ext cx="1524554" cy="1648745"/>
        </a:xfrm>
        <a:prstGeom prst="rect">
          <a:avLst/>
        </a:prstGeom>
        <a:blipFill rotWithShape="1">
          <a:blip xmlns:r="http://schemas.openxmlformats.org/officeDocument/2006/relationships" r:embed="rId3"/>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748180-9AB1-4A9E-B1F1-EF9378BCF504}">
      <dsp:nvSpPr>
        <dsp:cNvPr id="0" name=""/>
        <dsp:cNvSpPr/>
      </dsp:nvSpPr>
      <dsp:spPr>
        <a:xfrm>
          <a:off x="4297798" y="2394123"/>
          <a:ext cx="1834229" cy="577061"/>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Michael White</a:t>
          </a:r>
        </a:p>
      </dsp:txBody>
      <dsp:txXfrm>
        <a:off x="4297798" y="2394123"/>
        <a:ext cx="1834229" cy="577061"/>
      </dsp:txXfrm>
    </dsp:sp>
    <dsp:sp modelId="{242BF2E0-DDC0-4580-A6E0-1095935A87D6}">
      <dsp:nvSpPr>
        <dsp:cNvPr id="0" name=""/>
        <dsp:cNvSpPr/>
      </dsp:nvSpPr>
      <dsp:spPr>
        <a:xfrm>
          <a:off x="1845028" y="765822"/>
          <a:ext cx="2469367" cy="1648745"/>
        </a:xfrm>
        <a:prstGeom prst="rect">
          <a:avLst/>
        </a:prstGeom>
        <a:blipFill dpi="0" rotWithShape="1">
          <a:blip xmlns:r="http://schemas.openxmlformats.org/officeDocument/2006/relationships" r:embed="rId4"/>
          <a:srcRect/>
          <a:stretch>
            <a:fillRect l="12034" r="4078"/>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E9495-E417-44BD-BABD-41307D0D8E9D}">
      <dsp:nvSpPr>
        <dsp:cNvPr id="0" name=""/>
        <dsp:cNvSpPr/>
      </dsp:nvSpPr>
      <dsp:spPr>
        <a:xfrm>
          <a:off x="2243773" y="2412179"/>
          <a:ext cx="1834229" cy="577061"/>
        </a:xfrm>
        <a:prstGeom prst="wedgeRectCallout">
          <a:avLst>
            <a:gd name="adj1" fmla="val 20250"/>
            <a:gd name="adj2" fmla="val -607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Michelle Scott</a:t>
          </a:r>
        </a:p>
      </dsp:txBody>
      <dsp:txXfrm>
        <a:off x="2243773" y="2412179"/>
        <a:ext cx="1834229" cy="577061"/>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0.40645</cdr:x>
      <cdr:y>0.91147</cdr:y>
    </cdr:from>
    <cdr:to>
      <cdr:x>0.56774</cdr:x>
      <cdr:y>0.93964</cdr:y>
    </cdr:to>
    <cdr:sp macro="" textlink="">
      <cdr:nvSpPr>
        <cdr:cNvPr id="2" name="TextBox 1"/>
        <cdr:cNvSpPr txBox="1"/>
      </cdr:nvSpPr>
      <cdr:spPr>
        <a:xfrm xmlns:a="http://schemas.openxmlformats.org/drawingml/2006/main">
          <a:off x="2400300" y="5753100"/>
          <a:ext cx="952500" cy="177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0.4129</cdr:x>
      <cdr:y>0.85513</cdr:y>
    </cdr:from>
    <cdr:to>
      <cdr:x>0.58925</cdr:x>
      <cdr:y>0.90141</cdr:y>
    </cdr:to>
    <cdr:sp macro="" textlink="">
      <cdr:nvSpPr>
        <cdr:cNvPr id="4" name="TextBox 3"/>
        <cdr:cNvSpPr txBox="1"/>
      </cdr:nvSpPr>
      <cdr:spPr>
        <a:xfrm xmlns:a="http://schemas.openxmlformats.org/drawingml/2006/main">
          <a:off x="2438400" y="5397500"/>
          <a:ext cx="1041400" cy="2921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0.55289</cdr:x>
      <cdr:y>0.46129</cdr:y>
    </cdr:from>
    <cdr:to>
      <cdr:x>0.92686</cdr:x>
      <cdr:y>0.68664</cdr:y>
    </cdr:to>
    <cdr:sp macro="" textlink="">
      <cdr:nvSpPr>
        <cdr:cNvPr id="5" name="TextBox 4"/>
        <cdr:cNvSpPr txBox="1"/>
      </cdr:nvSpPr>
      <cdr:spPr>
        <a:xfrm xmlns:a="http://schemas.openxmlformats.org/drawingml/2006/main">
          <a:off x="4281054" y="3023985"/>
          <a:ext cx="2895600" cy="1477328"/>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dirty="0"/>
            <a:t>The Problem – Many services in the region are operating deficits. </a:t>
          </a:r>
        </a:p>
        <a:p xmlns:a="http://schemas.openxmlformats.org/drawingml/2006/main">
          <a:endParaRPr lang="en-US" dirty="0"/>
        </a:p>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0.52124</cdr:x>
      <cdr:y>0.72131</cdr:y>
    </cdr:from>
    <cdr:to>
      <cdr:x>0.96191</cdr:x>
      <cdr:y>0.87461</cdr:y>
    </cdr:to>
    <cdr:sp macro="" textlink="">
      <cdr:nvSpPr>
        <cdr:cNvPr id="2" name="TextBox 1"/>
        <cdr:cNvSpPr txBox="1"/>
      </cdr:nvSpPr>
      <cdr:spPr>
        <a:xfrm xmlns:a="http://schemas.openxmlformats.org/drawingml/2006/main">
          <a:off x="4153386" y="4724643"/>
          <a:ext cx="3511428" cy="10041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UTILISATION</a:t>
          </a:r>
          <a:r>
            <a:rPr lang="en-US" sz="1400" baseline="0" dirty="0"/>
            <a:t> RATE =</a:t>
          </a:r>
        </a:p>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Actual Fee Income</a:t>
          </a:r>
          <a:r>
            <a:rPr lang="en-US" sz="1400" baseline="0" dirty="0"/>
            <a:t> as a Proportion of </a:t>
          </a:r>
        </a:p>
        <a:p xmlns:a="http://schemas.openxmlformats.org/drawingml/2006/main">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t>the Maximum Daily Fee Potential</a:t>
          </a:r>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527995B4-F058-47E6-8434-A60AEF5517E6}" type="datetimeFigureOut">
              <a:rPr lang="en-AU" smtClean="0"/>
              <a:t>2/08/2020</a:t>
            </a:fld>
            <a:endParaRPr lang="en-AU"/>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687C42D1-ED4F-4A7B-A684-3928F742091D}" type="slidenum">
              <a:rPr lang="en-AU" smtClean="0"/>
              <a:t>‹#›</a:t>
            </a:fld>
            <a:endParaRPr lang="en-AU"/>
          </a:p>
        </p:txBody>
      </p:sp>
    </p:spTree>
    <p:extLst>
      <p:ext uri="{BB962C8B-B14F-4D97-AF65-F5344CB8AC3E}">
        <p14:creationId xmlns:p14="http://schemas.microsoft.com/office/powerpoint/2010/main" val="1461312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5FC7952-0A70-E047-97BB-DA0E72DEBE4F}" type="slidenum">
              <a:rPr lang="en-US" smtClean="0"/>
              <a:t>15</a:t>
            </a:fld>
            <a:endParaRPr lang="en-US"/>
          </a:p>
        </p:txBody>
      </p:sp>
    </p:spTree>
    <p:extLst>
      <p:ext uri="{BB962C8B-B14F-4D97-AF65-F5344CB8AC3E}">
        <p14:creationId xmlns:p14="http://schemas.microsoft.com/office/powerpoint/2010/main" val="105651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36E2864A-7BDB-F545-B7F8-F100CDB4ECCE}" type="slidenum">
              <a:rPr lang="en-US" smtClean="0"/>
              <a:t>22</a:t>
            </a:fld>
            <a:endParaRPr lang="en-US"/>
          </a:p>
        </p:txBody>
      </p:sp>
    </p:spTree>
    <p:extLst>
      <p:ext uri="{BB962C8B-B14F-4D97-AF65-F5344CB8AC3E}">
        <p14:creationId xmlns:p14="http://schemas.microsoft.com/office/powerpoint/2010/main" val="1447681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AU" altLang="en-US" dirty="0"/>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charset="0"/>
              </a:defRPr>
            </a:lvl1pPr>
            <a:lvl2pPr marL="742950" indent="-285750">
              <a:defRPr>
                <a:solidFill>
                  <a:schemeClr val="tx1"/>
                </a:solidFill>
                <a:latin typeface="Verdana" charset="0"/>
              </a:defRPr>
            </a:lvl2pPr>
            <a:lvl3pPr marL="1143000" indent="-228600">
              <a:defRPr>
                <a:solidFill>
                  <a:schemeClr val="tx1"/>
                </a:solidFill>
                <a:latin typeface="Verdana" charset="0"/>
              </a:defRPr>
            </a:lvl3pPr>
            <a:lvl4pPr marL="1600200" indent="-228600">
              <a:defRPr>
                <a:solidFill>
                  <a:schemeClr val="tx1"/>
                </a:solidFill>
                <a:latin typeface="Verdana" charset="0"/>
              </a:defRPr>
            </a:lvl4pPr>
            <a:lvl5pPr marL="2057400" indent="-22860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fld id="{5048893E-7AD1-054E-B68F-ADF527D09AF1}" type="slidenum">
              <a:rPr lang="en-AU" altLang="en-US"/>
              <a:pPr/>
              <a:t>23</a:t>
            </a:fld>
            <a:endParaRPr lang="en-AU" altLang="en-US"/>
          </a:p>
        </p:txBody>
      </p:sp>
    </p:spTree>
    <p:extLst>
      <p:ext uri="{BB962C8B-B14F-4D97-AF65-F5344CB8AC3E}">
        <p14:creationId xmlns:p14="http://schemas.microsoft.com/office/powerpoint/2010/main" val="305991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AU" dirty="0"/>
              <a:t>A Regional Model for Childcare in the Wheatbelt</a:t>
            </a:r>
          </a:p>
        </p:txBody>
      </p:sp>
      <p:sp>
        <p:nvSpPr>
          <p:cNvPr id="5" name="Subtitle 4"/>
          <p:cNvSpPr>
            <a:spLocks noGrp="1"/>
          </p:cNvSpPr>
          <p:nvPr>
            <p:ph type="subTitle" idx="1"/>
          </p:nvPr>
        </p:nvSpPr>
        <p:spPr>
          <a:xfrm>
            <a:off x="1507067" y="4871927"/>
            <a:ext cx="7766936" cy="1096899"/>
          </a:xfrm>
        </p:spPr>
        <p:txBody>
          <a:bodyPr/>
          <a:lstStyle/>
          <a:p>
            <a:r>
              <a:rPr lang="en-AU" dirty="0"/>
              <a:t>Presenter Fleur Wilkinson</a:t>
            </a:r>
          </a:p>
          <a:p>
            <a:r>
              <a:rPr lang="en-AU" dirty="0"/>
              <a:t>Shire of Brookton</a:t>
            </a:r>
          </a:p>
        </p:txBody>
      </p:sp>
    </p:spTree>
    <p:extLst>
      <p:ext uri="{BB962C8B-B14F-4D97-AF65-F5344CB8AC3E}">
        <p14:creationId xmlns:p14="http://schemas.microsoft.com/office/powerpoint/2010/main" val="292937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Jill Cameron &amp; Associates Report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3248084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401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208520" cy="1325563"/>
          </a:xfrm>
        </p:spPr>
        <p:txBody>
          <a:bodyPr/>
          <a:lstStyle/>
          <a:p>
            <a:pPr algn="ctr"/>
            <a:r>
              <a:rPr lang="en-AU" b="1" dirty="0"/>
              <a:t>Lady Gowrie Tasmania</a:t>
            </a:r>
          </a:p>
        </p:txBody>
      </p:sp>
      <p:sp>
        <p:nvSpPr>
          <p:cNvPr id="3" name="Content Placeholder 2"/>
          <p:cNvSpPr>
            <a:spLocks noGrp="1"/>
          </p:cNvSpPr>
          <p:nvPr>
            <p:ph idx="1"/>
          </p:nvPr>
        </p:nvSpPr>
        <p:spPr/>
        <p:txBody>
          <a:bodyPr/>
          <a:lstStyle/>
          <a:p>
            <a:r>
              <a:rPr lang="en-AU" dirty="0"/>
              <a:t>Community Based Not for Profit Organisation</a:t>
            </a:r>
          </a:p>
          <a:p>
            <a:r>
              <a:rPr lang="en-AU" dirty="0"/>
              <a:t>Encompasses over 30 Services in Tasmania, including rural, remote, regional and inner city.</a:t>
            </a:r>
          </a:p>
          <a:p>
            <a:r>
              <a:rPr lang="en-AU" dirty="0"/>
              <a:t>Governed by voluntary Board of Directors</a:t>
            </a:r>
          </a:p>
          <a:p>
            <a:r>
              <a:rPr lang="en-AU" dirty="0"/>
              <a:t>CEO &amp; Management team undertake day to day operational management</a:t>
            </a:r>
          </a:p>
          <a:p>
            <a:r>
              <a:rPr lang="en-AU" dirty="0"/>
              <a:t>Includes small services which as stand alone services were unsustainable</a:t>
            </a:r>
          </a:p>
          <a:p>
            <a:r>
              <a:rPr lang="en-AU" dirty="0"/>
              <a:t>Generates efficiencies through economies of scale</a:t>
            </a:r>
          </a:p>
          <a:p>
            <a:endParaRPr lang="en-AU" dirty="0"/>
          </a:p>
          <a:p>
            <a:endParaRPr lang="en-AU" dirty="0"/>
          </a:p>
        </p:txBody>
      </p:sp>
      <p:pic>
        <p:nvPicPr>
          <p:cNvPr id="4" name="Picture 3"/>
          <p:cNvPicPr>
            <a:picLocks noChangeAspect="1"/>
          </p:cNvPicPr>
          <p:nvPr/>
        </p:nvPicPr>
        <p:blipFill>
          <a:blip r:embed="rId2"/>
          <a:stretch>
            <a:fillRect/>
          </a:stretch>
        </p:blipFill>
        <p:spPr>
          <a:xfrm>
            <a:off x="8807196" y="424657"/>
            <a:ext cx="2819400" cy="1333500"/>
          </a:xfrm>
          <a:prstGeom prst="rect">
            <a:avLst/>
          </a:prstGeom>
        </p:spPr>
      </p:pic>
    </p:spTree>
    <p:extLst>
      <p:ext uri="{BB962C8B-B14F-4D97-AF65-F5344CB8AC3E}">
        <p14:creationId xmlns:p14="http://schemas.microsoft.com/office/powerpoint/2010/main" val="265309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5507"/>
            <a:ext cx="9853127" cy="655320"/>
          </a:xfrm>
        </p:spPr>
        <p:txBody>
          <a:bodyPr>
            <a:noAutofit/>
          </a:bodyPr>
          <a:lstStyle/>
          <a:p>
            <a:pPr algn="ctr"/>
            <a:r>
              <a:rPr lang="en-AU" sz="4400" b="1" dirty="0"/>
              <a:t>How we instigated change</a:t>
            </a:r>
          </a:p>
        </p:txBody>
      </p:sp>
      <p:sp>
        <p:nvSpPr>
          <p:cNvPr id="3" name="Content Placeholder 2"/>
          <p:cNvSpPr>
            <a:spLocks noGrp="1"/>
          </p:cNvSpPr>
          <p:nvPr>
            <p:ph type="body" sz="half" idx="2"/>
          </p:nvPr>
        </p:nvSpPr>
        <p:spPr>
          <a:xfrm>
            <a:off x="639491" y="1754155"/>
            <a:ext cx="5951156" cy="4512501"/>
          </a:xfrm>
        </p:spPr>
        <p:txBody>
          <a:bodyPr>
            <a:normAutofit/>
          </a:bodyPr>
          <a:lstStyle/>
          <a:p>
            <a:pPr marL="742950" lvl="1" indent="-285750">
              <a:buFont typeface="Arial" panose="020B0604020202020204" pitchFamily="34" charset="0"/>
              <a:buChar char="•"/>
            </a:pPr>
            <a:endParaRPr lang="en-AU" sz="2800" dirty="0"/>
          </a:p>
          <a:p>
            <a:pPr marL="457200" indent="-457200">
              <a:buFont typeface="Arial" panose="020B0604020202020204" pitchFamily="34" charset="0"/>
              <a:buChar char="•"/>
            </a:pPr>
            <a:r>
              <a:rPr lang="en-AU" sz="1600" dirty="0"/>
              <a:t>Presentation at RDA Wheatbelt Conference</a:t>
            </a:r>
          </a:p>
          <a:p>
            <a:pPr marL="457200" indent="-457200">
              <a:buFont typeface="Arial" panose="020B0604020202020204" pitchFamily="34" charset="0"/>
              <a:buChar char="•"/>
            </a:pPr>
            <a:r>
              <a:rPr lang="en-AU" sz="1600" dirty="0"/>
              <a:t>Forum for Service Providers, York</a:t>
            </a:r>
          </a:p>
          <a:p>
            <a:pPr marL="457200" indent="-457200">
              <a:buFont typeface="Arial" panose="020B0604020202020204" pitchFamily="34" charset="0"/>
              <a:buChar char="•"/>
            </a:pPr>
            <a:r>
              <a:rPr lang="en-AU" sz="1600" dirty="0"/>
              <a:t>Lady Gowrie CEO presented their model at the workshop</a:t>
            </a:r>
          </a:p>
          <a:p>
            <a:pPr marL="457200" indent="-457200">
              <a:buFont typeface="Arial" panose="020B0604020202020204" pitchFamily="34" charset="0"/>
              <a:buChar char="•"/>
            </a:pPr>
            <a:r>
              <a:rPr lang="en-AU" sz="1600" dirty="0"/>
              <a:t>Shire of Brookton agreed to be lead agency and apply for funding</a:t>
            </a:r>
          </a:p>
          <a:p>
            <a:pPr marL="457200" indent="-457200">
              <a:buFont typeface="Arial" panose="020B0604020202020204" pitchFamily="34" charset="0"/>
              <a:buChar char="•"/>
            </a:pPr>
            <a:r>
              <a:rPr lang="en-AU" sz="1600" dirty="0"/>
              <a:t>Successful in obtaining funding</a:t>
            </a:r>
          </a:p>
          <a:p>
            <a:pPr marL="457200" indent="-457200">
              <a:buFont typeface="Arial" panose="020B0604020202020204" pitchFamily="34" charset="0"/>
              <a:buChar char="•"/>
            </a:pPr>
            <a:r>
              <a:rPr lang="en-AU" sz="1600" dirty="0"/>
              <a:t>Jill Cameron and Associates recruited to undertake the project.</a:t>
            </a:r>
          </a:p>
          <a:p>
            <a:pPr marL="285750" indent="-285750">
              <a:buFont typeface="Arial" panose="020B0604020202020204" pitchFamily="34" charset="0"/>
              <a:buChar char="•"/>
            </a:pPr>
            <a:endParaRPr lang="en-AU" dirty="0"/>
          </a:p>
        </p:txBody>
      </p:sp>
      <p:pic>
        <p:nvPicPr>
          <p:cNvPr id="1026" name="Picture 2" descr="http://www.findincomenow.com/wp-content/uploads/2014/12/Einstein_InsanityDefin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917" y="1902650"/>
            <a:ext cx="5099157" cy="3059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35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Project Consultants</a:t>
            </a:r>
            <a:br>
              <a:rPr lang="en-AU" dirty="0"/>
            </a:br>
            <a:r>
              <a:rPr lang="en-AU" dirty="0"/>
              <a:t>Jill Cameron &amp; Associates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1334576"/>
              </p:ext>
            </p:extLst>
          </p:nvPr>
        </p:nvGraphicFramePr>
        <p:xfrm>
          <a:off x="677863" y="2186346"/>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70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Reference Group</a:t>
            </a:r>
          </a:p>
        </p:txBody>
      </p:sp>
      <p:sp>
        <p:nvSpPr>
          <p:cNvPr id="3" name="Content Placeholder 2"/>
          <p:cNvSpPr>
            <a:spLocks noGrp="1"/>
          </p:cNvSpPr>
          <p:nvPr>
            <p:ph idx="1"/>
          </p:nvPr>
        </p:nvSpPr>
        <p:spPr/>
        <p:txBody>
          <a:bodyPr>
            <a:normAutofit/>
          </a:bodyPr>
          <a:lstStyle/>
          <a:p>
            <a:r>
              <a:rPr lang="en-AU" dirty="0"/>
              <a:t>Chairperson – Fleur Wilkinson</a:t>
            </a:r>
          </a:p>
          <a:p>
            <a:r>
              <a:rPr lang="en-AU" dirty="0"/>
              <a:t>Mia Davies MP – Member for the Central Wheatbelt</a:t>
            </a:r>
          </a:p>
          <a:p>
            <a:r>
              <a:rPr lang="en-AU" dirty="0"/>
              <a:t>Representatives from </a:t>
            </a:r>
          </a:p>
          <a:p>
            <a:pPr lvl="1"/>
            <a:r>
              <a:rPr lang="en-AU" dirty="0"/>
              <a:t>Department of Education</a:t>
            </a:r>
          </a:p>
          <a:p>
            <a:pPr lvl="1"/>
            <a:r>
              <a:rPr lang="en-AU" dirty="0"/>
              <a:t>RDA Wheatbelt</a:t>
            </a:r>
          </a:p>
          <a:p>
            <a:pPr lvl="1"/>
            <a:r>
              <a:rPr lang="en-AU" dirty="0"/>
              <a:t>Wheatbelt Development Commission</a:t>
            </a:r>
          </a:p>
          <a:p>
            <a:pPr lvl="1"/>
            <a:r>
              <a:rPr lang="en-AU" dirty="0"/>
              <a:t>Department of Local Government and Communities</a:t>
            </a:r>
          </a:p>
          <a:p>
            <a:pPr lvl="1"/>
            <a:r>
              <a:rPr lang="en-AU" dirty="0"/>
              <a:t>Wheatbelt Organisation for Children’s Services</a:t>
            </a:r>
          </a:p>
          <a:p>
            <a:pPr lvl="1"/>
            <a:r>
              <a:rPr lang="en-AU" dirty="0"/>
              <a:t>WALGA</a:t>
            </a:r>
          </a:p>
        </p:txBody>
      </p:sp>
    </p:spTree>
    <p:extLst>
      <p:ext uri="{BB962C8B-B14F-4D97-AF65-F5344CB8AC3E}">
        <p14:creationId xmlns:p14="http://schemas.microsoft.com/office/powerpoint/2010/main" val="155250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365130"/>
            <a:ext cx="7029450" cy="579751"/>
          </a:xfrm>
        </p:spPr>
        <p:txBody>
          <a:bodyPr>
            <a:normAutofit/>
          </a:bodyPr>
          <a:lstStyle/>
          <a:p>
            <a:r>
              <a:rPr lang="en-US" sz="2800" dirty="0"/>
              <a:t>Objectives of Project</a:t>
            </a:r>
          </a:p>
        </p:txBody>
      </p:sp>
      <p:sp>
        <p:nvSpPr>
          <p:cNvPr id="3" name="Content Placeholder 2"/>
          <p:cNvSpPr>
            <a:spLocks noGrp="1"/>
          </p:cNvSpPr>
          <p:nvPr>
            <p:ph idx="1"/>
          </p:nvPr>
        </p:nvSpPr>
        <p:spPr>
          <a:xfrm>
            <a:off x="864896" y="1124917"/>
            <a:ext cx="7588250" cy="5024055"/>
          </a:xfrm>
        </p:spPr>
        <p:txBody>
          <a:bodyPr>
            <a:normAutofit/>
          </a:bodyPr>
          <a:lstStyle/>
          <a:p>
            <a:pPr>
              <a:spcBef>
                <a:spcPts val="4600"/>
              </a:spcBef>
              <a:buFont typeface="+mj-lt"/>
              <a:buAutoNum type="arabicPeriod"/>
            </a:pPr>
            <a:r>
              <a:rPr lang="en-US" dirty="0"/>
              <a:t>Identify and understand cost structures and drivers</a:t>
            </a:r>
          </a:p>
          <a:p>
            <a:pPr>
              <a:spcBef>
                <a:spcPts val="4600"/>
              </a:spcBef>
              <a:buFont typeface="+mj-lt"/>
              <a:buAutoNum type="arabicPeriod"/>
            </a:pPr>
            <a:r>
              <a:rPr lang="en-AU" dirty="0"/>
              <a:t>Develop a business model</a:t>
            </a:r>
          </a:p>
          <a:p>
            <a:pPr>
              <a:spcBef>
                <a:spcPts val="4600"/>
              </a:spcBef>
              <a:buFont typeface="+mj-lt"/>
              <a:buAutoNum type="arabicPeriod"/>
            </a:pPr>
            <a:r>
              <a:rPr lang="en-AU" dirty="0"/>
              <a:t>Recommend a governance and operating structure </a:t>
            </a:r>
          </a:p>
          <a:p>
            <a:pPr>
              <a:spcBef>
                <a:spcPts val="4600"/>
              </a:spcBef>
              <a:buFont typeface="+mj-lt"/>
              <a:buAutoNum type="arabicPeriod"/>
            </a:pPr>
            <a:r>
              <a:rPr lang="en-US" dirty="0"/>
              <a:t>Develop a business case</a:t>
            </a:r>
          </a:p>
          <a:p>
            <a:pPr>
              <a:spcBef>
                <a:spcPts val="4600"/>
              </a:spcBef>
              <a:buFont typeface="+mj-lt"/>
              <a:buAutoNum type="arabicPeriod"/>
            </a:pPr>
            <a:r>
              <a:rPr lang="en-US" dirty="0"/>
              <a:t>Identify change management issues</a:t>
            </a:r>
          </a:p>
          <a:p>
            <a:pPr>
              <a:buFont typeface="+mj-lt"/>
              <a:buAutoNum type="arabicPeriod"/>
            </a:pPr>
            <a:endParaRPr lang="en-AU" dirty="0"/>
          </a:p>
          <a:p>
            <a:pPr>
              <a:buFont typeface="+mj-lt"/>
              <a:buAutoNum type="arabicPeriod"/>
            </a:pPr>
            <a:endParaRPr lang="en-US" dirty="0"/>
          </a:p>
          <a:p>
            <a:endParaRPr lang="en-US" dirty="0"/>
          </a:p>
        </p:txBody>
      </p:sp>
      <p:sp>
        <p:nvSpPr>
          <p:cNvPr id="4" name="Slide Number Placeholder 3"/>
          <p:cNvSpPr>
            <a:spLocks noGrp="1"/>
          </p:cNvSpPr>
          <p:nvPr>
            <p:ph type="sldNum" sz="quarter" idx="12"/>
          </p:nvPr>
        </p:nvSpPr>
        <p:spPr/>
        <p:txBody>
          <a:bodyPr/>
          <a:lstStyle/>
          <a:p>
            <a:fld id="{71297D9E-9512-1C47-9D2E-2FAFD00AD4D1}" type="slidenum">
              <a:rPr lang="en-US" smtClean="0"/>
              <a:t>15</a:t>
            </a:fld>
            <a:endParaRPr lang="en-US" dirty="0"/>
          </a:p>
        </p:txBody>
      </p:sp>
    </p:spTree>
    <p:extLst>
      <p:ext uri="{BB962C8B-B14F-4D97-AF65-F5344CB8AC3E}">
        <p14:creationId xmlns:p14="http://schemas.microsoft.com/office/powerpoint/2010/main" val="299792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2280" y="618930"/>
            <a:ext cx="2258008" cy="845976"/>
          </a:xfrm>
        </p:spPr>
        <p:txBody>
          <a:bodyPr>
            <a:normAutofit/>
          </a:bodyPr>
          <a:lstStyle/>
          <a:p>
            <a:r>
              <a:rPr lang="en-US" sz="2800" dirty="0"/>
              <a:t>Methodology</a:t>
            </a:r>
          </a:p>
        </p:txBody>
      </p:sp>
      <p:sp>
        <p:nvSpPr>
          <p:cNvPr id="3" name="Content Placeholder 2"/>
          <p:cNvSpPr>
            <a:spLocks noGrp="1"/>
          </p:cNvSpPr>
          <p:nvPr>
            <p:ph idx="1"/>
          </p:nvPr>
        </p:nvSpPr>
        <p:spPr>
          <a:xfrm>
            <a:off x="875292" y="1792270"/>
            <a:ext cx="6591985" cy="4387222"/>
          </a:xfrm>
        </p:spPr>
        <p:txBody>
          <a:bodyPr>
            <a:normAutofit/>
          </a:bodyPr>
          <a:lstStyle/>
          <a:p>
            <a:r>
              <a:rPr lang="en-US" dirty="0"/>
              <a:t>Collect and </a:t>
            </a:r>
            <a:r>
              <a:rPr lang="en-US" dirty="0" err="1"/>
              <a:t>analyse</a:t>
            </a:r>
            <a:r>
              <a:rPr lang="en-US" dirty="0"/>
              <a:t> data</a:t>
            </a:r>
          </a:p>
          <a:p>
            <a:r>
              <a:rPr lang="en-US" dirty="0"/>
              <a:t>Compare with services in the Lady Gowrie Tasmania Cluster model</a:t>
            </a:r>
          </a:p>
          <a:p>
            <a:r>
              <a:rPr lang="en-US" dirty="0"/>
              <a:t>Development of a region-wide cluster model tailored to the Wheatbelt </a:t>
            </a:r>
          </a:p>
          <a:p>
            <a:r>
              <a:rPr lang="en-US" dirty="0"/>
              <a:t>Consultation with stakeholders including funders and the project Reference Group</a:t>
            </a:r>
          </a:p>
          <a:p>
            <a:r>
              <a:rPr lang="en-US" dirty="0"/>
              <a:t>Communication with Shires, Management Committees and services throughout the project</a:t>
            </a:r>
          </a:p>
          <a:p>
            <a:r>
              <a:rPr lang="en-US" dirty="0"/>
              <a:t>Presentation of the proposed model to service providers.</a:t>
            </a:r>
          </a:p>
        </p:txBody>
      </p:sp>
      <p:sp>
        <p:nvSpPr>
          <p:cNvPr id="4" name="Slide Number Placeholder 3"/>
          <p:cNvSpPr>
            <a:spLocks noGrp="1"/>
          </p:cNvSpPr>
          <p:nvPr>
            <p:ph type="sldNum" sz="quarter" idx="12"/>
          </p:nvPr>
        </p:nvSpPr>
        <p:spPr/>
        <p:txBody>
          <a:bodyPr/>
          <a:lstStyle/>
          <a:p>
            <a:fld id="{71297D9E-9512-1C47-9D2E-2FAFD00AD4D1}" type="slidenum">
              <a:rPr lang="en-US" smtClean="0"/>
              <a:t>16</a:t>
            </a:fld>
            <a:endParaRPr lang="en-US" dirty="0"/>
          </a:p>
        </p:txBody>
      </p:sp>
    </p:spTree>
    <p:extLst>
      <p:ext uri="{BB962C8B-B14F-4D97-AF65-F5344CB8AC3E}">
        <p14:creationId xmlns:p14="http://schemas.microsoft.com/office/powerpoint/2010/main" val="2168240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1297D9E-9512-1C47-9D2E-2FAFD00AD4D1}" type="slidenum">
              <a:rPr lang="en-US" smtClean="0"/>
              <a:t>17</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860005275"/>
              </p:ext>
            </p:extLst>
          </p:nvPr>
        </p:nvGraphicFramePr>
        <p:xfrm>
          <a:off x="1096206" y="138545"/>
          <a:ext cx="7742993" cy="6555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594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2458720" y="264160"/>
          <a:ext cx="7320280" cy="63500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496803" y="831876"/>
            <a:ext cx="3804609" cy="1200329"/>
          </a:xfrm>
          <a:prstGeom prst="rect">
            <a:avLst/>
          </a:prstGeom>
          <a:noFill/>
        </p:spPr>
        <p:txBody>
          <a:bodyPr wrap="square" rtlCol="0">
            <a:spAutoFit/>
          </a:bodyPr>
          <a:lstStyle/>
          <a:p>
            <a:r>
              <a:rPr lang="en-US" dirty="0"/>
              <a:t>Without the Commonwealth </a:t>
            </a:r>
          </a:p>
          <a:p>
            <a:r>
              <a:rPr lang="en-US" dirty="0"/>
              <a:t>Sustainability grants the deficits would be significantly higher than they currently are.</a:t>
            </a:r>
          </a:p>
        </p:txBody>
      </p:sp>
      <p:sp>
        <p:nvSpPr>
          <p:cNvPr id="3" name="Slide Number Placeholder 2"/>
          <p:cNvSpPr>
            <a:spLocks noGrp="1"/>
          </p:cNvSpPr>
          <p:nvPr>
            <p:ph type="sldNum" sz="quarter" idx="12"/>
          </p:nvPr>
        </p:nvSpPr>
        <p:spPr/>
        <p:txBody>
          <a:bodyPr/>
          <a:lstStyle/>
          <a:p>
            <a:fld id="{71297D9E-9512-1C47-9D2E-2FAFD00AD4D1}" type="slidenum">
              <a:rPr lang="en-US" smtClean="0"/>
              <a:t>18</a:t>
            </a:fld>
            <a:endParaRPr lang="en-US" dirty="0"/>
          </a:p>
        </p:txBody>
      </p:sp>
    </p:spTree>
    <p:extLst>
      <p:ext uri="{BB962C8B-B14F-4D97-AF65-F5344CB8AC3E}">
        <p14:creationId xmlns:p14="http://schemas.microsoft.com/office/powerpoint/2010/main" val="3366494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nvGraphicFramePr>
        <p:xfrm>
          <a:off x="2123440" y="731520"/>
          <a:ext cx="7650480" cy="541528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7183119" y="3332480"/>
            <a:ext cx="3192521" cy="923330"/>
          </a:xfrm>
          <a:prstGeom prst="rect">
            <a:avLst/>
          </a:prstGeom>
          <a:noFill/>
        </p:spPr>
        <p:txBody>
          <a:bodyPr wrap="square" rtlCol="0">
            <a:spAutoFit/>
          </a:bodyPr>
          <a:lstStyle/>
          <a:p>
            <a:r>
              <a:rPr lang="en-US" dirty="0"/>
              <a:t>In most cases the income received in fees is less than the cost of paying the staff.</a:t>
            </a:r>
          </a:p>
        </p:txBody>
      </p:sp>
      <p:sp>
        <p:nvSpPr>
          <p:cNvPr id="3" name="Slide Number Placeholder 2"/>
          <p:cNvSpPr>
            <a:spLocks noGrp="1"/>
          </p:cNvSpPr>
          <p:nvPr>
            <p:ph type="sldNum" sz="quarter" idx="12"/>
          </p:nvPr>
        </p:nvSpPr>
        <p:spPr/>
        <p:txBody>
          <a:bodyPr/>
          <a:lstStyle/>
          <a:p>
            <a:fld id="{71297D9E-9512-1C47-9D2E-2FAFD00AD4D1}" type="slidenum">
              <a:rPr lang="en-US" smtClean="0"/>
              <a:t>19</a:t>
            </a:fld>
            <a:endParaRPr lang="en-US" dirty="0"/>
          </a:p>
        </p:txBody>
      </p:sp>
    </p:spTree>
    <p:extLst>
      <p:ext uri="{BB962C8B-B14F-4D97-AF65-F5344CB8AC3E}">
        <p14:creationId xmlns:p14="http://schemas.microsoft.com/office/powerpoint/2010/main" val="417143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33842" y="3822787"/>
            <a:ext cx="7766936" cy="1646302"/>
          </a:xfrm>
        </p:spPr>
        <p:txBody>
          <a:bodyPr/>
          <a:lstStyle/>
          <a:p>
            <a:pPr algn="ctr"/>
            <a:br>
              <a:rPr lang="en-AU" dirty="0"/>
            </a:br>
            <a:br>
              <a:rPr lang="en-AU" dirty="0"/>
            </a:br>
            <a:r>
              <a:rPr lang="en-AU" dirty="0"/>
              <a:t>Early Childhood Education and Care</a:t>
            </a:r>
            <a:br>
              <a:rPr lang="en-AU" dirty="0"/>
            </a:br>
            <a:br>
              <a:rPr lang="en-AU" dirty="0"/>
            </a:br>
            <a:r>
              <a:rPr lang="en-AU" dirty="0"/>
              <a:t>=</a:t>
            </a:r>
            <a:br>
              <a:rPr lang="en-AU" dirty="0"/>
            </a:br>
            <a:br>
              <a:rPr lang="en-AU" dirty="0"/>
            </a:br>
            <a:r>
              <a:rPr lang="en-AU" dirty="0"/>
              <a:t>“Childcare”</a:t>
            </a:r>
          </a:p>
        </p:txBody>
      </p:sp>
    </p:spTree>
    <p:extLst>
      <p:ext uri="{BB962C8B-B14F-4D97-AF65-F5344CB8AC3E}">
        <p14:creationId xmlns:p14="http://schemas.microsoft.com/office/powerpoint/2010/main" val="256272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1297D9E-9512-1C47-9D2E-2FAFD00AD4D1}" type="slidenum">
              <a:rPr lang="en-US" smtClean="0"/>
              <a:t>20</a:t>
            </a:fld>
            <a:endParaRPr lang="en-US" dirty="0"/>
          </a:p>
        </p:txBody>
      </p:sp>
      <p:graphicFrame>
        <p:nvGraphicFramePr>
          <p:cNvPr id="5" name="Chart 4"/>
          <p:cNvGraphicFramePr>
            <a:graphicFrameLocks/>
          </p:cNvGraphicFramePr>
          <p:nvPr>
            <p:extLst>
              <p:ext uri="{D42A27DB-BD31-4B8C-83A1-F6EECF244321}">
                <p14:modId xmlns:p14="http://schemas.microsoft.com/office/powerpoint/2010/main" val="2526151550"/>
              </p:ext>
            </p:extLst>
          </p:nvPr>
        </p:nvGraphicFramePr>
        <p:xfrm>
          <a:off x="1068639" y="192591"/>
          <a:ext cx="7968344" cy="65500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5407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1297D9E-9512-1C47-9D2E-2FAFD00AD4D1}" type="slidenum">
              <a:rPr lang="en-US" smtClean="0"/>
              <a:t>21</a:t>
            </a:fld>
            <a:endParaRPr lang="en-US" dirty="0"/>
          </a:p>
        </p:txBody>
      </p:sp>
      <p:graphicFrame>
        <p:nvGraphicFramePr>
          <p:cNvPr id="6" name="Chart 5"/>
          <p:cNvGraphicFramePr>
            <a:graphicFrameLocks/>
          </p:cNvGraphicFramePr>
          <p:nvPr>
            <p:extLst>
              <p:ext uri="{D42A27DB-BD31-4B8C-83A1-F6EECF244321}">
                <p14:modId xmlns:p14="http://schemas.microsoft.com/office/powerpoint/2010/main" val="1989871178"/>
              </p:ext>
            </p:extLst>
          </p:nvPr>
        </p:nvGraphicFramePr>
        <p:xfrm>
          <a:off x="1144275" y="110623"/>
          <a:ext cx="6986433" cy="64977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7739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992124" y="5001898"/>
            <a:ext cx="7302555" cy="1337602"/>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AutoNum type="arabicPlain" startAt="25"/>
            </a:pPr>
            <a:r>
              <a:rPr lang="en-US" sz="1662" dirty="0">
                <a:solidFill>
                  <a:schemeClr val="tx1"/>
                </a:solidFill>
              </a:rPr>
              <a:t>Services</a:t>
            </a:r>
          </a:p>
          <a:p>
            <a:pPr marL="342900" indent="-342900" algn="ctr">
              <a:buAutoNum type="arabicPlain" startAt="25"/>
            </a:pPr>
            <a:endParaRPr lang="en-US" sz="1662" dirty="0">
              <a:solidFill>
                <a:schemeClr val="tx1"/>
              </a:solidFill>
            </a:endParaRPr>
          </a:p>
          <a:p>
            <a:pPr algn="ctr"/>
            <a:r>
              <a:rPr lang="en-US" sz="1662" dirty="0">
                <a:solidFill>
                  <a:schemeClr val="tx1"/>
                </a:solidFill>
              </a:rPr>
              <a:t>467 places</a:t>
            </a:r>
          </a:p>
          <a:p>
            <a:pPr algn="ctr"/>
            <a:endParaRPr lang="en-US" sz="1662" dirty="0">
              <a:solidFill>
                <a:schemeClr val="tx1"/>
              </a:solidFill>
            </a:endParaRPr>
          </a:p>
        </p:txBody>
      </p:sp>
      <p:cxnSp>
        <p:nvCxnSpPr>
          <p:cNvPr id="23" name="Straight Connector 22"/>
          <p:cNvCxnSpPr>
            <a:stCxn id="5" idx="2"/>
            <a:endCxn id="6" idx="0"/>
          </p:cNvCxnSpPr>
          <p:nvPr/>
        </p:nvCxnSpPr>
        <p:spPr>
          <a:xfrm flipH="1">
            <a:off x="4665338" y="1614597"/>
            <a:ext cx="3353" cy="2299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6" idx="2"/>
            <a:endCxn id="7" idx="0"/>
          </p:cNvCxnSpPr>
          <p:nvPr/>
        </p:nvCxnSpPr>
        <p:spPr>
          <a:xfrm>
            <a:off x="4665338" y="2299804"/>
            <a:ext cx="3352" cy="316918"/>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992124" y="988588"/>
            <a:ext cx="7715099" cy="3596426"/>
            <a:chOff x="2195773" y="662016"/>
            <a:chExt cx="7715099" cy="3596426"/>
          </a:xfrm>
        </p:grpSpPr>
        <p:sp>
          <p:nvSpPr>
            <p:cNvPr id="5" name="Rectangle 4"/>
            <p:cNvSpPr/>
            <p:nvPr/>
          </p:nvSpPr>
          <p:spPr>
            <a:xfrm>
              <a:off x="5118375" y="832800"/>
              <a:ext cx="1507930" cy="45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dirty="0"/>
                <a:t>Restructured Incorporated Entity</a:t>
              </a:r>
            </a:p>
          </p:txBody>
        </p:sp>
        <p:sp>
          <p:nvSpPr>
            <p:cNvPr id="6" name="Rectangle 5"/>
            <p:cNvSpPr/>
            <p:nvPr/>
          </p:nvSpPr>
          <p:spPr>
            <a:xfrm>
              <a:off x="5115022" y="1518007"/>
              <a:ext cx="1507930" cy="45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a:t>Board</a:t>
              </a:r>
              <a:endParaRPr lang="en-US" sz="1108" dirty="0"/>
            </a:p>
          </p:txBody>
        </p:sp>
        <p:sp>
          <p:nvSpPr>
            <p:cNvPr id="7" name="Rectangle 6"/>
            <p:cNvSpPr/>
            <p:nvPr/>
          </p:nvSpPr>
          <p:spPr>
            <a:xfrm>
              <a:off x="5118374" y="2290150"/>
              <a:ext cx="1507930" cy="45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a:t>General Manager</a:t>
              </a:r>
              <a:endParaRPr lang="en-US" sz="1108" dirty="0"/>
            </a:p>
          </p:txBody>
        </p:sp>
        <p:sp>
          <p:nvSpPr>
            <p:cNvPr id="8" name="Rectangle 7"/>
            <p:cNvSpPr/>
            <p:nvPr/>
          </p:nvSpPr>
          <p:spPr>
            <a:xfrm>
              <a:off x="2195774" y="2290150"/>
              <a:ext cx="1708669" cy="455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3776" indent="-263776">
                <a:buFont typeface="Arial" charset="0"/>
                <a:buChar char="•"/>
              </a:pPr>
              <a:r>
                <a:rPr lang="en-US" sz="1108" dirty="0"/>
                <a:t>Finance Manager</a:t>
              </a:r>
              <a:endParaRPr lang="en-US" sz="1662" dirty="0"/>
            </a:p>
            <a:p>
              <a:pPr marL="263776" indent="-263776">
                <a:buFont typeface="Arial" charset="0"/>
                <a:buChar char="•"/>
              </a:pPr>
              <a:r>
                <a:rPr lang="en-US" sz="1108" dirty="0"/>
                <a:t>Administrator</a:t>
              </a:r>
              <a:r>
                <a:rPr lang="en-US" sz="1662" dirty="0"/>
                <a:t> </a:t>
              </a:r>
            </a:p>
          </p:txBody>
        </p:sp>
        <p:sp>
          <p:nvSpPr>
            <p:cNvPr id="9" name="Rectangle 8"/>
            <p:cNvSpPr/>
            <p:nvPr/>
          </p:nvSpPr>
          <p:spPr>
            <a:xfrm>
              <a:off x="2195773" y="1419546"/>
              <a:ext cx="1507930" cy="529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dirty="0"/>
                <a:t>Service  Advisory </a:t>
              </a:r>
            </a:p>
            <a:p>
              <a:pPr algn="ctr"/>
              <a:r>
                <a:rPr lang="en-US" sz="1108" dirty="0"/>
                <a:t>Groups</a:t>
              </a:r>
            </a:p>
          </p:txBody>
        </p:sp>
        <p:sp>
          <p:nvSpPr>
            <p:cNvPr id="10" name="Rectangle 9"/>
            <p:cNvSpPr/>
            <p:nvPr/>
          </p:nvSpPr>
          <p:spPr>
            <a:xfrm>
              <a:off x="7514014" y="662016"/>
              <a:ext cx="2304000" cy="172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58265" indent="-158265">
                <a:buFont typeface="Arial" charset="0"/>
                <a:buChar char="•"/>
              </a:pPr>
              <a:r>
                <a:rPr lang="en-US" sz="1108" dirty="0"/>
                <a:t>SKILLS &amp; EXPERIENCE</a:t>
              </a:r>
            </a:p>
            <a:p>
              <a:pPr marL="158265" indent="-158265">
                <a:buFont typeface="Arial" charset="0"/>
                <a:buChar char="•"/>
              </a:pPr>
              <a:r>
                <a:rPr lang="en-US" sz="1108" dirty="0"/>
                <a:t>Legal </a:t>
              </a:r>
            </a:p>
            <a:p>
              <a:pPr marL="158265" indent="-158265">
                <a:buFont typeface="Arial" charset="0"/>
                <a:buChar char="•"/>
              </a:pPr>
              <a:r>
                <a:rPr lang="en-US" sz="1108" dirty="0"/>
                <a:t>Financial</a:t>
              </a:r>
            </a:p>
            <a:p>
              <a:pPr marL="158265" indent="-158265">
                <a:buFont typeface="Arial" charset="0"/>
                <a:buChar char="•"/>
              </a:pPr>
              <a:r>
                <a:rPr lang="en-US" sz="1108" dirty="0"/>
                <a:t>Human Resources</a:t>
              </a:r>
            </a:p>
            <a:p>
              <a:pPr marL="158265" indent="-158265">
                <a:buFont typeface="Arial" charset="0"/>
                <a:buChar char="•"/>
              </a:pPr>
              <a:r>
                <a:rPr lang="en-US" sz="1108" dirty="0"/>
                <a:t>Marketing /Communications</a:t>
              </a:r>
            </a:p>
            <a:p>
              <a:pPr marL="158265" indent="-158265">
                <a:buFont typeface="Arial" charset="0"/>
                <a:buChar char="•"/>
              </a:pPr>
              <a:r>
                <a:rPr lang="en-US" sz="1108" dirty="0"/>
                <a:t>1 person from each of the three cluster areas</a:t>
              </a:r>
            </a:p>
            <a:p>
              <a:pPr marL="158265" indent="-158265">
                <a:buFont typeface="Arial" charset="0"/>
                <a:buChar char="•"/>
              </a:pPr>
              <a:r>
                <a:rPr lang="en-US" sz="1108" dirty="0"/>
                <a:t>1 ECEC </a:t>
              </a:r>
            </a:p>
            <a:p>
              <a:pPr marL="158265" indent="-158265">
                <a:buFont typeface="Arial" charset="0"/>
                <a:buChar char="•"/>
              </a:pPr>
              <a:r>
                <a:rPr lang="en-US" sz="1108" dirty="0"/>
                <a:t>1 School Education</a:t>
              </a:r>
            </a:p>
            <a:p>
              <a:pPr marL="158265" indent="-158265">
                <a:buFont typeface="Arial" charset="0"/>
                <a:buChar char="•"/>
              </a:pPr>
              <a:endParaRPr lang="en-US" sz="1108" dirty="0"/>
            </a:p>
          </p:txBody>
        </p:sp>
        <p:sp>
          <p:nvSpPr>
            <p:cNvPr id="11" name="Rectangle 10"/>
            <p:cNvSpPr/>
            <p:nvPr/>
          </p:nvSpPr>
          <p:spPr>
            <a:xfrm>
              <a:off x="2489770" y="3379210"/>
              <a:ext cx="1507930" cy="827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dirty="0" err="1"/>
                <a:t>Narrogin</a:t>
              </a:r>
              <a:endParaRPr lang="en-US" sz="1108" dirty="0"/>
            </a:p>
            <a:p>
              <a:pPr algn="ctr"/>
              <a:r>
                <a:rPr lang="en-US" sz="1108" dirty="0"/>
                <a:t>153 places </a:t>
              </a:r>
            </a:p>
            <a:p>
              <a:pPr algn="ctr"/>
              <a:r>
                <a:rPr lang="en-US" sz="1108" dirty="0"/>
                <a:t>Cluster Manager</a:t>
              </a:r>
            </a:p>
          </p:txBody>
        </p:sp>
        <p:sp>
          <p:nvSpPr>
            <p:cNvPr id="14" name="Rectangle 13"/>
            <p:cNvSpPr/>
            <p:nvPr/>
          </p:nvSpPr>
          <p:spPr>
            <a:xfrm>
              <a:off x="5115023" y="3379211"/>
              <a:ext cx="1528135" cy="87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dirty="0" err="1"/>
                <a:t>Wongan</a:t>
              </a:r>
              <a:r>
                <a:rPr lang="en-US" sz="1108" dirty="0"/>
                <a:t> Hills</a:t>
              </a:r>
            </a:p>
            <a:p>
              <a:pPr algn="ctr"/>
              <a:r>
                <a:rPr lang="en-US" sz="1108" dirty="0"/>
                <a:t>196 places </a:t>
              </a:r>
            </a:p>
            <a:p>
              <a:pPr algn="ctr"/>
              <a:r>
                <a:rPr lang="en-US" sz="1108" dirty="0"/>
                <a:t>Cluster Manager</a:t>
              </a:r>
            </a:p>
          </p:txBody>
        </p:sp>
        <p:sp>
          <p:nvSpPr>
            <p:cNvPr id="16" name="Rectangle 15"/>
            <p:cNvSpPr/>
            <p:nvPr/>
          </p:nvSpPr>
          <p:spPr>
            <a:xfrm>
              <a:off x="8321041" y="3379211"/>
              <a:ext cx="1589831" cy="879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8" dirty="0" err="1"/>
                <a:t>Merredin</a:t>
              </a:r>
              <a:endParaRPr lang="en-US" sz="1108" dirty="0"/>
            </a:p>
            <a:p>
              <a:pPr algn="ctr"/>
              <a:r>
                <a:rPr lang="en-US" sz="1108" dirty="0"/>
                <a:t>118 places </a:t>
              </a:r>
            </a:p>
            <a:p>
              <a:pPr algn="ctr"/>
              <a:r>
                <a:rPr lang="en-US" sz="1108" dirty="0"/>
                <a:t>Cluster Manager</a:t>
              </a:r>
            </a:p>
          </p:txBody>
        </p:sp>
        <p:cxnSp>
          <p:nvCxnSpPr>
            <p:cNvPr id="19" name="Straight Arrow Connector 18"/>
            <p:cNvCxnSpPr/>
            <p:nvPr/>
          </p:nvCxnSpPr>
          <p:spPr>
            <a:xfrm flipV="1">
              <a:off x="6722532" y="1565014"/>
              <a:ext cx="737083" cy="22146"/>
            </a:xfrm>
            <a:prstGeom prst="straightConnector1">
              <a:avLst/>
            </a:prstGeom>
            <a:ln cmpd="sng">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3784812" y="1587161"/>
              <a:ext cx="1296046"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2"/>
            </p:cNvCxnSpPr>
            <p:nvPr/>
          </p:nvCxnSpPr>
          <p:spPr>
            <a:xfrm flipH="1">
              <a:off x="5868988" y="2745374"/>
              <a:ext cx="3353" cy="40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3223531" y="3151598"/>
              <a:ext cx="59312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1" idx="0"/>
            </p:cNvCxnSpPr>
            <p:nvPr/>
          </p:nvCxnSpPr>
          <p:spPr>
            <a:xfrm>
              <a:off x="3243735" y="3151598"/>
              <a:ext cx="1" cy="22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889193" y="3149228"/>
              <a:ext cx="1" cy="22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154773" y="3135792"/>
              <a:ext cx="1" cy="227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7" idx="1"/>
              <a:endCxn id="8" idx="3"/>
            </p:cNvCxnSpPr>
            <p:nvPr/>
          </p:nvCxnSpPr>
          <p:spPr>
            <a:xfrm flipH="1">
              <a:off x="3904442" y="2517762"/>
              <a:ext cx="12139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006588" y="200857"/>
            <a:ext cx="4825430" cy="369332"/>
          </a:xfrm>
          <a:prstGeom prst="rect">
            <a:avLst/>
          </a:prstGeom>
          <a:noFill/>
        </p:spPr>
        <p:txBody>
          <a:bodyPr wrap="square" rtlCol="0">
            <a:spAutoFit/>
          </a:bodyPr>
          <a:lstStyle/>
          <a:p>
            <a:r>
              <a:rPr lang="en-US" dirty="0"/>
              <a:t>Possible Structure for Cluster Model</a:t>
            </a:r>
          </a:p>
        </p:txBody>
      </p:sp>
    </p:spTree>
    <p:extLst>
      <p:ext uri="{BB962C8B-B14F-4D97-AF65-F5344CB8AC3E}">
        <p14:creationId xmlns:p14="http://schemas.microsoft.com/office/powerpoint/2010/main" val="355088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en-US" dirty="0"/>
              <a:t>OPPORTUNITIES</a:t>
            </a:r>
          </a:p>
        </p:txBody>
      </p:sp>
      <p:sp>
        <p:nvSpPr>
          <p:cNvPr id="25603" name="Rectangle 3"/>
          <p:cNvSpPr>
            <a:spLocks noGrp="1" noChangeArrowheads="1"/>
          </p:cNvSpPr>
          <p:nvPr>
            <p:ph type="body" idx="1"/>
          </p:nvPr>
        </p:nvSpPr>
        <p:spPr>
          <a:xfrm>
            <a:off x="677334" y="1664581"/>
            <a:ext cx="9343744" cy="4886960"/>
          </a:xfrm>
        </p:spPr>
        <p:txBody>
          <a:bodyPr>
            <a:normAutofit/>
          </a:bodyPr>
          <a:lstStyle/>
          <a:p>
            <a:pPr eaLnBrk="1" hangingPunct="1">
              <a:lnSpc>
                <a:spcPct val="90000"/>
              </a:lnSpc>
            </a:pPr>
            <a:r>
              <a:rPr lang="en-US" altLang="en-US" dirty="0"/>
              <a:t>Sustain the community owned model </a:t>
            </a:r>
          </a:p>
          <a:p>
            <a:pPr eaLnBrk="1" hangingPunct="1">
              <a:lnSpc>
                <a:spcPct val="90000"/>
              </a:lnSpc>
            </a:pPr>
            <a:r>
              <a:rPr lang="en-US" altLang="en-US" dirty="0"/>
              <a:t>Supports service viability</a:t>
            </a:r>
          </a:p>
          <a:p>
            <a:pPr eaLnBrk="1" hangingPunct="1">
              <a:lnSpc>
                <a:spcPct val="90000"/>
              </a:lnSpc>
            </a:pPr>
            <a:r>
              <a:rPr lang="en-US" altLang="en-US" dirty="0"/>
              <a:t>Economy of scale</a:t>
            </a:r>
          </a:p>
          <a:p>
            <a:pPr eaLnBrk="1" hangingPunct="1">
              <a:lnSpc>
                <a:spcPct val="90000"/>
              </a:lnSpc>
            </a:pPr>
            <a:r>
              <a:rPr lang="en-US" altLang="en-US" dirty="0"/>
              <a:t>Eliminates duplication </a:t>
            </a:r>
          </a:p>
          <a:p>
            <a:pPr eaLnBrk="1" hangingPunct="1">
              <a:lnSpc>
                <a:spcPct val="90000"/>
              </a:lnSpc>
            </a:pPr>
            <a:r>
              <a:rPr lang="en-US" altLang="en-US" dirty="0"/>
              <a:t>Support for professional staff</a:t>
            </a:r>
          </a:p>
          <a:p>
            <a:pPr eaLnBrk="1" hangingPunct="1">
              <a:lnSpc>
                <a:spcPct val="90000"/>
              </a:lnSpc>
            </a:pPr>
            <a:r>
              <a:rPr lang="en-US" altLang="en-US" dirty="0"/>
              <a:t>Job security </a:t>
            </a:r>
          </a:p>
          <a:p>
            <a:pPr eaLnBrk="1" hangingPunct="1">
              <a:lnSpc>
                <a:spcPct val="90000"/>
              </a:lnSpc>
            </a:pPr>
            <a:r>
              <a:rPr lang="en-US" altLang="en-US" dirty="0"/>
              <a:t>Career path opportunities</a:t>
            </a:r>
          </a:p>
          <a:p>
            <a:pPr eaLnBrk="1" hangingPunct="1">
              <a:lnSpc>
                <a:spcPct val="90000"/>
              </a:lnSpc>
            </a:pPr>
            <a:r>
              <a:rPr lang="en-US" altLang="en-US" dirty="0"/>
              <a:t>Business development opportunities</a:t>
            </a:r>
            <a:endParaRPr lang="en-US" altLang="en-US" sz="2100" dirty="0"/>
          </a:p>
          <a:p>
            <a:pPr eaLnBrk="1" hangingPunct="1">
              <a:lnSpc>
                <a:spcPct val="90000"/>
              </a:lnSpc>
              <a:buFont typeface="Wingdings" charset="2"/>
              <a:buNone/>
            </a:pPr>
            <a:endParaRPr lang="en-US" altLang="en-US" sz="2100" dirty="0"/>
          </a:p>
          <a:p>
            <a:pPr eaLnBrk="1" hangingPunct="1">
              <a:lnSpc>
                <a:spcPct val="90000"/>
              </a:lnSpc>
              <a:buFont typeface="Wingdings" charset="2"/>
              <a:buNone/>
            </a:pPr>
            <a:endParaRPr lang="en-US" altLang="en-US" sz="2100" dirty="0"/>
          </a:p>
        </p:txBody>
      </p:sp>
      <p:sp>
        <p:nvSpPr>
          <p:cNvPr id="2" name="Slide Number Placeholder 1"/>
          <p:cNvSpPr>
            <a:spLocks noGrp="1"/>
          </p:cNvSpPr>
          <p:nvPr>
            <p:ph type="sldNum" sz="quarter" idx="12"/>
          </p:nvPr>
        </p:nvSpPr>
        <p:spPr/>
        <p:txBody>
          <a:bodyPr/>
          <a:lstStyle/>
          <a:p>
            <a:fld id="{71297D9E-9512-1C47-9D2E-2FAFD00AD4D1}" type="slidenum">
              <a:rPr lang="en-US" smtClean="0"/>
              <a:t>23</a:t>
            </a:fld>
            <a:endParaRPr lang="en-US" dirty="0"/>
          </a:p>
        </p:txBody>
      </p:sp>
    </p:spTree>
    <p:extLst>
      <p:ext uri="{BB962C8B-B14F-4D97-AF65-F5344CB8AC3E}">
        <p14:creationId xmlns:p14="http://schemas.microsoft.com/office/powerpoint/2010/main" val="2442996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01959"/>
          </a:xfrm>
        </p:spPr>
        <p:txBody>
          <a:bodyPr/>
          <a:lstStyle/>
          <a:p>
            <a:pPr algn="ctr"/>
            <a:r>
              <a:rPr lang="en-AU" dirty="0"/>
              <a:t>Stage 2</a:t>
            </a:r>
          </a:p>
        </p:txBody>
      </p:sp>
      <p:sp>
        <p:nvSpPr>
          <p:cNvPr id="3" name="Content Placeholder 2"/>
          <p:cNvSpPr>
            <a:spLocks noGrp="1"/>
          </p:cNvSpPr>
          <p:nvPr>
            <p:ph idx="1"/>
          </p:nvPr>
        </p:nvSpPr>
        <p:spPr/>
        <p:txBody>
          <a:bodyPr/>
          <a:lstStyle/>
          <a:p>
            <a:r>
              <a:rPr lang="en-AU" dirty="0"/>
              <a:t>Funding has been obtained</a:t>
            </a:r>
          </a:p>
          <a:p>
            <a:r>
              <a:rPr lang="en-AU" dirty="0"/>
              <a:t>Obtaining formal agreement from services</a:t>
            </a:r>
          </a:p>
          <a:p>
            <a:r>
              <a:rPr lang="en-AU" dirty="0"/>
              <a:t>Setting up “new” organisation</a:t>
            </a:r>
          </a:p>
          <a:p>
            <a:r>
              <a:rPr lang="en-AU" dirty="0"/>
              <a:t>Pilot Cluster</a:t>
            </a:r>
          </a:p>
          <a:p>
            <a:r>
              <a:rPr lang="en-AU" dirty="0"/>
              <a:t>Report and next phase planning</a:t>
            </a:r>
          </a:p>
          <a:p>
            <a:r>
              <a:rPr lang="en-AU" dirty="0"/>
              <a:t>To be completed by 30 November 2016</a:t>
            </a:r>
          </a:p>
          <a:p>
            <a:endParaRPr lang="en-AU" dirty="0"/>
          </a:p>
        </p:txBody>
      </p:sp>
    </p:spTree>
    <p:extLst>
      <p:ext uri="{BB962C8B-B14F-4D97-AF65-F5344CB8AC3E}">
        <p14:creationId xmlns:p14="http://schemas.microsoft.com/office/powerpoint/2010/main" val="3737927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Stage 3</a:t>
            </a:r>
          </a:p>
        </p:txBody>
      </p:sp>
      <p:sp>
        <p:nvSpPr>
          <p:cNvPr id="3" name="Content Placeholder 2"/>
          <p:cNvSpPr>
            <a:spLocks noGrp="1"/>
          </p:cNvSpPr>
          <p:nvPr>
            <p:ph idx="1"/>
          </p:nvPr>
        </p:nvSpPr>
        <p:spPr/>
        <p:txBody>
          <a:bodyPr/>
          <a:lstStyle/>
          <a:p>
            <a:r>
              <a:rPr lang="en-AU" dirty="0"/>
              <a:t>Development of new business processes</a:t>
            </a:r>
          </a:p>
          <a:p>
            <a:r>
              <a:rPr lang="en-AU" dirty="0"/>
              <a:t>Implementation of first cluster (Narrogin)</a:t>
            </a:r>
          </a:p>
          <a:p>
            <a:r>
              <a:rPr lang="en-AU" dirty="0"/>
              <a:t>Review of all processes (lessons learned)</a:t>
            </a:r>
          </a:p>
          <a:p>
            <a:r>
              <a:rPr lang="en-AU" dirty="0"/>
              <a:t>Refinement of processes</a:t>
            </a:r>
          </a:p>
          <a:p>
            <a:r>
              <a:rPr lang="en-AU" dirty="0"/>
              <a:t>Implementation of following two clusters</a:t>
            </a:r>
          </a:p>
        </p:txBody>
      </p:sp>
    </p:spTree>
    <p:extLst>
      <p:ext uri="{BB962C8B-B14F-4D97-AF65-F5344CB8AC3E}">
        <p14:creationId xmlns:p14="http://schemas.microsoft.com/office/powerpoint/2010/main" val="1118311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Net Community Benefits Assessment</a:t>
            </a:r>
          </a:p>
        </p:txBody>
      </p:sp>
      <p:sp>
        <p:nvSpPr>
          <p:cNvPr id="3" name="Content Placeholder 2"/>
          <p:cNvSpPr>
            <a:spLocks noGrp="1"/>
          </p:cNvSpPr>
          <p:nvPr>
            <p:ph idx="1"/>
          </p:nvPr>
        </p:nvSpPr>
        <p:spPr/>
        <p:txBody>
          <a:bodyPr/>
          <a:lstStyle/>
          <a:p>
            <a:r>
              <a:rPr lang="en-AU" sz="2400" dirty="0"/>
              <a:t>Undertaken by RPS Australia</a:t>
            </a:r>
          </a:p>
          <a:p>
            <a:r>
              <a:rPr lang="en-AU" sz="2800" dirty="0"/>
              <a:t>Findings - </a:t>
            </a:r>
            <a:r>
              <a:rPr lang="en-AU" sz="2800" i="1" dirty="0"/>
              <a:t>“the proposed model is expected to provide </a:t>
            </a:r>
            <a:r>
              <a:rPr lang="en-AU" sz="2800" i="1" u="sng" dirty="0"/>
              <a:t>significant and tangible benefits </a:t>
            </a:r>
            <a:r>
              <a:rPr lang="en-AU" sz="2800" i="1" dirty="0"/>
              <a:t>to the Wheatbelt region and more broadly across the state”.</a:t>
            </a:r>
          </a:p>
          <a:p>
            <a:endParaRPr lang="en-AU" dirty="0"/>
          </a:p>
        </p:txBody>
      </p:sp>
    </p:spTree>
    <p:extLst>
      <p:ext uri="{BB962C8B-B14F-4D97-AF65-F5344CB8AC3E}">
        <p14:creationId xmlns:p14="http://schemas.microsoft.com/office/powerpoint/2010/main" val="3440965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Net Community Benefit Analysis Results</a:t>
            </a:r>
          </a:p>
        </p:txBody>
      </p:sp>
      <p:sp>
        <p:nvSpPr>
          <p:cNvPr id="3" name="Content Placeholder 2"/>
          <p:cNvSpPr>
            <a:spLocks noGrp="1"/>
          </p:cNvSpPr>
          <p:nvPr>
            <p:ph idx="1"/>
          </p:nvPr>
        </p:nvSpPr>
        <p:spPr>
          <a:xfrm>
            <a:off x="986968" y="4152122"/>
            <a:ext cx="7242630" cy="1889240"/>
          </a:xfrm>
        </p:spPr>
        <p:txBody>
          <a:bodyPr/>
          <a:lstStyle/>
          <a:p>
            <a:r>
              <a:rPr lang="en-AU" dirty="0"/>
              <a:t>Assumed growth in utilisation of 84 places</a:t>
            </a:r>
          </a:p>
          <a:p>
            <a:r>
              <a:rPr lang="en-AU" dirty="0"/>
              <a:t>Assessed over 30 year period</a:t>
            </a:r>
          </a:p>
          <a:p>
            <a:r>
              <a:rPr lang="en-AU" dirty="0"/>
              <a:t>Wheatbelt ranked 52 out of 60 regions across Australia for childhood development</a:t>
            </a:r>
          </a:p>
        </p:txBody>
      </p:sp>
      <p:graphicFrame>
        <p:nvGraphicFramePr>
          <p:cNvPr id="4" name="Table 3"/>
          <p:cNvGraphicFramePr>
            <a:graphicFrameLocks noGrp="1"/>
          </p:cNvGraphicFramePr>
          <p:nvPr>
            <p:extLst>
              <p:ext uri="{D42A27DB-BD31-4B8C-83A1-F6EECF244321}">
                <p14:modId xmlns:p14="http://schemas.microsoft.com/office/powerpoint/2010/main" val="3246664544"/>
              </p:ext>
            </p:extLst>
          </p:nvPr>
        </p:nvGraphicFramePr>
        <p:xfrm>
          <a:off x="986968" y="1930400"/>
          <a:ext cx="7242630" cy="1854200"/>
        </p:xfrm>
        <a:graphic>
          <a:graphicData uri="http://schemas.openxmlformats.org/drawingml/2006/table">
            <a:tbl>
              <a:tblPr firstRow="1" bandRow="1">
                <a:tableStyleId>{5C22544A-7EE6-4342-B048-85BDC9FD1C3A}</a:tableStyleId>
              </a:tblPr>
              <a:tblGrid>
                <a:gridCol w="3621315">
                  <a:extLst>
                    <a:ext uri="{9D8B030D-6E8A-4147-A177-3AD203B41FA5}">
                      <a16:colId xmlns:a16="http://schemas.microsoft.com/office/drawing/2014/main" val="20000"/>
                    </a:ext>
                  </a:extLst>
                </a:gridCol>
                <a:gridCol w="3621315">
                  <a:extLst>
                    <a:ext uri="{9D8B030D-6E8A-4147-A177-3AD203B41FA5}">
                      <a16:colId xmlns:a16="http://schemas.microsoft.com/office/drawing/2014/main" val="20001"/>
                    </a:ext>
                  </a:extLst>
                </a:gridCol>
              </a:tblGrid>
              <a:tr h="370840">
                <a:tc>
                  <a:txBody>
                    <a:bodyPr/>
                    <a:lstStyle/>
                    <a:p>
                      <a:r>
                        <a:rPr lang="en-AU" dirty="0"/>
                        <a:t>Impact</a:t>
                      </a:r>
                    </a:p>
                  </a:txBody>
                  <a:tcPr/>
                </a:tc>
                <a:tc>
                  <a:txBody>
                    <a:bodyPr/>
                    <a:lstStyle/>
                    <a:p>
                      <a:r>
                        <a:rPr lang="en-AU" dirty="0"/>
                        <a:t>Net Present Value</a:t>
                      </a:r>
                    </a:p>
                  </a:txBody>
                  <a:tcPr/>
                </a:tc>
                <a:extLst>
                  <a:ext uri="{0D108BD9-81ED-4DB2-BD59-A6C34878D82A}">
                    <a16:rowId xmlns:a16="http://schemas.microsoft.com/office/drawing/2014/main" val="10000"/>
                  </a:ext>
                </a:extLst>
              </a:tr>
              <a:tr h="370840">
                <a:tc>
                  <a:txBody>
                    <a:bodyPr/>
                    <a:lstStyle/>
                    <a:p>
                      <a:r>
                        <a:rPr lang="en-AU" dirty="0"/>
                        <a:t>Government Grant Savings</a:t>
                      </a:r>
                    </a:p>
                  </a:txBody>
                  <a:tcPr/>
                </a:tc>
                <a:tc>
                  <a:txBody>
                    <a:bodyPr/>
                    <a:lstStyle/>
                    <a:p>
                      <a:r>
                        <a:rPr lang="en-AU" dirty="0"/>
                        <a:t>$1.3m</a:t>
                      </a:r>
                    </a:p>
                  </a:txBody>
                  <a:tcPr/>
                </a:tc>
                <a:extLst>
                  <a:ext uri="{0D108BD9-81ED-4DB2-BD59-A6C34878D82A}">
                    <a16:rowId xmlns:a16="http://schemas.microsoft.com/office/drawing/2014/main" val="10001"/>
                  </a:ext>
                </a:extLst>
              </a:tr>
              <a:tr h="370840">
                <a:tc>
                  <a:txBody>
                    <a:bodyPr/>
                    <a:lstStyle/>
                    <a:p>
                      <a:r>
                        <a:rPr lang="en-AU" dirty="0"/>
                        <a:t>Children’s Health &amp; Wellbeing</a:t>
                      </a:r>
                    </a:p>
                  </a:txBody>
                  <a:tcPr/>
                </a:tc>
                <a:tc>
                  <a:txBody>
                    <a:bodyPr/>
                    <a:lstStyle/>
                    <a:p>
                      <a:r>
                        <a:rPr lang="en-AU" dirty="0"/>
                        <a:t>$31.6m</a:t>
                      </a:r>
                    </a:p>
                  </a:txBody>
                  <a:tcPr/>
                </a:tc>
                <a:extLst>
                  <a:ext uri="{0D108BD9-81ED-4DB2-BD59-A6C34878D82A}">
                    <a16:rowId xmlns:a16="http://schemas.microsoft.com/office/drawing/2014/main" val="10002"/>
                  </a:ext>
                </a:extLst>
              </a:tr>
              <a:tr h="370840">
                <a:tc>
                  <a:txBody>
                    <a:bodyPr/>
                    <a:lstStyle/>
                    <a:p>
                      <a:r>
                        <a:rPr lang="en-AU" dirty="0"/>
                        <a:t>Workforce Participation</a:t>
                      </a:r>
                    </a:p>
                  </a:txBody>
                  <a:tcPr/>
                </a:tc>
                <a:tc>
                  <a:txBody>
                    <a:bodyPr/>
                    <a:lstStyle/>
                    <a:p>
                      <a:r>
                        <a:rPr lang="en-AU" dirty="0"/>
                        <a:t>$32.6m</a:t>
                      </a:r>
                    </a:p>
                  </a:txBody>
                  <a:tcPr/>
                </a:tc>
                <a:extLst>
                  <a:ext uri="{0D108BD9-81ED-4DB2-BD59-A6C34878D82A}">
                    <a16:rowId xmlns:a16="http://schemas.microsoft.com/office/drawing/2014/main" val="10003"/>
                  </a:ext>
                </a:extLst>
              </a:tr>
              <a:tr h="370840">
                <a:tc>
                  <a:txBody>
                    <a:bodyPr/>
                    <a:lstStyle/>
                    <a:p>
                      <a:r>
                        <a:rPr lang="en-AU" b="1" dirty="0"/>
                        <a:t>Total</a:t>
                      </a:r>
                    </a:p>
                  </a:txBody>
                  <a:tcPr/>
                </a:tc>
                <a:tc>
                  <a:txBody>
                    <a:bodyPr/>
                    <a:lstStyle/>
                    <a:p>
                      <a:r>
                        <a:rPr lang="en-AU" b="1" dirty="0"/>
                        <a:t>$65.4m</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429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Summary</a:t>
            </a:r>
          </a:p>
        </p:txBody>
      </p:sp>
      <p:sp>
        <p:nvSpPr>
          <p:cNvPr id="3" name="Content Placeholder 2"/>
          <p:cNvSpPr>
            <a:spLocks noGrp="1"/>
          </p:cNvSpPr>
          <p:nvPr>
            <p:ph idx="1"/>
          </p:nvPr>
        </p:nvSpPr>
        <p:spPr>
          <a:xfrm>
            <a:off x="1968759" y="2160589"/>
            <a:ext cx="6484776" cy="3880773"/>
          </a:xfrm>
        </p:spPr>
        <p:txBody>
          <a:bodyPr/>
          <a:lstStyle/>
          <a:p>
            <a:r>
              <a:rPr lang="en-AU" dirty="0"/>
              <a:t>Without change, services are at risk</a:t>
            </a:r>
          </a:p>
          <a:p>
            <a:r>
              <a:rPr lang="en-AU" dirty="0"/>
              <a:t>Regional Collaboration</a:t>
            </a:r>
          </a:p>
          <a:p>
            <a:r>
              <a:rPr lang="en-AU" dirty="0"/>
              <a:t>Importance of the early years</a:t>
            </a:r>
          </a:p>
          <a:p>
            <a:r>
              <a:rPr lang="en-AU" dirty="0"/>
              <a:t>Outcomes for children, volunteers and communities</a:t>
            </a:r>
          </a:p>
          <a:p>
            <a:r>
              <a:rPr lang="en-AU" dirty="0"/>
              <a:t>Other regions can apply for funding for a feasibility study</a:t>
            </a:r>
          </a:p>
          <a:p>
            <a:endParaRPr lang="en-AU" dirty="0"/>
          </a:p>
        </p:txBody>
      </p:sp>
      <p:pic>
        <p:nvPicPr>
          <p:cNvPr id="4" name="Picture 3"/>
          <p:cNvPicPr>
            <a:picLocks noChangeAspect="1"/>
          </p:cNvPicPr>
          <p:nvPr/>
        </p:nvPicPr>
        <p:blipFill>
          <a:blip r:embed="rId2"/>
          <a:stretch>
            <a:fillRect/>
          </a:stretch>
        </p:blipFill>
        <p:spPr>
          <a:xfrm>
            <a:off x="3379626" y="4645576"/>
            <a:ext cx="2857500" cy="1933575"/>
          </a:xfrm>
          <a:prstGeom prst="rect">
            <a:avLst/>
          </a:prstGeom>
        </p:spPr>
      </p:pic>
    </p:spTree>
    <p:extLst>
      <p:ext uri="{BB962C8B-B14F-4D97-AF65-F5344CB8AC3E}">
        <p14:creationId xmlns:p14="http://schemas.microsoft.com/office/powerpoint/2010/main" val="3355565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Acknowledgement</a:t>
            </a:r>
          </a:p>
        </p:txBody>
      </p:sp>
      <p:sp>
        <p:nvSpPr>
          <p:cNvPr id="3" name="Content Placeholder 2"/>
          <p:cNvSpPr>
            <a:spLocks noGrp="1"/>
          </p:cNvSpPr>
          <p:nvPr>
            <p:ph idx="1"/>
          </p:nvPr>
        </p:nvSpPr>
        <p:spPr/>
        <p:txBody>
          <a:bodyPr/>
          <a:lstStyle/>
          <a:p>
            <a:r>
              <a:rPr lang="en-AU" dirty="0"/>
              <a:t>This presentation is based on projects commissioned by the Shire of Brookton and undertaken by Jill Cameron and Associates in 2015/16. </a:t>
            </a:r>
          </a:p>
          <a:p>
            <a:r>
              <a:rPr lang="en-AU" dirty="0"/>
              <a:t>The willingness of Lady Gowrie Tasmania (LGT) to share details of  the ‘LGT Cluster Model’ for assessment of its relevance to the Wheatbelt Region is  gratefully acknowledged.  </a:t>
            </a:r>
          </a:p>
          <a:p>
            <a:r>
              <a:rPr lang="en-AU" dirty="0"/>
              <a:t>The Shire also acknowledges  Lotterywest and the Department of Local Government and Communities for their ongoing support for the initiative and to Early Childhood Education and Care Services in the Wheatbelt Region for their enthusiastic participation in the project.</a:t>
            </a:r>
          </a:p>
          <a:p>
            <a:endParaRPr lang="en-AU" dirty="0"/>
          </a:p>
        </p:txBody>
      </p:sp>
    </p:spTree>
    <p:extLst>
      <p:ext uri="{BB962C8B-B14F-4D97-AF65-F5344CB8AC3E}">
        <p14:creationId xmlns:p14="http://schemas.microsoft.com/office/powerpoint/2010/main" val="43032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Background</a:t>
            </a:r>
          </a:p>
        </p:txBody>
      </p:sp>
      <p:sp>
        <p:nvSpPr>
          <p:cNvPr id="3" name="Content Placeholder 2"/>
          <p:cNvSpPr>
            <a:spLocks noGrp="1"/>
          </p:cNvSpPr>
          <p:nvPr>
            <p:ph idx="1"/>
          </p:nvPr>
        </p:nvSpPr>
        <p:spPr>
          <a:xfrm>
            <a:off x="838200" y="1825625"/>
            <a:ext cx="8435802" cy="4351338"/>
          </a:xfrm>
        </p:spPr>
        <p:txBody>
          <a:bodyPr/>
          <a:lstStyle/>
          <a:p>
            <a:r>
              <a:rPr lang="en-AU" dirty="0"/>
              <a:t>Began using local Childcare “Milly Molly Mandy’s” in Brookton in 2001</a:t>
            </a:r>
          </a:p>
          <a:p>
            <a:r>
              <a:rPr lang="en-AU" dirty="0"/>
              <a:t>Became a committee member one month later</a:t>
            </a:r>
          </a:p>
          <a:p>
            <a:r>
              <a:rPr lang="en-AU" dirty="0"/>
              <a:t>Have held Treasurers position on and off for 5 or 6 years in total</a:t>
            </a:r>
          </a:p>
          <a:p>
            <a:r>
              <a:rPr lang="en-AU" dirty="0"/>
              <a:t>Chairperson for less than two years before burning out</a:t>
            </a:r>
          </a:p>
          <a:p>
            <a:r>
              <a:rPr lang="en-AU" dirty="0"/>
              <a:t>Supported Committee through the Shire for 5 years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5762" y="4618394"/>
            <a:ext cx="2010485" cy="2059521"/>
          </a:xfrm>
          <a:prstGeom prst="rect">
            <a:avLst/>
          </a:prstGeom>
        </p:spPr>
      </p:pic>
      <p:pic>
        <p:nvPicPr>
          <p:cNvPr id="6" name="Picture 4" descr="slide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1902" y="4001294"/>
            <a:ext cx="5389960" cy="1930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2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Volunteer Management Committee Responsibilities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97774038"/>
              </p:ext>
            </p:extLst>
          </p:nvPr>
        </p:nvGraphicFramePr>
        <p:xfrm>
          <a:off x="0" y="196729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5922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Operational </a:t>
            </a:r>
            <a:r>
              <a:rPr lang="en-AU" b="1" dirty="0" err="1"/>
              <a:t>vs</a:t>
            </a:r>
            <a:r>
              <a:rPr lang="en-AU" b="1" dirty="0"/>
              <a:t> Strategic</a:t>
            </a:r>
          </a:p>
        </p:txBody>
      </p:sp>
      <p:sp>
        <p:nvSpPr>
          <p:cNvPr id="3" name="Content Placeholder 2"/>
          <p:cNvSpPr>
            <a:spLocks noGrp="1"/>
          </p:cNvSpPr>
          <p:nvPr>
            <p:ph idx="1"/>
          </p:nvPr>
        </p:nvSpPr>
        <p:spPr/>
        <p:txBody>
          <a:bodyPr>
            <a:normAutofit/>
          </a:bodyPr>
          <a:lstStyle/>
          <a:p>
            <a:r>
              <a:rPr lang="en-AU" dirty="0"/>
              <a:t>Why don’t the Committee delegate staff to handle all operational tasks?</a:t>
            </a:r>
          </a:p>
          <a:p>
            <a:pPr lvl="1"/>
            <a:r>
              <a:rPr lang="en-AU" dirty="0"/>
              <a:t>It is difficult to recruit an educator who:</a:t>
            </a:r>
          </a:p>
          <a:p>
            <a:pPr lvl="2"/>
            <a:r>
              <a:rPr lang="en-AU" dirty="0"/>
              <a:t>Has a Diploma in Children’s Services AND</a:t>
            </a:r>
          </a:p>
          <a:p>
            <a:pPr lvl="2"/>
            <a:r>
              <a:rPr lang="en-AU" dirty="0"/>
              <a:t>Has skills and experience in Business management AND</a:t>
            </a:r>
          </a:p>
          <a:p>
            <a:pPr lvl="2"/>
            <a:r>
              <a:rPr lang="en-AU" dirty="0"/>
              <a:t>Wants to move to the Wheatbelt AND</a:t>
            </a:r>
          </a:p>
          <a:p>
            <a:pPr lvl="2"/>
            <a:r>
              <a:rPr lang="en-AU" dirty="0"/>
              <a:t>Happy to be paid between $50,000 and $60,000 p.a.</a:t>
            </a:r>
          </a:p>
          <a:p>
            <a:pPr lvl="2"/>
            <a:endParaRPr lang="en-AU" dirty="0"/>
          </a:p>
        </p:txBody>
      </p:sp>
    </p:spTree>
    <p:extLst>
      <p:ext uri="{BB962C8B-B14F-4D97-AF65-F5344CB8AC3E}">
        <p14:creationId xmlns:p14="http://schemas.microsoft.com/office/powerpoint/2010/main" val="2190743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Inherent Flaws of </a:t>
            </a:r>
            <a:br>
              <a:rPr lang="en-AU" b="1" dirty="0"/>
            </a:br>
            <a:r>
              <a:rPr lang="en-AU" b="1" dirty="0"/>
              <a:t>Volunteer Management Committees</a:t>
            </a:r>
          </a:p>
        </p:txBody>
      </p:sp>
      <p:sp>
        <p:nvSpPr>
          <p:cNvPr id="3" name="Content Placeholder 2"/>
          <p:cNvSpPr>
            <a:spLocks noGrp="1"/>
          </p:cNvSpPr>
          <p:nvPr>
            <p:ph idx="1"/>
          </p:nvPr>
        </p:nvSpPr>
        <p:spPr>
          <a:xfrm>
            <a:off x="677334" y="2160589"/>
            <a:ext cx="7309670" cy="3880773"/>
          </a:xfrm>
        </p:spPr>
        <p:txBody>
          <a:bodyPr>
            <a:normAutofit/>
          </a:bodyPr>
          <a:lstStyle/>
          <a:p>
            <a:r>
              <a:rPr lang="en-AU" dirty="0"/>
              <a:t>Requires a high level of diversified skills that are difficult to find in rural areas.</a:t>
            </a:r>
          </a:p>
          <a:p>
            <a:r>
              <a:rPr lang="en-AU" dirty="0"/>
              <a:t>Corporate knowledge is continually lost</a:t>
            </a:r>
          </a:p>
          <a:p>
            <a:r>
              <a:rPr lang="en-AU" dirty="0"/>
              <a:t>Working parents with young children who have high demands on their time.</a:t>
            </a:r>
          </a:p>
          <a:p>
            <a:r>
              <a:rPr lang="en-AU" dirty="0"/>
              <a:t>High expectations on volunteers</a:t>
            </a:r>
          </a:p>
          <a:p>
            <a:endParaRPr lang="en-AU" dirty="0"/>
          </a:p>
        </p:txBody>
      </p:sp>
      <p:pic>
        <p:nvPicPr>
          <p:cNvPr id="5" name="Picture 4"/>
          <p:cNvPicPr>
            <a:picLocks noChangeAspect="1"/>
          </p:cNvPicPr>
          <p:nvPr/>
        </p:nvPicPr>
        <p:blipFill>
          <a:blip r:embed="rId2"/>
          <a:stretch>
            <a:fillRect/>
          </a:stretch>
        </p:blipFill>
        <p:spPr>
          <a:xfrm>
            <a:off x="8264092" y="1819469"/>
            <a:ext cx="3719053" cy="3843022"/>
          </a:xfrm>
          <a:prstGeom prst="rect">
            <a:avLst/>
          </a:prstGeom>
        </p:spPr>
      </p:pic>
      <p:sp>
        <p:nvSpPr>
          <p:cNvPr id="6" name="TextBox 5"/>
          <p:cNvSpPr txBox="1"/>
          <p:nvPr/>
        </p:nvSpPr>
        <p:spPr>
          <a:xfrm>
            <a:off x="8219658" y="5563942"/>
            <a:ext cx="3798791" cy="646331"/>
          </a:xfrm>
          <a:prstGeom prst="rect">
            <a:avLst/>
          </a:prstGeom>
          <a:solidFill>
            <a:srgbClr val="FFFF00"/>
          </a:solidFill>
        </p:spPr>
        <p:txBody>
          <a:bodyPr wrap="square" rtlCol="0">
            <a:spAutoFit/>
          </a:bodyPr>
          <a:lstStyle/>
          <a:p>
            <a:pPr algn="ctr"/>
            <a:r>
              <a:rPr lang="en-AU" dirty="0"/>
              <a:t>Most of our Committee Members are busy young, working Mums</a:t>
            </a:r>
          </a:p>
        </p:txBody>
      </p:sp>
    </p:spTree>
    <p:extLst>
      <p:ext uri="{BB962C8B-B14F-4D97-AF65-F5344CB8AC3E}">
        <p14:creationId xmlns:p14="http://schemas.microsoft.com/office/powerpoint/2010/main" val="4203829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err="1"/>
              <a:t>Jenga</a:t>
            </a:r>
            <a:endParaRPr lang="en-AU" b="1" dirty="0"/>
          </a:p>
        </p:txBody>
      </p:sp>
      <p:sp>
        <p:nvSpPr>
          <p:cNvPr id="3" name="Content Placeholder 2"/>
          <p:cNvSpPr>
            <a:spLocks noGrp="1"/>
          </p:cNvSpPr>
          <p:nvPr>
            <p:ph idx="1"/>
          </p:nvPr>
        </p:nvSpPr>
        <p:spPr/>
        <p:txBody>
          <a:bodyPr/>
          <a:lstStyle/>
          <a:p>
            <a:r>
              <a:rPr lang="en-AU" dirty="0"/>
              <a:t> </a:t>
            </a:r>
          </a:p>
          <a:p>
            <a:endParaRPr lang="en-AU"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956" y="2894009"/>
            <a:ext cx="2465295" cy="246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807" y="2823882"/>
            <a:ext cx="3078535" cy="2414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3070" y="3263848"/>
            <a:ext cx="4279527" cy="172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7583" y="2894009"/>
            <a:ext cx="1697971" cy="2237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999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9" y="511648"/>
            <a:ext cx="8798767" cy="859952"/>
          </a:xfrm>
        </p:spPr>
        <p:txBody>
          <a:bodyPr>
            <a:normAutofit/>
          </a:bodyPr>
          <a:lstStyle/>
          <a:p>
            <a:pPr algn="ctr"/>
            <a:r>
              <a:rPr lang="en-AU" sz="3200" dirty="0"/>
              <a:t>Anyone want to take on all this responsibility?</a:t>
            </a:r>
          </a:p>
        </p:txBody>
      </p:sp>
      <p:pic>
        <p:nvPicPr>
          <p:cNvPr id="5" name="Picture Placeholder 4"/>
          <p:cNvPicPr>
            <a:picLocks noGrp="1" noChangeAspect="1"/>
          </p:cNvPicPr>
          <p:nvPr>
            <p:ph type="pic" idx="1"/>
          </p:nvPr>
        </p:nvPicPr>
        <p:blipFill>
          <a:blip r:embed="rId2"/>
          <a:srcRect l="1290" r="1290"/>
          <a:stretch>
            <a:fillRect/>
          </a:stretch>
        </p:blipFill>
        <p:spPr>
          <a:xfrm>
            <a:off x="3088466" y="2108345"/>
            <a:ext cx="4180208" cy="3300730"/>
          </a:xfrm>
          <a:prstGeom prst="rect">
            <a:avLst/>
          </a:prstGeom>
        </p:spPr>
      </p:pic>
    </p:spTree>
    <p:extLst>
      <p:ext uri="{BB962C8B-B14F-4D97-AF65-F5344CB8AC3E}">
        <p14:creationId xmlns:p14="http://schemas.microsoft.com/office/powerpoint/2010/main" val="251455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b="1" dirty="0"/>
              <a:t>A New Model</a:t>
            </a:r>
          </a:p>
        </p:txBody>
      </p:sp>
      <p:sp>
        <p:nvSpPr>
          <p:cNvPr id="3" name="Content Placeholder 2"/>
          <p:cNvSpPr>
            <a:spLocks noGrp="1"/>
          </p:cNvSpPr>
          <p:nvPr>
            <p:ph idx="1"/>
          </p:nvPr>
        </p:nvSpPr>
        <p:spPr/>
        <p:txBody>
          <a:bodyPr>
            <a:normAutofit/>
          </a:bodyPr>
          <a:lstStyle/>
          <a:p>
            <a:r>
              <a:rPr lang="en-AU"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8163" y="1802475"/>
            <a:ext cx="6604747" cy="436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37297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5508</TotalTime>
  <Words>950</Words>
  <Application>Microsoft Office PowerPoint</Application>
  <PresentationFormat>Widescreen</PresentationFormat>
  <Paragraphs>188</Paragraphs>
  <Slides>29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Trebuchet MS</vt:lpstr>
      <vt:lpstr>Verdana</vt:lpstr>
      <vt:lpstr>Wingdings</vt:lpstr>
      <vt:lpstr>Wingdings 3</vt:lpstr>
      <vt:lpstr>Facet</vt:lpstr>
      <vt:lpstr>A Regional Model for Childcare in the Wheatbelt</vt:lpstr>
      <vt:lpstr>  Early Childhood Education and Care  =  “Childcare”</vt:lpstr>
      <vt:lpstr>Background</vt:lpstr>
      <vt:lpstr>Volunteer Management Committee Responsibilities</vt:lpstr>
      <vt:lpstr>Operational vs Strategic</vt:lpstr>
      <vt:lpstr>Inherent Flaws of  Volunteer Management Committees</vt:lpstr>
      <vt:lpstr>Jenga</vt:lpstr>
      <vt:lpstr>Anyone want to take on all this responsibility?</vt:lpstr>
      <vt:lpstr>A New Model</vt:lpstr>
      <vt:lpstr>Jill Cameron &amp; Associates Report</vt:lpstr>
      <vt:lpstr>Lady Gowrie Tasmania</vt:lpstr>
      <vt:lpstr>How we instigated change</vt:lpstr>
      <vt:lpstr>Project Consultants Jill Cameron &amp; Associates</vt:lpstr>
      <vt:lpstr>Reference Group</vt:lpstr>
      <vt:lpstr>Objectives of Project</vt:lpstr>
      <vt:lpstr>Methodology</vt:lpstr>
      <vt:lpstr>PowerPoint Presentation</vt:lpstr>
      <vt:lpstr>PowerPoint Presentation</vt:lpstr>
      <vt:lpstr>PowerPoint Presentation</vt:lpstr>
      <vt:lpstr>PowerPoint Presentation</vt:lpstr>
      <vt:lpstr>PowerPoint Presentation</vt:lpstr>
      <vt:lpstr>PowerPoint Presentation</vt:lpstr>
      <vt:lpstr>OPPORTUNITIES</vt:lpstr>
      <vt:lpstr>Stage 2</vt:lpstr>
      <vt:lpstr>Stage 3</vt:lpstr>
      <vt:lpstr>Net Community Benefits Assessment</vt:lpstr>
      <vt:lpstr>Net Community Benefit Analysis Results</vt:lpstr>
      <vt:lpstr>Summary</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Fleur Wilkinson</dc:creator>
  <cp:lastModifiedBy>Jill Cameron</cp:lastModifiedBy>
  <cp:revision>119</cp:revision>
  <cp:lastPrinted>2016-07-21T02:03:24Z</cp:lastPrinted>
  <dcterms:created xsi:type="dcterms:W3CDTF">2016-07-20T01:51:46Z</dcterms:created>
  <dcterms:modified xsi:type="dcterms:W3CDTF">2020-08-02T08:19:46Z</dcterms:modified>
</cp:coreProperties>
</file>