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89" r:id="rId5"/>
    <p:sldId id="296" r:id="rId6"/>
    <p:sldId id="280" r:id="rId7"/>
    <p:sldId id="286" r:id="rId8"/>
    <p:sldId id="272" r:id="rId9"/>
    <p:sldId id="297" r:id="rId10"/>
    <p:sldId id="273" r:id="rId11"/>
    <p:sldId id="298" r:id="rId12"/>
    <p:sldId id="299" r:id="rId13"/>
    <p:sldId id="268" r:id="rId14"/>
    <p:sldId id="281" r:id="rId15"/>
    <p:sldId id="295"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670"/>
  </p:normalViewPr>
  <p:slideViewPr>
    <p:cSldViewPr snapToGrid="0">
      <p:cViewPr varScale="1">
        <p:scale>
          <a:sx n="100" d="100"/>
          <a:sy n="100" d="100"/>
        </p:scale>
        <p:origin x="858" y="90"/>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4/22/2024</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272422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72587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86848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2250802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2600309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232458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4/22/2024</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4/22/2024</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9" name="Content Placehold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1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4/22/2024</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a:t>Click icon to add picture</a:t>
            </a:r>
            <a:endParaRPr lang="en-US"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4/22/2024</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4/22/2024</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63328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4/22/2024</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4/22/2024</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4/22/2024</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4/22/2024</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4/22/2024</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4/22/2024</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4/22/2024</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4/22/2024</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4/22/2024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IN" sz="5400" dirty="0" err="1"/>
              <a:t>Sahayta</a:t>
            </a:r>
            <a:r>
              <a:rPr lang="en-IN" sz="5400" dirty="0"/>
              <a:t> </a:t>
            </a:r>
            <a:br>
              <a:rPr lang="en-IN" sz="5400" dirty="0"/>
            </a:br>
            <a:r>
              <a:rPr lang="en-IN" sz="5400" dirty="0"/>
              <a:t>App</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3523800" y="4221162"/>
            <a:ext cx="5144400" cy="882001"/>
          </a:xfrm>
          <a:solidFill>
            <a:schemeClr val="accent2">
              <a:alpha val="90000"/>
            </a:schemeClr>
          </a:solidFill>
        </p:spPr>
        <p:txBody>
          <a:bodyPr anchor="ctr" anchorCtr="0">
            <a:normAutofit/>
          </a:bodyPr>
          <a:lstStyle/>
          <a:p>
            <a:r>
              <a:rPr lang="en-IN" dirty="0"/>
              <a:t>Empowering Dreams Together</a:t>
            </a: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descr="Blue rectangle">
            <a:extLst>
              <a:ext uri="{FF2B5EF4-FFF2-40B4-BE49-F238E27FC236}">
                <a16:creationId xmlns:a16="http://schemas.microsoft.com/office/drawing/2014/main" id="{B743B096-6BB3-4330-9D5B-22EEBAF87BEE}"/>
              </a:ext>
            </a:extLst>
          </p:cNvPr>
          <p:cNvSpPr/>
          <p:nvPr/>
        </p:nvSpPr>
        <p:spPr>
          <a:xfrm>
            <a:off x="0" y="2532507"/>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10</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685800" y="19651"/>
            <a:ext cx="10515600" cy="1325563"/>
          </a:xfrm>
        </p:spPr>
        <p:txBody>
          <a:bodyPr/>
          <a:lstStyle/>
          <a:p>
            <a:r>
              <a:rPr kumimoji="0" lang="en-US" sz="3200" b="1" u="none" strike="noStrike" kern="1200" cap="none" spc="-25" normalizeH="0" baseline="0" noProof="0" dirty="0">
                <a:ln>
                  <a:noFill/>
                </a:ln>
                <a:solidFill>
                  <a:srgbClr val="64B2C1">
                    <a:lumMod val="20000"/>
                    <a:lumOff val="80000"/>
                  </a:srgbClr>
                </a:solidFill>
                <a:effectLst/>
                <a:uLnTx/>
                <a:uFillTx/>
                <a:latin typeface="+mn-lt"/>
                <a:ea typeface="+mn-ea"/>
                <a:cs typeface="Arial"/>
              </a:rPr>
              <a:t>How FinTech plays IMP role here ?</a:t>
            </a:r>
            <a:endParaRPr lang="en-US" dirty="0">
              <a:solidFill>
                <a:schemeClr val="bg1"/>
              </a:solidFill>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791222" y="97088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38" name="Rectangle 37" descr="Blue rectangle">
            <a:extLst>
              <a:ext uri="{FF2B5EF4-FFF2-40B4-BE49-F238E27FC236}">
                <a16:creationId xmlns:a16="http://schemas.microsoft.com/office/drawing/2014/main" id="{80DB7BFC-D9A6-5200-F59B-42FD723ACCE2}"/>
              </a:ext>
            </a:extLst>
          </p:cNvPr>
          <p:cNvSpPr/>
          <p:nvPr/>
        </p:nvSpPr>
        <p:spPr>
          <a:xfrm>
            <a:off x="0" y="3911738"/>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descr="Blue rectangle">
            <a:extLst>
              <a:ext uri="{FF2B5EF4-FFF2-40B4-BE49-F238E27FC236}">
                <a16:creationId xmlns:a16="http://schemas.microsoft.com/office/drawing/2014/main" id="{B98EFE56-F4FF-962A-01DF-4A706F32D594}"/>
              </a:ext>
            </a:extLst>
          </p:cNvPr>
          <p:cNvSpPr/>
          <p:nvPr/>
        </p:nvSpPr>
        <p:spPr>
          <a:xfrm>
            <a:off x="-5589" y="1161089"/>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descr="Blue rectangle">
            <a:extLst>
              <a:ext uri="{FF2B5EF4-FFF2-40B4-BE49-F238E27FC236}">
                <a16:creationId xmlns:a16="http://schemas.microsoft.com/office/drawing/2014/main" id="{49D047BB-F64A-ABAB-ADE2-EC73E7580C8C}"/>
              </a:ext>
            </a:extLst>
          </p:cNvPr>
          <p:cNvSpPr/>
          <p:nvPr/>
        </p:nvSpPr>
        <p:spPr>
          <a:xfrm>
            <a:off x="0" y="5288539"/>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C04CC08E-5889-33D3-6DE2-3E95B9386E7D}"/>
              </a:ext>
            </a:extLst>
          </p:cNvPr>
          <p:cNvSpPr txBox="1"/>
          <p:nvPr/>
        </p:nvSpPr>
        <p:spPr>
          <a:xfrm>
            <a:off x="324000" y="2821084"/>
            <a:ext cx="11476452" cy="3693319"/>
          </a:xfrm>
          <a:prstGeom prst="rect">
            <a:avLst/>
          </a:prstGeom>
          <a:noFill/>
        </p:spPr>
        <p:txBody>
          <a:bodyPr wrap="square">
            <a:spAutoFit/>
          </a:bodyPr>
          <a:lstStyle/>
          <a:p>
            <a:pPr algn="just"/>
            <a:r>
              <a:rPr lang="en-US" b="1" dirty="0"/>
              <a:t>Payment Processing</a:t>
            </a:r>
            <a:r>
              <a:rPr lang="en-US" dirty="0">
                <a:solidFill>
                  <a:schemeClr val="bg1"/>
                </a:solidFill>
              </a:rPr>
              <a:t>: FinTech enables seamless payment processing within our app, allowing backers to contribute funds to campaigns securely and conveniently. Through integration with leading payment gateways like PayPal, users can make transactions with confidence, knowing their financial information is protected.</a:t>
            </a:r>
          </a:p>
          <a:p>
            <a:pPr algn="just"/>
            <a:endParaRPr lang="en-US" dirty="0">
              <a:solidFill>
                <a:schemeClr val="bg1"/>
              </a:solidFill>
            </a:endParaRPr>
          </a:p>
          <a:p>
            <a:pPr algn="just"/>
            <a:r>
              <a:rPr lang="en-US" b="1" dirty="0"/>
              <a:t>Data Analytics</a:t>
            </a:r>
            <a:r>
              <a:rPr lang="en-US" dirty="0">
                <a:solidFill>
                  <a:schemeClr val="bg1"/>
                </a:solidFill>
              </a:rPr>
              <a:t>: FinTech tools enable sophisticated data analytics capabilities within our app, providing valuable insights into user behavior, campaign performance, and market trends. This data-driven approach allows us to optimize the user experience, identify successful fundraising strategies, and tailor recommendations to individual users.</a:t>
            </a:r>
          </a:p>
          <a:p>
            <a:pPr algn="just"/>
            <a:endParaRPr lang="en-US" dirty="0">
              <a:solidFill>
                <a:schemeClr val="bg1"/>
              </a:solidFill>
            </a:endParaRPr>
          </a:p>
          <a:p>
            <a:pPr algn="just"/>
            <a:r>
              <a:rPr lang="en-US" b="1" dirty="0"/>
              <a:t>Global Reach</a:t>
            </a:r>
            <a:r>
              <a:rPr lang="en-US" dirty="0">
                <a:solidFill>
                  <a:schemeClr val="bg1"/>
                </a:solidFill>
              </a:rPr>
              <a:t>: By harnessing the power of FinTech, our app transcends geographical boundaries, enabling creators to reach a global audience of potential backers. Whether you're based in New York, Mumbai, or Tokyo, our platform provides equal opportunity for creators to connect with supporters worldwide, fostering a truly inclusive and diverse crowdfunding community.</a:t>
            </a:r>
            <a:endParaRPr lang="en-IN" dirty="0">
              <a:solidFill>
                <a:schemeClr val="bg1"/>
              </a:solidFill>
            </a:endParaRPr>
          </a:p>
        </p:txBody>
      </p:sp>
      <p:sp>
        <p:nvSpPr>
          <p:cNvPr id="47" name="TextBox 46">
            <a:extLst>
              <a:ext uri="{FF2B5EF4-FFF2-40B4-BE49-F238E27FC236}">
                <a16:creationId xmlns:a16="http://schemas.microsoft.com/office/drawing/2014/main" id="{093FC89A-462A-1158-0857-93F7C09EF164}"/>
              </a:ext>
            </a:extLst>
          </p:cNvPr>
          <p:cNvSpPr txBox="1"/>
          <p:nvPr/>
        </p:nvSpPr>
        <p:spPr>
          <a:xfrm>
            <a:off x="218985" y="1204675"/>
            <a:ext cx="11763465" cy="646331"/>
          </a:xfrm>
          <a:prstGeom prst="rect">
            <a:avLst/>
          </a:prstGeom>
          <a:noFill/>
        </p:spPr>
        <p:txBody>
          <a:bodyPr wrap="square">
            <a:spAutoFit/>
          </a:bodyPr>
          <a:lstStyle/>
          <a:p>
            <a:r>
              <a:rPr lang="en-US" dirty="0">
                <a:solidFill>
                  <a:schemeClr val="bg1"/>
                </a:solidFill>
              </a:rPr>
              <a:t>FinTech plays a crucial role in our </a:t>
            </a:r>
            <a:r>
              <a:rPr lang="en-US" dirty="0" err="1">
                <a:solidFill>
                  <a:schemeClr val="bg1"/>
                </a:solidFill>
              </a:rPr>
              <a:t>Sahayta</a:t>
            </a:r>
            <a:r>
              <a:rPr lang="en-US" dirty="0">
                <a:solidFill>
                  <a:schemeClr val="bg1"/>
                </a:solidFill>
              </a:rPr>
              <a:t> App, enhancing the efficiency, security, and accessibility of the fundraising process.</a:t>
            </a:r>
          </a:p>
        </p:txBody>
      </p:sp>
      <p:sp>
        <p:nvSpPr>
          <p:cNvPr id="51" name="TextBox 50">
            <a:extLst>
              <a:ext uri="{FF2B5EF4-FFF2-40B4-BE49-F238E27FC236}">
                <a16:creationId xmlns:a16="http://schemas.microsoft.com/office/drawing/2014/main" id="{93E8C0CC-694A-FD5B-7E29-B797F750C97B}"/>
              </a:ext>
            </a:extLst>
          </p:cNvPr>
          <p:cNvSpPr txBox="1"/>
          <p:nvPr/>
        </p:nvSpPr>
        <p:spPr>
          <a:xfrm>
            <a:off x="324000" y="1969263"/>
            <a:ext cx="9153375" cy="369332"/>
          </a:xfrm>
          <a:prstGeom prst="rect">
            <a:avLst/>
          </a:prstGeom>
          <a:noFill/>
        </p:spPr>
        <p:txBody>
          <a:bodyPr wrap="square">
            <a:spAutoFit/>
          </a:bodyPr>
          <a:lstStyle/>
          <a:p>
            <a:r>
              <a:rPr lang="en-US" dirty="0"/>
              <a:t>Here's how FinTech is integrated and its advantages within our platform:</a:t>
            </a:r>
          </a:p>
        </p:txBody>
      </p:sp>
    </p:spTree>
    <p:extLst>
      <p:ext uri="{BB962C8B-B14F-4D97-AF65-F5344CB8AC3E}">
        <p14:creationId xmlns:p14="http://schemas.microsoft.com/office/powerpoint/2010/main" val="106590407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911225" y="836613"/>
            <a:ext cx="5184775"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034707" y="2630014"/>
            <a:ext cx="4770591" cy="646604"/>
          </a:xfrm>
        </p:spPr>
        <p:txBody>
          <a:bodyPr>
            <a:noAutofit/>
          </a:bodyPr>
          <a:lstStyle/>
          <a:p>
            <a:pPr algn="ctr"/>
            <a:r>
              <a:rPr lang="en-US" sz="4000" dirty="0">
                <a:solidFill>
                  <a:schemeClr val="bg1"/>
                </a:solidFill>
              </a:rPr>
              <a:t>Let’s move to the</a:t>
            </a:r>
            <a:br>
              <a:rPr lang="en-US" sz="4000" dirty="0">
                <a:solidFill>
                  <a:schemeClr val="bg1"/>
                </a:solidFill>
              </a:rPr>
            </a:br>
            <a:br>
              <a:rPr lang="en-US" sz="4000" dirty="0">
                <a:solidFill>
                  <a:schemeClr val="bg1"/>
                </a:solidFill>
              </a:rPr>
            </a:br>
            <a:r>
              <a:rPr lang="en-US" sz="4000" dirty="0">
                <a:solidFill>
                  <a:schemeClr val="bg1"/>
                </a:solidFill>
              </a:rPr>
              <a:t>Hands - ON</a:t>
            </a:r>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185519" y="3512863"/>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8240399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 discuss something">
            <a:extLst>
              <a:ext uri="{FF2B5EF4-FFF2-40B4-BE49-F238E27FC236}">
                <a16:creationId xmlns:a16="http://schemas.microsoft.com/office/drawing/2014/main" id="{6A931DA1-E5DB-4DC7-8587-13E03646B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object 3" descr="Blue rectangle">
            <a:extLst>
              <a:ext uri="{FF2B5EF4-FFF2-40B4-BE49-F238E27FC236}">
                <a16:creationId xmlns:a16="http://schemas.microsoft.com/office/drawing/2014/main" id="{4BECF646-53D1-45AC-B3BD-A354F97BF990}"/>
              </a:ext>
            </a:extLst>
          </p:cNvPr>
          <p:cNvSpPr/>
          <p:nvPr/>
        </p:nvSpPr>
        <p:spPr>
          <a:xfrm>
            <a:off x="0" y="0"/>
            <a:ext cx="121920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IN" dirty="0">
              <a:solidFill>
                <a:schemeClr val="bg1"/>
              </a:solidFill>
            </a:endParaRPr>
          </a:p>
        </p:txBody>
      </p:sp>
      <p:sp>
        <p:nvSpPr>
          <p:cNvPr id="7" name="Oval 6" descr="Beige oval">
            <a:extLst>
              <a:ext uri="{FF2B5EF4-FFF2-40B4-BE49-F238E27FC236}">
                <a16:creationId xmlns:a16="http://schemas.microsoft.com/office/drawing/2014/main" id="{EA8B42FD-C023-4644-96AC-8980751FF7A1}"/>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bject 5" descr="Beige rectangle">
            <a:extLst>
              <a:ext uri="{FF2B5EF4-FFF2-40B4-BE49-F238E27FC236}">
                <a16:creationId xmlns:a16="http://schemas.microsoft.com/office/drawing/2014/main" id="{BC044FB9-974F-468C-959D-DBB001422531}"/>
              </a:ext>
            </a:extLst>
          </p:cNvPr>
          <p:cNvSpPr/>
          <p:nvPr/>
        </p:nvSpPr>
        <p:spPr>
          <a:xfrm>
            <a:off x="921016" y="1323349"/>
            <a:ext cx="320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48902E4B-FC75-4695-90B2-F3C6A6F405F5}"/>
              </a:ext>
            </a:extLst>
          </p:cNvPr>
          <p:cNvSpPr>
            <a:spLocks noGrp="1"/>
          </p:cNvSpPr>
          <p:nvPr>
            <p:ph type="title"/>
          </p:nvPr>
        </p:nvSpPr>
        <p:spPr>
          <a:xfrm>
            <a:off x="800547" y="365125"/>
            <a:ext cx="10515600" cy="1325563"/>
          </a:xfrm>
        </p:spPr>
        <p:txBody>
          <a:bodyPr/>
          <a:lstStyle/>
          <a:p>
            <a:r>
              <a:rPr lang="en-US" dirty="0">
                <a:solidFill>
                  <a:schemeClr val="bg1"/>
                </a:solidFill>
              </a:rPr>
              <a:t>Conclusion:</a:t>
            </a:r>
            <a:endParaRPr lang="en-US" dirty="0"/>
          </a:p>
        </p:txBody>
      </p:sp>
      <p:sp>
        <p:nvSpPr>
          <p:cNvPr id="3" name="Slide Number Placeholder 2">
            <a:extLst>
              <a:ext uri="{FF2B5EF4-FFF2-40B4-BE49-F238E27FC236}">
                <a16:creationId xmlns:a16="http://schemas.microsoft.com/office/drawing/2014/main" id="{AEFA1E07-4A98-42A5-80C7-7135F4306248}"/>
              </a:ext>
            </a:extLst>
          </p:cNvPr>
          <p:cNvSpPr>
            <a:spLocks noGrp="1"/>
          </p:cNvSpPr>
          <p:nvPr>
            <p:ph type="sldNum" sz="quarter" idx="12"/>
          </p:nvPr>
        </p:nvSpPr>
        <p:spPr>
          <a:xfrm>
            <a:off x="11484342" y="6174902"/>
            <a:ext cx="357116" cy="365125"/>
          </a:xfrm>
        </p:spPr>
        <p:txBody>
          <a:bodyPr/>
          <a:lstStyle/>
          <a:p>
            <a:fld id="{82EE24B5-652C-4DB5-B7C3-B5BBEC1280B1}" type="slidenum">
              <a:rPr lang="en-US" smtClean="0"/>
              <a:t>12</a:t>
            </a:fld>
            <a:endParaRPr lang="en-US" dirty="0"/>
          </a:p>
        </p:txBody>
      </p:sp>
      <p:sp>
        <p:nvSpPr>
          <p:cNvPr id="35" name="TextBox 34">
            <a:extLst>
              <a:ext uri="{FF2B5EF4-FFF2-40B4-BE49-F238E27FC236}">
                <a16:creationId xmlns:a16="http://schemas.microsoft.com/office/drawing/2014/main" id="{4777A14A-773B-F18F-9049-D8358AE7B0D0}"/>
              </a:ext>
            </a:extLst>
          </p:cNvPr>
          <p:cNvSpPr txBox="1"/>
          <p:nvPr/>
        </p:nvSpPr>
        <p:spPr>
          <a:xfrm>
            <a:off x="800545" y="1650587"/>
            <a:ext cx="10683795" cy="3416320"/>
          </a:xfrm>
          <a:prstGeom prst="rect">
            <a:avLst/>
          </a:prstGeom>
          <a:noFill/>
        </p:spPr>
        <p:txBody>
          <a:bodyPr wrap="square">
            <a:spAutoFit/>
          </a:bodyPr>
          <a:lstStyle/>
          <a:p>
            <a:r>
              <a:rPr lang="en-US" dirty="0">
                <a:solidFill>
                  <a:schemeClr val="bg1"/>
                </a:solidFill>
              </a:rPr>
              <a:t>The </a:t>
            </a:r>
            <a:r>
              <a:rPr lang="en-US" dirty="0" err="1">
                <a:solidFill>
                  <a:schemeClr val="bg1"/>
                </a:solidFill>
              </a:rPr>
              <a:t>Sahayta</a:t>
            </a:r>
            <a:r>
              <a:rPr lang="en-US" dirty="0">
                <a:solidFill>
                  <a:schemeClr val="bg1"/>
                </a:solidFill>
              </a:rPr>
              <a:t>-Funding App represents more than just a fundraising platform:</a:t>
            </a:r>
          </a:p>
          <a:p>
            <a:endParaRPr lang="en-US" dirty="0">
              <a:solidFill>
                <a:schemeClr val="bg1"/>
              </a:solidFill>
            </a:endParaRPr>
          </a:p>
          <a:p>
            <a:pPr marL="400050" indent="-400050">
              <a:buAutoNum type="romanLcPeriod"/>
            </a:pPr>
            <a:r>
              <a:rPr lang="en-US" dirty="0">
                <a:solidFill>
                  <a:schemeClr val="bg1"/>
                </a:solidFill>
              </a:rPr>
              <a:t>It's a catalyst for innovation, creativity, and community empowerment.</a:t>
            </a:r>
          </a:p>
          <a:p>
            <a:pPr marL="400050" indent="-400050">
              <a:buAutoNum type="romanLcPeriod"/>
            </a:pPr>
            <a:endParaRPr lang="en-US" dirty="0">
              <a:solidFill>
                <a:schemeClr val="bg1"/>
              </a:solidFill>
            </a:endParaRPr>
          </a:p>
          <a:p>
            <a:pPr marL="400050" indent="-400050">
              <a:buAutoNum type="romanLcPeriod"/>
            </a:pPr>
            <a:r>
              <a:rPr lang="en-US" dirty="0">
                <a:solidFill>
                  <a:schemeClr val="bg1"/>
                </a:solidFill>
              </a:rPr>
              <a:t>By leveraging the latest advancements in FinTech, we've created a streamlined and accessible solution that democratizes the fundraising process, enabling individuals and organizations of all sizes to turn their dreams into reality.</a:t>
            </a:r>
          </a:p>
          <a:p>
            <a:pPr marL="400050" indent="-400050">
              <a:buAutoNum type="romanLcPeriod"/>
            </a:pPr>
            <a:endParaRPr lang="en-US" dirty="0">
              <a:solidFill>
                <a:schemeClr val="bg1"/>
              </a:solidFill>
            </a:endParaRPr>
          </a:p>
          <a:p>
            <a:pPr marL="400050" indent="-400050">
              <a:buAutoNum type="romanLcPeriod"/>
            </a:pPr>
            <a:r>
              <a:rPr lang="en-US" dirty="0">
                <a:solidFill>
                  <a:schemeClr val="bg1"/>
                </a:solidFill>
              </a:rPr>
              <a:t>With its intuitive interface, robust security features, and global reach, our app is poised to disrupt the traditional fundraising landscape and usher in a new era of collaborative innovation. Whether you're a budding entrepreneur, a passionate artist, or a charitable organization, the </a:t>
            </a:r>
            <a:r>
              <a:rPr lang="en-US" dirty="0" err="1">
                <a:solidFill>
                  <a:schemeClr val="bg1"/>
                </a:solidFill>
              </a:rPr>
              <a:t>Sahayta</a:t>
            </a:r>
            <a:r>
              <a:rPr lang="en-US" dirty="0">
                <a:solidFill>
                  <a:schemeClr val="bg1"/>
                </a:solidFill>
              </a:rPr>
              <a:t> App is here to support you on your journey towards success.</a:t>
            </a:r>
          </a:p>
        </p:txBody>
      </p:sp>
      <p:sp>
        <p:nvSpPr>
          <p:cNvPr id="37" name="TextBox 36">
            <a:extLst>
              <a:ext uri="{FF2B5EF4-FFF2-40B4-BE49-F238E27FC236}">
                <a16:creationId xmlns:a16="http://schemas.microsoft.com/office/drawing/2014/main" id="{0754EC92-B3CD-1D0E-459F-CE0DF3539E86}"/>
              </a:ext>
            </a:extLst>
          </p:cNvPr>
          <p:cNvSpPr txBox="1"/>
          <p:nvPr/>
        </p:nvSpPr>
        <p:spPr>
          <a:xfrm>
            <a:off x="629764" y="5394144"/>
            <a:ext cx="11211694" cy="64633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b="1" dirty="0">
                <a:solidFill>
                  <a:schemeClr val="bg1"/>
                </a:solidFill>
              </a:rPr>
              <a:t>Join us as we </a:t>
            </a:r>
            <a:r>
              <a:rPr lang="en-US" b="1" i="1" dirty="0">
                <a:solidFill>
                  <a:schemeClr val="tx1"/>
                </a:solidFill>
              </a:rPr>
              <a:t>empower dreams together </a:t>
            </a:r>
            <a:r>
              <a:rPr lang="en-US" b="1" dirty="0">
                <a:solidFill>
                  <a:schemeClr val="bg1"/>
                </a:solidFill>
              </a:rPr>
              <a:t>and </a:t>
            </a:r>
            <a:r>
              <a:rPr lang="en-US" b="1" i="1" dirty="0">
                <a:solidFill>
                  <a:schemeClr val="tx1"/>
                </a:solidFill>
              </a:rPr>
              <a:t>build a brighter future </a:t>
            </a:r>
            <a:r>
              <a:rPr lang="en-US" b="1" dirty="0">
                <a:solidFill>
                  <a:schemeClr val="bg1"/>
                </a:solidFill>
              </a:rPr>
              <a:t>for creators and backers alike. </a:t>
            </a:r>
          </a:p>
          <a:p>
            <a:pPr algn="ctr"/>
            <a:r>
              <a:rPr lang="en-US" b="1" dirty="0">
                <a:solidFill>
                  <a:schemeClr val="bg1"/>
                </a:solidFill>
              </a:rPr>
              <a:t>Thank you for being a part of our crowdfunding community!</a:t>
            </a:r>
            <a:endParaRPr lang="en-IN" b="1" dirty="0">
              <a:solidFill>
                <a:schemeClr val="bg1"/>
              </a:solidFill>
            </a:endParaRPr>
          </a:p>
        </p:txBody>
      </p:sp>
    </p:spTree>
    <p:extLst>
      <p:ext uri="{BB962C8B-B14F-4D97-AF65-F5344CB8AC3E}">
        <p14:creationId xmlns:p14="http://schemas.microsoft.com/office/powerpoint/2010/main" val="148972890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2921793" y="1713972"/>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3852997" y="42157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3759994" y="30223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Man talks by phone">
            <a:extLst>
              <a:ext uri="{FF2B5EF4-FFF2-40B4-BE49-F238E27FC236}">
                <a16:creationId xmlns:a16="http://schemas.microsoft.com/office/drawing/2014/main" id="{EA4A3639-F9B9-4B3D-896B-128B8F77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object 3" descr="Blue rectangle">
            <a:extLst>
              <a:ext uri="{FF2B5EF4-FFF2-40B4-BE49-F238E27FC236}">
                <a16:creationId xmlns:a16="http://schemas.microsoft.com/office/drawing/2014/main" id="{3544D2CA-9A07-47BD-B1E4-88366F5FCD45}"/>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6" name="Oval 5" descr="Beige oval">
            <a:extLst>
              <a:ext uri="{FF2B5EF4-FFF2-40B4-BE49-F238E27FC236}">
                <a16:creationId xmlns:a16="http://schemas.microsoft.com/office/drawing/2014/main" id="{7F1F7E6E-09DB-407E-9D0A-1AACE771962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F24A-ACB5-4319-9371-B0D71908A725}"/>
              </a:ext>
            </a:extLst>
          </p:cNvPr>
          <p:cNvSpPr>
            <a:spLocks noGrp="1"/>
          </p:cNvSpPr>
          <p:nvPr>
            <p:ph type="title"/>
          </p:nvPr>
        </p:nvSpPr>
        <p:spPr>
          <a:xfrm>
            <a:off x="822702" y="566599"/>
            <a:ext cx="10515600" cy="1325563"/>
          </a:xfrm>
        </p:spPr>
        <p:txBody>
          <a:bodyPr>
            <a:normAutofit/>
          </a:bodyPr>
          <a:lstStyle/>
          <a:p>
            <a:r>
              <a:rPr lang="en-US" dirty="0">
                <a:solidFill>
                  <a:schemeClr val="bg1"/>
                </a:solidFill>
              </a:rPr>
              <a:t>Guidance by: Prof. Disha Wankhede</a:t>
            </a:r>
            <a:endParaRPr lang="en-US" dirty="0"/>
          </a:p>
        </p:txBody>
      </p:sp>
      <p:sp>
        <p:nvSpPr>
          <p:cNvPr id="3" name="Slide Number Placeholder 2">
            <a:extLst>
              <a:ext uri="{FF2B5EF4-FFF2-40B4-BE49-F238E27FC236}">
                <a16:creationId xmlns:a16="http://schemas.microsoft.com/office/drawing/2014/main" id="{549181BA-BE91-4062-B6BE-B8C10EBD587B}"/>
              </a:ext>
            </a:extLst>
          </p:cNvPr>
          <p:cNvSpPr>
            <a:spLocks noGrp="1"/>
          </p:cNvSpPr>
          <p:nvPr>
            <p:ph type="sldNum" sz="quarter" idx="12"/>
          </p:nvPr>
        </p:nvSpPr>
        <p:spPr/>
        <p:txBody>
          <a:bodyPr/>
          <a:lstStyle/>
          <a:p>
            <a:fld id="{82EE24B5-652C-4DB5-B7C3-B5BBEC1280B1}" type="slidenum">
              <a:rPr lang="en-US" smtClean="0"/>
              <a:t>2</a:t>
            </a:fld>
            <a:endParaRPr lang="en-US" dirty="0"/>
          </a:p>
        </p:txBody>
      </p:sp>
      <p:graphicFrame>
        <p:nvGraphicFramePr>
          <p:cNvPr id="8" name="Content Placeholder 7">
            <a:extLst>
              <a:ext uri="{FF2B5EF4-FFF2-40B4-BE49-F238E27FC236}">
                <a16:creationId xmlns:a16="http://schemas.microsoft.com/office/drawing/2014/main" id="{59F17430-EB02-4E9E-9F5E-C086C9EB9A69}"/>
              </a:ext>
            </a:extLst>
          </p:cNvPr>
          <p:cNvGraphicFramePr>
            <a:graphicFrameLocks/>
          </p:cNvGraphicFramePr>
          <p:nvPr>
            <p:extLst>
              <p:ext uri="{D42A27DB-BD31-4B8C-83A1-F6EECF244321}">
                <p14:modId xmlns:p14="http://schemas.microsoft.com/office/powerpoint/2010/main" val="30022024"/>
              </p:ext>
            </p:extLst>
          </p:nvPr>
        </p:nvGraphicFramePr>
        <p:xfrm>
          <a:off x="938913" y="3787527"/>
          <a:ext cx="9510592" cy="1872000"/>
        </p:xfrm>
        <a:graphic>
          <a:graphicData uri="http://schemas.openxmlformats.org/drawingml/2006/table">
            <a:tbl>
              <a:tblPr firstRow="1" bandRow="1">
                <a:tableStyleId>{5C22544A-7EE6-4342-B048-85BDC9FD1C3A}</a:tableStyleId>
              </a:tblPr>
              <a:tblGrid>
                <a:gridCol w="3899149">
                  <a:extLst>
                    <a:ext uri="{9D8B030D-6E8A-4147-A177-3AD203B41FA5}">
                      <a16:colId xmlns:a16="http://schemas.microsoft.com/office/drawing/2014/main" val="2120316286"/>
                    </a:ext>
                  </a:extLst>
                </a:gridCol>
                <a:gridCol w="1870481">
                  <a:extLst>
                    <a:ext uri="{9D8B030D-6E8A-4147-A177-3AD203B41FA5}">
                      <a16:colId xmlns:a16="http://schemas.microsoft.com/office/drawing/2014/main" val="3254578854"/>
                    </a:ext>
                  </a:extLst>
                </a:gridCol>
                <a:gridCol w="1870481">
                  <a:extLst>
                    <a:ext uri="{9D8B030D-6E8A-4147-A177-3AD203B41FA5}">
                      <a16:colId xmlns:a16="http://schemas.microsoft.com/office/drawing/2014/main" val="2480324120"/>
                    </a:ext>
                  </a:extLst>
                </a:gridCol>
                <a:gridCol w="1870481">
                  <a:extLst>
                    <a:ext uri="{9D8B030D-6E8A-4147-A177-3AD203B41FA5}">
                      <a16:colId xmlns:a16="http://schemas.microsoft.com/office/drawing/2014/main" val="3000376450"/>
                    </a:ext>
                  </a:extLst>
                </a:gridCol>
              </a:tblGrid>
              <a:tr h="468000">
                <a:tc>
                  <a:txBody>
                    <a:bodyPr/>
                    <a:lstStyle/>
                    <a:p>
                      <a:pPr marL="226800"/>
                      <a:r>
                        <a:rPr lang="en-US" sz="2400" b="1" dirty="0" err="1">
                          <a:solidFill>
                            <a:schemeClr val="tx2">
                              <a:alpha val="70000"/>
                            </a:schemeClr>
                          </a:solidFill>
                          <a:latin typeface="Lato" panose="020F0502020204030203" pitchFamily="34" charset="0"/>
                          <a:ea typeface="Lato" panose="020F0502020204030203" pitchFamily="34" charset="0"/>
                          <a:cs typeface="Lato" panose="020F0502020204030203" pitchFamily="34" charset="0"/>
                        </a:rPr>
                        <a:t>Kshitij</a:t>
                      </a:r>
                      <a:r>
                        <a:rPr lang="en-US" sz="2400" b="1" dirty="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 Narkhede</a:t>
                      </a:r>
                    </a:p>
                  </a:txBody>
                  <a:tcPr marL="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alpha val="50000"/>
                      </a:schemeClr>
                    </a:solidFill>
                  </a:tcPr>
                </a:tc>
                <a:tc>
                  <a:txBody>
                    <a:bodyPr/>
                    <a:lstStyle/>
                    <a:p>
                      <a:pPr marL="350520">
                        <a:lnSpc>
                          <a:spcPct val="100000"/>
                        </a:lnSpc>
                        <a:spcBef>
                          <a:spcPts val="415"/>
                        </a:spcBef>
                      </a:pPr>
                      <a:endParaRPr sz="1200" dirty="0">
                        <a:solidFill>
                          <a:schemeClr val="tx2">
                            <a:alpha val="70000"/>
                          </a:schemeClr>
                        </a:solidFill>
                        <a:latin typeface="+mn-lt"/>
                        <a:cs typeface="Arial"/>
                      </a:endParaRPr>
                    </a:p>
                  </a:txBody>
                  <a:tcPr marL="0" marR="0" marT="52705"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alpha val="50000"/>
                      </a:schemeClr>
                    </a:solidFill>
                  </a:tcPr>
                </a:tc>
                <a:tc>
                  <a:txBody>
                    <a:bodyPr/>
                    <a:lstStyle/>
                    <a:p>
                      <a:pPr marL="363220">
                        <a:lnSpc>
                          <a:spcPct val="100000"/>
                        </a:lnSpc>
                        <a:spcBef>
                          <a:spcPts val="415"/>
                        </a:spcBef>
                      </a:pPr>
                      <a:endParaRPr sz="1200" dirty="0">
                        <a:solidFill>
                          <a:schemeClr val="tx2">
                            <a:alpha val="70000"/>
                          </a:schemeClr>
                        </a:solidFill>
                        <a:latin typeface="+mn-lt"/>
                        <a:cs typeface="Arial"/>
                      </a:endParaRPr>
                    </a:p>
                  </a:txBody>
                  <a:tcPr marL="0" marR="0" marT="52705"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alpha val="50000"/>
                      </a:schemeClr>
                    </a:solidFill>
                  </a:tcPr>
                </a:tc>
                <a:tc>
                  <a:txBody>
                    <a:bodyPr/>
                    <a:lstStyle/>
                    <a:p>
                      <a:pPr marL="367665">
                        <a:lnSpc>
                          <a:spcPct val="100000"/>
                        </a:lnSpc>
                        <a:spcBef>
                          <a:spcPts val="415"/>
                        </a:spcBef>
                      </a:pPr>
                      <a:endParaRPr sz="1200" dirty="0">
                        <a:solidFill>
                          <a:schemeClr val="tx2">
                            <a:alpha val="70000"/>
                          </a:schemeClr>
                        </a:solidFill>
                        <a:latin typeface="+mn-lt"/>
                        <a:cs typeface="Arial"/>
                      </a:endParaRPr>
                    </a:p>
                  </a:txBody>
                  <a:tcPr marL="0" marR="0" marT="52705"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772886727"/>
                  </a:ext>
                </a:extLst>
              </a:tr>
              <a:tr h="468000">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2">
                              <a:lumMod val="20000"/>
                              <a:lumOff val="80000"/>
                              <a:alpha val="70000"/>
                            </a:schemeClr>
                          </a:solidFill>
                          <a:latin typeface="Lato" panose="020F0502020204030203" pitchFamily="34" charset="0"/>
                          <a:ea typeface="Lato" panose="020F0502020204030203" pitchFamily="34" charset="0"/>
                          <a:cs typeface="Lato" panose="020F0502020204030203" pitchFamily="34" charset="0"/>
                        </a:rPr>
                        <a:t>Atharva </a:t>
                      </a:r>
                      <a:r>
                        <a:rPr lang="en-US" sz="2400" b="1" dirty="0" err="1">
                          <a:solidFill>
                            <a:schemeClr val="bg2">
                              <a:lumMod val="20000"/>
                              <a:lumOff val="80000"/>
                              <a:alpha val="70000"/>
                            </a:schemeClr>
                          </a:solidFill>
                          <a:latin typeface="Lato" panose="020F0502020204030203" pitchFamily="34" charset="0"/>
                          <a:ea typeface="Lato" panose="020F0502020204030203" pitchFamily="34" charset="0"/>
                          <a:cs typeface="Lato" panose="020F0502020204030203" pitchFamily="34" charset="0"/>
                        </a:rPr>
                        <a:t>Gawas</a:t>
                      </a:r>
                      <a:endParaRPr lang="en-US" sz="2400" b="1" dirty="0">
                        <a:solidFill>
                          <a:schemeClr val="bg2">
                            <a:lumMod val="20000"/>
                            <a:lumOff val="80000"/>
                            <a:alpha val="70000"/>
                          </a:schemeClr>
                        </a:solidFill>
                        <a:latin typeface="Lato" panose="020F0502020204030203" pitchFamily="34" charset="0"/>
                        <a:ea typeface="Lato" panose="020F0502020204030203" pitchFamily="34" charset="0"/>
                        <a:cs typeface="Lato" panose="020F0502020204030203" pitchFamily="34" charset="0"/>
                      </a:endParaRPr>
                    </a:p>
                  </a:txBody>
                  <a:tcPr marL="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50520">
                        <a:lnSpc>
                          <a:spcPct val="100000"/>
                        </a:lnSpc>
                        <a:spcBef>
                          <a:spcPts val="415"/>
                        </a:spcBef>
                      </a:pPr>
                      <a:endParaRPr sz="1200" dirty="0">
                        <a:solidFill>
                          <a:schemeClr val="tx2">
                            <a:alpha val="70000"/>
                          </a:schemeClr>
                        </a:solidFill>
                        <a:latin typeface="+mn-lt"/>
                        <a:cs typeface="Arial"/>
                      </a:endParaRPr>
                    </a:p>
                  </a:txBody>
                  <a:tcPr marL="0" marR="0" marT="52705"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63220">
                        <a:lnSpc>
                          <a:spcPct val="100000"/>
                        </a:lnSpc>
                        <a:spcBef>
                          <a:spcPts val="415"/>
                        </a:spcBef>
                      </a:pPr>
                      <a:endParaRPr sz="1200" dirty="0">
                        <a:solidFill>
                          <a:schemeClr val="tx2">
                            <a:alpha val="70000"/>
                          </a:schemeClr>
                        </a:solidFill>
                        <a:latin typeface="+mn-lt"/>
                        <a:cs typeface="Arial"/>
                      </a:endParaRPr>
                    </a:p>
                  </a:txBody>
                  <a:tcPr marL="0" marR="0" marT="52705"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67665">
                        <a:lnSpc>
                          <a:spcPct val="100000"/>
                        </a:lnSpc>
                        <a:spcBef>
                          <a:spcPts val="415"/>
                        </a:spcBef>
                      </a:pPr>
                      <a:endParaRPr sz="1200" dirty="0">
                        <a:solidFill>
                          <a:schemeClr val="tx2">
                            <a:alpha val="70000"/>
                          </a:schemeClr>
                        </a:solidFill>
                        <a:latin typeface="+mn-lt"/>
                        <a:cs typeface="Arial"/>
                      </a:endParaRPr>
                    </a:p>
                  </a:txBody>
                  <a:tcPr marL="0" marR="0" marT="52705"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1228187"/>
                  </a:ext>
                </a:extLst>
              </a:tr>
              <a:tr h="468000">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Ratnakar Patil</a:t>
                      </a:r>
                    </a:p>
                  </a:txBody>
                  <a:tcPr marL="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alpha val="50000"/>
                      </a:schemeClr>
                    </a:solidFill>
                  </a:tcPr>
                </a:tc>
                <a:tc>
                  <a:txBody>
                    <a:bodyPr/>
                    <a:lstStyle/>
                    <a:p>
                      <a:pPr marL="350520">
                        <a:lnSpc>
                          <a:spcPct val="100000"/>
                        </a:lnSpc>
                        <a:spcBef>
                          <a:spcPts val="415"/>
                        </a:spcBef>
                      </a:pPr>
                      <a:endParaRPr sz="1200" dirty="0">
                        <a:solidFill>
                          <a:schemeClr val="tx2">
                            <a:alpha val="70000"/>
                          </a:schemeClr>
                        </a:solidFill>
                        <a:latin typeface="+mn-lt"/>
                        <a:cs typeface="Arial"/>
                      </a:endParaRPr>
                    </a:p>
                  </a:txBody>
                  <a:tcPr marL="0" marR="0" marT="52705"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alpha val="50000"/>
                      </a:schemeClr>
                    </a:solidFill>
                  </a:tcPr>
                </a:tc>
                <a:tc>
                  <a:txBody>
                    <a:bodyPr/>
                    <a:lstStyle/>
                    <a:p>
                      <a:pPr marL="363220">
                        <a:lnSpc>
                          <a:spcPct val="100000"/>
                        </a:lnSpc>
                        <a:spcBef>
                          <a:spcPts val="415"/>
                        </a:spcBef>
                      </a:pPr>
                      <a:endParaRPr sz="1200" dirty="0">
                        <a:solidFill>
                          <a:schemeClr val="tx2">
                            <a:alpha val="70000"/>
                          </a:schemeClr>
                        </a:solidFill>
                        <a:latin typeface="+mn-lt"/>
                        <a:cs typeface="Arial"/>
                      </a:endParaRPr>
                    </a:p>
                  </a:txBody>
                  <a:tcPr marL="0" marR="0" marT="52705"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alpha val="50000"/>
                      </a:schemeClr>
                    </a:solidFill>
                  </a:tcPr>
                </a:tc>
                <a:tc>
                  <a:txBody>
                    <a:bodyPr/>
                    <a:lstStyle/>
                    <a:p>
                      <a:pPr marL="367665">
                        <a:lnSpc>
                          <a:spcPct val="100000"/>
                        </a:lnSpc>
                        <a:spcBef>
                          <a:spcPts val="415"/>
                        </a:spcBef>
                      </a:pPr>
                      <a:endParaRPr sz="1200" dirty="0">
                        <a:solidFill>
                          <a:schemeClr val="tx2">
                            <a:alpha val="70000"/>
                          </a:schemeClr>
                        </a:solidFill>
                        <a:latin typeface="+mn-lt"/>
                        <a:cs typeface="Arial"/>
                      </a:endParaRPr>
                    </a:p>
                  </a:txBody>
                  <a:tcPr marL="0" marR="0" marT="52705"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811273019"/>
                  </a:ext>
                </a:extLst>
              </a:tr>
              <a:tr h="468000">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2">
                              <a:lumMod val="20000"/>
                              <a:lumOff val="80000"/>
                              <a:alpha val="70000"/>
                            </a:schemeClr>
                          </a:solidFill>
                          <a:latin typeface="Lato" panose="020F0502020204030203" pitchFamily="34" charset="0"/>
                          <a:ea typeface="Lato" panose="020F0502020204030203" pitchFamily="34" charset="0"/>
                          <a:cs typeface="Lato" panose="020F0502020204030203" pitchFamily="34" charset="0"/>
                        </a:rPr>
                        <a:t>Aman </a:t>
                      </a:r>
                      <a:r>
                        <a:rPr lang="en-US" sz="2400" b="1" dirty="0" err="1">
                          <a:solidFill>
                            <a:schemeClr val="bg2">
                              <a:lumMod val="20000"/>
                              <a:lumOff val="80000"/>
                              <a:alpha val="70000"/>
                            </a:schemeClr>
                          </a:solidFill>
                          <a:latin typeface="Lato" panose="020F0502020204030203" pitchFamily="34" charset="0"/>
                          <a:ea typeface="Lato" panose="020F0502020204030203" pitchFamily="34" charset="0"/>
                          <a:cs typeface="Lato" panose="020F0502020204030203" pitchFamily="34" charset="0"/>
                        </a:rPr>
                        <a:t>Kasat</a:t>
                      </a:r>
                      <a:endParaRPr lang="en-US" sz="2400" b="1" dirty="0">
                        <a:solidFill>
                          <a:schemeClr val="bg2">
                            <a:lumMod val="20000"/>
                            <a:lumOff val="80000"/>
                            <a:alpha val="70000"/>
                          </a:schemeClr>
                        </a:solidFill>
                        <a:latin typeface="Lato" panose="020F0502020204030203" pitchFamily="34" charset="0"/>
                        <a:ea typeface="Lato" panose="020F0502020204030203" pitchFamily="34" charset="0"/>
                        <a:cs typeface="Lato" panose="020F0502020204030203" pitchFamily="34" charset="0"/>
                      </a:endParaRPr>
                    </a:p>
                  </a:txBody>
                  <a:tcPr marL="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350520">
                        <a:lnSpc>
                          <a:spcPct val="100000"/>
                        </a:lnSpc>
                        <a:spcBef>
                          <a:spcPts val="370"/>
                        </a:spcBef>
                      </a:pPr>
                      <a:endParaRPr sz="1200" dirty="0">
                        <a:solidFill>
                          <a:schemeClr val="tx2">
                            <a:alpha val="70000"/>
                          </a:schemeClr>
                        </a:solidFill>
                        <a:latin typeface="+mn-lt"/>
                        <a:cs typeface="Arial"/>
                      </a:endParaRPr>
                    </a:p>
                  </a:txBody>
                  <a:tcPr marL="0" marR="0" marT="4699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363220">
                        <a:lnSpc>
                          <a:spcPct val="100000"/>
                        </a:lnSpc>
                        <a:spcBef>
                          <a:spcPts val="370"/>
                        </a:spcBef>
                      </a:pPr>
                      <a:endParaRPr sz="1200" dirty="0">
                        <a:solidFill>
                          <a:schemeClr val="tx2">
                            <a:alpha val="70000"/>
                          </a:schemeClr>
                        </a:solidFill>
                        <a:latin typeface="+mn-lt"/>
                        <a:cs typeface="Arial"/>
                      </a:endParaRPr>
                    </a:p>
                  </a:txBody>
                  <a:tcPr marL="0" marR="0" marT="4699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367665">
                        <a:lnSpc>
                          <a:spcPct val="100000"/>
                        </a:lnSpc>
                        <a:spcBef>
                          <a:spcPts val="370"/>
                        </a:spcBef>
                      </a:pPr>
                      <a:endParaRPr sz="1200" dirty="0">
                        <a:solidFill>
                          <a:schemeClr val="tx2">
                            <a:alpha val="70000"/>
                          </a:schemeClr>
                        </a:solidFill>
                        <a:latin typeface="+mn-lt"/>
                        <a:cs typeface="Arial"/>
                      </a:endParaRPr>
                    </a:p>
                  </a:txBody>
                  <a:tcPr marL="0" marR="0" marT="4699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3928045"/>
                  </a:ext>
                </a:extLst>
              </a:tr>
            </a:tbl>
          </a:graphicData>
        </a:graphic>
      </p:graphicFrame>
      <p:sp>
        <p:nvSpPr>
          <p:cNvPr id="9" name="object 18" descr="Beige rectangle">
            <a:extLst>
              <a:ext uri="{FF2B5EF4-FFF2-40B4-BE49-F238E27FC236}">
                <a16:creationId xmlns:a16="http://schemas.microsoft.com/office/drawing/2014/main" id="{2D844B0B-BA7B-4E53-BCA1-628F65C6A4CA}"/>
              </a:ext>
            </a:extLst>
          </p:cNvPr>
          <p:cNvSpPr/>
          <p:nvPr/>
        </p:nvSpPr>
        <p:spPr>
          <a:xfrm flipV="1">
            <a:off x="942535" y="1697720"/>
            <a:ext cx="336600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0" name="Rounded Rectangle 3" descr="Blue rectangle">
            <a:extLst>
              <a:ext uri="{FF2B5EF4-FFF2-40B4-BE49-F238E27FC236}">
                <a16:creationId xmlns:a16="http://schemas.microsoft.com/office/drawing/2014/main" id="{EB77E677-0739-46F4-AE7B-6BA7CDE3BB98}"/>
              </a:ext>
            </a:extLst>
          </p:cNvPr>
          <p:cNvSpPr/>
          <p:nvPr/>
        </p:nvSpPr>
        <p:spPr>
          <a:xfrm>
            <a:off x="6034549" y="3863608"/>
            <a:ext cx="1592580" cy="3276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22110941</a:t>
            </a:r>
          </a:p>
        </p:txBody>
      </p:sp>
      <p:sp>
        <p:nvSpPr>
          <p:cNvPr id="11" name="Rounded Rectangle 15" descr="White rectangle">
            <a:extLst>
              <a:ext uri="{FF2B5EF4-FFF2-40B4-BE49-F238E27FC236}">
                <a16:creationId xmlns:a16="http://schemas.microsoft.com/office/drawing/2014/main" id="{8D7368F4-D8C2-452B-9E7A-BFE03C25A22E}"/>
              </a:ext>
            </a:extLst>
          </p:cNvPr>
          <p:cNvSpPr/>
          <p:nvPr/>
        </p:nvSpPr>
        <p:spPr>
          <a:xfrm>
            <a:off x="8242027" y="3858802"/>
            <a:ext cx="1592580" cy="299496"/>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322047</a:t>
            </a:r>
          </a:p>
        </p:txBody>
      </p:sp>
      <p:sp>
        <p:nvSpPr>
          <p:cNvPr id="16" name="Content Placeholder 6">
            <a:extLst>
              <a:ext uri="{FF2B5EF4-FFF2-40B4-BE49-F238E27FC236}">
                <a16:creationId xmlns:a16="http://schemas.microsoft.com/office/drawing/2014/main" id="{F0AAED1E-419C-4885-9EC0-DB6EDF3BFA8D}"/>
              </a:ext>
            </a:extLst>
          </p:cNvPr>
          <p:cNvSpPr txBox="1">
            <a:spLocks/>
          </p:cNvSpPr>
          <p:nvPr/>
        </p:nvSpPr>
        <p:spPr>
          <a:xfrm>
            <a:off x="6390861" y="3444002"/>
            <a:ext cx="1317835" cy="34067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chemeClr val="accent1"/>
              </a:buClr>
              <a:buNone/>
            </a:pPr>
            <a:r>
              <a:rPr lang="en-US" b="1" i="1" dirty="0">
                <a:solidFill>
                  <a:srgbClr val="FFFFFF"/>
                </a:solidFill>
                <a:cs typeface="Arial"/>
              </a:rPr>
              <a:t>PRN NO</a:t>
            </a:r>
          </a:p>
        </p:txBody>
      </p:sp>
      <p:sp>
        <p:nvSpPr>
          <p:cNvPr id="18" name="Content Placeholder 6">
            <a:extLst>
              <a:ext uri="{FF2B5EF4-FFF2-40B4-BE49-F238E27FC236}">
                <a16:creationId xmlns:a16="http://schemas.microsoft.com/office/drawing/2014/main" id="{419FFD22-414D-4FE3-8A96-8263DAB27BBE}"/>
              </a:ext>
            </a:extLst>
          </p:cNvPr>
          <p:cNvSpPr txBox="1">
            <a:spLocks/>
          </p:cNvSpPr>
          <p:nvPr/>
        </p:nvSpPr>
        <p:spPr>
          <a:xfrm>
            <a:off x="8516067" y="3428956"/>
            <a:ext cx="1126067" cy="3707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chemeClr val="accent1"/>
              </a:buClr>
              <a:buNone/>
            </a:pPr>
            <a:r>
              <a:rPr lang="en-US" b="1" i="1" dirty="0">
                <a:solidFill>
                  <a:srgbClr val="FFFFFF"/>
                </a:solidFill>
                <a:cs typeface="Arial"/>
              </a:rPr>
              <a:t>Roll No</a:t>
            </a:r>
          </a:p>
        </p:txBody>
      </p:sp>
      <p:sp>
        <p:nvSpPr>
          <p:cNvPr id="7" name="Rounded Rectangle 3" descr="Blue rectangle">
            <a:extLst>
              <a:ext uri="{FF2B5EF4-FFF2-40B4-BE49-F238E27FC236}">
                <a16:creationId xmlns:a16="http://schemas.microsoft.com/office/drawing/2014/main" id="{ED392E34-8163-BEF1-DCD3-F897ACAAA3E7}"/>
              </a:ext>
            </a:extLst>
          </p:cNvPr>
          <p:cNvSpPr/>
          <p:nvPr/>
        </p:nvSpPr>
        <p:spPr>
          <a:xfrm>
            <a:off x="6034549" y="4327692"/>
            <a:ext cx="1592580" cy="3276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22110116</a:t>
            </a:r>
          </a:p>
        </p:txBody>
      </p:sp>
      <p:sp>
        <p:nvSpPr>
          <p:cNvPr id="19" name="Rounded Rectangle 3" descr="Blue rectangle">
            <a:extLst>
              <a:ext uri="{FF2B5EF4-FFF2-40B4-BE49-F238E27FC236}">
                <a16:creationId xmlns:a16="http://schemas.microsoft.com/office/drawing/2014/main" id="{4308025B-E385-5B89-21C8-FD152DA4DD2D}"/>
              </a:ext>
            </a:extLst>
          </p:cNvPr>
          <p:cNvSpPr/>
          <p:nvPr/>
        </p:nvSpPr>
        <p:spPr>
          <a:xfrm>
            <a:off x="6034549" y="4797422"/>
            <a:ext cx="1592580" cy="3276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22110373</a:t>
            </a:r>
          </a:p>
        </p:txBody>
      </p:sp>
      <p:sp>
        <p:nvSpPr>
          <p:cNvPr id="20" name="Rounded Rectangle 3" descr="Blue rectangle">
            <a:extLst>
              <a:ext uri="{FF2B5EF4-FFF2-40B4-BE49-F238E27FC236}">
                <a16:creationId xmlns:a16="http://schemas.microsoft.com/office/drawing/2014/main" id="{B8498E1D-F128-8ECD-19DB-03D3031B9EA4}"/>
              </a:ext>
            </a:extLst>
          </p:cNvPr>
          <p:cNvSpPr/>
          <p:nvPr/>
        </p:nvSpPr>
        <p:spPr>
          <a:xfrm>
            <a:off x="6034549" y="5265236"/>
            <a:ext cx="1592580" cy="3276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22111050</a:t>
            </a:r>
          </a:p>
        </p:txBody>
      </p:sp>
      <p:sp>
        <p:nvSpPr>
          <p:cNvPr id="21" name="Rounded Rectangle 15" descr="White rectangle">
            <a:extLst>
              <a:ext uri="{FF2B5EF4-FFF2-40B4-BE49-F238E27FC236}">
                <a16:creationId xmlns:a16="http://schemas.microsoft.com/office/drawing/2014/main" id="{21A942BA-A136-F1F1-CCA9-4249BAA8612E}"/>
              </a:ext>
            </a:extLst>
          </p:cNvPr>
          <p:cNvSpPr/>
          <p:nvPr/>
        </p:nvSpPr>
        <p:spPr>
          <a:xfrm>
            <a:off x="8265461" y="4330070"/>
            <a:ext cx="1592580" cy="299496"/>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322026</a:t>
            </a:r>
          </a:p>
        </p:txBody>
      </p:sp>
      <p:sp>
        <p:nvSpPr>
          <p:cNvPr id="22" name="Rounded Rectangle 15" descr="White rectangle">
            <a:extLst>
              <a:ext uri="{FF2B5EF4-FFF2-40B4-BE49-F238E27FC236}">
                <a16:creationId xmlns:a16="http://schemas.microsoft.com/office/drawing/2014/main" id="{3AB5531D-4E79-0779-3EE4-260F9AB9C2AE}"/>
              </a:ext>
            </a:extLst>
          </p:cNvPr>
          <p:cNvSpPr/>
          <p:nvPr/>
        </p:nvSpPr>
        <p:spPr>
          <a:xfrm>
            <a:off x="8265461" y="4790002"/>
            <a:ext cx="1592580" cy="299496"/>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322050</a:t>
            </a:r>
          </a:p>
        </p:txBody>
      </p:sp>
      <p:sp>
        <p:nvSpPr>
          <p:cNvPr id="23" name="Rounded Rectangle 15" descr="White rectangle">
            <a:extLst>
              <a:ext uri="{FF2B5EF4-FFF2-40B4-BE49-F238E27FC236}">
                <a16:creationId xmlns:a16="http://schemas.microsoft.com/office/drawing/2014/main" id="{9A9E8FC2-9EAF-2DD6-40E2-5D0F7B862027}"/>
              </a:ext>
            </a:extLst>
          </p:cNvPr>
          <p:cNvSpPr/>
          <p:nvPr/>
        </p:nvSpPr>
        <p:spPr>
          <a:xfrm>
            <a:off x="8242027" y="5298321"/>
            <a:ext cx="1592580" cy="299496"/>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322033</a:t>
            </a:r>
          </a:p>
        </p:txBody>
      </p:sp>
      <p:sp>
        <p:nvSpPr>
          <p:cNvPr id="24" name="Title 1">
            <a:extLst>
              <a:ext uri="{FF2B5EF4-FFF2-40B4-BE49-F238E27FC236}">
                <a16:creationId xmlns:a16="http://schemas.microsoft.com/office/drawing/2014/main" id="{319ED847-21AB-4E04-E353-4A0C2DB2EB73}"/>
              </a:ext>
            </a:extLst>
          </p:cNvPr>
          <p:cNvSpPr txBox="1">
            <a:spLocks/>
          </p:cNvSpPr>
          <p:nvPr/>
        </p:nvSpPr>
        <p:spPr>
          <a:xfrm>
            <a:off x="776749" y="24121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a:solidFill>
                  <a:schemeClr val="bg1"/>
                </a:solidFill>
              </a:rPr>
              <a:t>Team Members:</a:t>
            </a:r>
          </a:p>
        </p:txBody>
      </p:sp>
    </p:spTree>
    <p:extLst>
      <p:ext uri="{BB962C8B-B14F-4D97-AF65-F5344CB8AC3E}">
        <p14:creationId xmlns:p14="http://schemas.microsoft.com/office/powerpoint/2010/main" val="220627490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a:solidFill>
                  <a:schemeClr val="bg1"/>
                </a:solidFill>
              </a:rPr>
              <a:t>Content</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graphicFrame>
        <p:nvGraphicFramePr>
          <p:cNvPr id="13" name="Content Placeholder 12" descr="Tab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2819017096"/>
              </p:ext>
            </p:extLst>
          </p:nvPr>
        </p:nvGraphicFramePr>
        <p:xfrm>
          <a:off x="859454" y="2544763"/>
          <a:ext cx="10473092" cy="1587120"/>
        </p:xfrm>
        <a:graphic>
          <a:graphicData uri="http://schemas.openxmlformats.org/drawingml/2006/table">
            <a:tbl>
              <a:tblPr firstRow="1" bandRow="1">
                <a:tableStyleId>{5C22544A-7EE6-4342-B048-85BDC9FD1C3A}</a:tableStyleId>
              </a:tblPr>
              <a:tblGrid>
                <a:gridCol w="2094618">
                  <a:extLst>
                    <a:ext uri="{9D8B030D-6E8A-4147-A177-3AD203B41FA5}">
                      <a16:colId xmlns:a16="http://schemas.microsoft.com/office/drawing/2014/main" val="3572385518"/>
                    </a:ext>
                  </a:extLst>
                </a:gridCol>
                <a:gridCol w="2094618">
                  <a:extLst>
                    <a:ext uri="{9D8B030D-6E8A-4147-A177-3AD203B41FA5}">
                      <a16:colId xmlns:a16="http://schemas.microsoft.com/office/drawing/2014/main" val="1440817424"/>
                    </a:ext>
                  </a:extLst>
                </a:gridCol>
                <a:gridCol w="2094620">
                  <a:extLst>
                    <a:ext uri="{9D8B030D-6E8A-4147-A177-3AD203B41FA5}">
                      <a16:colId xmlns:a16="http://schemas.microsoft.com/office/drawing/2014/main" val="1835666774"/>
                    </a:ext>
                  </a:extLst>
                </a:gridCol>
                <a:gridCol w="2094618">
                  <a:extLst>
                    <a:ext uri="{9D8B030D-6E8A-4147-A177-3AD203B41FA5}">
                      <a16:colId xmlns:a16="http://schemas.microsoft.com/office/drawing/2014/main" val="3312468757"/>
                    </a:ext>
                  </a:extLst>
                </a:gridCol>
                <a:gridCol w="2094618">
                  <a:extLst>
                    <a:ext uri="{9D8B030D-6E8A-4147-A177-3AD203B41FA5}">
                      <a16:colId xmlns:a16="http://schemas.microsoft.com/office/drawing/2014/main" val="388103177"/>
                    </a:ext>
                  </a:extLst>
                </a:gridCol>
              </a:tblGrid>
              <a:tr h="370840">
                <a:tc>
                  <a:txBody>
                    <a:bodyPr/>
                    <a:lstStyle/>
                    <a:p>
                      <a:pPr algn="ctr"/>
                      <a:r>
                        <a:rPr lang="ru-RU" sz="3200" b="1" dirty="0">
                          <a:solidFill>
                            <a:schemeClr val="accent1"/>
                          </a:solidFill>
                          <a:latin typeface="+mj-lt"/>
                        </a:rPr>
                        <a:t>1</a:t>
                      </a: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a:solidFill>
                            <a:schemeClr val="accent1"/>
                          </a:solidFill>
                          <a:latin typeface="+mj-lt"/>
                        </a:rPr>
                        <a:t>II</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a:solidFill>
                            <a:schemeClr val="accent1"/>
                          </a:solidFill>
                          <a:latin typeface="+mj-lt"/>
                        </a:rPr>
                        <a:t>III</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a:solidFill>
                            <a:schemeClr val="accent1"/>
                          </a:solidFill>
                          <a:latin typeface="+mj-lt"/>
                        </a:rPr>
                        <a:t>IV</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a:solidFill>
                            <a:schemeClr val="accent1"/>
                          </a:solidFill>
                          <a:latin typeface="+mj-lt"/>
                        </a:rPr>
                        <a:t>V</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100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a-DK" sz="1800" b="1" i="1" kern="1200" spc="-25" dirty="0">
                          <a:solidFill>
                            <a:schemeClr val="bg2">
                              <a:lumMod val="20000"/>
                              <a:lumOff val="80000"/>
                            </a:schemeClr>
                          </a:solidFill>
                          <a:latin typeface="+mn-lt"/>
                          <a:ea typeface="+mn-ea"/>
                          <a:cs typeface="Arial"/>
                        </a:rPr>
                        <a:t>IDEA and Introduction of project</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kern="1200" spc="-25" dirty="0">
                          <a:solidFill>
                            <a:schemeClr val="bg2">
                              <a:lumMod val="20000"/>
                              <a:lumOff val="80000"/>
                            </a:schemeClr>
                          </a:solidFill>
                          <a:latin typeface="+mn-lt"/>
                          <a:ea typeface="+mn-ea"/>
                          <a:cs typeface="Arial"/>
                        </a:rPr>
                        <a:t>Functionality of the project</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25" normalizeH="0" baseline="0" noProof="0" dirty="0">
                          <a:ln>
                            <a:noFill/>
                          </a:ln>
                          <a:solidFill>
                            <a:srgbClr val="64B2C1">
                              <a:lumMod val="20000"/>
                              <a:lumOff val="80000"/>
                            </a:srgbClr>
                          </a:solidFill>
                          <a:effectLst/>
                          <a:uLnTx/>
                          <a:uFillTx/>
                          <a:latin typeface="+mn-lt"/>
                          <a:ea typeface="+mn-ea"/>
                          <a:cs typeface="Arial"/>
                        </a:rPr>
                        <a:t>How FinTech Comes Into It</a:t>
                      </a:r>
                      <a:endParaRPr lang="en-US" sz="1800" b="1" i="1" kern="1200" spc="-25" dirty="0">
                        <a:solidFill>
                          <a:schemeClr val="bg2">
                            <a:lumMod val="20000"/>
                            <a:lumOff val="80000"/>
                          </a:schemeClr>
                        </a:solidFill>
                        <a:latin typeface="+mn-lt"/>
                        <a:ea typeface="+mn-ea"/>
                        <a:cs typeface="Aria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kern="1200" spc="-25" dirty="0">
                          <a:solidFill>
                            <a:schemeClr val="bg2">
                              <a:lumMod val="20000"/>
                              <a:lumOff val="80000"/>
                            </a:schemeClr>
                          </a:solidFill>
                          <a:latin typeface="+mn-lt"/>
                          <a:ea typeface="+mn-ea"/>
                          <a:cs typeface="Arial"/>
                        </a:rPr>
                        <a:t>Hands on Demo</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kern="1200" spc="-25" dirty="0">
                          <a:solidFill>
                            <a:schemeClr val="bg2">
                              <a:lumMod val="20000"/>
                              <a:lumOff val="80000"/>
                            </a:schemeClr>
                          </a:solidFill>
                          <a:latin typeface="+mn-lt"/>
                          <a:ea typeface="+mn-ea"/>
                          <a:cs typeface="Arial"/>
                        </a:rPr>
                        <a:t>Conclusion</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ct 5" descr="Beige rectangle">
            <a:extLst>
              <a:ext uri="{FF2B5EF4-FFF2-40B4-BE49-F238E27FC236}">
                <a16:creationId xmlns:a16="http://schemas.microsoft.com/office/drawing/2014/main" id="{B07BA1F9-2C19-4C07-B29B-18B9FBCC4755}"/>
              </a:ext>
            </a:extLst>
          </p:cNvPr>
          <p:cNvSpPr/>
          <p:nvPr/>
        </p:nvSpPr>
        <p:spPr>
          <a:xfrm>
            <a:off x="915637" y="1309144"/>
            <a:ext cx="4608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0199D-DDAE-4D88-9F00-88EB8E080218}"/>
              </a:ext>
            </a:extLst>
          </p:cNvPr>
          <p:cNvSpPr/>
          <p:nvPr/>
        </p:nvSpPr>
        <p:spPr>
          <a:xfrm>
            <a:off x="4583907" y="4510420"/>
            <a:ext cx="3024187"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sz="3000" dirty="0">
                <a:solidFill>
                  <a:schemeClr val="tx2"/>
                </a:solidFill>
                <a:latin typeface="+mj-lt"/>
              </a:rPr>
              <a:t>Thank You !!</a:t>
            </a:r>
          </a:p>
        </p:txBody>
      </p:sp>
    </p:spTree>
    <p:extLst>
      <p:ext uri="{BB962C8B-B14F-4D97-AF65-F5344CB8AC3E}">
        <p14:creationId xmlns:p14="http://schemas.microsoft.com/office/powerpoint/2010/main" val="226321585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207698" y="2331086"/>
            <a:ext cx="5165558" cy="833856"/>
          </a:xfrm>
        </p:spPr>
        <p:txBody>
          <a:bodyPr/>
          <a:lstStyle/>
          <a:p>
            <a:r>
              <a:rPr lang="en-US" dirty="0">
                <a:solidFill>
                  <a:schemeClr val="bg1"/>
                </a:solidFill>
              </a:rPr>
              <a:t>OUR BIG </a:t>
            </a:r>
            <a:r>
              <a:rPr lang="en-US" dirty="0">
                <a:solidFill>
                  <a:schemeClr val="bg1"/>
                </a:solidFill>
                <a:latin typeface="Gill Sans MT" panose="020B0502020104020203" pitchFamily="34" charset="0"/>
              </a:rPr>
              <a:t>IDEA</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313932" y="30355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1" y="3217631"/>
            <a:ext cx="5841833" cy="16033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sz="1800" b="1" spc="-25" dirty="0">
                <a:solidFill>
                  <a:schemeClr val="bg2">
                    <a:lumMod val="20000"/>
                    <a:lumOff val="80000"/>
                  </a:schemeClr>
                </a:solidFill>
                <a:latin typeface="Times New Roman" panose="02020603050405020304" pitchFamily="18" charset="0"/>
                <a:cs typeface="Times New Roman" panose="02020603050405020304" pitchFamily="18" charset="0"/>
              </a:rPr>
              <a:t>The </a:t>
            </a:r>
            <a:r>
              <a:rPr lang="en-US" sz="1800" b="1" spc="-25" dirty="0" err="1">
                <a:solidFill>
                  <a:schemeClr val="bg2">
                    <a:lumMod val="20000"/>
                    <a:lumOff val="80000"/>
                  </a:schemeClr>
                </a:solidFill>
                <a:latin typeface="Times New Roman" panose="02020603050405020304" pitchFamily="18" charset="0"/>
                <a:cs typeface="Times New Roman" panose="02020603050405020304" pitchFamily="18" charset="0"/>
              </a:rPr>
              <a:t>Sahayta</a:t>
            </a:r>
            <a:r>
              <a:rPr lang="en-US" sz="1800" b="1" spc="-25" dirty="0">
                <a:solidFill>
                  <a:schemeClr val="bg2">
                    <a:lumMod val="20000"/>
                    <a:lumOff val="80000"/>
                  </a:schemeClr>
                </a:solidFill>
                <a:latin typeface="Times New Roman" panose="02020603050405020304" pitchFamily="18" charset="0"/>
                <a:cs typeface="Times New Roman" panose="02020603050405020304" pitchFamily="18" charset="0"/>
              </a:rPr>
              <a:t> App, is a platform that enables individuals and organizations to raise funds for their projects and initiatives. Leveraging FinTech solutions, our app provides secure payment processing, transparent transactions via blockchain technology, and global reach. With intuitive user interface and powerful analytics, we empower creators to showcase their ideas and receive support from a diverse community of backers, fostering innovation and collaboration on a global scale.</a:t>
            </a:r>
          </a:p>
        </p:txBody>
      </p:sp>
    </p:spTree>
    <p:extLst>
      <p:ext uri="{BB962C8B-B14F-4D97-AF65-F5344CB8AC3E}">
        <p14:creationId xmlns:p14="http://schemas.microsoft.com/office/powerpoint/2010/main" val="179394973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160010" y="126341"/>
            <a:ext cx="10515600" cy="772730"/>
          </a:xfrm>
        </p:spPr>
        <p:txBody>
          <a:bodyPr>
            <a:normAutofit/>
          </a:bodyPr>
          <a:lstStyle/>
          <a:p>
            <a:r>
              <a:rPr lang="en-US" dirty="0"/>
              <a:t>Introduction – </a:t>
            </a:r>
            <a:r>
              <a:rPr lang="en-US" dirty="0" err="1"/>
              <a:t>Sahayta</a:t>
            </a:r>
            <a:r>
              <a:rPr lang="en-US" dirty="0"/>
              <a:t> App</a:t>
            </a:r>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350380" y="899071"/>
            <a:ext cx="2808000" cy="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0" name="Rectangle 9">
            <a:extLst>
              <a:ext uri="{FF2B5EF4-FFF2-40B4-BE49-F238E27FC236}">
                <a16:creationId xmlns:a16="http://schemas.microsoft.com/office/drawing/2014/main" id="{DF8BB41E-516A-C57B-7F10-C998E1C4280C}"/>
              </a:ext>
            </a:extLst>
          </p:cNvPr>
          <p:cNvSpPr/>
          <p:nvPr/>
        </p:nvSpPr>
        <p:spPr>
          <a:xfrm>
            <a:off x="0" y="1134556"/>
            <a:ext cx="11468844" cy="5405471"/>
          </a:xfrm>
          <a:prstGeom prst="rect">
            <a:avLst/>
          </a:prstGeom>
          <a:solidFill>
            <a:srgbClr val="00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E11D133D-A97B-9BCE-61D7-D45CA4EB0853}"/>
              </a:ext>
            </a:extLst>
          </p:cNvPr>
          <p:cNvSpPr txBox="1"/>
          <p:nvPr/>
        </p:nvSpPr>
        <p:spPr>
          <a:xfrm>
            <a:off x="423212" y="1434614"/>
            <a:ext cx="10622420" cy="4524315"/>
          </a:xfrm>
          <a:prstGeom prst="rect">
            <a:avLst/>
          </a:prstGeom>
          <a:noFill/>
        </p:spPr>
        <p:txBody>
          <a:bodyPr wrap="square">
            <a:spAutoFit/>
          </a:bodyPr>
          <a:lstStyle/>
          <a:p>
            <a:pPr algn="just"/>
            <a:r>
              <a:rPr lang="en-US" sz="3200" dirty="0">
                <a:latin typeface="Times New Roman" panose="02020603050405020304" pitchFamily="18" charset="0"/>
                <a:ea typeface="Tahoma" panose="020B0604030504040204" pitchFamily="34" charset="0"/>
                <a:cs typeface="Times New Roman" panose="02020603050405020304" pitchFamily="18" charset="0"/>
              </a:rPr>
              <a:t>Our project, the </a:t>
            </a:r>
            <a:r>
              <a:rPr lang="en-US" sz="3200" b="1"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Sahayta</a:t>
            </a:r>
            <a:r>
              <a:rPr lang="en-US"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App</a:t>
            </a:r>
            <a:r>
              <a:rPr lang="en-US" sz="3200" dirty="0">
                <a:latin typeface="Times New Roman" panose="02020603050405020304" pitchFamily="18" charset="0"/>
                <a:ea typeface="Tahoma" panose="020B0604030504040204" pitchFamily="34" charset="0"/>
                <a:cs typeface="Times New Roman" panose="02020603050405020304" pitchFamily="18" charset="0"/>
              </a:rPr>
              <a:t> aims to revolutionize the way dreams are funded and brought to life. In today's fast-paced world, there are countless individuals and organizations with brilliant ideas and innovative projects, but </a:t>
            </a:r>
            <a:r>
              <a:rPr lang="en-US"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often lack the necessary financial resources to turn these ideas into reality</a:t>
            </a:r>
            <a:r>
              <a:rPr lang="en-US" sz="3200" dirty="0">
                <a:latin typeface="Times New Roman" panose="02020603050405020304" pitchFamily="18" charset="0"/>
                <a:ea typeface="Tahoma" panose="020B0604030504040204" pitchFamily="34" charset="0"/>
                <a:cs typeface="Times New Roman" panose="02020603050405020304" pitchFamily="18" charset="0"/>
              </a:rPr>
              <a:t>. </a:t>
            </a:r>
          </a:p>
          <a:p>
            <a:pPr algn="just"/>
            <a:endParaRPr lang="en-US" sz="32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3200" dirty="0">
                <a:latin typeface="Times New Roman" panose="02020603050405020304" pitchFamily="18" charset="0"/>
                <a:ea typeface="Tahoma" panose="020B0604030504040204" pitchFamily="34" charset="0"/>
                <a:cs typeface="Times New Roman" panose="02020603050405020304" pitchFamily="18" charset="0"/>
              </a:rPr>
              <a:t>This is where our app comes in. It provides a </a:t>
            </a:r>
            <a:r>
              <a:rPr lang="en-US"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platform</a:t>
            </a:r>
            <a:r>
              <a:rPr lang="en-US" sz="3200" dirty="0">
                <a:latin typeface="Times New Roman" panose="02020603050405020304" pitchFamily="18" charset="0"/>
                <a:ea typeface="Tahoma" panose="020B0604030504040204" pitchFamily="34" charset="0"/>
                <a:cs typeface="Times New Roman" panose="02020603050405020304" pitchFamily="18" charset="0"/>
              </a:rPr>
              <a:t> where creators can showcase their projects and </a:t>
            </a:r>
            <a:r>
              <a:rPr lang="en-US" sz="3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receive funding from a global community </a:t>
            </a:r>
            <a:r>
              <a:rPr lang="en-US" sz="3200" dirty="0">
                <a:latin typeface="Times New Roman" panose="02020603050405020304" pitchFamily="18" charset="0"/>
                <a:ea typeface="Tahoma" panose="020B0604030504040204" pitchFamily="34" charset="0"/>
                <a:cs typeface="Times New Roman" panose="02020603050405020304" pitchFamily="18" charset="0"/>
              </a:rPr>
              <a:t>of backers.</a:t>
            </a:r>
          </a:p>
        </p:txBody>
      </p:sp>
    </p:spTree>
    <p:extLst>
      <p:ext uri="{BB962C8B-B14F-4D97-AF65-F5344CB8AC3E}">
        <p14:creationId xmlns:p14="http://schemas.microsoft.com/office/powerpoint/2010/main" val="351447043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350380" y="899071"/>
            <a:ext cx="2808000" cy="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0" name="Rectangle 9">
            <a:extLst>
              <a:ext uri="{FF2B5EF4-FFF2-40B4-BE49-F238E27FC236}">
                <a16:creationId xmlns:a16="http://schemas.microsoft.com/office/drawing/2014/main" id="{DF8BB41E-516A-C57B-7F10-C998E1C4280C}"/>
              </a:ext>
            </a:extLst>
          </p:cNvPr>
          <p:cNvSpPr/>
          <p:nvPr/>
        </p:nvSpPr>
        <p:spPr>
          <a:xfrm>
            <a:off x="0" y="1134556"/>
            <a:ext cx="11468844" cy="5405471"/>
          </a:xfrm>
          <a:prstGeom prst="rect">
            <a:avLst/>
          </a:prstGeom>
          <a:solidFill>
            <a:srgbClr val="00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00E7FFB-2884-CFF8-2ACF-904342A5D622}"/>
              </a:ext>
            </a:extLst>
          </p:cNvPr>
          <p:cNvSpPr txBox="1"/>
          <p:nvPr/>
        </p:nvSpPr>
        <p:spPr>
          <a:xfrm>
            <a:off x="130775" y="1134555"/>
            <a:ext cx="10980953" cy="5509200"/>
          </a:xfrm>
          <a:prstGeom prst="rect">
            <a:avLst/>
          </a:prstGeom>
          <a:noFill/>
        </p:spPr>
        <p:txBody>
          <a:bodyPr wrap="square">
            <a:spAutoFit/>
          </a:bodyPr>
          <a:lstStyle/>
          <a:p>
            <a:pPr algn="just"/>
            <a:r>
              <a:rPr lang="en-US" sz="3200" dirty="0">
                <a:latin typeface="Times New Roman" panose="02020603050405020304" pitchFamily="18" charset="0"/>
                <a:ea typeface="Tahoma" panose="020B0604030504040204" pitchFamily="34" charset="0"/>
                <a:cs typeface="Times New Roman" panose="02020603050405020304" pitchFamily="18" charset="0"/>
              </a:rPr>
              <a:t>With the </a:t>
            </a:r>
            <a:r>
              <a:rPr lang="en-US" sz="3200" dirty="0" err="1">
                <a:latin typeface="Times New Roman" panose="02020603050405020304" pitchFamily="18" charset="0"/>
                <a:ea typeface="Tahoma" panose="020B0604030504040204" pitchFamily="34" charset="0"/>
                <a:cs typeface="Times New Roman" panose="02020603050405020304" pitchFamily="18" charset="0"/>
              </a:rPr>
              <a:t>Sahayta</a:t>
            </a:r>
            <a:r>
              <a:rPr lang="en-US" sz="3200" dirty="0">
                <a:latin typeface="Times New Roman" panose="02020603050405020304" pitchFamily="18" charset="0"/>
                <a:ea typeface="Tahoma" panose="020B0604030504040204" pitchFamily="34" charset="0"/>
                <a:cs typeface="Times New Roman" panose="02020603050405020304" pitchFamily="18" charset="0"/>
              </a:rPr>
              <a:t> App, </a:t>
            </a:r>
          </a:p>
          <a:p>
            <a:pPr marL="571500" indent="-571500" algn="just">
              <a:buAutoNum type="romanLcPeriod"/>
            </a:pPr>
            <a:r>
              <a:rPr lang="en-US" sz="3200" dirty="0">
                <a:latin typeface="Times New Roman" panose="02020603050405020304" pitchFamily="18" charset="0"/>
                <a:ea typeface="Tahoma" panose="020B0604030504040204" pitchFamily="34" charset="0"/>
                <a:cs typeface="Times New Roman" panose="02020603050405020304" pitchFamily="18" charset="0"/>
              </a:rPr>
              <a:t>users can easily </a:t>
            </a:r>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create their campaigns</a:t>
            </a:r>
            <a:r>
              <a:rPr lang="en-US" sz="3200" dirty="0">
                <a:latin typeface="Times New Roman" panose="02020603050405020304" pitchFamily="18" charset="0"/>
                <a:ea typeface="Tahoma" panose="020B0604030504040204" pitchFamily="34" charset="0"/>
                <a:cs typeface="Times New Roman" panose="02020603050405020304" pitchFamily="18" charset="0"/>
              </a:rPr>
              <a:t>,</a:t>
            </a:r>
          </a:p>
          <a:p>
            <a:pPr marL="571500" indent="-571500" algn="just">
              <a:buAutoNum type="romanLcPeriod"/>
            </a:pPr>
            <a:r>
              <a:rPr lang="en-US" sz="3200" dirty="0">
                <a:latin typeface="Times New Roman" panose="02020603050405020304" pitchFamily="18" charset="0"/>
                <a:ea typeface="Tahoma" panose="020B0604030504040204" pitchFamily="34" charset="0"/>
                <a:cs typeface="Times New Roman" panose="02020603050405020304" pitchFamily="18" charset="0"/>
              </a:rPr>
              <a:t>detailing their </a:t>
            </a:r>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projects</a:t>
            </a:r>
            <a:r>
              <a:rPr lang="en-US" sz="3200" dirty="0">
                <a:latin typeface="Times New Roman" panose="02020603050405020304" pitchFamily="18" charset="0"/>
                <a:ea typeface="Tahoma" panose="020B0604030504040204" pitchFamily="34" charset="0"/>
                <a:cs typeface="Times New Roman" panose="02020603050405020304" pitchFamily="18" charset="0"/>
              </a:rPr>
              <a:t>,</a:t>
            </a:r>
          </a:p>
          <a:p>
            <a:pPr marL="571500" indent="-571500" algn="just">
              <a:buAutoNum type="romanLcPeriod"/>
            </a:pPr>
            <a:r>
              <a:rPr lang="en-US" sz="3200" dirty="0">
                <a:latin typeface="Times New Roman" panose="02020603050405020304" pitchFamily="18" charset="0"/>
                <a:ea typeface="Tahoma" panose="020B0604030504040204" pitchFamily="34" charset="0"/>
                <a:cs typeface="Times New Roman" panose="02020603050405020304" pitchFamily="18" charset="0"/>
              </a:rPr>
              <a:t>goals, and </a:t>
            </a:r>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funding requirements</a:t>
            </a:r>
            <a:r>
              <a:rPr lang="en-US" sz="3200" dirty="0">
                <a:latin typeface="Times New Roman" panose="02020603050405020304" pitchFamily="18" charset="0"/>
                <a:ea typeface="Tahoma" panose="020B0604030504040204" pitchFamily="34" charset="0"/>
                <a:cs typeface="Times New Roman" panose="02020603050405020304" pitchFamily="18" charset="0"/>
              </a:rPr>
              <a:t>. </a:t>
            </a:r>
          </a:p>
          <a:p>
            <a:pPr algn="just"/>
            <a:endParaRPr lang="en-US" sz="32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3000" dirty="0">
                <a:latin typeface="Times New Roman" panose="02020603050405020304" pitchFamily="18" charset="0"/>
                <a:ea typeface="Tahoma" panose="020B0604030504040204" pitchFamily="34" charset="0"/>
                <a:cs typeface="Times New Roman" panose="02020603050405020304" pitchFamily="18" charset="0"/>
              </a:rPr>
              <a:t>These campaigns are then made </a:t>
            </a:r>
            <a:r>
              <a:rPr lang="en-US" sz="3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accessible to a wide audience</a:t>
            </a:r>
            <a:r>
              <a:rPr lang="en-US" sz="3000" dirty="0">
                <a:latin typeface="Times New Roman" panose="02020603050405020304" pitchFamily="18" charset="0"/>
                <a:ea typeface="Tahoma" panose="020B0604030504040204" pitchFamily="34" charset="0"/>
                <a:cs typeface="Times New Roman" panose="02020603050405020304" pitchFamily="18" charset="0"/>
              </a:rPr>
              <a:t>, allowing anyone to contribute towards projects they believe in. Whether it's launching a new product, producing a film, funding a charitable cause, or realizing a creative endeavor, our app </a:t>
            </a:r>
            <a:r>
              <a:rPr lang="en-US" sz="3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empowers individuals and groups to reach their fundraising goals and bring their visions to life.</a:t>
            </a:r>
            <a:endParaRPr lang="en-IN" sz="3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itle 2">
            <a:extLst>
              <a:ext uri="{FF2B5EF4-FFF2-40B4-BE49-F238E27FC236}">
                <a16:creationId xmlns:a16="http://schemas.microsoft.com/office/drawing/2014/main" id="{DBB2DB16-2185-95D5-0214-B9AF4F1DEB93}"/>
              </a:ext>
            </a:extLst>
          </p:cNvPr>
          <p:cNvSpPr txBox="1">
            <a:spLocks/>
          </p:cNvSpPr>
          <p:nvPr/>
        </p:nvSpPr>
        <p:spPr>
          <a:xfrm>
            <a:off x="160010" y="126341"/>
            <a:ext cx="10515600" cy="77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a:t>Introduction – Sahayta App</a:t>
            </a:r>
            <a:endParaRPr lang="en-US" dirty="0"/>
          </a:p>
        </p:txBody>
      </p:sp>
    </p:spTree>
    <p:extLst>
      <p:ext uri="{BB962C8B-B14F-4D97-AF65-F5344CB8AC3E}">
        <p14:creationId xmlns:p14="http://schemas.microsoft.com/office/powerpoint/2010/main" val="40023527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12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10515600" cy="1325563"/>
          </a:xfrm>
        </p:spPr>
        <p:txBody>
          <a:bodyPr/>
          <a:lstStyle/>
          <a:p>
            <a:r>
              <a:rPr lang="en-US" dirty="0"/>
              <a:t>Functionality of </a:t>
            </a:r>
            <a:r>
              <a:rPr lang="en-US" dirty="0" err="1"/>
              <a:t>Sahayta</a:t>
            </a:r>
            <a:r>
              <a:rPr lang="en-US" dirty="0"/>
              <a:t> App:</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22" name="TextBox 21">
            <a:extLst>
              <a:ext uri="{FF2B5EF4-FFF2-40B4-BE49-F238E27FC236}">
                <a16:creationId xmlns:a16="http://schemas.microsoft.com/office/drawing/2014/main" id="{1659DBE9-3BE5-DAD8-7F56-7857E888A276}"/>
              </a:ext>
            </a:extLst>
          </p:cNvPr>
          <p:cNvSpPr txBox="1"/>
          <p:nvPr/>
        </p:nvSpPr>
        <p:spPr>
          <a:xfrm>
            <a:off x="266440" y="1506949"/>
            <a:ext cx="11380962" cy="5355312"/>
          </a:xfrm>
          <a:prstGeom prst="rect">
            <a:avLst/>
          </a:prstGeom>
          <a:noFill/>
        </p:spPr>
        <p:txBody>
          <a:bodyPr wrap="square">
            <a:spAutoFit/>
          </a:bodyPr>
          <a:lstStyle/>
          <a:p>
            <a:pPr algn="just"/>
            <a:r>
              <a:rPr lang="en-IN" b="1" dirty="0" err="1"/>
              <a:t>Sahayata</a:t>
            </a:r>
            <a:r>
              <a:rPr lang="en-IN" b="1" dirty="0"/>
              <a:t> Website Project Flow:</a:t>
            </a:r>
          </a:p>
          <a:p>
            <a:pPr algn="just"/>
            <a:endParaRPr lang="en-IN" dirty="0"/>
          </a:p>
          <a:p>
            <a:pPr algn="just"/>
            <a:r>
              <a:rPr lang="en-IN" dirty="0"/>
              <a:t>This project utilizes Django for the backend framework, Bootstrap for front-end responsiveness, HTML for structure, and a file handling library (like Django's built-in </a:t>
            </a:r>
            <a:r>
              <a:rPr lang="en-IN" dirty="0" err="1"/>
              <a:t>django.core.files.storage</a:t>
            </a:r>
            <a:r>
              <a:rPr lang="en-IN" dirty="0"/>
              <a:t>) to manage campaign-related files.  Here's a detailed breakdown of the user flow:</a:t>
            </a:r>
          </a:p>
          <a:p>
            <a:pPr algn="just"/>
            <a:endParaRPr lang="en-IN" dirty="0"/>
          </a:p>
          <a:p>
            <a:pPr marL="342900" indent="-342900" algn="just">
              <a:buAutoNum type="arabicPeriod"/>
            </a:pPr>
            <a:r>
              <a:rPr lang="en-IN" dirty="0">
                <a:solidFill>
                  <a:schemeClr val="bg1"/>
                </a:solidFill>
              </a:rPr>
              <a:t>Sign Up and Login: User visits the </a:t>
            </a:r>
            <a:r>
              <a:rPr lang="en-IN" dirty="0" err="1">
                <a:solidFill>
                  <a:schemeClr val="bg1"/>
                </a:solidFill>
              </a:rPr>
              <a:t>Sahayata</a:t>
            </a:r>
            <a:r>
              <a:rPr lang="en-IN" dirty="0">
                <a:solidFill>
                  <a:schemeClr val="bg1"/>
                </a:solidFill>
              </a:rPr>
              <a:t> website. User clicks on "Sign Up" and enters their details (name, email, password etc.) on the sign-up form. System validates the information and creates a new user account in the database. User receives a confirmation email or message upon successful registration. Alternatively, the user clicks on "Login" and enters their registered email and </a:t>
            </a:r>
            <a:r>
              <a:rPr lang="en-IN" dirty="0" err="1">
                <a:solidFill>
                  <a:schemeClr val="bg1"/>
                </a:solidFill>
              </a:rPr>
              <a:t>password.System</a:t>
            </a:r>
            <a:r>
              <a:rPr lang="en-IN" dirty="0">
                <a:solidFill>
                  <a:schemeClr val="bg1"/>
                </a:solidFill>
              </a:rPr>
              <a:t> validates the credentials against the database. Upon successful login, the user is redirected to the dashboard or campaign list page.</a:t>
            </a:r>
          </a:p>
          <a:p>
            <a:pPr marL="342900" indent="-342900" algn="just">
              <a:buAutoNum type="arabicPeriod"/>
            </a:pPr>
            <a:endParaRPr lang="en-IN" dirty="0">
              <a:solidFill>
                <a:schemeClr val="bg1"/>
              </a:solidFill>
            </a:endParaRPr>
          </a:p>
          <a:p>
            <a:pPr marL="342900" indent="-342900" algn="just">
              <a:buAutoNum type="arabicPeriod"/>
            </a:pPr>
            <a:r>
              <a:rPr lang="en-IN" dirty="0">
                <a:solidFill>
                  <a:schemeClr val="bg1"/>
                </a:solidFill>
              </a:rPr>
              <a:t>Create Campaign: Logged-in user clicks on "Create Campaign". System displays a form to enter campaign details. User fills out the form, providing information such as: Campaign Name (e.g., "Help Build a School in X Village")Campaign Details (description of the cause and how funds will be used)Target Amount (desired amount to be raised)(Optional) Upload an image or video to showcase the campaign. User clicks "Submit" on the form. System validates user input and saves campaign details in the database (likely using Django models with db. </a:t>
            </a:r>
            <a:r>
              <a:rPr lang="en-IN" dirty="0" err="1">
                <a:solidFill>
                  <a:schemeClr val="bg1"/>
                </a:solidFill>
              </a:rPr>
              <a:t>sqlite</a:t>
            </a:r>
            <a:r>
              <a:rPr lang="en-IN" dirty="0">
                <a:solidFill>
                  <a:schemeClr val="bg1"/>
                </a:solidFill>
              </a:rPr>
              <a:t>).</a:t>
            </a:r>
          </a:p>
        </p:txBody>
      </p:sp>
    </p:spTree>
    <p:extLst>
      <p:ext uri="{BB962C8B-B14F-4D97-AF65-F5344CB8AC3E}">
        <p14:creationId xmlns:p14="http://schemas.microsoft.com/office/powerpoint/2010/main" val="332701984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1972389"/>
            <a:ext cx="12189600" cy="4885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10515600" cy="1325563"/>
          </a:xfrm>
        </p:spPr>
        <p:txBody>
          <a:bodyPr/>
          <a:lstStyle/>
          <a:p>
            <a:r>
              <a:rPr lang="en-US" dirty="0"/>
              <a:t>Functionality of Crowd-Funding App:</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5" name="TextBox 4">
            <a:extLst>
              <a:ext uri="{FF2B5EF4-FFF2-40B4-BE49-F238E27FC236}">
                <a16:creationId xmlns:a16="http://schemas.microsoft.com/office/drawing/2014/main" id="{3313F0A2-47CE-5AD1-F04C-633F313BAC82}"/>
              </a:ext>
            </a:extLst>
          </p:cNvPr>
          <p:cNvSpPr txBox="1"/>
          <p:nvPr/>
        </p:nvSpPr>
        <p:spPr>
          <a:xfrm>
            <a:off x="253103" y="2455318"/>
            <a:ext cx="11572857" cy="3693319"/>
          </a:xfrm>
          <a:prstGeom prst="rect">
            <a:avLst/>
          </a:prstGeom>
          <a:noFill/>
        </p:spPr>
        <p:txBody>
          <a:bodyPr wrap="square">
            <a:spAutoFit/>
          </a:bodyPr>
          <a:lstStyle/>
          <a:p>
            <a:pPr algn="just"/>
            <a:r>
              <a:rPr lang="en-IN" dirty="0">
                <a:solidFill>
                  <a:schemeClr val="bg1"/>
                </a:solidFill>
              </a:rPr>
              <a:t>3. Donate to a Campaign: User navigates to the "Campaigns" page. System displays a list of all active campaigns. Each campaign entry might include: Campaign Name Campaign Summary (short description)Target Amount Current Collected Amount (progress bar can be implemented visually)(Optional) Campaign Image/Video thumbnail User clicks on a specific campaign they wish to donate to.</a:t>
            </a:r>
          </a:p>
          <a:p>
            <a:pPr algn="just"/>
            <a:endParaRPr lang="en-IN" dirty="0">
              <a:solidFill>
                <a:schemeClr val="bg1"/>
              </a:solidFill>
            </a:endParaRPr>
          </a:p>
          <a:p>
            <a:pPr algn="just"/>
            <a:r>
              <a:rPr lang="en-IN" dirty="0">
                <a:solidFill>
                  <a:schemeClr val="bg1"/>
                </a:solidFill>
              </a:rPr>
              <a:t>4. Confirm Donation and Payment: System displays the chosen campaign details in full. User confirms their intention to donate. System displays the checkout page with the donation amount and a payment gateway option (currently set to </a:t>
            </a:r>
            <a:r>
              <a:rPr lang="en-IN" dirty="0" err="1">
                <a:solidFill>
                  <a:schemeClr val="bg1"/>
                </a:solidFill>
              </a:rPr>
              <a:t>Paypal</a:t>
            </a:r>
            <a:r>
              <a:rPr lang="en-IN" dirty="0">
                <a:solidFill>
                  <a:schemeClr val="bg1"/>
                </a:solidFill>
              </a:rPr>
              <a:t>).</a:t>
            </a:r>
          </a:p>
          <a:p>
            <a:pPr algn="just"/>
            <a:endParaRPr lang="en-IN" dirty="0">
              <a:solidFill>
                <a:schemeClr val="bg1"/>
              </a:solidFill>
            </a:endParaRPr>
          </a:p>
          <a:p>
            <a:pPr algn="just"/>
            <a:r>
              <a:rPr lang="en-IN" dirty="0">
                <a:solidFill>
                  <a:schemeClr val="bg1"/>
                </a:solidFill>
              </a:rPr>
              <a:t>5. </a:t>
            </a:r>
            <a:r>
              <a:rPr lang="en-IN" dirty="0" err="1">
                <a:solidFill>
                  <a:schemeClr val="bg1"/>
                </a:solidFill>
              </a:rPr>
              <a:t>Paypal</a:t>
            </a:r>
            <a:r>
              <a:rPr lang="en-IN" dirty="0">
                <a:solidFill>
                  <a:schemeClr val="bg1"/>
                </a:solidFill>
              </a:rPr>
              <a:t> Payment: User clicks on "Pay with </a:t>
            </a:r>
            <a:r>
              <a:rPr lang="en-IN" dirty="0" err="1">
                <a:solidFill>
                  <a:schemeClr val="bg1"/>
                </a:solidFill>
              </a:rPr>
              <a:t>Paypal</a:t>
            </a:r>
            <a:r>
              <a:rPr lang="en-IN" dirty="0">
                <a:solidFill>
                  <a:schemeClr val="bg1"/>
                </a:solidFill>
              </a:rPr>
              <a:t>".User is redirected to </a:t>
            </a:r>
            <a:r>
              <a:rPr lang="en-IN" dirty="0" err="1">
                <a:solidFill>
                  <a:schemeClr val="bg1"/>
                </a:solidFill>
              </a:rPr>
              <a:t>Paypal's</a:t>
            </a:r>
            <a:r>
              <a:rPr lang="en-IN" dirty="0">
                <a:solidFill>
                  <a:schemeClr val="bg1"/>
                </a:solidFill>
              </a:rPr>
              <a:t> secure login page. User signs in with their </a:t>
            </a:r>
            <a:r>
              <a:rPr lang="en-IN" dirty="0" err="1">
                <a:solidFill>
                  <a:schemeClr val="bg1"/>
                </a:solidFill>
              </a:rPr>
              <a:t>Paypal</a:t>
            </a:r>
            <a:r>
              <a:rPr lang="en-IN" dirty="0">
                <a:solidFill>
                  <a:schemeClr val="bg1"/>
                </a:solidFill>
              </a:rPr>
              <a:t> credentials. User reviews the payment details (campaign name, amount) on the </a:t>
            </a:r>
            <a:r>
              <a:rPr lang="en-IN" dirty="0" err="1">
                <a:solidFill>
                  <a:schemeClr val="bg1"/>
                </a:solidFill>
              </a:rPr>
              <a:t>Paypal</a:t>
            </a:r>
            <a:r>
              <a:rPr lang="en-IN" dirty="0">
                <a:solidFill>
                  <a:schemeClr val="bg1"/>
                </a:solidFill>
              </a:rPr>
              <a:t> confirmation page. User confirms the payment using their preferred payment method within </a:t>
            </a:r>
            <a:r>
              <a:rPr lang="en-IN" dirty="0" err="1">
                <a:solidFill>
                  <a:schemeClr val="bg1"/>
                </a:solidFill>
              </a:rPr>
              <a:t>Paypal</a:t>
            </a:r>
            <a:r>
              <a:rPr lang="en-IN" dirty="0">
                <a:solidFill>
                  <a:schemeClr val="bg1"/>
                </a:solidFill>
              </a:rPr>
              <a:t> (linked bank account, credit card, etc.).</a:t>
            </a:r>
          </a:p>
        </p:txBody>
      </p:sp>
    </p:spTree>
    <p:extLst>
      <p:ext uri="{BB962C8B-B14F-4D97-AF65-F5344CB8AC3E}">
        <p14:creationId xmlns:p14="http://schemas.microsoft.com/office/powerpoint/2010/main" val="357098780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1972389"/>
            <a:ext cx="12189600" cy="4885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10515600" cy="1325563"/>
          </a:xfrm>
        </p:spPr>
        <p:txBody>
          <a:bodyPr/>
          <a:lstStyle/>
          <a:p>
            <a:r>
              <a:rPr lang="en-US" dirty="0"/>
              <a:t>Functionality of Crowd-Funding App:</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9</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5" name="TextBox 4">
            <a:extLst>
              <a:ext uri="{FF2B5EF4-FFF2-40B4-BE49-F238E27FC236}">
                <a16:creationId xmlns:a16="http://schemas.microsoft.com/office/drawing/2014/main" id="{3313F0A2-47CE-5AD1-F04C-633F313BAC82}"/>
              </a:ext>
            </a:extLst>
          </p:cNvPr>
          <p:cNvSpPr txBox="1"/>
          <p:nvPr/>
        </p:nvSpPr>
        <p:spPr>
          <a:xfrm>
            <a:off x="253103" y="2455318"/>
            <a:ext cx="11572857" cy="1200329"/>
          </a:xfrm>
          <a:prstGeom prst="rect">
            <a:avLst/>
          </a:prstGeom>
          <a:noFill/>
        </p:spPr>
        <p:txBody>
          <a:bodyPr wrap="square">
            <a:spAutoFit/>
          </a:bodyPr>
          <a:lstStyle/>
          <a:p>
            <a:pPr algn="just"/>
            <a:r>
              <a:rPr lang="en-US" dirty="0">
                <a:solidFill>
                  <a:schemeClr val="bg1"/>
                </a:solidFill>
              </a:rPr>
              <a:t>6. Payment Processing and Update: Upon successful payment, </a:t>
            </a:r>
            <a:r>
              <a:rPr lang="en-US" dirty="0" err="1">
                <a:solidFill>
                  <a:schemeClr val="bg1"/>
                </a:solidFill>
              </a:rPr>
              <a:t>Paypal</a:t>
            </a:r>
            <a:r>
              <a:rPr lang="en-US" dirty="0">
                <a:solidFill>
                  <a:schemeClr val="bg1"/>
                </a:solidFill>
              </a:rPr>
              <a:t> sends a confirmation message to </a:t>
            </a:r>
            <a:r>
              <a:rPr lang="en-US" dirty="0" err="1">
                <a:solidFill>
                  <a:schemeClr val="bg1"/>
                </a:solidFill>
              </a:rPr>
              <a:t>Sahayata's</a:t>
            </a:r>
            <a:r>
              <a:rPr lang="en-US" dirty="0">
                <a:solidFill>
                  <a:schemeClr val="bg1"/>
                </a:solidFill>
              </a:rPr>
              <a:t> website. System verifies the payment with </a:t>
            </a:r>
            <a:r>
              <a:rPr lang="en-US" dirty="0" err="1">
                <a:solidFill>
                  <a:schemeClr val="bg1"/>
                </a:solidFill>
              </a:rPr>
              <a:t>Paypal's</a:t>
            </a:r>
            <a:r>
              <a:rPr lang="en-US" dirty="0">
                <a:solidFill>
                  <a:schemeClr val="bg1"/>
                </a:solidFill>
              </a:rPr>
              <a:t> API and updates the campaign's collected amount in the database, reflecting the new donation. User receives a confirmation message or page indicating successful donation.</a:t>
            </a:r>
            <a:endParaRPr lang="en-IN" dirty="0">
              <a:solidFill>
                <a:schemeClr val="bg1"/>
              </a:solidFill>
            </a:endParaRPr>
          </a:p>
        </p:txBody>
      </p:sp>
    </p:spTree>
    <p:extLst>
      <p:ext uri="{BB962C8B-B14F-4D97-AF65-F5344CB8AC3E}">
        <p14:creationId xmlns:p14="http://schemas.microsoft.com/office/powerpoint/2010/main" val="7426277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66</TotalTime>
  <Words>1216</Words>
  <Application>Microsoft Office PowerPoint</Application>
  <PresentationFormat>Widescreen</PresentationFormat>
  <Paragraphs>103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vt:lpstr>
      <vt:lpstr>Calibri</vt:lpstr>
      <vt:lpstr>Gill Sans MT</vt:lpstr>
      <vt:lpstr>Lato</vt:lpstr>
      <vt:lpstr>Times New Roman</vt:lpstr>
      <vt:lpstr>Office Theme</vt:lpstr>
      <vt:lpstr>Sahayta  App</vt:lpstr>
      <vt:lpstr>Guidance by: Prof. Disha Wankhede</vt:lpstr>
      <vt:lpstr>Content</vt:lpstr>
      <vt:lpstr>OUR BIG IDEA</vt:lpstr>
      <vt:lpstr>Introduction – Sahayta App</vt:lpstr>
      <vt:lpstr>PowerPoint Presentation</vt:lpstr>
      <vt:lpstr>Functionality of Sahayta App:</vt:lpstr>
      <vt:lpstr>Functionality of Crowd-Funding App:</vt:lpstr>
      <vt:lpstr>Functionality of Crowd-Funding App:</vt:lpstr>
      <vt:lpstr>How FinTech plays IMP role here ?</vt:lpstr>
      <vt:lpstr>Let’s move to the  Hands - 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Sahayta  App</dc:title>
  <dc:creator>Ratnakar Patil</dc:creator>
  <cp:lastModifiedBy>Ratnakar Patil</cp:lastModifiedBy>
  <cp:revision>1</cp:revision>
  <dcterms:created xsi:type="dcterms:W3CDTF">2024-04-22T16:27:27Z</dcterms:created>
  <dcterms:modified xsi:type="dcterms:W3CDTF">2024-04-22T17:34:16Z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