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Century Schoolbook"/>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CenturySchoolbook-bold.fntdata"/><Relationship Id="rId27" Type="http://schemas.openxmlformats.org/officeDocument/2006/relationships/font" Target="fonts/CenturySchoolbook-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Schoolbook-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enturySchoolbook-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934fe90fc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934fe90fc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34fe90fc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34fe90fc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34fe90fc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34fe90fc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34fe90fc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34fe90fc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34fe90fc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34fe90fc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34fe90fce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34fe90fc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9cc17d8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9cc17d8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9cc17d8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9cc17d8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934fe90f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934fe90f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34fe90f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34fe90f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934fe90f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934fe90f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934fe90f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934fe90f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34fe90f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34fe90f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34fe90fc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34fe90fc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34fe90fc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34fe90fc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34fe90fc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34fe90fc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paperswithcode.com/method/max-pool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nandland.com/lesson-15-what-is-a-block-ram-bra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sciencedirect.com/topics/computer-science/universal-asynchronous-receiver-transmit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indoml.com/2018/03/07/student-notes-convolutional-neural-networks-cnn-introduction/" TargetMode="External"/><Relationship Id="rId6" Type="http://schemas.openxmlformats.org/officeDocument/2006/relationships/hyperlink" Target="https://anhreynolds.com/blogs/cnn.html" TargetMode="External"/><Relationship Id="rId7" Type="http://schemas.openxmlformats.org/officeDocument/2006/relationships/hyperlink" Target="https://medium.com/analytics-vidhya/understanding-convolution-operations-in-cnn-1914045816d4" TargetMode="External"/><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26175"/>
            <a:ext cx="8520600" cy="79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Century Schoolbook"/>
                <a:ea typeface="Century Schoolbook"/>
                <a:cs typeface="Century Schoolbook"/>
                <a:sym typeface="Century Schoolbook"/>
              </a:rPr>
              <a:t>Hardware Implementation</a:t>
            </a:r>
            <a:endParaRPr b="1">
              <a:latin typeface="Century Schoolbook"/>
              <a:ea typeface="Century Schoolbook"/>
              <a:cs typeface="Century Schoolbook"/>
              <a:sym typeface="Century Schoolbook"/>
            </a:endParaRPr>
          </a:p>
        </p:txBody>
      </p:sp>
      <p:sp>
        <p:nvSpPr>
          <p:cNvPr id="55" name="Google Shape;55;p13"/>
          <p:cNvSpPr txBox="1"/>
          <p:nvPr>
            <p:ph idx="1" type="subTitle"/>
          </p:nvPr>
        </p:nvSpPr>
        <p:spPr>
          <a:xfrm>
            <a:off x="311700" y="12888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a:latin typeface="Century Schoolbook"/>
                <a:ea typeface="Century Schoolbook"/>
                <a:cs typeface="Century Schoolbook"/>
                <a:sym typeface="Century Schoolbook"/>
              </a:rPr>
              <a:t>Convolutional Neural Network(CNN)</a:t>
            </a:r>
            <a:endParaRPr b="1" sz="3200">
              <a:latin typeface="Century Schoolbook"/>
              <a:ea typeface="Century Schoolbook"/>
              <a:cs typeface="Century Schoolbook"/>
              <a:sym typeface="Century Schoolbook"/>
            </a:endParaRPr>
          </a:p>
        </p:txBody>
      </p:sp>
      <p:sp>
        <p:nvSpPr>
          <p:cNvPr id="56" name="Google Shape;56;p13"/>
          <p:cNvSpPr txBox="1"/>
          <p:nvPr/>
        </p:nvSpPr>
        <p:spPr>
          <a:xfrm>
            <a:off x="2642500" y="2486400"/>
            <a:ext cx="50217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entury Schoolbook"/>
                <a:ea typeface="Century Schoolbook"/>
                <a:cs typeface="Century Schoolbook"/>
                <a:sym typeface="Century Schoolbook"/>
              </a:rPr>
              <a:t>Aashu Singhal</a:t>
            </a:r>
            <a:endParaRPr sz="1700">
              <a:latin typeface="Century Schoolbook"/>
              <a:ea typeface="Century Schoolbook"/>
              <a:cs typeface="Century Schoolbook"/>
              <a:sym typeface="Century Schoolbook"/>
            </a:endParaRPr>
          </a:p>
          <a:p>
            <a:pPr indent="0" lvl="0" marL="0" rtl="0" algn="l">
              <a:spcBef>
                <a:spcPts val="0"/>
              </a:spcBef>
              <a:spcAft>
                <a:spcPts val="0"/>
              </a:spcAft>
              <a:buNone/>
            </a:pPr>
            <a:r>
              <a:rPr lang="en" sz="1700">
                <a:latin typeface="Century Schoolbook"/>
                <a:ea typeface="Century Schoolbook"/>
                <a:cs typeface="Century Schoolbook"/>
                <a:sym typeface="Century Schoolbook"/>
              </a:rPr>
              <a:t>Atharva Tiwari</a:t>
            </a:r>
            <a:endParaRPr sz="1700">
              <a:latin typeface="Century Schoolbook"/>
              <a:ea typeface="Century Schoolbook"/>
              <a:cs typeface="Century Schoolbook"/>
              <a:sym typeface="Century Schoolbook"/>
            </a:endParaRPr>
          </a:p>
          <a:p>
            <a:pPr indent="0" lvl="0" marL="0" rtl="0" algn="l">
              <a:spcBef>
                <a:spcPts val="0"/>
              </a:spcBef>
              <a:spcAft>
                <a:spcPts val="0"/>
              </a:spcAft>
              <a:buNone/>
            </a:pPr>
            <a:r>
              <a:rPr lang="en" sz="1700">
                <a:latin typeface="Century Schoolbook"/>
                <a:ea typeface="Century Schoolbook"/>
                <a:cs typeface="Century Schoolbook"/>
                <a:sym typeface="Century Schoolbook"/>
              </a:rPr>
              <a:t> Mihir Agarwal</a:t>
            </a:r>
            <a:endParaRPr sz="1700">
              <a:latin typeface="Century Schoolbook"/>
              <a:ea typeface="Century Schoolbook"/>
              <a:cs typeface="Century Schoolbook"/>
              <a:sym typeface="Century Schoolbook"/>
            </a:endParaRPr>
          </a:p>
          <a:p>
            <a:pPr indent="0" lvl="0" marL="0" rtl="0" algn="l">
              <a:spcBef>
                <a:spcPts val="0"/>
              </a:spcBef>
              <a:spcAft>
                <a:spcPts val="0"/>
              </a:spcAft>
              <a:buNone/>
            </a:pPr>
            <a:r>
              <a:rPr lang="en" sz="1700">
                <a:latin typeface="Century Schoolbook"/>
                <a:ea typeface="Century Schoolbook"/>
                <a:cs typeface="Century Schoolbook"/>
                <a:sym typeface="Century Schoolbook"/>
              </a:rPr>
              <a:t>    Zaqi Momin</a:t>
            </a:r>
            <a:endParaRPr sz="1700">
              <a:latin typeface="Century Schoolbook"/>
              <a:ea typeface="Century Schoolbook"/>
              <a:cs typeface="Century Schoolbook"/>
              <a:sym typeface="Century Schoolbook"/>
            </a:endParaRPr>
          </a:p>
        </p:txBody>
      </p:sp>
      <p:sp>
        <p:nvSpPr>
          <p:cNvPr id="57" name="Google Shape;57;p13"/>
          <p:cNvSpPr txBox="1"/>
          <p:nvPr/>
        </p:nvSpPr>
        <p:spPr>
          <a:xfrm>
            <a:off x="4541668" y="2486400"/>
            <a:ext cx="2542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entury Schoolbook"/>
                <a:ea typeface="Century Schoolbook"/>
                <a:cs typeface="Century Schoolbook"/>
                <a:sym typeface="Century Schoolbook"/>
              </a:rPr>
              <a:t>21110002</a:t>
            </a:r>
            <a:endParaRPr sz="1700">
              <a:latin typeface="Century Schoolbook"/>
              <a:ea typeface="Century Schoolbook"/>
              <a:cs typeface="Century Schoolbook"/>
              <a:sym typeface="Century Schoolbook"/>
            </a:endParaRPr>
          </a:p>
          <a:p>
            <a:pPr indent="0" lvl="0" marL="0" rtl="0" algn="l">
              <a:spcBef>
                <a:spcPts val="0"/>
              </a:spcBef>
              <a:spcAft>
                <a:spcPts val="0"/>
              </a:spcAft>
              <a:buNone/>
            </a:pPr>
            <a:r>
              <a:rPr lang="en" sz="1700">
                <a:latin typeface="Century Schoolbook"/>
                <a:ea typeface="Century Schoolbook"/>
                <a:cs typeface="Century Schoolbook"/>
                <a:sym typeface="Century Schoolbook"/>
              </a:rPr>
              <a:t>21110038</a:t>
            </a:r>
            <a:endParaRPr sz="1700">
              <a:latin typeface="Century Schoolbook"/>
              <a:ea typeface="Century Schoolbook"/>
              <a:cs typeface="Century Schoolbook"/>
              <a:sym typeface="Century Schoolbook"/>
            </a:endParaRPr>
          </a:p>
          <a:p>
            <a:pPr indent="0" lvl="0" marL="0" rtl="0" algn="l">
              <a:spcBef>
                <a:spcPts val="0"/>
              </a:spcBef>
              <a:spcAft>
                <a:spcPts val="0"/>
              </a:spcAft>
              <a:buNone/>
            </a:pPr>
            <a:r>
              <a:rPr lang="en" sz="1700">
                <a:latin typeface="Century Schoolbook"/>
                <a:ea typeface="Century Schoolbook"/>
                <a:cs typeface="Century Schoolbook"/>
                <a:sym typeface="Century Schoolbook"/>
              </a:rPr>
              <a:t>21110128</a:t>
            </a:r>
            <a:endParaRPr sz="1700">
              <a:latin typeface="Century Schoolbook"/>
              <a:ea typeface="Century Schoolbook"/>
              <a:cs typeface="Century Schoolbook"/>
              <a:sym typeface="Century Schoolbook"/>
            </a:endParaRPr>
          </a:p>
          <a:p>
            <a:pPr indent="0" lvl="0" marL="0" rtl="0" algn="l">
              <a:spcBef>
                <a:spcPts val="0"/>
              </a:spcBef>
              <a:spcAft>
                <a:spcPts val="0"/>
              </a:spcAft>
              <a:buNone/>
            </a:pPr>
            <a:r>
              <a:rPr lang="en" sz="1700">
                <a:latin typeface="Century Schoolbook"/>
                <a:ea typeface="Century Schoolbook"/>
                <a:cs typeface="Century Schoolbook"/>
                <a:sym typeface="Century Schoolbook"/>
              </a:rPr>
              <a:t>21110132</a:t>
            </a:r>
            <a:endParaRPr sz="1700">
              <a:latin typeface="Century Schoolbook"/>
              <a:ea typeface="Century Schoolbook"/>
              <a:cs typeface="Century Schoolbook"/>
              <a:sym typeface="Century Schoolbook"/>
            </a:endParaRPr>
          </a:p>
        </p:txBody>
      </p:sp>
      <p:sp>
        <p:nvSpPr>
          <p:cNvPr id="58" name="Google Shape;58;p13"/>
          <p:cNvSpPr txBox="1"/>
          <p:nvPr/>
        </p:nvSpPr>
        <p:spPr>
          <a:xfrm>
            <a:off x="7274408" y="4122822"/>
            <a:ext cx="155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entury Schoolbook"/>
                <a:ea typeface="Century Schoolbook"/>
                <a:cs typeface="Century Schoolbook"/>
                <a:sym typeface="Century Schoolbook"/>
              </a:rPr>
              <a:t>Joycee Mekie</a:t>
            </a:r>
            <a:endParaRPr>
              <a:latin typeface="Century Schoolbook"/>
              <a:ea typeface="Century Schoolbook"/>
              <a:cs typeface="Century Schoolbook"/>
              <a:sym typeface="Century Schoolbook"/>
            </a:endParaRPr>
          </a:p>
          <a:p>
            <a:pPr indent="0" lvl="0" marL="0" rtl="0" algn="l">
              <a:spcBef>
                <a:spcPts val="0"/>
              </a:spcBef>
              <a:spcAft>
                <a:spcPts val="0"/>
              </a:spcAft>
              <a:buNone/>
            </a:pPr>
            <a:r>
              <a:rPr lang="en">
                <a:latin typeface="Century Schoolbook"/>
                <a:ea typeface="Century Schoolbook"/>
                <a:cs typeface="Century Schoolbook"/>
                <a:sym typeface="Century Schoolbook"/>
              </a:rPr>
              <a:t>Tom Glint</a:t>
            </a:r>
            <a:endParaRPr>
              <a:latin typeface="Century Schoolbook"/>
              <a:ea typeface="Century Schoolbook"/>
              <a:cs typeface="Century Schoolbook"/>
              <a:sym typeface="Century Schoolbook"/>
            </a:endParaRPr>
          </a:p>
        </p:txBody>
      </p:sp>
      <p:sp>
        <p:nvSpPr>
          <p:cNvPr id="59" name="Google Shape;59;p13"/>
          <p:cNvSpPr txBox="1"/>
          <p:nvPr/>
        </p:nvSpPr>
        <p:spPr>
          <a:xfrm>
            <a:off x="6298002" y="4122822"/>
            <a:ext cx="174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entury Schoolbook"/>
                <a:ea typeface="Century Schoolbook"/>
                <a:cs typeface="Century Schoolbook"/>
                <a:sym typeface="Century Schoolbook"/>
              </a:rPr>
              <a:t>Instructor:</a:t>
            </a:r>
            <a:endParaRPr>
              <a:latin typeface="Century Schoolbook"/>
              <a:ea typeface="Century Schoolbook"/>
              <a:cs typeface="Century Schoolbook"/>
              <a:sym typeface="Century Schoolbook"/>
            </a:endParaRPr>
          </a:p>
          <a:p>
            <a:pPr indent="0" lvl="0" marL="0" rtl="0" algn="l">
              <a:spcBef>
                <a:spcPts val="0"/>
              </a:spcBef>
              <a:spcAft>
                <a:spcPts val="0"/>
              </a:spcAft>
              <a:buNone/>
            </a:pPr>
            <a:r>
              <a:rPr lang="en">
                <a:latin typeface="Century Schoolbook"/>
                <a:ea typeface="Century Schoolbook"/>
                <a:cs typeface="Century Schoolbook"/>
                <a:sym typeface="Century Schoolbook"/>
              </a:rPr>
              <a:t>    Mentor:</a:t>
            </a:r>
            <a:endParaRPr>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latin typeface="Century Schoolbook"/>
                <a:ea typeface="Century Schoolbook"/>
                <a:cs typeface="Century Schoolbook"/>
                <a:sym typeface="Century Schoolbook"/>
              </a:rPr>
              <a:t>Max Pooling</a:t>
            </a:r>
            <a:endParaRPr sz="2820">
              <a:latin typeface="Century Schoolbook"/>
              <a:ea typeface="Century Schoolbook"/>
              <a:cs typeface="Century Schoolbook"/>
              <a:sym typeface="Century Schoolbook"/>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A pooling layer's main goal is to "accumulate" information from maps produced by convolution of a filter with an image.</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It is usually used after convolution layer.</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It is accomplished by applying a max filter on initial </a:t>
            </a:r>
            <a:r>
              <a:rPr lang="en" sz="2000">
                <a:latin typeface="Century Schoolbook"/>
                <a:ea typeface="Century Schoolbook"/>
                <a:cs typeface="Century Schoolbook"/>
                <a:sym typeface="Century Schoolbook"/>
              </a:rPr>
              <a:t>representation</a:t>
            </a:r>
            <a:r>
              <a:rPr lang="en" sz="2000">
                <a:latin typeface="Century Schoolbook"/>
                <a:ea typeface="Century Schoolbook"/>
                <a:cs typeface="Century Schoolbook"/>
                <a:sym typeface="Century Schoolbook"/>
              </a:rPr>
              <a:t> initial subregions, which are typically non-overlapping.</a:t>
            </a:r>
            <a:endParaRPr sz="2000">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latin typeface="Century Schoolbook"/>
                <a:ea typeface="Century Schoolbook"/>
                <a:cs typeface="Century Schoolbook"/>
                <a:sym typeface="Century Schoolbook"/>
              </a:rPr>
              <a:t>SAMPLE</a:t>
            </a:r>
            <a:endParaRPr sz="2820">
              <a:latin typeface="Century Schoolbook"/>
              <a:ea typeface="Century Schoolbook"/>
              <a:cs typeface="Century Schoolbook"/>
              <a:sym typeface="Century Schoolbook"/>
            </a:endParaRPr>
          </a:p>
        </p:txBody>
      </p:sp>
      <p:pic>
        <p:nvPicPr>
          <p:cNvPr id="127" name="Google Shape;127;p23"/>
          <p:cNvPicPr preferRelativeResize="0"/>
          <p:nvPr/>
        </p:nvPicPr>
        <p:blipFill>
          <a:blip r:embed="rId3">
            <a:alphaModFix/>
          </a:blip>
          <a:stretch>
            <a:fillRect/>
          </a:stretch>
        </p:blipFill>
        <p:spPr>
          <a:xfrm>
            <a:off x="1726788" y="1444338"/>
            <a:ext cx="5400675" cy="2847975"/>
          </a:xfrm>
          <a:prstGeom prst="rect">
            <a:avLst/>
          </a:prstGeom>
          <a:noFill/>
          <a:ln>
            <a:noFill/>
          </a:ln>
        </p:spPr>
      </p:pic>
      <p:sp>
        <p:nvSpPr>
          <p:cNvPr id="128" name="Google Shape;128;p23"/>
          <p:cNvSpPr txBox="1"/>
          <p:nvPr/>
        </p:nvSpPr>
        <p:spPr>
          <a:xfrm>
            <a:off x="7596125" y="4681000"/>
            <a:ext cx="12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aleway"/>
                <a:ea typeface="Raleway"/>
                <a:cs typeface="Raleway"/>
                <a:sym typeface="Raleway"/>
                <a:hlinkClick r:id="rId4"/>
              </a:rPr>
              <a:t>Source</a:t>
            </a:r>
            <a:endParaRPr>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entury Schoolbook"/>
                <a:ea typeface="Century Schoolbook"/>
                <a:cs typeface="Century Schoolbook"/>
                <a:sym typeface="Century Schoolbook"/>
              </a:rPr>
              <a:t>BRAM</a:t>
            </a:r>
            <a:endParaRPr b="1" sz="2820">
              <a:latin typeface="Century Schoolbook"/>
              <a:ea typeface="Century Schoolbook"/>
              <a:cs typeface="Century Schoolbook"/>
              <a:sym typeface="Century Schoolbook"/>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A</a:t>
            </a:r>
            <a:r>
              <a:rPr lang="en" sz="2000">
                <a:latin typeface="Century Schoolbook"/>
                <a:ea typeface="Century Schoolbook"/>
                <a:cs typeface="Century Schoolbook"/>
                <a:sym typeface="Century Schoolbook"/>
              </a:rPr>
              <a:t> dual-port RAM module that was instantiated into the FPGA fabric in order to offer on-chip storage for a sizable amount of data.</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Have a customizable width and depth.</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It transfers the data using local FIFO (first in </a:t>
            </a:r>
            <a:r>
              <a:rPr lang="en" sz="2000">
                <a:latin typeface="Century Schoolbook"/>
                <a:ea typeface="Century Schoolbook"/>
                <a:cs typeface="Century Schoolbook"/>
                <a:sym typeface="Century Schoolbook"/>
              </a:rPr>
              <a:t>first</a:t>
            </a:r>
            <a:r>
              <a:rPr lang="en" sz="2000">
                <a:latin typeface="Century Schoolbook"/>
                <a:ea typeface="Century Schoolbook"/>
                <a:cs typeface="Century Schoolbook"/>
                <a:sym typeface="Century Schoolbook"/>
              </a:rPr>
              <a:t> out) between multiple clock signals, between an FPGA </a:t>
            </a:r>
            <a:r>
              <a:rPr lang="en" sz="2000">
                <a:latin typeface="Century Schoolbook"/>
                <a:ea typeface="Century Schoolbook"/>
                <a:cs typeface="Century Schoolbook"/>
                <a:sym typeface="Century Schoolbook"/>
              </a:rPr>
              <a:t>target</a:t>
            </a:r>
            <a:r>
              <a:rPr lang="en" sz="2000">
                <a:latin typeface="Century Schoolbook"/>
                <a:ea typeface="Century Schoolbook"/>
                <a:cs typeface="Century Schoolbook"/>
                <a:sym typeface="Century Schoolbook"/>
              </a:rPr>
              <a:t> and host processor with the help of DMA FIFO.</a:t>
            </a:r>
            <a:endParaRPr sz="2000">
              <a:latin typeface="Century Schoolbook"/>
              <a:ea typeface="Century Schoolbook"/>
              <a:cs typeface="Century Schoolbook"/>
              <a:sym typeface="Century Schoolbook"/>
            </a:endParaRPr>
          </a:p>
          <a:p>
            <a:pPr indent="0" lvl="0" marL="457200" rtl="0" algn="l">
              <a:spcBef>
                <a:spcPts val="1200"/>
              </a:spcBef>
              <a:spcAft>
                <a:spcPts val="1200"/>
              </a:spcAft>
              <a:buNone/>
            </a:pPr>
            <a:r>
              <a:t/>
            </a:r>
            <a:endParaRPr sz="2000">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entury Schoolbook"/>
                <a:ea typeface="Century Schoolbook"/>
                <a:cs typeface="Century Schoolbook"/>
                <a:sym typeface="Century Schoolbook"/>
              </a:rPr>
              <a:t>Dual Port </a:t>
            </a:r>
            <a:r>
              <a:rPr b="1" lang="en" sz="2820">
                <a:latin typeface="Century Schoolbook"/>
                <a:ea typeface="Century Schoolbook"/>
                <a:cs typeface="Century Schoolbook"/>
                <a:sym typeface="Century Schoolbook"/>
              </a:rPr>
              <a:t>BRAM</a:t>
            </a:r>
            <a:endParaRPr b="1" sz="2820">
              <a:latin typeface="Century Schoolbook"/>
              <a:ea typeface="Century Schoolbook"/>
              <a:cs typeface="Century Schoolbook"/>
              <a:sym typeface="Century Schoolbook"/>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311700" y="1152463"/>
            <a:ext cx="4381500" cy="2771775"/>
          </a:xfrm>
          <a:prstGeom prst="rect">
            <a:avLst/>
          </a:prstGeom>
          <a:noFill/>
          <a:ln>
            <a:noFill/>
          </a:ln>
        </p:spPr>
      </p:pic>
      <p:sp>
        <p:nvSpPr>
          <p:cNvPr id="142" name="Google Shape;142;p25"/>
          <p:cNvSpPr txBox="1"/>
          <p:nvPr/>
        </p:nvSpPr>
        <p:spPr>
          <a:xfrm>
            <a:off x="7652175" y="4526850"/>
            <a:ext cx="13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aleway"/>
                <a:ea typeface="Raleway"/>
                <a:cs typeface="Raleway"/>
                <a:sym typeface="Raleway"/>
                <a:hlinkClick r:id="rId4"/>
              </a:rPr>
              <a:t>Source</a:t>
            </a:r>
            <a:endParaRPr>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entury Schoolbook"/>
                <a:ea typeface="Century Schoolbook"/>
                <a:cs typeface="Century Schoolbook"/>
                <a:sym typeface="Century Schoolbook"/>
              </a:rPr>
              <a:t>CHALLENGES FACED</a:t>
            </a:r>
            <a:endParaRPr b="1" sz="2820">
              <a:latin typeface="Century Schoolbook"/>
              <a:ea typeface="Century Schoolbook"/>
              <a:cs typeface="Century Schoolbook"/>
              <a:sym typeface="Century Schoolbook"/>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There was a problem in taking the input using the UART.</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Convolution code was made using for loop which caused the problem of synthesis and implementation.</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Convolution code using if-else statement take more than 8 hours for synthesis.</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Unable to synthesis the code of max-pooling.</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We are having trouble in selecting the </a:t>
            </a:r>
            <a:r>
              <a:rPr lang="en" sz="2000">
                <a:latin typeface="Century Schoolbook"/>
                <a:ea typeface="Century Schoolbook"/>
                <a:cs typeface="Century Schoolbook"/>
                <a:sym typeface="Century Schoolbook"/>
              </a:rPr>
              <a:t>approach to take the inputs from python.</a:t>
            </a:r>
            <a:endParaRPr sz="2000">
              <a:latin typeface="Century Schoolbook"/>
              <a:ea typeface="Century Schoolbook"/>
              <a:cs typeface="Century Schoolbook"/>
              <a:sym typeface="Century Schoolbook"/>
            </a:endParaRPr>
          </a:p>
          <a:p>
            <a:pPr indent="0" lvl="0" marL="457200" rtl="0" algn="l">
              <a:spcBef>
                <a:spcPts val="1200"/>
              </a:spcBef>
              <a:spcAft>
                <a:spcPts val="1200"/>
              </a:spcAft>
              <a:buNone/>
            </a:pPr>
            <a:r>
              <a:t/>
            </a:r>
            <a:endParaRPr sz="2000">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entury Schoolbook"/>
                <a:ea typeface="Century Schoolbook"/>
                <a:cs typeface="Century Schoolbook"/>
                <a:sym typeface="Century Schoolbook"/>
              </a:rPr>
              <a:t>FUTURE SCOPE</a:t>
            </a:r>
            <a:endParaRPr b="1" sz="2820">
              <a:latin typeface="Century Schoolbook"/>
              <a:ea typeface="Century Schoolbook"/>
              <a:cs typeface="Century Schoolbook"/>
              <a:sym typeface="Century Schoolbook"/>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latin typeface="Century Schoolbook"/>
              <a:ea typeface="Century Schoolbook"/>
              <a:cs typeface="Century Schoolbook"/>
              <a:sym typeface="Century Schoolbook"/>
            </a:endParaRPr>
          </a:p>
          <a:p>
            <a:pPr indent="-342900" lvl="0" marL="457200" rtl="0" algn="l">
              <a:spcBef>
                <a:spcPts val="1200"/>
              </a:spcBef>
              <a:spcAft>
                <a:spcPts val="0"/>
              </a:spcAft>
              <a:buSzPts val="1800"/>
              <a:buFont typeface="Century Schoolbook"/>
              <a:buChar char="●"/>
            </a:pPr>
            <a:r>
              <a:rPr lang="en">
                <a:latin typeface="Century Schoolbook"/>
                <a:ea typeface="Century Schoolbook"/>
                <a:cs typeface="Century Schoolbook"/>
                <a:sym typeface="Century Schoolbook"/>
              </a:rPr>
              <a:t>The accuracy of our CNN model can be </a:t>
            </a:r>
            <a:r>
              <a:rPr lang="en">
                <a:latin typeface="Century Schoolbook"/>
                <a:ea typeface="Century Schoolbook"/>
                <a:cs typeface="Century Schoolbook"/>
                <a:sym typeface="Century Schoolbook"/>
              </a:rPr>
              <a:t>improved by increasing the dataset size and the number of layers.</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We can increase the speed of the convolution.</a:t>
            </a:r>
            <a:endParaRPr>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Acknowledgement</a:t>
            </a:r>
            <a:endParaRPr>
              <a:latin typeface="Century Schoolbook"/>
              <a:ea typeface="Century Schoolbook"/>
              <a:cs typeface="Century Schoolbook"/>
              <a:sym typeface="Century Schoolbook"/>
            </a:endParaRPr>
          </a:p>
        </p:txBody>
      </p:sp>
      <p:sp>
        <p:nvSpPr>
          <p:cNvPr id="160" name="Google Shape;160;p28"/>
          <p:cNvSpPr txBox="1"/>
          <p:nvPr>
            <p:ph idx="1" type="body"/>
          </p:nvPr>
        </p:nvSpPr>
        <p:spPr>
          <a:xfrm>
            <a:off x="311700" y="1305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entury Schoolbook"/>
                <a:ea typeface="Century Schoolbook"/>
                <a:cs typeface="Century Schoolbook"/>
                <a:sym typeface="Century Schoolbook"/>
              </a:rPr>
              <a:t>We would like thank the ES 203 course to give us this opportunity to work this project. We would like to thank Ms. Joycee, Mr. Tom Glint, Mr. Yashwanth, and Mr. Alok for their </a:t>
            </a:r>
            <a:r>
              <a:rPr lang="en">
                <a:latin typeface="Century Schoolbook"/>
                <a:ea typeface="Century Schoolbook"/>
                <a:cs typeface="Century Schoolbook"/>
                <a:sym typeface="Century Schoolbook"/>
              </a:rPr>
              <a:t>constant</a:t>
            </a:r>
            <a:r>
              <a:rPr lang="en">
                <a:latin typeface="Century Schoolbook"/>
                <a:ea typeface="Century Schoolbook"/>
                <a:cs typeface="Century Schoolbook"/>
                <a:sym typeface="Century Schoolbook"/>
              </a:rPr>
              <a:t> guidance and invaluable feedback. </a:t>
            </a:r>
            <a:endParaRPr>
              <a:latin typeface="Century Schoolbook"/>
              <a:ea typeface="Century Schoolbook"/>
              <a:cs typeface="Century Schoolbook"/>
              <a:sym typeface="Century Schoolbook"/>
            </a:endParaRPr>
          </a:p>
          <a:p>
            <a:pPr indent="0" lvl="0" marL="0" rtl="0" algn="l">
              <a:spcBef>
                <a:spcPts val="1200"/>
              </a:spcBef>
              <a:spcAft>
                <a:spcPts val="0"/>
              </a:spcAft>
              <a:buNone/>
            </a:pPr>
            <a:r>
              <a:t/>
            </a:r>
            <a:endParaRPr>
              <a:latin typeface="Century Schoolbook"/>
              <a:ea typeface="Century Schoolbook"/>
              <a:cs typeface="Century Schoolbook"/>
              <a:sym typeface="Century Schoolbook"/>
            </a:endParaRPr>
          </a:p>
          <a:p>
            <a:pPr indent="0" lvl="0" marL="0" rtl="0" algn="l">
              <a:spcBef>
                <a:spcPts val="1200"/>
              </a:spcBef>
              <a:spcAft>
                <a:spcPts val="1200"/>
              </a:spcAft>
              <a:buNone/>
            </a:pPr>
            <a:r>
              <a:rPr lang="en">
                <a:latin typeface="Century Schoolbook"/>
                <a:ea typeface="Century Schoolbook"/>
                <a:cs typeface="Century Schoolbook"/>
                <a:sym typeface="Century Schoolbook"/>
              </a:rPr>
              <a:t>We would also like to thank team 3, to help us debug the code and help in the ideation.</a:t>
            </a:r>
            <a:endParaRPr>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9"/>
          <p:cNvPicPr preferRelativeResize="0"/>
          <p:nvPr/>
        </p:nvPicPr>
        <p:blipFill>
          <a:blip r:embed="rId3">
            <a:alphaModFix/>
          </a:blip>
          <a:stretch>
            <a:fillRect/>
          </a:stretch>
        </p:blipFill>
        <p:spPr>
          <a:xfrm>
            <a:off x="3697" y="0"/>
            <a:ext cx="9136607"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entury Schoolbook"/>
                <a:ea typeface="Century Schoolbook"/>
                <a:cs typeface="Century Schoolbook"/>
                <a:sym typeface="Century Schoolbook"/>
              </a:rPr>
              <a:t>PROJECT BRIEF</a:t>
            </a:r>
            <a:endParaRPr b="1" sz="2820">
              <a:latin typeface="Century Schoolbook"/>
              <a:ea typeface="Century Schoolbook"/>
              <a:cs typeface="Century Schoolbook"/>
              <a:sym typeface="Century Schoolbook"/>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200">
                <a:latin typeface="Century Schoolbook"/>
                <a:ea typeface="Century Schoolbook"/>
                <a:cs typeface="Century Schoolbook"/>
                <a:sym typeface="Century Schoolbook"/>
              </a:rPr>
              <a:t>Aim: </a:t>
            </a:r>
            <a:r>
              <a:rPr lang="en" sz="2000">
                <a:latin typeface="Century Schoolbook"/>
                <a:ea typeface="Century Schoolbook"/>
                <a:cs typeface="Century Schoolbook"/>
                <a:sym typeface="Century Schoolbook"/>
              </a:rPr>
              <a:t>To build a CNN, with less layers and more filters to </a:t>
            </a:r>
            <a:r>
              <a:rPr lang="en" sz="2000">
                <a:latin typeface="Century Schoolbook"/>
                <a:ea typeface="Century Schoolbook"/>
                <a:cs typeface="Century Schoolbook"/>
                <a:sym typeface="Century Schoolbook"/>
              </a:rPr>
              <a:t>classify</a:t>
            </a:r>
            <a:r>
              <a:rPr lang="en" sz="2000">
                <a:latin typeface="Century Schoolbook"/>
                <a:ea typeface="Century Schoolbook"/>
                <a:cs typeface="Century Schoolbook"/>
                <a:sym typeface="Century Schoolbook"/>
              </a:rPr>
              <a:t> images </a:t>
            </a:r>
            <a:endParaRPr sz="2000">
              <a:latin typeface="Century Schoolbook"/>
              <a:ea typeface="Century Schoolbook"/>
              <a:cs typeface="Century Schoolbook"/>
              <a:sym typeface="Century Schoolbook"/>
            </a:endParaRPr>
          </a:p>
          <a:p>
            <a:pPr indent="0" lvl="0" marL="457200" rtl="0" algn="l">
              <a:spcBef>
                <a:spcPts val="1200"/>
              </a:spcBef>
              <a:spcAft>
                <a:spcPts val="0"/>
              </a:spcAft>
              <a:buNone/>
            </a:pPr>
            <a:r>
              <a:rPr lang="en" sz="2000">
                <a:latin typeface="Century Schoolbook"/>
                <a:ea typeface="Century Schoolbook"/>
                <a:cs typeface="Century Schoolbook"/>
                <a:sym typeface="Century Schoolbook"/>
              </a:rPr>
              <a:t>    in the CIFAR-10 dataset.</a:t>
            </a:r>
            <a:endParaRPr sz="2000">
              <a:latin typeface="Century Schoolbook"/>
              <a:ea typeface="Century Schoolbook"/>
              <a:cs typeface="Century Schoolbook"/>
              <a:sym typeface="Century Schoolbook"/>
            </a:endParaRPr>
          </a:p>
          <a:p>
            <a:pPr indent="0" lvl="0" marL="457200" rtl="0" algn="l">
              <a:spcBef>
                <a:spcPts val="1200"/>
              </a:spcBef>
              <a:spcAft>
                <a:spcPts val="0"/>
              </a:spcAft>
              <a:buNone/>
            </a:pPr>
            <a:r>
              <a:t/>
            </a:r>
            <a:endParaRPr sz="2000">
              <a:latin typeface="Century Schoolbook"/>
              <a:ea typeface="Century Schoolbook"/>
              <a:cs typeface="Century Schoolbook"/>
              <a:sym typeface="Century Schoolbook"/>
            </a:endParaRPr>
          </a:p>
          <a:p>
            <a:pPr indent="0" lvl="0" marL="0" rtl="0" algn="l">
              <a:spcBef>
                <a:spcPts val="1200"/>
              </a:spcBef>
              <a:spcAft>
                <a:spcPts val="0"/>
              </a:spcAft>
              <a:buNone/>
            </a:pPr>
            <a:r>
              <a:rPr b="1" lang="en" sz="2200">
                <a:latin typeface="Century Schoolbook"/>
                <a:ea typeface="Century Schoolbook"/>
                <a:cs typeface="Century Schoolbook"/>
                <a:sym typeface="Century Schoolbook"/>
              </a:rPr>
              <a:t>Hardware Communication Protocol: </a:t>
            </a:r>
            <a:r>
              <a:rPr lang="en" sz="2000">
                <a:latin typeface="Century Schoolbook"/>
                <a:ea typeface="Century Schoolbook"/>
                <a:cs typeface="Century Schoolbook"/>
                <a:sym typeface="Century Schoolbook"/>
              </a:rPr>
              <a:t>UART</a:t>
            </a:r>
            <a:endParaRPr sz="2000">
              <a:latin typeface="Century Schoolbook"/>
              <a:ea typeface="Century Schoolbook"/>
              <a:cs typeface="Century Schoolbook"/>
              <a:sym typeface="Century Schoolbook"/>
            </a:endParaRPr>
          </a:p>
          <a:p>
            <a:pPr indent="0" lvl="0" marL="0" rtl="0" algn="l">
              <a:spcBef>
                <a:spcPts val="1200"/>
              </a:spcBef>
              <a:spcAft>
                <a:spcPts val="0"/>
              </a:spcAft>
              <a:buNone/>
            </a:pPr>
            <a:r>
              <a:t/>
            </a:r>
            <a:endParaRPr sz="2200">
              <a:latin typeface="Century Schoolbook"/>
              <a:ea typeface="Century Schoolbook"/>
              <a:cs typeface="Century Schoolbook"/>
              <a:sym typeface="Century Schoolbook"/>
            </a:endParaRPr>
          </a:p>
          <a:p>
            <a:pPr indent="0" lvl="0" marL="0" rtl="0" algn="l">
              <a:spcBef>
                <a:spcPts val="1200"/>
              </a:spcBef>
              <a:spcAft>
                <a:spcPts val="0"/>
              </a:spcAft>
              <a:buNone/>
            </a:pPr>
            <a:r>
              <a:rPr b="1" lang="en" sz="2200">
                <a:latin typeface="Century Schoolbook"/>
                <a:ea typeface="Century Schoolbook"/>
                <a:cs typeface="Century Schoolbook"/>
                <a:sym typeface="Century Schoolbook"/>
              </a:rPr>
              <a:t>RAM: </a:t>
            </a:r>
            <a:r>
              <a:rPr lang="en" sz="2000">
                <a:latin typeface="Century Schoolbook"/>
                <a:ea typeface="Century Schoolbook"/>
                <a:cs typeface="Century Schoolbook"/>
                <a:sym typeface="Century Schoolbook"/>
              </a:rPr>
              <a:t>BRAM</a:t>
            </a:r>
            <a:endParaRPr sz="2000">
              <a:latin typeface="Century Schoolbook"/>
              <a:ea typeface="Century Schoolbook"/>
              <a:cs typeface="Century Schoolbook"/>
              <a:sym typeface="Century Schoolbook"/>
            </a:endParaRPr>
          </a:p>
          <a:p>
            <a:pPr indent="0" lvl="0" marL="0" rtl="0" algn="l">
              <a:spcBef>
                <a:spcPts val="1200"/>
              </a:spcBef>
              <a:spcAft>
                <a:spcPts val="0"/>
              </a:spcAft>
              <a:buNone/>
            </a:pPr>
            <a:r>
              <a:t/>
            </a:r>
            <a:endParaRPr sz="2000">
              <a:latin typeface="Century Schoolbook"/>
              <a:ea typeface="Century Schoolbook"/>
              <a:cs typeface="Century Schoolbook"/>
              <a:sym typeface="Century Schoolbook"/>
            </a:endParaRPr>
          </a:p>
          <a:p>
            <a:pPr indent="0" lvl="0" marL="0" rtl="0" algn="l">
              <a:spcBef>
                <a:spcPts val="1200"/>
              </a:spcBef>
              <a:spcAft>
                <a:spcPts val="1200"/>
              </a:spcAft>
              <a:buNone/>
            </a:pPr>
            <a:r>
              <a:rPr b="1" lang="en" sz="2200">
                <a:latin typeface="Century Schoolbook"/>
                <a:ea typeface="Century Schoolbook"/>
                <a:cs typeface="Century Schoolbook"/>
                <a:sym typeface="Century Schoolbook"/>
              </a:rPr>
              <a:t>Datasets: </a:t>
            </a:r>
            <a:r>
              <a:rPr lang="en" sz="2000">
                <a:latin typeface="Century Schoolbook"/>
                <a:ea typeface="Century Schoolbook"/>
                <a:cs typeface="Century Schoolbook"/>
                <a:sym typeface="Century Schoolbook"/>
              </a:rPr>
              <a:t>CIFAR-10</a:t>
            </a:r>
            <a:endParaRPr sz="2000">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entury Schoolbook"/>
                <a:ea typeface="Century Schoolbook"/>
                <a:cs typeface="Century Schoolbook"/>
                <a:sym typeface="Century Schoolbook"/>
              </a:rPr>
              <a:t>Weekly Plan</a:t>
            </a:r>
            <a:endParaRPr b="1" sz="2820">
              <a:latin typeface="Century Schoolbook"/>
              <a:ea typeface="Century Schoolbook"/>
              <a:cs typeface="Century Schoolbook"/>
              <a:sym typeface="Century Schoolbook"/>
            </a:endParaRPr>
          </a:p>
        </p:txBody>
      </p:sp>
      <p:sp>
        <p:nvSpPr>
          <p:cNvPr id="71" name="Google Shape;71;p15"/>
          <p:cNvSpPr txBox="1"/>
          <p:nvPr>
            <p:ph idx="1" type="body"/>
          </p:nvPr>
        </p:nvSpPr>
        <p:spPr>
          <a:xfrm>
            <a:off x="311700" y="1556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Black"/>
              <a:buAutoNum type="arabicPeriod"/>
            </a:pPr>
            <a:r>
              <a:rPr b="1" lang="en">
                <a:latin typeface="Century Schoolbook"/>
                <a:ea typeface="Century Schoolbook"/>
                <a:cs typeface="Century Schoolbook"/>
                <a:sym typeface="Century Schoolbook"/>
              </a:rPr>
              <a:t>Week 1: </a:t>
            </a:r>
            <a:r>
              <a:rPr lang="en" sz="1600">
                <a:latin typeface="Century Schoolbook"/>
                <a:ea typeface="Century Schoolbook"/>
                <a:cs typeface="Century Schoolbook"/>
                <a:sym typeface="Century Schoolbook"/>
              </a:rPr>
              <a:t>Ideation phase: Research on Basys Board, convolution, max pooling and how to train data in python.</a:t>
            </a:r>
            <a:endParaRPr sz="1600">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Merriweather Black"/>
              <a:buAutoNum type="arabicPeriod"/>
            </a:pPr>
            <a:r>
              <a:rPr b="1" lang="en">
                <a:latin typeface="Century Schoolbook"/>
                <a:ea typeface="Century Schoolbook"/>
                <a:cs typeface="Century Schoolbook"/>
                <a:sym typeface="Century Schoolbook"/>
              </a:rPr>
              <a:t>Week 2:</a:t>
            </a:r>
            <a:r>
              <a:rPr lang="en" sz="1600">
                <a:latin typeface="Century Schoolbook"/>
                <a:ea typeface="Century Schoolbook"/>
                <a:cs typeface="Century Schoolbook"/>
                <a:sym typeface="Century Schoolbook"/>
              </a:rPr>
              <a:t> Understanding UART functioning and multiplying the input data by a particular factor in UART.</a:t>
            </a:r>
            <a:endParaRPr sz="1600">
              <a:latin typeface="Century Schoolbook"/>
              <a:ea typeface="Century Schoolbook"/>
              <a:cs typeface="Century Schoolbook"/>
              <a:sym typeface="Century Schoolbook"/>
            </a:endParaRPr>
          </a:p>
          <a:p>
            <a:pPr indent="-330200" lvl="0" marL="457200" rtl="0" algn="l">
              <a:spcBef>
                <a:spcPts val="0"/>
              </a:spcBef>
              <a:spcAft>
                <a:spcPts val="0"/>
              </a:spcAft>
              <a:buSzPts val="1600"/>
              <a:buFont typeface="Merriweather Black"/>
              <a:buAutoNum type="arabicPeriod"/>
            </a:pPr>
            <a:r>
              <a:rPr b="1" lang="en" sz="1600">
                <a:latin typeface="Century Schoolbook"/>
                <a:ea typeface="Century Schoolbook"/>
                <a:cs typeface="Century Schoolbook"/>
                <a:sym typeface="Century Schoolbook"/>
              </a:rPr>
              <a:t>Week 3: </a:t>
            </a:r>
            <a:r>
              <a:rPr lang="en" sz="1600">
                <a:latin typeface="Century Schoolbook"/>
                <a:ea typeface="Century Schoolbook"/>
                <a:cs typeface="Century Schoolbook"/>
                <a:sym typeface="Century Schoolbook"/>
              </a:rPr>
              <a:t>Loading CIFAR 10 Dataset and split it into train-validation-test sets with appropriate shuffling, training of neural networks and Hyper tuning.</a:t>
            </a:r>
            <a:endParaRPr sz="1600">
              <a:latin typeface="Century Schoolbook"/>
              <a:ea typeface="Century Schoolbook"/>
              <a:cs typeface="Century Schoolbook"/>
              <a:sym typeface="Century Schoolbook"/>
            </a:endParaRPr>
          </a:p>
          <a:p>
            <a:pPr indent="-330200" lvl="0" marL="457200" rtl="0" algn="l">
              <a:spcBef>
                <a:spcPts val="0"/>
              </a:spcBef>
              <a:spcAft>
                <a:spcPts val="0"/>
              </a:spcAft>
              <a:buSzPts val="1600"/>
              <a:buFont typeface="Merriweather Black"/>
              <a:buAutoNum type="arabicPeriod"/>
            </a:pPr>
            <a:r>
              <a:rPr b="1" lang="en" sz="1600">
                <a:latin typeface="Century Schoolbook"/>
                <a:ea typeface="Century Schoolbook"/>
                <a:cs typeface="Century Schoolbook"/>
                <a:sym typeface="Century Schoolbook"/>
              </a:rPr>
              <a:t>Week 4: </a:t>
            </a:r>
            <a:r>
              <a:rPr lang="en" sz="1600">
                <a:latin typeface="Century Schoolbook"/>
                <a:ea typeface="Century Schoolbook"/>
                <a:cs typeface="Century Schoolbook"/>
                <a:sym typeface="Century Schoolbook"/>
              </a:rPr>
              <a:t>I</a:t>
            </a:r>
            <a:r>
              <a:rPr lang="en" sz="1600">
                <a:latin typeface="Century Schoolbook"/>
                <a:ea typeface="Century Schoolbook"/>
                <a:cs typeface="Century Schoolbook"/>
                <a:sym typeface="Century Schoolbook"/>
              </a:rPr>
              <a:t>mplementation of Bram, v</a:t>
            </a:r>
            <a:r>
              <a:rPr lang="en" sz="1600">
                <a:latin typeface="Century Schoolbook"/>
                <a:ea typeface="Century Schoolbook"/>
                <a:cs typeface="Century Schoolbook"/>
                <a:sym typeface="Century Schoolbook"/>
              </a:rPr>
              <a:t>erilog implementation of CNN architecture and storing it to the FPGA board.</a:t>
            </a:r>
            <a:endParaRPr sz="1600">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entury Schoolbook"/>
                <a:ea typeface="Century Schoolbook"/>
                <a:cs typeface="Century Schoolbook"/>
                <a:sym typeface="Century Schoolbook"/>
              </a:rPr>
              <a:t>ORDER OF TASKS EXECUTED</a:t>
            </a:r>
            <a:endParaRPr b="1">
              <a:latin typeface="Century Schoolbook"/>
              <a:ea typeface="Century Schoolbook"/>
              <a:cs typeface="Century Schoolbook"/>
              <a:sym typeface="Century Schoolbook"/>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Implemen</a:t>
            </a:r>
            <a:r>
              <a:rPr lang="en">
                <a:latin typeface="Century Schoolbook"/>
                <a:ea typeface="Century Schoolbook"/>
                <a:cs typeface="Century Schoolbook"/>
                <a:sym typeface="Century Schoolbook"/>
              </a:rPr>
              <a:t>tation of Bi-directional UART using verilog.</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Loading of CIFAR - 10 dataset and split into train-validation-test sets.</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Rudimentary</a:t>
            </a:r>
            <a:r>
              <a:rPr lang="en">
                <a:latin typeface="Century Schoolbook"/>
                <a:ea typeface="Century Schoolbook"/>
                <a:cs typeface="Century Schoolbook"/>
                <a:sym typeface="Century Schoolbook"/>
              </a:rPr>
              <a:t> implementation of 3D CNN without actual </a:t>
            </a:r>
            <a:r>
              <a:rPr lang="en">
                <a:latin typeface="Century Schoolbook"/>
                <a:ea typeface="Century Schoolbook"/>
                <a:cs typeface="Century Schoolbook"/>
                <a:sym typeface="Century Schoolbook"/>
              </a:rPr>
              <a:t>weights</a:t>
            </a:r>
            <a:r>
              <a:rPr lang="en">
                <a:latin typeface="Century Schoolbook"/>
                <a:ea typeface="Century Schoolbook"/>
                <a:cs typeface="Century Schoolbook"/>
                <a:sym typeface="Century Schoolbook"/>
              </a:rPr>
              <a:t> on FPGA.</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Training and hyperparameter tuning.</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Integration with the complete weights to achieve complete classification.</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Verilog implementation of CNN architecture and storing it in FPGA(Basys 3) board.</a:t>
            </a:r>
            <a:endParaRPr>
              <a:latin typeface="Century Schoolbook"/>
              <a:ea typeface="Century Schoolbook"/>
              <a:cs typeface="Century Schoolbook"/>
              <a:sym typeface="Century Schoolbook"/>
            </a:endParaRPr>
          </a:p>
          <a:p>
            <a:pPr indent="-342900" lvl="0" marL="457200" rtl="0" algn="l">
              <a:spcBef>
                <a:spcPts val="0"/>
              </a:spcBef>
              <a:spcAft>
                <a:spcPts val="0"/>
              </a:spcAft>
              <a:buSzPts val="1800"/>
              <a:buFont typeface="Century Schoolbook"/>
              <a:buChar char="●"/>
            </a:pPr>
            <a:r>
              <a:rPr lang="en">
                <a:latin typeface="Century Schoolbook"/>
                <a:ea typeface="Century Schoolbook"/>
                <a:cs typeface="Century Schoolbook"/>
                <a:sym typeface="Century Schoolbook"/>
              </a:rPr>
              <a:t>Interfacing using BRAM and UART.</a:t>
            </a:r>
            <a:endParaRPr>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entury Schoolbook"/>
                <a:ea typeface="Century Schoolbook"/>
                <a:cs typeface="Century Schoolbook"/>
                <a:sym typeface="Century Schoolbook"/>
              </a:rPr>
              <a:t>Task Division</a:t>
            </a:r>
            <a:endParaRPr b="1">
              <a:latin typeface="Century Schoolbook"/>
              <a:ea typeface="Century Schoolbook"/>
              <a:cs typeface="Century Schoolbook"/>
              <a:sym typeface="Century Schoolbook"/>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Font typeface="Century Schoolbook"/>
              <a:buAutoNum type="arabicPeriod"/>
            </a:pPr>
            <a:r>
              <a:rPr lang="en" sz="1700">
                <a:latin typeface="Century Schoolbook"/>
                <a:ea typeface="Century Schoolbook"/>
                <a:cs typeface="Century Schoolbook"/>
                <a:sym typeface="Century Schoolbook"/>
              </a:rPr>
              <a:t>Implementing UART for multiplication - </a:t>
            </a:r>
            <a:r>
              <a:rPr b="1" lang="en" sz="1700">
                <a:latin typeface="Century Schoolbook"/>
                <a:ea typeface="Century Schoolbook"/>
                <a:cs typeface="Century Schoolbook"/>
                <a:sym typeface="Century Schoolbook"/>
              </a:rPr>
              <a:t>Zaqi, Aashu</a:t>
            </a:r>
            <a:endParaRPr b="1"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AutoNum type="arabicPeriod"/>
            </a:pPr>
            <a:r>
              <a:rPr lang="en" sz="1700">
                <a:latin typeface="Century Schoolbook"/>
                <a:ea typeface="Century Schoolbook"/>
                <a:cs typeface="Century Schoolbook"/>
                <a:sym typeface="Century Schoolbook"/>
              </a:rPr>
              <a:t>Loading CIFAR-10 dataset, creating and </a:t>
            </a:r>
            <a:r>
              <a:rPr lang="en" sz="1700">
                <a:latin typeface="Century Schoolbook"/>
                <a:ea typeface="Century Schoolbook"/>
                <a:cs typeface="Century Schoolbook"/>
                <a:sym typeface="Century Schoolbook"/>
              </a:rPr>
              <a:t>training</a:t>
            </a:r>
            <a:r>
              <a:rPr lang="en" sz="1700">
                <a:latin typeface="Century Schoolbook"/>
                <a:ea typeface="Century Schoolbook"/>
                <a:cs typeface="Century Schoolbook"/>
                <a:sym typeface="Century Schoolbook"/>
              </a:rPr>
              <a:t> of neural network in python along with Hyper tuning - </a:t>
            </a:r>
            <a:r>
              <a:rPr b="1" lang="en" sz="1700">
                <a:latin typeface="Century Schoolbook"/>
                <a:ea typeface="Century Schoolbook"/>
                <a:cs typeface="Century Schoolbook"/>
                <a:sym typeface="Century Schoolbook"/>
              </a:rPr>
              <a:t>Mihir</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AutoNum type="arabicPeriod"/>
            </a:pPr>
            <a:r>
              <a:rPr lang="en" sz="1700">
                <a:latin typeface="Century Schoolbook"/>
                <a:ea typeface="Century Schoolbook"/>
                <a:cs typeface="Century Schoolbook"/>
                <a:sym typeface="Century Schoolbook"/>
              </a:rPr>
              <a:t>Implementing BRAM - </a:t>
            </a:r>
            <a:r>
              <a:rPr b="1" lang="en" sz="1700">
                <a:latin typeface="Century Schoolbook"/>
                <a:ea typeface="Century Schoolbook"/>
                <a:cs typeface="Century Schoolbook"/>
                <a:sym typeface="Century Schoolbook"/>
              </a:rPr>
              <a:t>Zaqi, Aashu, Atharva</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AutoNum type="arabicPeriod"/>
            </a:pPr>
            <a:r>
              <a:rPr lang="en" sz="1700">
                <a:latin typeface="Century Schoolbook"/>
                <a:ea typeface="Century Schoolbook"/>
                <a:cs typeface="Century Schoolbook"/>
                <a:sym typeface="Century Schoolbook"/>
              </a:rPr>
              <a:t>Verilog code for taking data, convolution, max pooling and giving output image- </a:t>
            </a:r>
            <a:r>
              <a:rPr b="1" lang="en" sz="1700">
                <a:latin typeface="Century Schoolbook"/>
                <a:ea typeface="Century Schoolbook"/>
                <a:cs typeface="Century Schoolbook"/>
                <a:sym typeface="Century Schoolbook"/>
              </a:rPr>
              <a:t>Atharva, Mihir</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AutoNum type="arabicPeriod"/>
            </a:pPr>
            <a:r>
              <a:rPr lang="en" sz="1700">
                <a:latin typeface="Century Schoolbook"/>
                <a:ea typeface="Century Schoolbook"/>
                <a:cs typeface="Century Schoolbook"/>
                <a:sym typeface="Century Schoolbook"/>
              </a:rPr>
              <a:t>Debugging the above code- </a:t>
            </a:r>
            <a:r>
              <a:rPr b="1" lang="en" sz="1700">
                <a:latin typeface="Century Schoolbook"/>
                <a:ea typeface="Century Schoolbook"/>
                <a:cs typeface="Century Schoolbook"/>
                <a:sym typeface="Century Schoolbook"/>
              </a:rPr>
              <a:t>Zaqi , Aashu</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AutoNum type="arabicPeriod"/>
            </a:pPr>
            <a:r>
              <a:rPr lang="en" sz="1700">
                <a:latin typeface="Century Schoolbook"/>
                <a:ea typeface="Century Schoolbook"/>
                <a:cs typeface="Century Schoolbook"/>
                <a:sym typeface="Century Schoolbook"/>
              </a:rPr>
              <a:t>Extracting weights, creating data loaders in python to interface with FPGA - </a:t>
            </a:r>
            <a:r>
              <a:rPr b="1" lang="en" sz="1700">
                <a:latin typeface="Century Schoolbook"/>
                <a:ea typeface="Century Schoolbook"/>
                <a:cs typeface="Century Schoolbook"/>
                <a:sym typeface="Century Schoolbook"/>
              </a:rPr>
              <a:t>Mihir</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AutoNum type="arabicPeriod"/>
            </a:pPr>
            <a:r>
              <a:rPr lang="en" sz="1700">
                <a:latin typeface="Century Schoolbook"/>
                <a:ea typeface="Century Schoolbook"/>
                <a:cs typeface="Century Schoolbook"/>
                <a:sym typeface="Century Schoolbook"/>
              </a:rPr>
              <a:t>Final implementation on FPGA, video demo and presentation-</a:t>
            </a:r>
            <a:r>
              <a:rPr b="1" lang="en" sz="1700">
                <a:latin typeface="Century Schoolbook"/>
                <a:ea typeface="Century Schoolbook"/>
                <a:cs typeface="Century Schoolbook"/>
                <a:sym typeface="Century Schoolbook"/>
              </a:rPr>
              <a:t>Mihir, Zaqi, Aashu, Atharva</a:t>
            </a:r>
            <a:endParaRPr b="1" sz="1700">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entury Schoolbook"/>
                <a:ea typeface="Century Schoolbook"/>
                <a:cs typeface="Century Schoolbook"/>
                <a:sym typeface="Century Schoolbook"/>
              </a:rPr>
              <a:t>UART</a:t>
            </a:r>
            <a:endParaRPr b="1" sz="2820">
              <a:latin typeface="Century Schoolbook"/>
              <a:ea typeface="Century Schoolbook"/>
              <a:cs typeface="Century Schoolbook"/>
              <a:sym typeface="Century Schoolbook"/>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A hardware communication protocol which uses </a:t>
            </a:r>
            <a:r>
              <a:rPr lang="en" sz="2000">
                <a:latin typeface="Century Schoolbook"/>
                <a:ea typeface="Century Schoolbook"/>
                <a:cs typeface="Century Schoolbook"/>
                <a:sym typeface="Century Schoolbook"/>
              </a:rPr>
              <a:t>asynchronous</a:t>
            </a:r>
            <a:r>
              <a:rPr lang="en" sz="2000">
                <a:latin typeface="Century Schoolbook"/>
                <a:ea typeface="Century Schoolbook"/>
                <a:cs typeface="Century Schoolbook"/>
                <a:sym typeface="Century Schoolbook"/>
              </a:rPr>
              <a:t> serial transmission at an adjustable speed.</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It works with serial </a:t>
            </a:r>
            <a:r>
              <a:rPr lang="en" sz="2000">
                <a:latin typeface="Century Schoolbook"/>
                <a:ea typeface="Century Schoolbook"/>
                <a:cs typeface="Century Schoolbook"/>
                <a:sym typeface="Century Schoolbook"/>
              </a:rPr>
              <a:t>protocols that involve transmitting and receiving of </a:t>
            </a:r>
            <a:r>
              <a:rPr lang="en" sz="2000">
                <a:latin typeface="Century Schoolbook"/>
                <a:ea typeface="Century Schoolbook"/>
                <a:cs typeface="Century Schoolbook"/>
                <a:sym typeface="Century Schoolbook"/>
              </a:rPr>
              <a:t>serial data.</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In UART t</a:t>
            </a:r>
            <a:r>
              <a:rPr lang="en" sz="2000">
                <a:latin typeface="Century Schoolbook"/>
                <a:ea typeface="Century Schoolbook"/>
                <a:cs typeface="Century Schoolbook"/>
                <a:sym typeface="Century Schoolbook"/>
              </a:rPr>
              <a:t>he receiver uses its internal clock signal to sample the incoming data while the transmitter uses its clock signal to generate a bitstream.</a:t>
            </a:r>
            <a:endParaRPr sz="2000">
              <a:latin typeface="Century Schoolbook"/>
              <a:ea typeface="Century Schoolbook"/>
              <a:cs typeface="Century Schoolbook"/>
              <a:sym typeface="Century Schoolbook"/>
            </a:endParaRPr>
          </a:p>
          <a:p>
            <a:pPr indent="-355600" lvl="0" marL="457200" rtl="0" algn="l">
              <a:spcBef>
                <a:spcPts val="0"/>
              </a:spcBef>
              <a:spcAft>
                <a:spcPts val="0"/>
              </a:spcAft>
              <a:buSzPts val="2000"/>
              <a:buFont typeface="Century Schoolbook"/>
              <a:buChar char="●"/>
            </a:pPr>
            <a:r>
              <a:rPr lang="en" sz="2000">
                <a:latin typeface="Century Schoolbook"/>
                <a:ea typeface="Century Schoolbook"/>
                <a:cs typeface="Century Schoolbook"/>
                <a:sym typeface="Century Schoolbook"/>
              </a:rPr>
              <a:t>Divides the bitstream in four parts-start bit, data frame, parity bit and a stop bit.</a:t>
            </a:r>
            <a:endParaRPr sz="2000">
              <a:latin typeface="Century Schoolbook"/>
              <a:ea typeface="Century Schoolbook"/>
              <a:cs typeface="Century Schoolbook"/>
              <a:sym typeface="Century Schoolbook"/>
            </a:endParaRPr>
          </a:p>
          <a:p>
            <a:pPr indent="0" lvl="0" marL="457200" rtl="0" algn="l">
              <a:spcBef>
                <a:spcPts val="1200"/>
              </a:spcBef>
              <a:spcAft>
                <a:spcPts val="1200"/>
              </a:spcAft>
              <a:buNone/>
            </a:pPr>
            <a:r>
              <a:rPr lang="en" sz="2000">
                <a:latin typeface="Century Schoolbook"/>
                <a:ea typeface="Century Schoolbook"/>
                <a:cs typeface="Century Schoolbook"/>
                <a:sym typeface="Century Schoolbook"/>
              </a:rPr>
              <a:t> </a:t>
            </a:r>
            <a:endParaRPr sz="2000">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entury Schoolbook"/>
                <a:ea typeface="Century Schoolbook"/>
                <a:cs typeface="Century Schoolbook"/>
                <a:sym typeface="Century Schoolbook"/>
              </a:rPr>
              <a:t>SAMPLE RESULTS</a:t>
            </a:r>
            <a:endParaRPr b="1" sz="2820">
              <a:latin typeface="Century Schoolbook"/>
              <a:ea typeface="Century Schoolbook"/>
              <a:cs typeface="Century Schoolbook"/>
              <a:sym typeface="Century Schoolbook"/>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311700" y="1152475"/>
            <a:ext cx="6009050" cy="3416400"/>
          </a:xfrm>
          <a:prstGeom prst="rect">
            <a:avLst/>
          </a:prstGeom>
          <a:noFill/>
          <a:ln>
            <a:noFill/>
          </a:ln>
        </p:spPr>
      </p:pic>
      <p:sp>
        <p:nvSpPr>
          <p:cNvPr id="97" name="Google Shape;97;p19"/>
          <p:cNvSpPr txBox="1"/>
          <p:nvPr/>
        </p:nvSpPr>
        <p:spPr>
          <a:xfrm>
            <a:off x="7848400" y="4568875"/>
            <a:ext cx="12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aleway"/>
                <a:ea typeface="Raleway"/>
                <a:cs typeface="Raleway"/>
                <a:sym typeface="Raleway"/>
                <a:hlinkClick r:id="rId4"/>
              </a:rPr>
              <a:t>Source</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entury Schoolbook"/>
                <a:ea typeface="Century Schoolbook"/>
                <a:cs typeface="Century Schoolbook"/>
                <a:sym typeface="Century Schoolbook"/>
              </a:rPr>
              <a:t>Convolution</a:t>
            </a:r>
            <a:endParaRPr b="1" sz="2820">
              <a:latin typeface="Century Schoolbook"/>
              <a:ea typeface="Century Schoolbook"/>
              <a:cs typeface="Century Schoolbook"/>
              <a:sym typeface="Century Schoolbook"/>
            </a:endParaRPr>
          </a:p>
        </p:txBody>
      </p:sp>
      <p:sp>
        <p:nvSpPr>
          <p:cNvPr id="103" name="Google Shape;103;p20"/>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Font typeface="Century Schoolbook"/>
              <a:buChar char="●"/>
            </a:pPr>
            <a:r>
              <a:rPr lang="en" sz="1700">
                <a:latin typeface="Century Schoolbook"/>
                <a:ea typeface="Century Schoolbook"/>
                <a:cs typeface="Century Schoolbook"/>
                <a:sym typeface="Century Schoolbook"/>
              </a:rPr>
              <a:t>Two types of information can be combined using the mathematical procedure of convolution. </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Char char="●"/>
            </a:pPr>
            <a:r>
              <a:rPr lang="en" sz="1700">
                <a:latin typeface="Century Schoolbook"/>
                <a:ea typeface="Century Schoolbook"/>
                <a:cs typeface="Century Schoolbook"/>
                <a:sym typeface="Century Schoolbook"/>
              </a:rPr>
              <a:t>Convolution is used in CNN's scenario to filter the information and generate a feature map from the input data. The filter is also called kernel.</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Char char="●"/>
            </a:pPr>
            <a:r>
              <a:rPr lang="en" sz="1700">
                <a:latin typeface="Century Schoolbook"/>
                <a:ea typeface="Century Schoolbook"/>
                <a:cs typeface="Century Schoolbook"/>
                <a:sym typeface="Century Schoolbook"/>
              </a:rPr>
              <a:t>A kernel maps on the input image and performs straightforward matrix multiplication and addition on the input image, this produces output image(feature map)  which is of reduced dimensions and hence easier to deal with.</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Char char="●"/>
            </a:pPr>
            <a:r>
              <a:rPr lang="en" sz="1700">
                <a:latin typeface="Century Schoolbook"/>
                <a:ea typeface="Century Schoolbook"/>
                <a:cs typeface="Century Schoolbook"/>
                <a:sym typeface="Century Schoolbook"/>
              </a:rPr>
              <a:t>The movement of kernel is always from top to bottom or left to right.</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Char char="●"/>
            </a:pPr>
            <a:r>
              <a:rPr lang="en" sz="1700">
                <a:latin typeface="Century Schoolbook"/>
                <a:ea typeface="Century Schoolbook"/>
                <a:cs typeface="Century Schoolbook"/>
                <a:sym typeface="Century Schoolbook"/>
              </a:rPr>
              <a:t>Stride specifies how far the kernel goes in steps; for instance, a stride of 1 causes the kernel to advance by one row or column at a time, while a stride of 2 advances the kernel by two rows or columns.</a:t>
            </a:r>
            <a:endParaRPr sz="1700">
              <a:latin typeface="Century Schoolbook"/>
              <a:ea typeface="Century Schoolbook"/>
              <a:cs typeface="Century Schoolbook"/>
              <a:sym typeface="Century Schoolbook"/>
            </a:endParaRPr>
          </a:p>
          <a:p>
            <a:pPr indent="-336550" lvl="0" marL="457200" rtl="0" algn="l">
              <a:lnSpc>
                <a:spcPct val="105000"/>
              </a:lnSpc>
              <a:spcBef>
                <a:spcPts val="0"/>
              </a:spcBef>
              <a:spcAft>
                <a:spcPts val="0"/>
              </a:spcAft>
              <a:buSzPts val="1700"/>
              <a:buFont typeface="Century Schoolbook"/>
              <a:buChar char="●"/>
            </a:pPr>
            <a:r>
              <a:rPr lang="en" sz="1700">
                <a:latin typeface="Century Schoolbook"/>
                <a:ea typeface="Century Schoolbook"/>
                <a:cs typeface="Century Schoolbook"/>
                <a:sym typeface="Century Schoolbook"/>
              </a:rPr>
              <a:t>The detailed steps of convolution through figures are presented in the next slide.</a:t>
            </a:r>
            <a:endParaRPr sz="1700">
              <a:latin typeface="Century Schoolbook"/>
              <a:ea typeface="Century Schoolbook"/>
              <a:cs typeface="Century Schoolbook"/>
              <a:sym typeface="Century Schoolbook"/>
            </a:endParaRPr>
          </a:p>
          <a:p>
            <a:pPr indent="0" lvl="0" marL="0" rtl="0" algn="l">
              <a:lnSpc>
                <a:spcPct val="105000"/>
              </a:lnSpc>
              <a:spcBef>
                <a:spcPts val="1200"/>
              </a:spcBef>
              <a:spcAft>
                <a:spcPts val="0"/>
              </a:spcAft>
              <a:buNone/>
            </a:pPr>
            <a:r>
              <a:t/>
            </a:r>
            <a:endParaRPr sz="1700">
              <a:latin typeface="Century Schoolbook"/>
              <a:ea typeface="Century Schoolbook"/>
              <a:cs typeface="Century Schoolbook"/>
              <a:sym typeface="Century Schoolbook"/>
            </a:endParaRPr>
          </a:p>
          <a:p>
            <a:pPr indent="0" lvl="0" marL="0" rtl="0" algn="l">
              <a:lnSpc>
                <a:spcPct val="105000"/>
              </a:lnSpc>
              <a:spcBef>
                <a:spcPts val="1200"/>
              </a:spcBef>
              <a:spcAft>
                <a:spcPts val="1200"/>
              </a:spcAft>
              <a:buNone/>
            </a:pPr>
            <a:r>
              <a:t/>
            </a:r>
            <a:endParaRPr sz="1700">
              <a:latin typeface="Century Schoolbook"/>
              <a:ea typeface="Century Schoolbook"/>
              <a:cs typeface="Century Schoolbook"/>
              <a:sym typeface="Century Schoolboo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entury Schoolbook"/>
                <a:ea typeface="Century Schoolbook"/>
                <a:cs typeface="Century Schoolbook"/>
                <a:sym typeface="Century Schoolbook"/>
              </a:rPr>
              <a:t>Samples</a:t>
            </a:r>
            <a:endParaRPr>
              <a:latin typeface="Century Schoolbook"/>
              <a:ea typeface="Century Schoolbook"/>
              <a:cs typeface="Century Schoolbook"/>
              <a:sym typeface="Century Schoolbook"/>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311701" y="1150213"/>
            <a:ext cx="3245426" cy="1638300"/>
          </a:xfrm>
          <a:prstGeom prst="rect">
            <a:avLst/>
          </a:prstGeom>
          <a:noFill/>
          <a:ln>
            <a:noFill/>
          </a:ln>
        </p:spPr>
      </p:pic>
      <p:pic>
        <p:nvPicPr>
          <p:cNvPr id="111" name="Google Shape;111;p21"/>
          <p:cNvPicPr preferRelativeResize="0"/>
          <p:nvPr/>
        </p:nvPicPr>
        <p:blipFill>
          <a:blip r:embed="rId4">
            <a:alphaModFix/>
          </a:blip>
          <a:stretch>
            <a:fillRect/>
          </a:stretch>
        </p:blipFill>
        <p:spPr>
          <a:xfrm>
            <a:off x="4681400" y="1192800"/>
            <a:ext cx="3608989" cy="1553125"/>
          </a:xfrm>
          <a:prstGeom prst="rect">
            <a:avLst/>
          </a:prstGeom>
          <a:noFill/>
          <a:ln>
            <a:noFill/>
          </a:ln>
        </p:spPr>
      </p:pic>
      <p:sp>
        <p:nvSpPr>
          <p:cNvPr id="112" name="Google Shape;112;p21"/>
          <p:cNvSpPr txBox="1"/>
          <p:nvPr/>
        </p:nvSpPr>
        <p:spPr>
          <a:xfrm>
            <a:off x="7865099" y="3766500"/>
            <a:ext cx="3586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5"/>
              </a:rPr>
              <a:t>Source1</a:t>
            </a:r>
            <a:endParaRPr sz="1000"/>
          </a:p>
          <a:p>
            <a:pPr indent="0" lvl="0" marL="0" rtl="0" algn="l">
              <a:spcBef>
                <a:spcPts val="0"/>
              </a:spcBef>
              <a:spcAft>
                <a:spcPts val="0"/>
              </a:spcAft>
              <a:buNone/>
            </a:pPr>
            <a:r>
              <a:rPr lang="en" sz="1000" u="sng">
                <a:solidFill>
                  <a:schemeClr val="hlink"/>
                </a:solidFill>
                <a:hlinkClick r:id="rId6"/>
              </a:rPr>
              <a:t>Source 2</a:t>
            </a:r>
            <a:endParaRPr sz="1000"/>
          </a:p>
          <a:p>
            <a:pPr indent="0" lvl="0" marL="0" rtl="0" algn="l">
              <a:spcBef>
                <a:spcPts val="0"/>
              </a:spcBef>
              <a:spcAft>
                <a:spcPts val="0"/>
              </a:spcAft>
              <a:buNone/>
            </a:pPr>
            <a:r>
              <a:rPr lang="en" sz="1000" u="sng">
                <a:solidFill>
                  <a:schemeClr val="hlink"/>
                </a:solidFill>
                <a:hlinkClick r:id="rId7"/>
              </a:rPr>
              <a:t>Source 3</a:t>
            </a:r>
            <a:endParaRPr sz="800"/>
          </a:p>
        </p:txBody>
      </p:sp>
      <p:sp>
        <p:nvSpPr>
          <p:cNvPr id="113" name="Google Shape;113;p21"/>
          <p:cNvSpPr txBox="1"/>
          <p:nvPr/>
        </p:nvSpPr>
        <p:spPr>
          <a:xfrm>
            <a:off x="5223850" y="3640175"/>
            <a:ext cx="4048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pic>
        <p:nvPicPr>
          <p:cNvPr id="114" name="Google Shape;114;p21"/>
          <p:cNvPicPr preferRelativeResize="0"/>
          <p:nvPr/>
        </p:nvPicPr>
        <p:blipFill>
          <a:blip r:embed="rId8">
            <a:alphaModFix/>
          </a:blip>
          <a:stretch>
            <a:fillRect/>
          </a:stretch>
        </p:blipFill>
        <p:spPr>
          <a:xfrm>
            <a:off x="3043668" y="2921025"/>
            <a:ext cx="1804480" cy="1529825"/>
          </a:xfrm>
          <a:prstGeom prst="rect">
            <a:avLst/>
          </a:prstGeom>
          <a:noFill/>
          <a:ln>
            <a:noFill/>
          </a:ln>
        </p:spPr>
      </p:pic>
      <p:sp>
        <p:nvSpPr>
          <p:cNvPr id="115" name="Google Shape;115;p21"/>
          <p:cNvSpPr txBox="1"/>
          <p:nvPr/>
        </p:nvSpPr>
        <p:spPr>
          <a:xfrm>
            <a:off x="5274100" y="3857575"/>
            <a:ext cx="3415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