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56" r:id="rId4"/>
    <p:sldId id="262" r:id="rId5"/>
    <p:sldId id="260" r:id="rId6"/>
    <p:sldId id="261" r:id="rId7"/>
    <p:sldId id="263" r:id="rId8"/>
    <p:sldId id="264" r:id="rId9"/>
    <p:sldId id="265" r:id="rId10"/>
    <p:sldId id="271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3EA8B-FCB8-4AE8-8445-0D7AD76915D4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2DF2E-32F1-418E-AE53-FC43BE37A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111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a94c0ca11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22a94c0ca11_0_2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29" name="Google Shape;129;g22a94c0ca11_0_2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B4A3-F9B6-6DBE-41E4-64B0D5EC6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D46CD-DCC4-4492-B722-D36EC8F1B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8CAFC-F724-0A4E-B3B6-3939B5824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2B56-B440-4AD7-AE03-3111DC7D019D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997A6-8B74-AC50-233C-8E0A5D773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5A0DC-24D4-03A9-86FE-E150072D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3D70-6FDD-474C-AF61-C7D8BB294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25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E5F9-F44A-3189-07F1-847F39BD9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1038C-C2F6-B086-3BC2-B5926CF15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BB8D-3CC8-6ED2-341D-EC2775A8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2B56-B440-4AD7-AE03-3111DC7D019D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790FA-F3E8-AFE2-3B70-D7106548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157A0-B73A-F6F9-302F-B66F12373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3D70-6FDD-474C-AF61-C7D8BB294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72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775B77-4771-4F01-FBC3-C7CDFD38A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3B2CA-94B1-8ABA-1985-78096ED36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DCD71-C571-F5CE-AED3-A6D8C3467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2B56-B440-4AD7-AE03-3111DC7D019D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BCF12-6358-F385-CBD5-F7B11E1D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ED9CB-B13A-3969-8F95-8678B471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3D70-6FDD-474C-AF61-C7D8BB294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50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8A6E1-73CE-9AF7-66C9-C67268647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AAB10-29DA-5A52-60DA-76AEDFA87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92896-B206-6B65-FB70-CECE5DF48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2B56-B440-4AD7-AE03-3111DC7D019D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9DE28-483F-3878-5591-6EF55575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5F047-40A5-6941-7B0D-323BDFD9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3D70-6FDD-474C-AF61-C7D8BB294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63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FEE7-9228-4FF4-1931-B99FABB26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9F455-9DCE-6A62-86A8-5EDE4FFC1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0E856-E13D-B369-0398-1E19086D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2B56-B440-4AD7-AE03-3111DC7D019D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2E901-BA29-F2D6-0B0C-06FDFEC4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2424F-6357-7669-F7C2-DD232BA3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3D70-6FDD-474C-AF61-C7D8BB294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5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400BD-566A-2333-6B36-7362B667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17CF-2850-4C0A-636D-05967A244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6DCBC-35D7-3499-CDDB-85FFEC178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57CE0-D84F-73E6-38B3-E2D59046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2B56-B440-4AD7-AE03-3111DC7D019D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39844-9467-BA91-67CE-590B56B24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FB353-C837-BD3B-91CD-2E28E626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3D70-6FDD-474C-AF61-C7D8BB294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63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542A-E82E-E3D7-B9AA-1641BE78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E0DF0-B6F7-1A67-C3AC-40A3173AC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0EC24-B5F2-9D28-990A-1CF6FA8B7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6C98D-EAF4-5ADC-8906-DAA1CDFCB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ABA3B-EF7C-B6A0-2DF2-C17BEA614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0AA22B-EF1B-B210-2A43-9AA1569A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2B56-B440-4AD7-AE03-3111DC7D019D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877F4-2F5F-9C80-5EDD-1BBEC42B8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21D61E-133A-5118-FC15-3E18D0C5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3D70-6FDD-474C-AF61-C7D8BB294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40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B63C-A8BD-8F00-2C81-1BED078F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471FA-AF84-73ED-3E3F-E51BC30DF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2B56-B440-4AD7-AE03-3111DC7D019D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936C7-4F8F-7CD6-616B-EB8A3C3A5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01553-F299-E90E-8F9B-80B58411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3D70-6FDD-474C-AF61-C7D8BB294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71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C62E31-31CB-F708-61ED-9269F828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2B56-B440-4AD7-AE03-3111DC7D019D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4BF1D4-777E-EF23-7970-8A06DF26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85FFE-06F4-9367-5924-86A837955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3D70-6FDD-474C-AF61-C7D8BB294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6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22E9-0B26-8538-5D60-0C9F35D15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660AE-CBD3-9375-73BA-5551665A8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81165-8BF0-DF8F-0D09-01486B1E5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99009-3162-5CAD-C0F5-7FAC2C17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2B56-B440-4AD7-AE03-3111DC7D019D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1CFF8-91CE-F55B-7367-966904F2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5E300-027D-1D9D-A0CC-7253B839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3D70-6FDD-474C-AF61-C7D8BB294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53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F39B-4771-0C10-3039-514E0DDBB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EDF9A-5E26-C3BD-366F-F47AF3EC4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940C0-99B2-B057-2278-0D3488122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F17A9-A951-A812-B710-1FEC5FDAD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2B56-B440-4AD7-AE03-3111DC7D019D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E500C-E556-6C04-BE6A-6F03F491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C7F25-470D-66D6-2D8E-57A206E6F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3D70-6FDD-474C-AF61-C7D8BB294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85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7B5C87-926B-225E-3C10-5A99FF3E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522E2-6DF1-6CBD-906E-2C2BAD306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B2356-B3AF-28F3-62E2-CBCB8B509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02B56-B440-4AD7-AE03-3111DC7D019D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F0F6C-D1BC-143E-E885-24364A3C3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5E666-19BA-50EE-ECF2-56E3A368B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63D70-6FDD-474C-AF61-C7D8BB294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15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776F-B328-3845-34B4-10AD41C95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Fake Profile Detection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33E3F-9EEC-BDC7-4385-163A8D3A3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Team Member 1 </a:t>
            </a:r>
            <a:r>
              <a:rPr lang="en-US" dirty="0"/>
              <a:t>: Atharva Desai - 16010121042</a:t>
            </a:r>
          </a:p>
          <a:p>
            <a:pPr marL="0" indent="0">
              <a:buNone/>
            </a:pPr>
            <a:r>
              <a:rPr lang="en-US" b="1" dirty="0"/>
              <a:t>Team Member 2 </a:t>
            </a:r>
            <a:r>
              <a:rPr lang="en-US" dirty="0"/>
              <a:t>: Dhruv </a:t>
            </a:r>
            <a:r>
              <a:rPr lang="en-US" dirty="0" err="1"/>
              <a:t>Gundecha</a:t>
            </a:r>
            <a:r>
              <a:rPr lang="en-US" dirty="0"/>
              <a:t> - 16010121062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Team Member 3 </a:t>
            </a:r>
            <a:r>
              <a:rPr lang="en-US" dirty="0"/>
              <a:t>: Girik Bhambra - 16010121014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Faculty Advisor </a:t>
            </a:r>
            <a:r>
              <a:rPr lang="en-US" dirty="0"/>
              <a:t>: Dr. Bhakti </a:t>
            </a:r>
            <a:r>
              <a:rPr lang="en-US" dirty="0" err="1"/>
              <a:t>Palkar</a:t>
            </a:r>
            <a:endParaRPr lang="en-US" dirty="0"/>
          </a:p>
        </p:txBody>
      </p:sp>
      <p:pic>
        <p:nvPicPr>
          <p:cNvPr id="6" name="Google Shape;63;p14">
            <a:extLst>
              <a:ext uri="{FF2B5EF4-FFF2-40B4-BE49-F238E27FC236}">
                <a16:creationId xmlns:a16="http://schemas.microsoft.com/office/drawing/2014/main" id="{8110C7E1-768F-1D9D-D145-2DBEDAF3569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4" y="1664"/>
            <a:ext cx="425219" cy="6856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4;p14">
            <a:extLst>
              <a:ext uri="{FF2B5EF4-FFF2-40B4-BE49-F238E27FC236}">
                <a16:creationId xmlns:a16="http://schemas.microsoft.com/office/drawing/2014/main" id="{E6C5DBD8-D074-2059-1ECA-1E87B4AF93F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5672" y="0"/>
            <a:ext cx="265208" cy="5679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5;p14" descr="A close up of a logo&#10;&#10;Description automatically generated">
            <a:extLst>
              <a:ext uri="{FF2B5EF4-FFF2-40B4-BE49-F238E27FC236}">
                <a16:creationId xmlns:a16="http://schemas.microsoft.com/office/drawing/2014/main" id="{888F0762-7D00-D6E9-4060-EA430DC303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457207" y="5051065"/>
            <a:ext cx="4079245" cy="288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6;p14" descr="A close up of a sign&#10;&#10;Description automatically generated">
            <a:extLst>
              <a:ext uri="{FF2B5EF4-FFF2-40B4-BE49-F238E27FC236}">
                <a16:creationId xmlns:a16="http://schemas.microsoft.com/office/drawing/2014/main" id="{3B211D57-67E6-3E70-0FCC-7155A8CA346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34450" y="5991860"/>
            <a:ext cx="1031877" cy="64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3181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375653" y="569695"/>
            <a:ext cx="11396000" cy="72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C00000"/>
              </a:buClr>
              <a:buSzPts val="2700"/>
            </a:pPr>
            <a:r>
              <a:rPr lang="en" sz="3600" dirty="0">
                <a:latin typeface="Marcellus"/>
                <a:ea typeface="Marcellus"/>
                <a:cs typeface="Marcellus"/>
                <a:sym typeface="Marcellus"/>
              </a:rPr>
              <a:t>Hardware And Software Requirements</a:t>
            </a:r>
            <a:endParaRPr sz="3600" dirty="0"/>
          </a:p>
        </p:txBody>
      </p:sp>
      <p:sp>
        <p:nvSpPr>
          <p:cNvPr id="136" name="Google Shape;136;p20"/>
          <p:cNvSpPr txBox="1"/>
          <p:nvPr/>
        </p:nvSpPr>
        <p:spPr>
          <a:xfrm>
            <a:off x="582707" y="1018641"/>
            <a:ext cx="11089200" cy="4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237061" indent="-50799">
              <a:lnSpc>
                <a:spcPct val="90000"/>
              </a:lnSpc>
              <a:buClr>
                <a:schemeClr val="dk1"/>
              </a:buClr>
              <a:buSzPts val="2100"/>
            </a:pPr>
            <a:endParaRPr sz="2800"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916063" y="1201981"/>
            <a:ext cx="10315200" cy="4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237061" indent="-50799">
              <a:lnSpc>
                <a:spcPct val="90000"/>
              </a:lnSpc>
              <a:buClr>
                <a:schemeClr val="dk1"/>
              </a:buClr>
              <a:buSzPts val="2100"/>
            </a:pPr>
            <a:endParaRPr sz="2800"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916053" y="1385321"/>
            <a:ext cx="10315200" cy="4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 lnSpcReduction="10000"/>
          </a:bodyPr>
          <a:lstStyle/>
          <a:p>
            <a:pPr marL="160931" algn="just"/>
            <a:r>
              <a:rPr lang="en-GB" sz="2400" b="1" dirty="0">
                <a:latin typeface="Fira Sans" panose="020B0503050000020004" pitchFamily="34" charset="0"/>
              </a:rPr>
              <a:t>HARDWARE REQUIREMENTS</a:t>
            </a:r>
          </a:p>
          <a:p>
            <a:pPr algn="just"/>
            <a:r>
              <a:rPr lang="en-GB" sz="2400" dirty="0">
                <a:latin typeface="Fira Sans" panose="020B0503050000020004" pitchFamily="34" charset="0"/>
              </a:rPr>
              <a:t>Processor  		-    </a:t>
            </a:r>
            <a:r>
              <a:rPr lang="en-US" sz="2400" dirty="0">
                <a:latin typeface="Fira Sans" panose="020B0503050000020004" pitchFamily="34" charset="0"/>
              </a:rPr>
              <a:t>I3 Above</a:t>
            </a:r>
          </a:p>
          <a:p>
            <a:pPr lvl="0" algn="just"/>
            <a:r>
              <a:rPr lang="en-GB" sz="2400" dirty="0">
                <a:latin typeface="Fira Sans" panose="020B0503050000020004" pitchFamily="34" charset="0"/>
              </a:rPr>
              <a:t>Speed      		-    2.4 </a:t>
            </a:r>
            <a:r>
              <a:rPr lang="en-GB" sz="2400" dirty="0" err="1">
                <a:latin typeface="Fira Sans" panose="020B0503050000020004" pitchFamily="34" charset="0"/>
              </a:rPr>
              <a:t>Ghz</a:t>
            </a:r>
            <a:r>
              <a:rPr lang="en-US" sz="2400" dirty="0">
                <a:latin typeface="Fira Sans" panose="020B0503050000020004" pitchFamily="34" charset="0"/>
              </a:rPr>
              <a:t> </a:t>
            </a:r>
          </a:p>
          <a:p>
            <a:pPr lvl="0" algn="just"/>
            <a:r>
              <a:rPr lang="en-GB" sz="2400" dirty="0">
                <a:latin typeface="Fira Sans" panose="020B0503050000020004" pitchFamily="34" charset="0"/>
              </a:rPr>
              <a:t>RAM      	           -    4 Gb (min)</a:t>
            </a:r>
            <a:r>
              <a:rPr lang="en-US" sz="2400" dirty="0">
                <a:latin typeface="Fira Sans" panose="020B0503050000020004" pitchFamily="34" charset="0"/>
              </a:rPr>
              <a:t> </a:t>
            </a:r>
          </a:p>
          <a:p>
            <a:pPr lvl="0" algn="just"/>
            <a:r>
              <a:rPr lang="en-GB" sz="2400" dirty="0">
                <a:latin typeface="Fira Sans" panose="020B0503050000020004" pitchFamily="34" charset="0"/>
              </a:rPr>
              <a:t>Hard Disk	 	-    500 Gb</a:t>
            </a:r>
            <a:endParaRPr lang="en-US" sz="2400" dirty="0">
              <a:latin typeface="Fira Sans" panose="020B0503050000020004" pitchFamily="34" charset="0"/>
            </a:endParaRPr>
          </a:p>
          <a:p>
            <a:pPr marL="160931" algn="just"/>
            <a:endParaRPr lang="en-US" sz="2400" b="1" dirty="0">
              <a:latin typeface="Fira Sans" panose="020B0503050000020004" pitchFamily="34" charset="0"/>
            </a:endParaRPr>
          </a:p>
          <a:p>
            <a:pPr marL="160931" algn="just"/>
            <a:endParaRPr lang="en-US" sz="2400" b="1" dirty="0">
              <a:latin typeface="Fira Sans" panose="020B0503050000020004" pitchFamily="34" charset="0"/>
            </a:endParaRPr>
          </a:p>
          <a:p>
            <a:pPr marL="160931" algn="just"/>
            <a:r>
              <a:rPr lang="en-US" sz="2400" b="1" dirty="0">
                <a:latin typeface="Fira Sans" panose="020B0503050000020004" pitchFamily="34" charset="0"/>
              </a:rPr>
              <a:t>SOFTWARE REQUIREMENTS</a:t>
            </a:r>
            <a:endParaRPr lang="en-US" sz="2400" dirty="0">
              <a:latin typeface="Fira Sans" panose="020B0503050000020004" pitchFamily="34" charset="0"/>
            </a:endParaRPr>
          </a:p>
          <a:p>
            <a:pPr lvl="0" algn="just"/>
            <a:r>
              <a:rPr lang="en-GB" sz="2400" dirty="0">
                <a:latin typeface="Fira Sans" panose="020B0503050000020004" pitchFamily="34" charset="0"/>
              </a:rPr>
              <a:t>Operating System          		:   Windows </a:t>
            </a:r>
            <a:endParaRPr lang="en-US" sz="2400" dirty="0">
              <a:latin typeface="Fira Sans" panose="020B0503050000020004" pitchFamily="34" charset="0"/>
            </a:endParaRPr>
          </a:p>
          <a:p>
            <a:pPr lvl="0" algn="just"/>
            <a:r>
              <a:rPr lang="en-GB" sz="2400" dirty="0">
                <a:latin typeface="Fira Sans" panose="020B0503050000020004" pitchFamily="34" charset="0"/>
              </a:rPr>
              <a:t>Front End                        		:    </a:t>
            </a:r>
            <a:r>
              <a:rPr lang="en-US" sz="2400" dirty="0">
                <a:latin typeface="Fira Sans" panose="020B0503050000020004" pitchFamily="34" charset="0"/>
              </a:rPr>
              <a:t>HTML, CSS, JavaScript</a:t>
            </a:r>
          </a:p>
          <a:p>
            <a:pPr lvl="0" algn="just"/>
            <a:r>
              <a:rPr lang="en-GB" sz="2400" dirty="0">
                <a:latin typeface="Fira Sans" panose="020B0503050000020004" pitchFamily="34" charset="0"/>
              </a:rPr>
              <a:t>Database                         	 	:   </a:t>
            </a:r>
            <a:r>
              <a:rPr lang="en-US" sz="2400" dirty="0" err="1">
                <a:latin typeface="Fira Sans" panose="020B0503050000020004" pitchFamily="34" charset="0"/>
              </a:rPr>
              <a:t>SQLAlchemy</a:t>
            </a:r>
            <a:r>
              <a:rPr lang="en-US" sz="2400" dirty="0">
                <a:latin typeface="Fira Sans" panose="020B0503050000020004" pitchFamily="34" charset="0"/>
              </a:rPr>
              <a:t> (Flask)</a:t>
            </a:r>
          </a:p>
          <a:p>
            <a:pPr algn="just"/>
            <a:r>
              <a:rPr lang="en-US" sz="2400" dirty="0">
                <a:latin typeface="Fira Sans" panose="020B0503050000020004" pitchFamily="34" charset="0"/>
              </a:rPr>
              <a:t>Language </a:t>
            </a:r>
            <a:r>
              <a:rPr lang="en-US" sz="2400" b="1" dirty="0">
                <a:latin typeface="Fira Sans" panose="020B0503050000020004" pitchFamily="34" charset="0"/>
              </a:rPr>
              <a:t>                                           </a:t>
            </a:r>
            <a:r>
              <a:rPr lang="en-GB" sz="2400" dirty="0">
                <a:latin typeface="Fira Sans" panose="020B0503050000020004" pitchFamily="34" charset="0"/>
              </a:rPr>
              <a:t>:   </a:t>
            </a:r>
            <a:r>
              <a:rPr lang="en-US" sz="2400" dirty="0">
                <a:latin typeface="Fira Sans" panose="020B0503050000020004" pitchFamily="34" charset="0"/>
              </a:rPr>
              <a:t>Python, HTML, JS</a:t>
            </a:r>
          </a:p>
          <a:p>
            <a:pPr algn="just"/>
            <a:r>
              <a:rPr lang="en-US" sz="2400" dirty="0">
                <a:latin typeface="Fira Sans" panose="020B0503050000020004" pitchFamily="34" charset="0"/>
              </a:rPr>
              <a:t>APIs                                                 :   </a:t>
            </a:r>
            <a:r>
              <a:rPr lang="en-US" sz="2400" dirty="0" err="1">
                <a:latin typeface="Fira Sans" panose="020B0503050000020004" pitchFamily="34" charset="0"/>
              </a:rPr>
              <a:t>Instaloader</a:t>
            </a:r>
            <a:endParaRPr lang="en-US" sz="2400" dirty="0">
              <a:latin typeface="Fira Sans" panose="020B0503050000020004" pitchFamily="34" charset="0"/>
            </a:endParaRPr>
          </a:p>
          <a:p>
            <a:pPr algn="just"/>
            <a:r>
              <a:rPr lang="en-US" sz="2400" b="1" dirty="0">
                <a:latin typeface="Fira Sans" panose="020B0503050000020004" pitchFamily="34" charset="0"/>
              </a:rPr>
              <a:t> </a:t>
            </a:r>
            <a:endParaRPr lang="en-US" sz="2400" dirty="0">
              <a:latin typeface="Fira Sans" panose="020B0503050000020004" pitchFamily="34" charset="0"/>
            </a:endParaRPr>
          </a:p>
          <a:p>
            <a:pPr algn="just"/>
            <a:endParaRPr lang="en-US" sz="2400" dirty="0">
              <a:latin typeface="Fira Sans" panose="020B05030500000200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8E7DF-5536-22BE-9A7C-500AD8C85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977" y="0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Implementation Screenshots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2AF003-0E3E-4C54-C007-1F6C0E303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30" y="1224990"/>
            <a:ext cx="5235387" cy="3104963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546373A-CAE1-6408-B729-2D0D8451F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1224990"/>
            <a:ext cx="5611572" cy="31049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864424-74B8-8054-D045-44149E772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0903" y="4473107"/>
            <a:ext cx="5369859" cy="225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16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1BA6-6E02-2927-D4A5-8877C6CE0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1378-050E-9148-A4CD-19E4D7D3A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8D9A5C-D892-8472-D6C2-4C4856918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57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4952-34E3-5C90-3919-0B37FBFF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ED8C3-E226-00CD-B14B-1D8BE2E01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686255-F282-EB17-753C-99BE46B4E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3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20732-B3B9-B19C-F67B-344ABAAA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413C7-13AD-721D-9FFE-5B3FF543B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62158-A99E-3B3B-9FB8-D88B2B593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0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53F50-2B33-0003-A871-DD2117DC7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A9D49-A3CC-6EEB-A1AF-60B6DC7AE1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D758B2-05E4-FF33-85D8-6401876E3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6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4151-292D-F473-D316-0345FF0A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9964FD-532B-9FE6-FB05-11BD4536E9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605230"/>
              </p:ext>
            </p:extLst>
          </p:nvPr>
        </p:nvGraphicFramePr>
        <p:xfrm>
          <a:off x="0" y="1"/>
          <a:ext cx="12192000" cy="6930687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4530112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161713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259252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542594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12321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46595730"/>
                    </a:ext>
                  </a:extLst>
                </a:gridCol>
              </a:tblGrid>
              <a:tr h="186071">
                <a:tc>
                  <a:txBody>
                    <a:bodyPr/>
                    <a:lstStyle/>
                    <a:p>
                      <a:pPr fontAlgn="b"/>
                      <a:r>
                        <a:rPr lang="en-IN" sz="1050" b="1">
                          <a:effectLst/>
                        </a:rPr>
                        <a:t>Research Paper</a:t>
                      </a:r>
                    </a:p>
                  </a:txBody>
                  <a:tcPr marL="16866" marR="16866" marT="8433" marB="8433" anchor="b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050" b="1">
                          <a:effectLst/>
                        </a:rPr>
                        <a:t>Author(s)</a:t>
                      </a:r>
                    </a:p>
                  </a:txBody>
                  <a:tcPr marL="16866" marR="16866" marT="8433" marB="8433" anchor="b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050" b="1">
                          <a:effectLst/>
                        </a:rPr>
                        <a:t>Methodology</a:t>
                      </a:r>
                    </a:p>
                  </a:txBody>
                  <a:tcPr marL="16866" marR="16866" marT="8433" marB="8433" anchor="b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050" b="1">
                          <a:effectLst/>
                        </a:rPr>
                        <a:t>Pros</a:t>
                      </a:r>
                    </a:p>
                  </a:txBody>
                  <a:tcPr marL="16866" marR="16866" marT="8433" marB="8433" anchor="b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050" b="1">
                          <a:effectLst/>
                        </a:rPr>
                        <a:t>Cons</a:t>
                      </a:r>
                    </a:p>
                  </a:txBody>
                  <a:tcPr marL="16866" marR="16866" marT="8433" marB="8433" anchor="b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050" b="1">
                          <a:effectLst/>
                        </a:rPr>
                        <a:t>Observations and Findings</a:t>
                      </a:r>
                    </a:p>
                  </a:txBody>
                  <a:tcPr marL="16866" marR="16866" marT="8433" marB="8433" anchor="b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371828"/>
                  </a:ext>
                </a:extLst>
              </a:tr>
              <a:tr h="824023">
                <a:tc>
                  <a:txBody>
                    <a:bodyPr/>
                    <a:lstStyle/>
                    <a:p>
                      <a:pPr fontAlgn="base"/>
                      <a:r>
                        <a:rPr lang="en-IN" sz="1050" dirty="0">
                          <a:effectLst/>
                        </a:rPr>
                        <a:t>Survey on Social Media Deception Detection Techniques</a:t>
                      </a:r>
                    </a:p>
                  </a:txBody>
                  <a:tcPr marL="16866" marR="16866" marT="8433" marB="84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050" dirty="0">
                          <a:effectLst/>
                        </a:rPr>
                        <a:t>A. Kumar, A. Das, S. Saha, et al.</a:t>
                      </a:r>
                    </a:p>
                  </a:txBody>
                  <a:tcPr marL="16866" marR="16866" marT="8433" marB="84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</a:rPr>
                        <a:t>Review and analysis of deception detection techniques, including ML, NLP, and behavioral analysis</a:t>
                      </a:r>
                    </a:p>
                  </a:txBody>
                  <a:tcPr marL="16866" marR="16866" marT="8433" marB="84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</a:rPr>
                        <a:t>Comprehensive overview, Identification of trends and commonalities across different approaches</a:t>
                      </a:r>
                    </a:p>
                  </a:txBody>
                  <a:tcPr marL="16866" marR="16866" marT="8433" marB="84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</a:rPr>
                        <a:t>May lack in-depth analysis of individual techniques</a:t>
                      </a:r>
                    </a:p>
                  </a:txBody>
                  <a:tcPr marL="16866" marR="16866" marT="8433" marB="84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</a:rPr>
                        <a:t>Provides a broad understanding of various deception detection methods but might not delve deeply into specific techniques.</a:t>
                      </a:r>
                    </a:p>
                  </a:txBody>
                  <a:tcPr marL="16866" marR="16866" marT="8433" marB="84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2885606"/>
                  </a:ext>
                </a:extLst>
              </a:tr>
              <a:tr h="664535">
                <a:tc>
                  <a:txBody>
                    <a:bodyPr/>
                    <a:lstStyle/>
                    <a:p>
                      <a:pPr fontAlgn="base"/>
                      <a:r>
                        <a:rPr lang="en-US" sz="1050" dirty="0">
                          <a:effectLst/>
                        </a:rPr>
                        <a:t>Fake Profile Detection Using Machine Learning</a:t>
                      </a:r>
                    </a:p>
                  </a:txBody>
                  <a:tcPr marL="16866" marR="16866" marT="8433" marB="84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nl-NL" sz="1050" dirty="0">
                          <a:effectLst/>
                        </a:rPr>
                        <a:t>B. Wang, N. Zhang, X. Cao, et al.</a:t>
                      </a:r>
                    </a:p>
                  </a:txBody>
                  <a:tcPr marL="16866" marR="16866" marT="8433" marB="84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</a:rPr>
                        <a:t>Application of ML algorithms for feature extraction and classification</a:t>
                      </a:r>
                    </a:p>
                  </a:txBody>
                  <a:tcPr marL="16866" marR="16866" marT="8433" marB="84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dirty="0">
                          <a:effectLst/>
                        </a:rPr>
                        <a:t>Focus on algorithmic aspects, Evaluation of classifier performance and feature relevance</a:t>
                      </a:r>
                    </a:p>
                  </a:txBody>
                  <a:tcPr marL="16866" marR="16866" marT="8433" marB="84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</a:rPr>
                        <a:t>Limited exploration of non-ML methods</a:t>
                      </a:r>
                    </a:p>
                  </a:txBody>
                  <a:tcPr marL="16866" marR="16866" marT="8433" marB="84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</a:rPr>
                        <a:t>Concentrates on ML techniques for fake profile detection but may overlook other potential approaches.</a:t>
                      </a:r>
                    </a:p>
                  </a:txBody>
                  <a:tcPr marL="16866" marR="16866" marT="8433" marB="84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744742"/>
                  </a:ext>
                </a:extLst>
              </a:tr>
              <a:tr h="983511"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</a:rPr>
                        <a:t>Analysis of Social Network Characteristics for Fake Accounts</a:t>
                      </a:r>
                    </a:p>
                  </a:txBody>
                  <a:tcPr marL="16866" marR="16866" marT="8433" marB="84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050">
                          <a:effectLst/>
                        </a:rPr>
                        <a:t>M. Yang, R. Cai, X. Li, et al.</a:t>
                      </a:r>
                    </a:p>
                  </a:txBody>
                  <a:tcPr marL="16866" marR="16866" marT="8433" marB="84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</a:rPr>
                        <a:t>Analysis of network-based features associated with fake accounts</a:t>
                      </a:r>
                    </a:p>
                  </a:txBody>
                  <a:tcPr marL="16866" marR="16866" marT="8433" marB="84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</a:rPr>
                        <a:t>Insights into social network characteristics relevant to detection, Identification of distinctive patterns in social network structures</a:t>
                      </a:r>
                    </a:p>
                  </a:txBody>
                  <a:tcPr marL="16866" marR="16866" marT="8433" marB="84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</a:rPr>
                        <a:t>May not cover behavioral or content-based features in-depth</a:t>
                      </a:r>
                    </a:p>
                  </a:txBody>
                  <a:tcPr marL="16866" marR="16866" marT="8433" marB="84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</a:rPr>
                        <a:t>Provides insights into social network structures relevant for detecting fake accounts but may not consider all aspects like user behavior or content analysis.</a:t>
                      </a:r>
                    </a:p>
                  </a:txBody>
                  <a:tcPr marL="16866" marR="16866" marT="8433" marB="84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5722273"/>
                  </a:ext>
                </a:extLst>
              </a:tr>
              <a:tr h="664535"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</a:rPr>
                        <a:t>Behavioral Analysis for Fake Account Identification</a:t>
                      </a:r>
                    </a:p>
                  </a:txBody>
                  <a:tcPr marL="16866" marR="16866" marT="8433" marB="84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a-DK" sz="1050">
                          <a:effectLst/>
                        </a:rPr>
                        <a:t>S. Park, Y. Choi, H. Kim, et al.</a:t>
                      </a:r>
                    </a:p>
                  </a:txBody>
                  <a:tcPr marL="16866" marR="16866" marT="8433" marB="84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</a:rPr>
                        <a:t>Investigation of behavioral patterns in social networks</a:t>
                      </a:r>
                    </a:p>
                  </a:txBody>
                  <a:tcPr marL="16866" marR="16866" marT="8433" marB="84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</a:rPr>
                        <a:t>Emphasis on understanding anomalies in user behavior, Discovery of behavioral indicators of fake accounts</a:t>
                      </a:r>
                    </a:p>
                  </a:txBody>
                  <a:tcPr marL="16866" marR="16866" marT="8433" marB="84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</a:rPr>
                        <a:t>Potential limitations in addressing content-based features</a:t>
                      </a:r>
                    </a:p>
                  </a:txBody>
                  <a:tcPr marL="16866" marR="16866" marT="8433" marB="84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</a:rPr>
                        <a:t>Focuses on behavioral patterns but might overlook content-based features which could be crucial for detection.</a:t>
                      </a:r>
                    </a:p>
                  </a:txBody>
                  <a:tcPr marL="16866" marR="16866" marT="8433" marB="84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104293"/>
                  </a:ext>
                </a:extLst>
              </a:tr>
              <a:tr h="824023"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</a:rPr>
                        <a:t>Deep Learning Approaches for Fake Profile Detection</a:t>
                      </a:r>
                    </a:p>
                  </a:txBody>
                  <a:tcPr marL="16866" marR="16866" marT="8433" marB="84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050">
                          <a:effectLst/>
                        </a:rPr>
                        <a:t>N. Gaur, V. Kumar, S. Khan, et al.</a:t>
                      </a:r>
                    </a:p>
                  </a:txBody>
                  <a:tcPr marL="16866" marR="16866" marT="8433" marB="84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</a:rPr>
                        <a:t>Application of deep learning techniques for feature extraction and classification</a:t>
                      </a:r>
                    </a:p>
                  </a:txBody>
                  <a:tcPr marL="16866" marR="16866" marT="8433" marB="84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</a:rPr>
                        <a:t>Exploration of advanced neural network models, Evaluation of deep learning effectiveness in fake profile detection</a:t>
                      </a:r>
                    </a:p>
                  </a:txBody>
                  <a:tcPr marL="16866" marR="16866" marT="8433" marB="84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</a:rPr>
                        <a:t>Computational complexity and potential data requirements</a:t>
                      </a:r>
                    </a:p>
                  </a:txBody>
                  <a:tcPr marL="16866" marR="16866" marT="8433" marB="84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</a:rPr>
                        <a:t>Focuses on deep learning methods, which might require significant computational resources and data, limiting practicality in some scenarios.</a:t>
                      </a:r>
                    </a:p>
                  </a:txBody>
                  <a:tcPr marL="16866" marR="16866" marT="8433" marB="84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682002"/>
                  </a:ext>
                </a:extLst>
              </a:tr>
              <a:tr h="903767">
                <a:tc>
                  <a:txBody>
                    <a:bodyPr/>
                    <a:lstStyle/>
                    <a:p>
                      <a:pPr fontAlgn="base"/>
                      <a:r>
                        <a:rPr lang="en-IN" sz="1050">
                          <a:effectLst/>
                        </a:rPr>
                        <a:t>Privacy-Preserving Fake Account Detection</a:t>
                      </a:r>
                    </a:p>
                  </a:txBody>
                  <a:tcPr marL="16866" marR="16866" marT="8433" marB="84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nl-NL" sz="1050">
                          <a:effectLst/>
                        </a:rPr>
                        <a:t>C. Zhang, J. Zhang, X. Zhang, et al.</a:t>
                      </a:r>
                    </a:p>
                  </a:txBody>
                  <a:tcPr marL="16866" marR="16866" marT="8433" marB="84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dirty="0">
                          <a:effectLst/>
                        </a:rPr>
                        <a:t>Development of techniques preserving user privacy in detection</a:t>
                      </a:r>
                    </a:p>
                  </a:txBody>
                  <a:tcPr marL="16866" marR="16866" marT="8433" marB="84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</a:rPr>
                        <a:t>Ethical considerations and compliance with data protection, Identification of privacy-preserving mechanisms for detection</a:t>
                      </a:r>
                    </a:p>
                  </a:txBody>
                  <a:tcPr marL="16866" marR="16866" marT="8433" marB="84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</a:rPr>
                        <a:t>Potential trade-offs between privacy and detection accuracy</a:t>
                      </a:r>
                    </a:p>
                  </a:txBody>
                  <a:tcPr marL="16866" marR="16866" marT="8433" marB="84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</a:rPr>
                        <a:t>Addresses the crucial issue of privacy preservation but might face challenges in maintaining high detection accuracy while preserving privacy.</a:t>
                      </a:r>
                    </a:p>
                  </a:txBody>
                  <a:tcPr marL="16866" marR="16866" marT="8433" marB="84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814978"/>
                  </a:ext>
                </a:extLst>
              </a:tr>
              <a:tr h="744279"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</a:rPr>
                        <a:t>Real-time Fake Account Detection using Social Graph Analysis</a:t>
                      </a:r>
                    </a:p>
                  </a:txBody>
                  <a:tcPr marL="16866" marR="16866" marT="8433" marB="84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sv-SE" sz="1050">
                          <a:effectLst/>
                        </a:rPr>
                        <a:t>A. Gupta, S. Kumar, A. Mittal, et al.</a:t>
                      </a:r>
                    </a:p>
                  </a:txBody>
                  <a:tcPr marL="16866" marR="16866" marT="8433" marB="84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</a:rPr>
                        <a:t>Real-time detection leveraging social graph analysis</a:t>
                      </a:r>
                    </a:p>
                  </a:txBody>
                  <a:tcPr marL="16866" marR="16866" marT="8433" marB="84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</a:rPr>
                        <a:t>Timely identification of fake accounts, Exploration of social graph dynamics in real-time detection</a:t>
                      </a:r>
                    </a:p>
                  </a:txBody>
                  <a:tcPr marL="16866" marR="16866" marT="8433" marB="84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</a:rPr>
                        <a:t>Challenges in scalability for real-time processing</a:t>
                      </a:r>
                    </a:p>
                  </a:txBody>
                  <a:tcPr marL="16866" marR="16866" marT="8433" marB="84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</a:rPr>
                        <a:t>Focuses on real-time detection, but scalability issues may arise, especially with the complexity of social graph analysis in real-time scenarios.</a:t>
                      </a:r>
                    </a:p>
                  </a:txBody>
                  <a:tcPr marL="16866" marR="16866" marT="8433" marB="84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998179"/>
                  </a:ext>
                </a:extLst>
              </a:tr>
              <a:tr h="1063256"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</a:rPr>
                        <a:t>Challenges in Fake Profile Detection on Cross-Platform Social Networks</a:t>
                      </a:r>
                    </a:p>
                  </a:txBody>
                  <a:tcPr marL="16866" marR="16866" marT="8433" marB="84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050">
                          <a:effectLst/>
                        </a:rPr>
                        <a:t>R. Sharma, S. Jain</a:t>
                      </a:r>
                    </a:p>
                  </a:txBody>
                  <a:tcPr marL="16866" marR="16866" marT="8433" marB="84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</a:rPr>
                        <a:t>Identification and analysis of challenges in cross-platform detection</a:t>
                      </a:r>
                    </a:p>
                  </a:txBody>
                  <a:tcPr marL="16866" marR="16866" marT="8433" marB="84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</a:rPr>
                        <a:t>Recognition of issues in extending detection across multiple platforms, Highlighting challenges and proposing potential solutions</a:t>
                      </a:r>
                    </a:p>
                  </a:txBody>
                  <a:tcPr marL="16866" marR="16866" marT="8433" marB="84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</a:rPr>
                        <a:t>May require specific considerations for each platform</a:t>
                      </a:r>
                    </a:p>
                  </a:txBody>
                  <a:tcPr marL="16866" marR="16866" marT="8433" marB="84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dirty="0">
                          <a:effectLst/>
                        </a:rPr>
                        <a:t>Acknowledges the complexities of cross-platform detection, suggesting that a one-size-fits-all approach may not be feasible, requiring platform-specific strategies.</a:t>
                      </a:r>
                    </a:p>
                  </a:txBody>
                  <a:tcPr marL="16866" marR="16866" marT="8433" marB="84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193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87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C5604-532C-0C50-A733-230F2BF0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95A61-431E-9B8A-EEBA-07DE93F69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0482F-1761-F4FC-A9F1-E65A35B9D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16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F15E-2726-9A8A-1ED2-CFF47B76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78440-E9D1-427D-F00E-A56CD65E9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6AD729-819E-0B30-7E75-845694F91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3" y="98771"/>
            <a:ext cx="12147333" cy="675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62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675E-BE09-C33C-5BF2-A392A8BBC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Dataset and 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341AE-C355-98C9-3A94-E72E17685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68BFD-00F7-FC75-32F2-9DE35831F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5036"/>
            <a:ext cx="12192000" cy="46619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DCCB78-CE15-A3D1-5B3B-C56DE996424E}"/>
              </a:ext>
            </a:extLst>
          </p:cNvPr>
          <p:cNvSpPr txBox="1"/>
          <p:nvPr/>
        </p:nvSpPr>
        <p:spPr>
          <a:xfrm>
            <a:off x="757517" y="6347759"/>
            <a:ext cx="10676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Link : </a:t>
            </a:r>
            <a:r>
              <a:rPr lang="en-IN" dirty="0"/>
              <a:t>https://www.kaggle.com/datasets/rezaunderfit/instagram-fake-and-real-accounts-dataset</a:t>
            </a:r>
          </a:p>
        </p:txBody>
      </p:sp>
    </p:spTree>
    <p:extLst>
      <p:ext uri="{BB962C8B-B14F-4D97-AF65-F5344CB8AC3E}">
        <p14:creationId xmlns:p14="http://schemas.microsoft.com/office/powerpoint/2010/main" val="2448075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77ADE-DC57-A9B9-6814-4CA72C2F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Dataset and 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3B3EA-C145-9BD3-4230-3560563DF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37253-BB43-3ED2-F2EA-E5D876906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486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E11DB0-C33B-AC96-3002-787247EC8C1F}"/>
              </a:ext>
            </a:extLst>
          </p:cNvPr>
          <p:cNvSpPr txBox="1"/>
          <p:nvPr/>
        </p:nvSpPr>
        <p:spPr>
          <a:xfrm>
            <a:off x="340659" y="6409765"/>
            <a:ext cx="1137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Link : </a:t>
            </a:r>
            <a:r>
              <a:rPr lang="en-IN" dirty="0"/>
              <a:t>https://www.kaggle.com/datasets/rezaunderfit/instagram-fake-and-real-accounts-dataset</a:t>
            </a:r>
          </a:p>
        </p:txBody>
      </p:sp>
    </p:spTree>
    <p:extLst>
      <p:ext uri="{BB962C8B-B14F-4D97-AF65-F5344CB8AC3E}">
        <p14:creationId xmlns:p14="http://schemas.microsoft.com/office/powerpoint/2010/main" val="1100336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FC2BA-38FD-7B04-631B-DBDF4235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CAD23-1D7C-ACD8-343F-164DEDAE0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31B96-4284-1240-D4A5-1069E099D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63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725</Words>
  <Application>Microsoft Office PowerPoint</Application>
  <PresentationFormat>Widescreen</PresentationFormat>
  <Paragraphs>81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Fira Sans</vt:lpstr>
      <vt:lpstr>Marcellus</vt:lpstr>
      <vt:lpstr>Office Theme</vt:lpstr>
      <vt:lpstr>Fake Profile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Dataset and Data Dictionary</vt:lpstr>
      <vt:lpstr>Dataset and Data Dictionary</vt:lpstr>
      <vt:lpstr>PowerPoint Presentation</vt:lpstr>
      <vt:lpstr>Hardware And Software Requirements</vt:lpstr>
      <vt:lpstr>Implementation Screenshots 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Profile Detection</dc:title>
  <dc:creator>Atharva Desai</dc:creator>
  <cp:lastModifiedBy>Atharva Desai</cp:lastModifiedBy>
  <cp:revision>3</cp:revision>
  <cp:lastPrinted>2024-03-12T06:33:58Z</cp:lastPrinted>
  <dcterms:created xsi:type="dcterms:W3CDTF">2024-03-12T05:13:28Z</dcterms:created>
  <dcterms:modified xsi:type="dcterms:W3CDTF">2024-03-12T07:17:17Z</dcterms:modified>
</cp:coreProperties>
</file>