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4" r:id="rId4"/>
    <p:sldId id="259" r:id="rId5"/>
    <p:sldId id="262" r:id="rId6"/>
    <p:sldId id="263" r:id="rId7"/>
    <p:sldId id="260" r:id="rId8"/>
    <p:sldId id="261" r:id="rId9"/>
  </p:sldIdLst>
  <p:sldSz cx="18288000" cy="10287000"/>
  <p:notesSz cx="6858000" cy="9144000"/>
  <p:embeddedFontLst>
    <p:embeddedFont>
      <p:font typeface="Garamond Bold" panose="02020804030307010803" pitchFamily="18" charset="0"/>
      <p:regular r:id="rId10"/>
      <p:bold r:id="rId11"/>
    </p:embeddedFont>
    <p:embeddedFont>
      <p:font typeface="League Spartan"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p:scale>
          <a:sx n="50" d="100"/>
          <a:sy n="50" d="100"/>
        </p:scale>
        <p:origin x="128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Shubhamrbagul04@gmail.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mailto:rokadekiran533@gmail.com" TargetMode="External"/><Relationship Id="rId5" Type="http://schemas.openxmlformats.org/officeDocument/2006/relationships/hyperlink" Target="mailto:ralegankaratharva@gmail.com"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foulingguard.vercel.app/"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724400" y="0"/>
            <a:ext cx="8469941" cy="11225528"/>
          </a:xfrm>
          <a:custGeom>
            <a:avLst/>
            <a:gdLst/>
            <a:ahLst/>
            <a:cxnLst/>
            <a:rect l="l" t="t" r="r" b="b"/>
            <a:pathLst>
              <a:path w="8469941" h="11225528">
                <a:moveTo>
                  <a:pt x="0" y="0"/>
                </a:moveTo>
                <a:lnTo>
                  <a:pt x="8469940" y="0"/>
                </a:lnTo>
                <a:lnTo>
                  <a:pt x="8469940" y="11225528"/>
                </a:lnTo>
                <a:lnTo>
                  <a:pt x="0" y="11225528"/>
                </a:lnTo>
                <a:lnTo>
                  <a:pt x="0" y="0"/>
                </a:lnTo>
                <a:close/>
              </a:path>
            </a:pathLst>
          </a:custGeom>
          <a:blipFill>
            <a:blip r:embed="rId2"/>
            <a:stretch>
              <a:fillRect r="-11015"/>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519914"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CODE VERSE HACKATHON 2025</a:t>
              </a:r>
            </a:p>
          </p:txBody>
        </p:sp>
      </p:grpSp>
      <p:grpSp>
        <p:nvGrpSpPr>
          <p:cNvPr id="5" name="Group 5"/>
          <p:cNvGrpSpPr/>
          <p:nvPr/>
        </p:nvGrpSpPr>
        <p:grpSpPr>
          <a:xfrm>
            <a:off x="16063138" y="390103"/>
            <a:ext cx="2392325" cy="1287253"/>
            <a:chOff x="0" y="0"/>
            <a:chExt cx="3189767" cy="1716337"/>
          </a:xfrm>
        </p:grpSpPr>
        <p:sp>
          <p:nvSpPr>
            <p:cNvPr id="6" name="Freeform 6"/>
            <p:cNvSpPr/>
            <p:nvPr/>
          </p:nvSpPr>
          <p:spPr>
            <a:xfrm>
              <a:off x="0" y="0"/>
              <a:ext cx="3189732" cy="1716355"/>
            </a:xfrm>
            <a:custGeom>
              <a:avLst/>
              <a:gdLst/>
              <a:ahLst/>
              <a:cxnLst/>
              <a:rect l="l" t="t" r="r" b="b"/>
              <a:pathLst>
                <a:path w="3189732" h="1716355">
                  <a:moveTo>
                    <a:pt x="0" y="0"/>
                  </a:moveTo>
                  <a:lnTo>
                    <a:pt x="3189732" y="0"/>
                  </a:lnTo>
                  <a:lnTo>
                    <a:pt x="3189732" y="1716355"/>
                  </a:lnTo>
                  <a:lnTo>
                    <a:pt x="0" y="1716355"/>
                  </a:lnTo>
                  <a:lnTo>
                    <a:pt x="0" y="0"/>
                  </a:lnTo>
                  <a:close/>
                </a:path>
              </a:pathLst>
            </a:custGeom>
            <a:blipFill>
              <a:blip r:embed="rId2"/>
              <a:stretch>
                <a:fillRect t="-61040" r="-1" b="-61039"/>
              </a:stretch>
            </a:blipFill>
          </p:spPr>
        </p:sp>
      </p:grpSp>
      <p:grpSp>
        <p:nvGrpSpPr>
          <p:cNvPr id="7" name="Group 7"/>
          <p:cNvGrpSpPr/>
          <p:nvPr/>
        </p:nvGrpSpPr>
        <p:grpSpPr>
          <a:xfrm>
            <a:off x="561781" y="390103"/>
            <a:ext cx="933839" cy="1277194"/>
            <a:chOff x="0" y="0"/>
            <a:chExt cx="1245119" cy="1702925"/>
          </a:xfrm>
        </p:grpSpPr>
        <p:sp>
          <p:nvSpPr>
            <p:cNvPr id="8" name="Freeform 8"/>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sp>
      </p:grpSp>
      <p:sp>
        <p:nvSpPr>
          <p:cNvPr id="9" name="TextBox 9"/>
          <p:cNvSpPr txBox="1"/>
          <p:nvPr/>
        </p:nvSpPr>
        <p:spPr>
          <a:xfrm>
            <a:off x="1459169" y="1023737"/>
            <a:ext cx="14177286" cy="6310702"/>
          </a:xfrm>
          <a:prstGeom prst="rect">
            <a:avLst/>
          </a:prstGeom>
        </p:spPr>
        <p:txBody>
          <a:bodyPr wrap="square" lIns="0" tIns="0" rIns="0" bIns="0" rtlCol="0" anchor="t">
            <a:spAutoFit/>
          </a:bodyPr>
          <a:lstStyle/>
          <a:p>
            <a:pPr algn="just">
              <a:lnSpc>
                <a:spcPts val="8640"/>
              </a:lnSpc>
            </a:pPr>
            <a:endParaRPr dirty="0"/>
          </a:p>
          <a:p>
            <a:pPr marL="506578" lvl="2" algn="just"/>
            <a:r>
              <a:rPr lang="en-US" sz="3600" dirty="0">
                <a:solidFill>
                  <a:srgbClr val="FFFFFF"/>
                </a:solidFill>
                <a:latin typeface="League Spartan"/>
                <a:ea typeface="League Spartan"/>
                <a:cs typeface="League Spartan"/>
                <a:sym typeface="League Spartan"/>
              </a:rPr>
              <a:t>Problem Statement Title-  (Track 1 – DIATDRDO – PS1)</a:t>
            </a:r>
          </a:p>
          <a:p>
            <a:pPr marL="506578" lvl="2" algn="just"/>
            <a:r>
              <a:rPr lang="en-US" sz="2400" b="1" dirty="0">
                <a:solidFill>
                  <a:schemeClr val="bg1"/>
                </a:solidFill>
                <a:sym typeface="League Spartan"/>
              </a:rPr>
              <a:t>Marine fouling, also known as biofouling, refers to the undesirable accumulation of microorganisms, plants, algae, and animals on submerged surfaces. This phenomenon occurs in marine environments and impacts various Indian navy critical structures, particularly ships, offshore platforms, and other submerged infrastructure. Fouling can lead to significant operational and economic problems, including increased drag, reduced speed, higher fuel consumption, and potential introduction of invasive species. Design and develop an end-to-end intelligent image based solution that can classify the detected fouling species and the density of fouling on the surface.</a:t>
            </a:r>
            <a:r>
              <a:rPr lang="en-US" dirty="0">
                <a:solidFill>
                  <a:schemeClr val="bg1"/>
                </a:solidFill>
                <a:sym typeface="League Spartan"/>
              </a:rPr>
              <a:t> </a:t>
            </a:r>
          </a:p>
          <a:p>
            <a:pPr marL="760095" lvl="2" indent="-253365" algn="just">
              <a:lnSpc>
                <a:spcPts val="8640"/>
              </a:lnSpc>
              <a:buFont typeface="Arial"/>
              <a:buChar char="⚬"/>
            </a:pPr>
            <a:r>
              <a:rPr lang="en-US" sz="3600" dirty="0">
                <a:solidFill>
                  <a:srgbClr val="FFFFFF"/>
                </a:solidFill>
                <a:latin typeface="League Spartan"/>
                <a:ea typeface="League Spartan"/>
                <a:cs typeface="League Spartan"/>
                <a:sym typeface="League Spartan"/>
              </a:rPr>
              <a:t>Team Name- Team </a:t>
            </a:r>
            <a:r>
              <a:rPr lang="en-US" sz="3600" dirty="0" err="1">
                <a:solidFill>
                  <a:srgbClr val="FFFFFF"/>
                </a:solidFill>
                <a:latin typeface="League Spartan"/>
                <a:ea typeface="League Spartan"/>
                <a:cs typeface="League Spartan"/>
                <a:sym typeface="League Spartan"/>
              </a:rPr>
              <a:t>AlgoKnight</a:t>
            </a:r>
            <a:endParaRPr lang="en-US" sz="3600" dirty="0">
              <a:solidFill>
                <a:srgbClr val="FFFFFF"/>
              </a:solidFill>
              <a:latin typeface="League Spartan"/>
              <a:ea typeface="League Spartan"/>
              <a:cs typeface="League Spartan"/>
              <a:sym typeface="League Spartan"/>
            </a:endParaRPr>
          </a:p>
          <a:p>
            <a:pPr marL="760095" lvl="2" indent="-253365" algn="just">
              <a:lnSpc>
                <a:spcPts val="8640"/>
              </a:lnSpc>
              <a:buFont typeface="Arial"/>
              <a:buChar char="⚬"/>
            </a:pPr>
            <a:r>
              <a:rPr lang="en-US" sz="3600" dirty="0">
                <a:solidFill>
                  <a:srgbClr val="FFFFFF"/>
                </a:solidFill>
                <a:latin typeface="League Spartan"/>
                <a:ea typeface="League Spartan"/>
                <a:cs typeface="League Spartan"/>
                <a:sym typeface="League Spartan"/>
              </a:rPr>
              <a:t>Team Members-</a:t>
            </a:r>
          </a:p>
        </p:txBody>
      </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grpSp>
        <p:nvGrpSpPr>
          <p:cNvPr id="12" name="Group 12"/>
          <p:cNvGrpSpPr/>
          <p:nvPr/>
        </p:nvGrpSpPr>
        <p:grpSpPr>
          <a:xfrm>
            <a:off x="10689142" y="2788815"/>
            <a:ext cx="9149920" cy="6088856"/>
            <a:chOff x="0" y="0"/>
            <a:chExt cx="12199893" cy="8118475"/>
          </a:xfrm>
        </p:grpSpPr>
        <p:sp>
          <p:nvSpPr>
            <p:cNvPr id="13" name="Freeform 13"/>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graphicFrame>
        <p:nvGraphicFramePr>
          <p:cNvPr id="14" name="Table 13">
            <a:extLst>
              <a:ext uri="{FF2B5EF4-FFF2-40B4-BE49-F238E27FC236}">
                <a16:creationId xmlns:a16="http://schemas.microsoft.com/office/drawing/2014/main" id="{40EFBDF6-C86F-341E-C118-B19001E0B63E}"/>
              </a:ext>
            </a:extLst>
          </p:cNvPr>
          <p:cNvGraphicFramePr>
            <a:graphicFrameLocks noGrp="1"/>
          </p:cNvGraphicFramePr>
          <p:nvPr>
            <p:extLst>
              <p:ext uri="{D42A27DB-BD31-4B8C-83A1-F6EECF244321}">
                <p14:modId xmlns:p14="http://schemas.microsoft.com/office/powerpoint/2010/main" val="2550269283"/>
              </p:ext>
            </p:extLst>
          </p:nvPr>
        </p:nvGraphicFramePr>
        <p:xfrm>
          <a:off x="4343400" y="7124599"/>
          <a:ext cx="13495911" cy="1962912"/>
        </p:xfrm>
        <a:graphic>
          <a:graphicData uri="http://schemas.openxmlformats.org/drawingml/2006/table">
            <a:tbl>
              <a:tblPr firstRow="1" bandRow="1">
                <a:tableStyleId>{5C22544A-7EE6-4342-B048-85BDC9FD1C3A}</a:tableStyleId>
              </a:tblPr>
              <a:tblGrid>
                <a:gridCol w="4498637">
                  <a:extLst>
                    <a:ext uri="{9D8B030D-6E8A-4147-A177-3AD203B41FA5}">
                      <a16:colId xmlns:a16="http://schemas.microsoft.com/office/drawing/2014/main" val="4210973219"/>
                    </a:ext>
                  </a:extLst>
                </a:gridCol>
                <a:gridCol w="4498637">
                  <a:extLst>
                    <a:ext uri="{9D8B030D-6E8A-4147-A177-3AD203B41FA5}">
                      <a16:colId xmlns:a16="http://schemas.microsoft.com/office/drawing/2014/main" val="3372643233"/>
                    </a:ext>
                  </a:extLst>
                </a:gridCol>
                <a:gridCol w="4498637">
                  <a:extLst>
                    <a:ext uri="{9D8B030D-6E8A-4147-A177-3AD203B41FA5}">
                      <a16:colId xmlns:a16="http://schemas.microsoft.com/office/drawing/2014/main" val="1364073297"/>
                    </a:ext>
                  </a:extLst>
                </a:gridCol>
              </a:tblGrid>
              <a:tr h="887968">
                <a:tc>
                  <a:txBody>
                    <a:bodyPr/>
                    <a:lstStyle/>
                    <a:p>
                      <a:pPr algn="ctr">
                        <a:lnSpc>
                          <a:spcPct val="200000"/>
                        </a:lnSpc>
                      </a:pPr>
                      <a:r>
                        <a:rPr lang="en-IN" sz="4000" dirty="0"/>
                        <a:t>Atharva Ralegankar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200000"/>
                        </a:lnSpc>
                      </a:pPr>
                      <a:r>
                        <a:rPr lang="en-IN" sz="4000" dirty="0"/>
                        <a:t>Kiran Rokade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200000"/>
                        </a:lnSpc>
                      </a:pPr>
                      <a:r>
                        <a:rPr lang="en-IN" sz="4000" dirty="0"/>
                        <a:t>Shubham Bagul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9377444"/>
                  </a:ext>
                </a:extLst>
              </a:tr>
              <a:tr h="752297">
                <a:tc>
                  <a:txBody>
                    <a:bodyPr/>
                    <a:lstStyle/>
                    <a:p>
                      <a:pPr algn="ctr">
                        <a:lnSpc>
                          <a:spcPct val="100000"/>
                        </a:lnSpc>
                      </a:pPr>
                      <a:r>
                        <a:rPr lang="en-IN" sz="2400" dirty="0">
                          <a:solidFill>
                            <a:schemeClr val="bg1"/>
                          </a:solidFill>
                          <a:hlinkClick r:id="rId5">
                            <a:extLst>
                              <a:ext uri="{A12FA001-AC4F-418D-AE19-62706E023703}">
                                <ahyp:hlinkClr xmlns:ahyp="http://schemas.microsoft.com/office/drawing/2018/hyperlinkcolor" val="tx"/>
                              </a:ext>
                            </a:extLst>
                          </a:hlinkClick>
                        </a:rPr>
                        <a:t>ralegankaratharva@gmail.com</a:t>
                      </a:r>
                      <a:endParaRPr lang="en-IN" sz="2400" dirty="0">
                        <a:solidFill>
                          <a:schemeClr val="bg1"/>
                        </a:solidFill>
                      </a:endParaRPr>
                    </a:p>
                    <a:p>
                      <a:pPr algn="ctr">
                        <a:lnSpc>
                          <a:spcPct val="100000"/>
                        </a:lnSpc>
                      </a:pPr>
                      <a:r>
                        <a:rPr lang="en-IN" sz="2400" dirty="0">
                          <a:solidFill>
                            <a:schemeClr val="bg1"/>
                          </a:solidFill>
                        </a:rPr>
                        <a:t>+91 9373970104</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IN" sz="2400" dirty="0">
                          <a:solidFill>
                            <a:schemeClr val="bg1"/>
                          </a:solidFill>
                          <a:hlinkClick r:id="rId6">
                            <a:extLst>
                              <a:ext uri="{A12FA001-AC4F-418D-AE19-62706E023703}">
                                <ahyp:hlinkClr xmlns:ahyp="http://schemas.microsoft.com/office/drawing/2018/hyperlinkcolor" val="tx"/>
                              </a:ext>
                            </a:extLst>
                          </a:hlinkClick>
                        </a:rPr>
                        <a:t>rokadekiran533@gmail.com</a:t>
                      </a:r>
                      <a:endParaRPr lang="en-IN" sz="2400" dirty="0">
                        <a:solidFill>
                          <a:schemeClr val="bg1"/>
                        </a:solidFill>
                      </a:endParaRPr>
                    </a:p>
                    <a:p>
                      <a:pPr algn="ctr">
                        <a:lnSpc>
                          <a:spcPct val="100000"/>
                        </a:lnSpc>
                      </a:pPr>
                      <a:r>
                        <a:rPr lang="en-IN" sz="2400" dirty="0">
                          <a:solidFill>
                            <a:schemeClr val="bg1"/>
                          </a:solidFill>
                        </a:rPr>
                        <a:t>+91 7385996725</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lnSpc>
                          <a:spcPct val="100000"/>
                        </a:lnSpc>
                      </a:pPr>
                      <a:r>
                        <a:rPr lang="en-IN" sz="2400" dirty="0">
                          <a:solidFill>
                            <a:schemeClr val="bg1"/>
                          </a:solidFill>
                          <a:hlinkClick r:id="rId7">
                            <a:extLst>
                              <a:ext uri="{A12FA001-AC4F-418D-AE19-62706E023703}">
                                <ahyp:hlinkClr xmlns:ahyp="http://schemas.microsoft.com/office/drawing/2018/hyperlinkcolor" val="tx"/>
                              </a:ext>
                            </a:extLst>
                          </a:hlinkClick>
                        </a:rPr>
                        <a:t>Shubhamrbagul04@gmail.com</a:t>
                      </a:r>
                      <a:endParaRPr lang="en-IN" sz="2400" dirty="0">
                        <a:solidFill>
                          <a:schemeClr val="bg1"/>
                        </a:solidFill>
                      </a:endParaRPr>
                    </a:p>
                    <a:p>
                      <a:pPr algn="ctr">
                        <a:lnSpc>
                          <a:spcPct val="100000"/>
                        </a:lnSpc>
                      </a:pPr>
                      <a:r>
                        <a:rPr lang="en-IN" sz="2400" dirty="0">
                          <a:solidFill>
                            <a:schemeClr val="bg1"/>
                          </a:solidFill>
                        </a:rPr>
                        <a:t>+91 9028534557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754018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95B3B6AE-2720-7EA2-7C7A-4CD015FFCE9F}"/>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71E1FB95-2DFC-E7C6-C73E-770D02EAECFC}"/>
              </a:ext>
            </a:extLst>
          </p:cNvPr>
          <p:cNvGrpSpPr/>
          <p:nvPr/>
        </p:nvGrpSpPr>
        <p:grpSpPr>
          <a:xfrm>
            <a:off x="10668000" y="2788815"/>
            <a:ext cx="9149920" cy="6088856"/>
            <a:chOff x="0" y="0"/>
            <a:chExt cx="12199893" cy="8118475"/>
          </a:xfrm>
        </p:grpSpPr>
        <p:sp>
          <p:nvSpPr>
            <p:cNvPr id="9" name="Freeform 9">
              <a:extLst>
                <a:ext uri="{FF2B5EF4-FFF2-40B4-BE49-F238E27FC236}">
                  <a16:creationId xmlns:a16="http://schemas.microsoft.com/office/drawing/2014/main" id="{C290B105-1D00-79FA-A7D2-CB7BDE254B96}"/>
                </a:ext>
              </a:extLst>
            </p:cNvPr>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sp>
        <p:nvSpPr>
          <p:cNvPr id="15" name="Rectangle: Rounded Corners 14">
            <a:extLst>
              <a:ext uri="{FF2B5EF4-FFF2-40B4-BE49-F238E27FC236}">
                <a16:creationId xmlns:a16="http://schemas.microsoft.com/office/drawing/2014/main" id="{0758F75F-C8A4-FF1E-72F4-2A05A6AFCFCE}"/>
              </a:ext>
            </a:extLst>
          </p:cNvPr>
          <p:cNvSpPr/>
          <p:nvPr/>
        </p:nvSpPr>
        <p:spPr>
          <a:xfrm>
            <a:off x="7038012" y="2303833"/>
            <a:ext cx="11016484" cy="1356710"/>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69B0FCF-90BC-895D-DBBE-D3A6668FADBE}"/>
              </a:ext>
            </a:extLst>
          </p:cNvPr>
          <p:cNvSpPr/>
          <p:nvPr/>
        </p:nvSpPr>
        <p:spPr>
          <a:xfrm>
            <a:off x="7038012" y="3815134"/>
            <a:ext cx="11016484" cy="1315667"/>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79583372-21A9-67C1-0F52-495E14D27EA7}"/>
              </a:ext>
            </a:extLst>
          </p:cNvPr>
          <p:cNvSpPr/>
          <p:nvPr/>
        </p:nvSpPr>
        <p:spPr>
          <a:xfrm>
            <a:off x="7044638" y="5248699"/>
            <a:ext cx="11016484" cy="698500"/>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BD93AD4-6638-2EC9-E899-E2674C346A8C}"/>
              </a:ext>
            </a:extLst>
          </p:cNvPr>
          <p:cNvSpPr/>
          <p:nvPr/>
        </p:nvSpPr>
        <p:spPr>
          <a:xfrm>
            <a:off x="7044638" y="6101790"/>
            <a:ext cx="11016484" cy="698500"/>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32BA5CB9-E230-63AF-C67D-7A13162D52AD}"/>
              </a:ext>
            </a:extLst>
          </p:cNvPr>
          <p:cNvSpPr/>
          <p:nvPr/>
        </p:nvSpPr>
        <p:spPr>
          <a:xfrm>
            <a:off x="7044638" y="6954880"/>
            <a:ext cx="11016484" cy="1096159"/>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9CC8AC88-99EE-EF10-0603-BC7041DAB085}"/>
              </a:ext>
            </a:extLst>
          </p:cNvPr>
          <p:cNvSpPr/>
          <p:nvPr/>
        </p:nvSpPr>
        <p:spPr>
          <a:xfrm>
            <a:off x="7044638" y="8164577"/>
            <a:ext cx="11016484" cy="713093"/>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2">
            <a:extLst>
              <a:ext uri="{FF2B5EF4-FFF2-40B4-BE49-F238E27FC236}">
                <a16:creationId xmlns:a16="http://schemas.microsoft.com/office/drawing/2014/main" id="{0CE9AED9-4EB4-DBFB-77E6-CD63E96D696C}"/>
              </a:ext>
            </a:extLst>
          </p:cNvPr>
          <p:cNvGrpSpPr/>
          <p:nvPr/>
        </p:nvGrpSpPr>
        <p:grpSpPr>
          <a:xfrm>
            <a:off x="1874163" y="-535781"/>
            <a:ext cx="15544800" cy="3128962"/>
            <a:chOff x="0" y="0"/>
            <a:chExt cx="20726400" cy="4171950"/>
          </a:xfrm>
        </p:grpSpPr>
        <p:sp>
          <p:nvSpPr>
            <p:cNvPr id="3" name="Freeform 3">
              <a:extLst>
                <a:ext uri="{FF2B5EF4-FFF2-40B4-BE49-F238E27FC236}">
                  <a16:creationId xmlns:a16="http://schemas.microsoft.com/office/drawing/2014/main" id="{281A5BD0-5DEF-25E5-863B-EA461E561485}"/>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a:extLst>
                <a:ext uri="{FF2B5EF4-FFF2-40B4-BE49-F238E27FC236}">
                  <a16:creationId xmlns:a16="http://schemas.microsoft.com/office/drawing/2014/main" id="{192CF854-E8CB-BA5B-AFD5-1518C8B3B4C5}"/>
                </a:ext>
              </a:extLst>
            </p:cNvPr>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IDEA TITLE</a:t>
              </a:r>
            </a:p>
          </p:txBody>
        </p:sp>
      </p:grpSp>
      <p:grpSp>
        <p:nvGrpSpPr>
          <p:cNvPr id="6" name="Group 6">
            <a:extLst>
              <a:ext uri="{FF2B5EF4-FFF2-40B4-BE49-F238E27FC236}">
                <a16:creationId xmlns:a16="http://schemas.microsoft.com/office/drawing/2014/main" id="{10C365D9-B0F5-6DD8-4110-1AC7BCF4D950}"/>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7963438F-C45A-1221-E784-14F980ECD494}"/>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sp>
      </p:grpSp>
      <p:grpSp>
        <p:nvGrpSpPr>
          <p:cNvPr id="10" name="Group 10">
            <a:extLst>
              <a:ext uri="{FF2B5EF4-FFF2-40B4-BE49-F238E27FC236}">
                <a16:creationId xmlns:a16="http://schemas.microsoft.com/office/drawing/2014/main" id="{360B20B4-7BDE-F46C-FCD1-7B26F923F5D4}"/>
              </a:ext>
            </a:extLst>
          </p:cNvPr>
          <p:cNvGrpSpPr/>
          <p:nvPr/>
        </p:nvGrpSpPr>
        <p:grpSpPr>
          <a:xfrm>
            <a:off x="-3986591" y="6993255"/>
            <a:ext cx="9149920" cy="6088856"/>
            <a:chOff x="0" y="0"/>
            <a:chExt cx="12199893" cy="8118475"/>
          </a:xfrm>
        </p:grpSpPr>
        <p:sp>
          <p:nvSpPr>
            <p:cNvPr id="11" name="Freeform 11">
              <a:extLst>
                <a:ext uri="{FF2B5EF4-FFF2-40B4-BE49-F238E27FC236}">
                  <a16:creationId xmlns:a16="http://schemas.microsoft.com/office/drawing/2014/main" id="{5550225A-854F-653E-5321-2FACD2BCC2A7}"/>
                </a:ext>
              </a:extLst>
            </p:cNvPr>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grpSp>
        <p:nvGrpSpPr>
          <p:cNvPr id="12" name="Group 12">
            <a:extLst>
              <a:ext uri="{FF2B5EF4-FFF2-40B4-BE49-F238E27FC236}">
                <a16:creationId xmlns:a16="http://schemas.microsoft.com/office/drawing/2014/main" id="{1DCC3CCF-FCF8-2F39-A8F5-3E257443C7B1}"/>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DCA57EE7-BD1D-8787-D618-69CFCB366D33}"/>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graphicFrame>
        <p:nvGraphicFramePr>
          <p:cNvPr id="14" name="Table 13">
            <a:extLst>
              <a:ext uri="{FF2B5EF4-FFF2-40B4-BE49-F238E27FC236}">
                <a16:creationId xmlns:a16="http://schemas.microsoft.com/office/drawing/2014/main" id="{BF64C07A-B3F6-6E2B-889D-40D835F94FD6}"/>
              </a:ext>
            </a:extLst>
          </p:cNvPr>
          <p:cNvGraphicFramePr>
            <a:graphicFrameLocks noGrp="1"/>
          </p:cNvGraphicFramePr>
          <p:nvPr>
            <p:extLst>
              <p:ext uri="{D42A27DB-BD31-4B8C-83A1-F6EECF244321}">
                <p14:modId xmlns:p14="http://schemas.microsoft.com/office/powerpoint/2010/main" val="3899638266"/>
              </p:ext>
            </p:extLst>
          </p:nvPr>
        </p:nvGraphicFramePr>
        <p:xfrm>
          <a:off x="1238630" y="1667311"/>
          <a:ext cx="16668370" cy="9159609"/>
        </p:xfrm>
        <a:graphic>
          <a:graphicData uri="http://schemas.openxmlformats.org/drawingml/2006/table">
            <a:tbl>
              <a:tblPr firstRow="1" bandRow="1">
                <a:tableStyleId>{5C22544A-7EE6-4342-B048-85BDC9FD1C3A}</a:tableStyleId>
              </a:tblPr>
              <a:tblGrid>
                <a:gridCol w="5771770">
                  <a:extLst>
                    <a:ext uri="{9D8B030D-6E8A-4147-A177-3AD203B41FA5}">
                      <a16:colId xmlns:a16="http://schemas.microsoft.com/office/drawing/2014/main" val="1530684361"/>
                    </a:ext>
                  </a:extLst>
                </a:gridCol>
                <a:gridCol w="10896600">
                  <a:extLst>
                    <a:ext uri="{9D8B030D-6E8A-4147-A177-3AD203B41FA5}">
                      <a16:colId xmlns:a16="http://schemas.microsoft.com/office/drawing/2014/main" val="2462132453"/>
                    </a:ext>
                  </a:extLst>
                </a:gridCol>
              </a:tblGrid>
              <a:tr h="5365580">
                <a:tc>
                  <a:txBody>
                    <a:bodyPr/>
                    <a:lstStyle/>
                    <a:p>
                      <a:pPr lvl="2" algn="l" rtl="0"/>
                      <a:endParaRPr lang="en-US" sz="1800" b="1" i="0" u="none" strike="noStrike" kern="1200" dirty="0">
                        <a:solidFill>
                          <a:schemeClr val="lt1"/>
                        </a:solidFill>
                        <a:effectLst/>
                        <a:latin typeface="League Spartan" panose="020B0604020202020204" charset="0"/>
                        <a:ea typeface="+mn-ea"/>
                        <a:cs typeface="+mn-cs"/>
                      </a:endParaRPr>
                    </a:p>
                    <a:p>
                      <a:pPr lvl="2" algn="l" rtl="0"/>
                      <a:r>
                        <a:rPr lang="en-US" sz="1800" b="1" i="0" u="none" strike="noStrike" kern="1200" dirty="0">
                          <a:solidFill>
                            <a:schemeClr val="lt1"/>
                          </a:solidFill>
                          <a:effectLst/>
                          <a:latin typeface="League Spartan" panose="020B0604020202020204" charset="0"/>
                          <a:ea typeface="+mn-ea"/>
                          <a:cs typeface="+mn-cs"/>
                        </a:rPr>
                        <a:t>FOULING GUARD AI</a:t>
                      </a:r>
                      <a:endParaRPr lang="en-US" sz="2000" b="0" dirty="0">
                        <a:effectLst/>
                        <a:latin typeface="League Spartan" panose="020B0604020202020204" charset="0"/>
                      </a:endParaRPr>
                    </a:p>
                    <a:p>
                      <a:pPr lvl="2" algn="l" rtl="0"/>
                      <a:r>
                        <a:rPr lang="en-US" sz="1800" b="0" i="0" u="none" strike="noStrike" kern="1200" dirty="0">
                          <a:solidFill>
                            <a:schemeClr val="lt1"/>
                          </a:solidFill>
                          <a:effectLst/>
                          <a:latin typeface="+mj-lt"/>
                          <a:ea typeface="+mn-ea"/>
                          <a:cs typeface="+mn-cs"/>
                        </a:rPr>
                        <a:t>An Intelligent Solution for Naval Biofouling</a:t>
                      </a:r>
                      <a:endParaRPr lang="en-US" sz="2000" b="0" dirty="0">
                        <a:effectLst/>
                        <a:latin typeface="+mj-lt"/>
                      </a:endParaRPr>
                    </a:p>
                    <a:p>
                      <a:endParaRPr lang="en-US" sz="2000" b="1" dirty="0">
                        <a:solidFill>
                          <a:schemeClr val="bg1"/>
                        </a:solidFill>
                        <a:latin typeface="+mj-lt"/>
                        <a:ea typeface="League Spartan"/>
                        <a:cs typeface="League Spartan"/>
                        <a:sym typeface="League Spartan"/>
                      </a:endParaRPr>
                    </a:p>
                    <a:p>
                      <a:r>
                        <a:rPr lang="en-US" sz="2000" b="1" dirty="0">
                          <a:solidFill>
                            <a:schemeClr val="bg1"/>
                          </a:solidFill>
                          <a:latin typeface="+mj-lt"/>
                          <a:ea typeface="League Spartan"/>
                          <a:cs typeface="League Spartan"/>
                          <a:sym typeface="League Spartan"/>
                        </a:rPr>
                        <a:t>Our solution, Project Fouling Guard AI, </a:t>
                      </a:r>
                      <a:r>
                        <a:rPr lang="en-US" sz="2000" b="1" dirty="0">
                          <a:latin typeface="+mj-lt"/>
                          <a:sym typeface="League Spartan"/>
                        </a:rPr>
                        <a:t>is an end-to-end intelligent platform that operates on a simple three-step principle: Capture, Analyze, and Act.</a:t>
                      </a:r>
                    </a:p>
                    <a:p>
                      <a:endParaRPr lang="en-US" sz="2000" b="0" dirty="0">
                        <a:latin typeface="+mj-lt"/>
                        <a:sym typeface="League Spartan"/>
                      </a:endParaRPr>
                    </a:p>
                    <a:p>
                      <a:r>
                        <a:rPr lang="en-US" sz="2000" b="1" dirty="0">
                          <a:latin typeface="+mj-lt"/>
                          <a:sym typeface="League Spartan"/>
                        </a:rPr>
                        <a:t>1. Capture: </a:t>
                      </a:r>
                      <a:r>
                        <a:rPr lang="en-US" sz="2000" b="0" dirty="0">
                          <a:latin typeface="+mj-lt"/>
                          <a:sym typeface="League Spartan"/>
                        </a:rPr>
                        <a:t>We provide flexible methods to acquire hull images, including a unique remote option for hard-to-reach areas.</a:t>
                      </a:r>
                    </a:p>
                    <a:p>
                      <a:r>
                        <a:rPr lang="en-US" sz="2000" b="1" dirty="0">
                          <a:latin typeface="+mj-lt"/>
                          <a:sym typeface="League Spartan"/>
                        </a:rPr>
                        <a:t>2. Analyze: </a:t>
                      </a:r>
                      <a:r>
                        <a:rPr lang="en-US" sz="2000" b="0" dirty="0">
                          <a:latin typeface="+mj-lt"/>
                          <a:sym typeface="League Spartan"/>
                        </a:rPr>
                        <a:t>Our specialized AI instantly classifies the 11 most critical fouling species in Indian waters and calculates their density.</a:t>
                      </a:r>
                    </a:p>
                    <a:p>
                      <a:r>
                        <a:rPr lang="en-US" sz="2000" b="1" dirty="0">
                          <a:latin typeface="+mj-lt"/>
                          <a:sym typeface="League Spartan"/>
                        </a:rPr>
                        <a:t>3. Act: </a:t>
                      </a:r>
                      <a:r>
                        <a:rPr lang="en-US" sz="2000" b="0" dirty="0">
                          <a:latin typeface="+mj-lt"/>
                          <a:sym typeface="League Spartan"/>
                        </a:rPr>
                        <a:t>We deliver actionable intelligence through a comprehensive dashboard, featuring 3D visualizations, predictive analytics, AR overlays, and an interactive AI assistant to turn data into immediate decisions.</a:t>
                      </a:r>
                      <a:endParaRPr lang="en-IN" sz="2000" b="0" dirty="0">
                        <a:solidFill>
                          <a:schemeClr val="bg1"/>
                        </a:solidFill>
                        <a:latin typeface="+mj-lt"/>
                        <a:sym typeface="League Spartan"/>
                      </a:endParaRPr>
                    </a:p>
                    <a:p>
                      <a:endParaRPr lang="en-US" sz="2000" b="0" dirty="0">
                        <a:latin typeface="+mj-lt"/>
                        <a:sym typeface="League Spartan"/>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1"/>
                          </a:solidFill>
                          <a:sym typeface="League Spartan"/>
                        </a:rPr>
                        <a:t>Check Live Demo: </a:t>
                      </a:r>
                      <a:r>
                        <a:rPr lang="en-US" sz="2800" dirty="0">
                          <a:solidFill>
                            <a:schemeClr val="bg1"/>
                          </a:solidFill>
                          <a:sym typeface="League Spartan"/>
                          <a:hlinkClick r:id="rId5">
                            <a:extLst>
                              <a:ext uri="{A12FA001-AC4F-418D-AE19-62706E023703}">
                                <ahyp:hlinkClr xmlns:ahyp="http://schemas.microsoft.com/office/drawing/2018/hyperlinkcolor" val="tx"/>
                              </a:ext>
                            </a:extLst>
                          </a:hlinkClick>
                        </a:rPr>
                        <a:t>https://foulingguard.vercel.app</a:t>
                      </a:r>
                      <a:endParaRPr lang="en-US" sz="2800" dirty="0">
                        <a:solidFill>
                          <a:schemeClr val="bg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sym typeface="League Spartan"/>
                        </a:rPr>
                        <a:t>💡 First-of-its-Kind Indian Species Model: </a:t>
                      </a:r>
                      <a:r>
                        <a:rPr lang="en-US" sz="1900" b="0" dirty="0">
                          <a:solidFill>
                            <a:schemeClr val="tx1"/>
                          </a:solidFill>
                          <a:sym typeface="League Spartan"/>
                        </a:rPr>
                        <a:t>This is the first dedicated ML model trained specifically on a custom dataset of biofouling species found in Indian maritime waters. Unlike generic global models, our solution provides unparalleled accuracy and relevance for the Indian Navy's specific operational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sym typeface="League Spartan"/>
                        </a:rPr>
                        <a:t>💡 Predictive Growth Analytics: </a:t>
                      </a:r>
                      <a:r>
                        <a:rPr lang="en-US" sz="1900" b="0" dirty="0">
                          <a:solidFill>
                            <a:schemeClr val="tx1"/>
                          </a:solidFill>
                          <a:sym typeface="League Spartan"/>
                        </a:rPr>
                        <a:t>Our system goes beyond static identification. By analyzing the species and its current density, it forecasts the future growth and spread of the biofouling. This powerful feature allows the Navy to shift from a reactive to a proactive maintenance strategy, optimizing cleaning schedules to intervene before fouling causes significant drag.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sym typeface="League Spartan"/>
                        </a:rPr>
                        <a:t>💡 Crowdsourced Bio-Hotspot Mapping: </a:t>
                      </a:r>
                      <a:r>
                        <a:rPr lang="en-US" sz="1900" b="0" dirty="0">
                          <a:solidFill>
                            <a:schemeClr val="tx1"/>
                          </a:solidFill>
                          <a:sym typeface="League Spartan"/>
                        </a:rPr>
                        <a:t>By leveraging location data from each scan, our platform builds a live, strategic map showing the prevalence of different fouling species across various maritime routes.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sym typeface="League Spartan"/>
                        </a:rPr>
                        <a:t>💡 Remote QR-Enabled Capture: </a:t>
                      </a:r>
                      <a:r>
                        <a:rPr lang="en-US" sz="1900" b="0" dirty="0">
                          <a:solidFill>
                            <a:schemeClr val="tx1"/>
                          </a:solidFill>
                          <a:sym typeface="League Spartan"/>
                        </a:rPr>
                        <a:t>The ability to inspect inaccessible areas using any mobile device is a significant practical innovation that sets our solution apart from standard inspection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sym typeface="League Spartan"/>
                        </a:rPr>
                        <a:t>💡 Integrated AI Assistant: </a:t>
                      </a:r>
                      <a:r>
                        <a:rPr lang="en-US" sz="1900" b="0" dirty="0">
                          <a:solidFill>
                            <a:schemeClr val="tx1"/>
                          </a:solidFill>
                          <a:sym typeface="League Spartan"/>
                        </a:rPr>
                        <a:t>Powered by the Gemini API, our platform includes a conversational assistant. Officers can ask questions in natural language about the report, learn more about a specific species, or request data summaries, creating a dynamic decision-support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solidFill>
                            <a:schemeClr val="tx1"/>
                          </a:solidFill>
                          <a:sym typeface="League Spartan"/>
                        </a:rPr>
                        <a:t>💡 Augmented Reality (AR) Visualization: </a:t>
                      </a:r>
                      <a:r>
                        <a:rPr lang="en-US" sz="1900" b="0" dirty="0">
                          <a:solidFill>
                            <a:schemeClr val="tx1"/>
                          </a:solidFill>
                          <a:sym typeface="League Spartan"/>
                        </a:rPr>
                        <a:t>Users can project the 3D fouling model onto the real world using their device, providing an intuitive and immersive understanding of the problem's scale and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900" dirty="0">
                        <a:solidFill>
                          <a:schemeClr val="tx1"/>
                        </a:solidFill>
                        <a:sym typeface="League Spart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b="0" dirty="0">
                          <a:solidFill>
                            <a:schemeClr val="bg1"/>
                          </a:solidFill>
                          <a:sym typeface="League Spartan"/>
                        </a:rPr>
                        <a:t>In essence, our platform consolidates multiple cutting-edge capabilities into a single, seamless workflow. By integrating AI-powered species detection with live camera integration for real-time processing, we deliver comprehensive reports that are not just data points, but actionable intelligence for superior maritime maintenance.</a:t>
                      </a:r>
                      <a:endParaRPr lang="en-US" sz="1900" b="0" dirty="0">
                        <a:solidFill>
                          <a:schemeClr val="bg1"/>
                        </a:solidFill>
                        <a:latin typeface="League Spartan"/>
                        <a:ea typeface="League Spartan"/>
                        <a:cs typeface="League Spartan"/>
                        <a:sym typeface="League Spartan"/>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24364751"/>
                  </a:ext>
                </a:extLst>
              </a:tr>
              <a:tr h="3063609">
                <a:tc>
                  <a:txBody>
                    <a:bodyPr/>
                    <a:lstStyle/>
                    <a:p>
                      <a:r>
                        <a:rPr lang="en-US" sz="1800" b="1" dirty="0">
                          <a:solidFill>
                            <a:schemeClr val="bg1"/>
                          </a:solidFill>
                          <a:latin typeface="League Spartan"/>
                          <a:ea typeface="League Spartan"/>
                          <a:cs typeface="League Spartan"/>
                          <a:sym typeface="League Spartan"/>
                        </a:rPr>
                        <a:t>How it addresses the problem</a:t>
                      </a:r>
                    </a:p>
                    <a:p>
                      <a:r>
                        <a:rPr lang="en-US" sz="1900" b="1" dirty="0">
                          <a:solidFill>
                            <a:schemeClr val="bg1"/>
                          </a:solidFill>
                          <a:latin typeface="+mj-lt"/>
                        </a:rPr>
                        <a:t>Instead of a generic global approach, we identified the 11 major fouling species that most frequently impact Indian naval ships. By focusing our AI exclusively on these specific threats, we ensure our data is not just accurate but highly relevant, providing a solution tailor-made to solve the primary challenges faced by the Indian Navy's flee</a:t>
                      </a:r>
                      <a:endParaRPr lang="en-IN" sz="1900" b="1" dirty="0">
                        <a:solidFill>
                          <a:schemeClr val="bg1"/>
                        </a:solidFill>
                        <a:latin typeface="+mj-lt"/>
                      </a:endParaRPr>
                    </a:p>
                  </a:txBody>
                  <a:tcPr>
                    <a:lnL w="12700" cmpd="sng">
                      <a:noFill/>
                    </a:lnL>
                    <a:lnR w="38100" cmpd="sng">
                      <a:noFill/>
                    </a:lnR>
                    <a:lnT w="38100" cmpd="sng">
                      <a:noFill/>
                    </a:lnT>
                    <a:lnB w="12700" cmpd="sng">
                      <a:noFill/>
                    </a:lnB>
                    <a:lnTlToBr w="12700" cmpd="sng">
                      <a:noFill/>
                      <a:prstDash val="solid"/>
                    </a:lnTlToBr>
                    <a:lnBlToTr w="12700" cmpd="sng">
                      <a:noFill/>
                      <a:prstDash val="solid"/>
                    </a:lnBlToTr>
                    <a:noFill/>
                  </a:tcPr>
                </a:tc>
                <a:tc vMerge="1">
                  <a:txBody>
                    <a:bodyPr/>
                    <a:lstStyle/>
                    <a:p>
                      <a:endParaRPr lang="en-IN" dirty="0"/>
                    </a:p>
                  </a:txBody>
                  <a:tcPr>
                    <a:noFill/>
                  </a:tcPr>
                </a:tc>
                <a:extLst>
                  <a:ext uri="{0D108BD9-81ED-4DB2-BD59-A6C34878D82A}">
                    <a16:rowId xmlns:a16="http://schemas.microsoft.com/office/drawing/2014/main" val="1019520"/>
                  </a:ext>
                </a:extLst>
              </a:tr>
            </a:tbl>
          </a:graphicData>
        </a:graphic>
      </p:graphicFrame>
      <p:pic>
        <p:nvPicPr>
          <p:cNvPr id="1026" name="Picture 2" descr="create logo for &quot;Fouling Guard AI&quot; :  an intelligent guardian which is end to end intelligent system that uses images recognizarion and indentification analyzing douling on submerged surfaces ">
            <a:extLst>
              <a:ext uri="{FF2B5EF4-FFF2-40B4-BE49-F238E27FC236}">
                <a16:creationId xmlns:a16="http://schemas.microsoft.com/office/drawing/2014/main" id="{0E38BF4D-3A7C-2583-F0AB-0F5E9A2B68F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3262" t="10428" r="23404" b="28480"/>
          <a:stretch>
            <a:fillRect/>
          </a:stretch>
        </p:blipFill>
        <p:spPr bwMode="auto">
          <a:xfrm>
            <a:off x="1275429" y="1818520"/>
            <a:ext cx="772061" cy="88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9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8" name="Group 8"/>
          <p:cNvGrpSpPr/>
          <p:nvPr/>
        </p:nvGrpSpPr>
        <p:grpSpPr>
          <a:xfrm>
            <a:off x="10689142" y="2788815"/>
            <a:ext cx="9149920" cy="6088856"/>
            <a:chOff x="0" y="0"/>
            <a:chExt cx="12199893"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grpSp>
        <p:nvGrpSpPr>
          <p:cNvPr id="2" name="Group 2"/>
          <p:cNvGrpSpPr/>
          <p:nvPr/>
        </p:nvGrpSpPr>
        <p:grpSpPr>
          <a:xfrm>
            <a:off x="1371600" y="-278131"/>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TECHNICAL APPROACH</a:t>
              </a:r>
            </a:p>
          </p:txBody>
        </p:sp>
      </p:gr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sp>
      </p:gr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sp>
        <p:nvSpPr>
          <p:cNvPr id="16" name="Rectangle: Rounded Corners 15">
            <a:extLst>
              <a:ext uri="{FF2B5EF4-FFF2-40B4-BE49-F238E27FC236}">
                <a16:creationId xmlns:a16="http://schemas.microsoft.com/office/drawing/2014/main" id="{7A3B6F6F-7A9A-ED10-B518-C1EFD1F3CD77}"/>
              </a:ext>
            </a:extLst>
          </p:cNvPr>
          <p:cNvSpPr/>
          <p:nvPr/>
        </p:nvSpPr>
        <p:spPr>
          <a:xfrm>
            <a:off x="1131352" y="2078134"/>
            <a:ext cx="15493808" cy="772697"/>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Technologies That we are using</a:t>
            </a:r>
            <a:endParaRPr lang="en-US" sz="4000" dirty="0">
              <a:solidFill>
                <a:schemeClr val="tx1"/>
              </a:solidFill>
            </a:endParaRPr>
          </a:p>
        </p:txBody>
      </p:sp>
      <p:sp>
        <p:nvSpPr>
          <p:cNvPr id="17" name="Rectangle: Rounded Corners 16">
            <a:extLst>
              <a:ext uri="{FF2B5EF4-FFF2-40B4-BE49-F238E27FC236}">
                <a16:creationId xmlns:a16="http://schemas.microsoft.com/office/drawing/2014/main" id="{72366985-B6C4-3E99-7015-E5EDBAB25349}"/>
              </a:ext>
            </a:extLst>
          </p:cNvPr>
          <p:cNvSpPr/>
          <p:nvPr/>
        </p:nvSpPr>
        <p:spPr>
          <a:xfrm>
            <a:off x="1137978" y="3202870"/>
            <a:ext cx="5042760" cy="772697"/>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Frontend</a:t>
            </a:r>
          </a:p>
        </p:txBody>
      </p:sp>
      <p:sp>
        <p:nvSpPr>
          <p:cNvPr id="18" name="Rectangle: Rounded Corners 17">
            <a:extLst>
              <a:ext uri="{FF2B5EF4-FFF2-40B4-BE49-F238E27FC236}">
                <a16:creationId xmlns:a16="http://schemas.microsoft.com/office/drawing/2014/main" id="{C9B8F382-4D5B-F539-0B64-C886DA3AFDE5}"/>
              </a:ext>
            </a:extLst>
          </p:cNvPr>
          <p:cNvSpPr/>
          <p:nvPr/>
        </p:nvSpPr>
        <p:spPr>
          <a:xfrm>
            <a:off x="1144604" y="4068132"/>
            <a:ext cx="5042760" cy="1011649"/>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aphicFrame>
        <p:nvGraphicFramePr>
          <p:cNvPr id="19" name="Table 18">
            <a:extLst>
              <a:ext uri="{FF2B5EF4-FFF2-40B4-BE49-F238E27FC236}">
                <a16:creationId xmlns:a16="http://schemas.microsoft.com/office/drawing/2014/main" id="{1CA4476F-EE9E-A13B-9334-1AD07D0B70F0}"/>
              </a:ext>
            </a:extLst>
          </p:cNvPr>
          <p:cNvGraphicFramePr>
            <a:graphicFrameLocks noGrp="1"/>
          </p:cNvGraphicFramePr>
          <p:nvPr>
            <p:extLst>
              <p:ext uri="{D42A27DB-BD31-4B8C-83A1-F6EECF244321}">
                <p14:modId xmlns:p14="http://schemas.microsoft.com/office/powerpoint/2010/main" val="3718791215"/>
              </p:ext>
            </p:extLst>
          </p:nvPr>
        </p:nvGraphicFramePr>
        <p:xfrm>
          <a:off x="1456184" y="4200368"/>
          <a:ext cx="4419600" cy="8229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812803546"/>
                    </a:ext>
                  </a:extLst>
                </a:gridCol>
                <a:gridCol w="2209800">
                  <a:extLst>
                    <a:ext uri="{9D8B030D-6E8A-4147-A177-3AD203B41FA5}">
                      <a16:colId xmlns:a16="http://schemas.microsoft.com/office/drawing/2014/main" val="3727504512"/>
                    </a:ext>
                  </a:extLst>
                </a:gridCol>
              </a:tblGrid>
              <a:tr h="772697">
                <a:tc>
                  <a:txBody>
                    <a:bodyPr/>
                    <a:lstStyle/>
                    <a:p>
                      <a:pPr marL="342900" indent="-342900" algn="l">
                        <a:buFont typeface="Arial" panose="020B0604020202020204" pitchFamily="34" charset="0"/>
                        <a:buChar char="•"/>
                      </a:pPr>
                      <a:r>
                        <a:rPr lang="en-US" sz="2400" b="1" dirty="0">
                          <a:solidFill>
                            <a:schemeClr val="tx1"/>
                          </a:solidFill>
                        </a:rPr>
                        <a:t>React.js</a:t>
                      </a:r>
                    </a:p>
                    <a:p>
                      <a:pPr marL="342900" indent="-342900" algn="l">
                        <a:buFont typeface="Arial" panose="020B0604020202020204" pitchFamily="34" charset="0"/>
                        <a:buChar char="•"/>
                      </a:pPr>
                      <a:r>
                        <a:rPr lang="en-US" sz="2400" b="1" dirty="0">
                          <a:solidFill>
                            <a:schemeClr val="tx1"/>
                          </a:solidFill>
                        </a:rPr>
                        <a:t>TypeScript</a:t>
                      </a:r>
                    </a:p>
                  </a:txBody>
                  <a:tcPr>
                    <a:noFill/>
                  </a:tcPr>
                </a:tc>
                <a:tc>
                  <a:txBody>
                    <a:bodyPr/>
                    <a:lstStyle/>
                    <a:p>
                      <a:pPr marL="342900" indent="-342900" algn="l">
                        <a:buFont typeface="Arial" panose="020B0604020202020204" pitchFamily="34" charset="0"/>
                        <a:buChar char="•"/>
                      </a:pPr>
                      <a:r>
                        <a:rPr lang="en-US" sz="2400" b="1" dirty="0">
                          <a:solidFill>
                            <a:schemeClr val="tx1"/>
                          </a:solidFill>
                        </a:rPr>
                        <a:t>Tailwind CSS</a:t>
                      </a:r>
                    </a:p>
                    <a:p>
                      <a:pPr marL="342900" indent="-342900" algn="l">
                        <a:buFont typeface="Arial" panose="020B0604020202020204" pitchFamily="34" charset="0"/>
                        <a:buChar char="•"/>
                      </a:pPr>
                      <a:r>
                        <a:rPr lang="en-US" sz="2400" b="1" dirty="0">
                          <a:solidFill>
                            <a:schemeClr val="tx1"/>
                          </a:solidFill>
                        </a:rPr>
                        <a:t>Leaflet</a:t>
                      </a:r>
                    </a:p>
                  </a:txBody>
                  <a:tcPr>
                    <a:noFill/>
                  </a:tcPr>
                </a:tc>
                <a:extLst>
                  <a:ext uri="{0D108BD9-81ED-4DB2-BD59-A6C34878D82A}">
                    <a16:rowId xmlns:a16="http://schemas.microsoft.com/office/drawing/2014/main" val="2732687395"/>
                  </a:ext>
                </a:extLst>
              </a:tr>
            </a:tbl>
          </a:graphicData>
        </a:graphic>
      </p:graphicFrame>
      <p:sp>
        <p:nvSpPr>
          <p:cNvPr id="20" name="Rectangle: Rounded Corners 19">
            <a:extLst>
              <a:ext uri="{FF2B5EF4-FFF2-40B4-BE49-F238E27FC236}">
                <a16:creationId xmlns:a16="http://schemas.microsoft.com/office/drawing/2014/main" id="{53CBDE17-6989-D134-4D2C-06C183E90C35}"/>
              </a:ext>
            </a:extLst>
          </p:cNvPr>
          <p:cNvSpPr/>
          <p:nvPr/>
        </p:nvSpPr>
        <p:spPr>
          <a:xfrm>
            <a:off x="6335660" y="3202870"/>
            <a:ext cx="5042760" cy="772697"/>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Backend</a:t>
            </a:r>
          </a:p>
        </p:txBody>
      </p:sp>
      <p:sp>
        <p:nvSpPr>
          <p:cNvPr id="21" name="Rectangle: Rounded Corners 20">
            <a:extLst>
              <a:ext uri="{FF2B5EF4-FFF2-40B4-BE49-F238E27FC236}">
                <a16:creationId xmlns:a16="http://schemas.microsoft.com/office/drawing/2014/main" id="{5ED3C197-11D9-C1C2-72CB-4E77B8D34085}"/>
              </a:ext>
            </a:extLst>
          </p:cNvPr>
          <p:cNvSpPr/>
          <p:nvPr/>
        </p:nvSpPr>
        <p:spPr>
          <a:xfrm>
            <a:off x="6342286" y="4068132"/>
            <a:ext cx="5042760" cy="772697"/>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aphicFrame>
        <p:nvGraphicFramePr>
          <p:cNvPr id="22" name="Table 21">
            <a:extLst>
              <a:ext uri="{FF2B5EF4-FFF2-40B4-BE49-F238E27FC236}">
                <a16:creationId xmlns:a16="http://schemas.microsoft.com/office/drawing/2014/main" id="{9C8762BA-0DBD-580D-2F37-6831C78E09D2}"/>
              </a:ext>
            </a:extLst>
          </p:cNvPr>
          <p:cNvGraphicFramePr>
            <a:graphicFrameLocks noGrp="1"/>
          </p:cNvGraphicFramePr>
          <p:nvPr>
            <p:extLst>
              <p:ext uri="{D42A27DB-BD31-4B8C-83A1-F6EECF244321}">
                <p14:modId xmlns:p14="http://schemas.microsoft.com/office/powerpoint/2010/main" val="1248527698"/>
              </p:ext>
            </p:extLst>
          </p:nvPr>
        </p:nvGraphicFramePr>
        <p:xfrm>
          <a:off x="6653866" y="4200369"/>
          <a:ext cx="4419600" cy="485879"/>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812803546"/>
                    </a:ext>
                  </a:extLst>
                </a:gridCol>
                <a:gridCol w="2209800">
                  <a:extLst>
                    <a:ext uri="{9D8B030D-6E8A-4147-A177-3AD203B41FA5}">
                      <a16:colId xmlns:a16="http://schemas.microsoft.com/office/drawing/2014/main" val="3727504512"/>
                    </a:ext>
                  </a:extLst>
                </a:gridCol>
              </a:tblGrid>
              <a:tr h="485879">
                <a:tc>
                  <a:txBody>
                    <a:bodyPr/>
                    <a:lstStyle/>
                    <a:p>
                      <a:pPr marL="342900" indent="-342900" algn="l" rtl="0">
                        <a:buFont typeface="Arial" panose="020B0604020202020204" pitchFamily="34" charset="0"/>
                        <a:buChar char="•"/>
                      </a:pPr>
                      <a:r>
                        <a:rPr lang="en-IN" sz="2400" b="1" i="0" u="none" strike="noStrike" dirty="0">
                          <a:solidFill>
                            <a:srgbClr val="000000"/>
                          </a:solidFill>
                          <a:effectLst/>
                          <a:latin typeface="Arial" panose="020B0604020202020204" pitchFamily="34" charset="0"/>
                        </a:rPr>
                        <a:t>Node.js</a:t>
                      </a:r>
                      <a:endParaRPr lang="en-IN" sz="2400" b="1" dirty="0">
                        <a:effectLst/>
                      </a:endParaRPr>
                    </a:p>
                  </a:txBody>
                  <a:tcPr>
                    <a:noFill/>
                  </a:tcPr>
                </a:tc>
                <a:tc>
                  <a:txBody>
                    <a:bodyPr/>
                    <a:lstStyle/>
                    <a:p>
                      <a:pPr marL="342900" indent="-342900" algn="l" rtl="0">
                        <a:buFont typeface="Arial" panose="020B0604020202020204" pitchFamily="34" charset="0"/>
                        <a:buChar char="•"/>
                      </a:pPr>
                      <a:r>
                        <a:rPr lang="en-IN" sz="2400" b="1" i="0" u="none" strike="noStrike" dirty="0">
                          <a:solidFill>
                            <a:srgbClr val="000000"/>
                          </a:solidFill>
                          <a:effectLst/>
                          <a:latin typeface="Arial" panose="020B0604020202020204" pitchFamily="34" charset="0"/>
                        </a:rPr>
                        <a:t>Express.js</a:t>
                      </a:r>
                      <a:endParaRPr lang="en-IN" sz="2400" b="1" dirty="0">
                        <a:effectLst/>
                      </a:endParaRPr>
                    </a:p>
                  </a:txBody>
                  <a:tcPr>
                    <a:noFill/>
                  </a:tcPr>
                </a:tc>
                <a:extLst>
                  <a:ext uri="{0D108BD9-81ED-4DB2-BD59-A6C34878D82A}">
                    <a16:rowId xmlns:a16="http://schemas.microsoft.com/office/drawing/2014/main" val="2732687395"/>
                  </a:ext>
                </a:extLst>
              </a:tr>
            </a:tbl>
          </a:graphicData>
        </a:graphic>
      </p:graphicFrame>
      <p:sp>
        <p:nvSpPr>
          <p:cNvPr id="23" name="Rectangle: Rounded Corners 22">
            <a:extLst>
              <a:ext uri="{FF2B5EF4-FFF2-40B4-BE49-F238E27FC236}">
                <a16:creationId xmlns:a16="http://schemas.microsoft.com/office/drawing/2014/main" id="{7E1E88DF-45CD-0A46-004C-DBD2E2DE22C5}"/>
              </a:ext>
            </a:extLst>
          </p:cNvPr>
          <p:cNvSpPr/>
          <p:nvPr/>
        </p:nvSpPr>
        <p:spPr>
          <a:xfrm>
            <a:off x="1131352" y="5454231"/>
            <a:ext cx="5042760" cy="772697"/>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Model</a:t>
            </a:r>
          </a:p>
        </p:txBody>
      </p:sp>
      <p:sp>
        <p:nvSpPr>
          <p:cNvPr id="24" name="Rectangle: Rounded Corners 23">
            <a:extLst>
              <a:ext uri="{FF2B5EF4-FFF2-40B4-BE49-F238E27FC236}">
                <a16:creationId xmlns:a16="http://schemas.microsoft.com/office/drawing/2014/main" id="{CF35A4FE-FBCB-2C3A-4DF2-5724A7DA09C2}"/>
              </a:ext>
            </a:extLst>
          </p:cNvPr>
          <p:cNvSpPr/>
          <p:nvPr/>
        </p:nvSpPr>
        <p:spPr>
          <a:xfrm>
            <a:off x="1137978" y="6319493"/>
            <a:ext cx="5042760" cy="1386099"/>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aphicFrame>
        <p:nvGraphicFramePr>
          <p:cNvPr id="25" name="Table 24">
            <a:extLst>
              <a:ext uri="{FF2B5EF4-FFF2-40B4-BE49-F238E27FC236}">
                <a16:creationId xmlns:a16="http://schemas.microsoft.com/office/drawing/2014/main" id="{62704D0C-E81E-4FB4-5248-A6BDE2946303}"/>
              </a:ext>
            </a:extLst>
          </p:cNvPr>
          <p:cNvGraphicFramePr>
            <a:graphicFrameLocks noGrp="1"/>
          </p:cNvGraphicFramePr>
          <p:nvPr>
            <p:extLst>
              <p:ext uri="{D42A27DB-BD31-4B8C-83A1-F6EECF244321}">
                <p14:modId xmlns:p14="http://schemas.microsoft.com/office/powerpoint/2010/main" val="3079216146"/>
              </p:ext>
            </p:extLst>
          </p:nvPr>
        </p:nvGraphicFramePr>
        <p:xfrm>
          <a:off x="1449558" y="6451729"/>
          <a:ext cx="4419600" cy="11887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812803546"/>
                    </a:ext>
                  </a:extLst>
                </a:gridCol>
                <a:gridCol w="2209800">
                  <a:extLst>
                    <a:ext uri="{9D8B030D-6E8A-4147-A177-3AD203B41FA5}">
                      <a16:colId xmlns:a16="http://schemas.microsoft.com/office/drawing/2014/main" val="3727504512"/>
                    </a:ext>
                  </a:extLst>
                </a:gridCol>
              </a:tblGrid>
              <a:tr h="743125">
                <a:tc>
                  <a:txBody>
                    <a:bodyPr/>
                    <a:lstStyle/>
                    <a:p>
                      <a:pPr marL="342900" indent="-342900" algn="l" rtl="0">
                        <a:buFont typeface="Arial" panose="020B0604020202020204" pitchFamily="34" charset="0"/>
                        <a:buChar char="•"/>
                      </a:pPr>
                      <a:r>
                        <a:rPr lang="en-IN" sz="2400" b="1" i="0" u="none" strike="noStrike" dirty="0" err="1">
                          <a:solidFill>
                            <a:schemeClr val="tx1"/>
                          </a:solidFill>
                          <a:effectLst/>
                          <a:latin typeface="Arial" panose="020B0604020202020204" pitchFamily="34" charset="0"/>
                        </a:rPr>
                        <a:t>Numpy</a:t>
                      </a:r>
                      <a:endParaRPr lang="en-IN" sz="2400" b="1" dirty="0">
                        <a:solidFill>
                          <a:schemeClr val="tx1"/>
                        </a:solidFill>
                        <a:effectLst/>
                      </a:endParaRPr>
                    </a:p>
                    <a:p>
                      <a:pPr marL="342900" indent="-342900" algn="l" rtl="0">
                        <a:buFont typeface="Arial" panose="020B0604020202020204" pitchFamily="34" charset="0"/>
                        <a:buChar char="•"/>
                      </a:pPr>
                      <a:r>
                        <a:rPr lang="en-IN" sz="2400" b="1" i="0" u="none" strike="noStrike" dirty="0">
                          <a:solidFill>
                            <a:schemeClr val="tx1"/>
                          </a:solidFill>
                          <a:effectLst/>
                          <a:latin typeface="Arial" panose="020B0604020202020204" pitchFamily="34" charset="0"/>
                        </a:rPr>
                        <a:t>Pandas</a:t>
                      </a:r>
                      <a:endParaRPr lang="en-IN" sz="2400" b="1" dirty="0">
                        <a:solidFill>
                          <a:schemeClr val="tx1"/>
                        </a:solidFill>
                        <a:effectLst/>
                      </a:endParaRPr>
                    </a:p>
                    <a:p>
                      <a:pPr marL="342900" indent="-342900" algn="l" rtl="0">
                        <a:buFont typeface="Arial" panose="020B0604020202020204" pitchFamily="34" charset="0"/>
                        <a:buChar char="•"/>
                      </a:pPr>
                      <a:r>
                        <a:rPr lang="en-IN" sz="2400" b="1" i="0" u="none" strike="noStrike" dirty="0">
                          <a:solidFill>
                            <a:schemeClr val="tx1"/>
                          </a:solidFill>
                          <a:effectLst/>
                          <a:latin typeface="Arial" panose="020B0604020202020204" pitchFamily="34" charset="0"/>
                        </a:rPr>
                        <a:t>Matplotlib</a:t>
                      </a:r>
                      <a:endParaRPr lang="en-IN" sz="2400" b="1" dirty="0">
                        <a:solidFill>
                          <a:schemeClr val="tx1"/>
                        </a:solidFill>
                        <a:effectLst/>
                      </a:endParaRPr>
                    </a:p>
                  </a:txBody>
                  <a:tcPr>
                    <a:noFill/>
                  </a:tcPr>
                </a:tc>
                <a:tc>
                  <a:txBody>
                    <a:bodyPr/>
                    <a:lstStyle/>
                    <a:p>
                      <a:pPr marL="342900" indent="-342900" algn="l" rtl="0">
                        <a:buFont typeface="Arial" panose="020B0604020202020204" pitchFamily="34" charset="0"/>
                        <a:buChar char="•"/>
                      </a:pPr>
                      <a:r>
                        <a:rPr lang="en-IN" sz="2400" b="1" i="0" u="none" strike="noStrike" kern="1200" dirty="0" err="1">
                          <a:solidFill>
                            <a:schemeClr val="tx1"/>
                          </a:solidFill>
                          <a:effectLst/>
                          <a:latin typeface="+mn-lt"/>
                          <a:ea typeface="+mn-ea"/>
                          <a:cs typeface="+mn-cs"/>
                        </a:rPr>
                        <a:t>Scipy</a:t>
                      </a:r>
                      <a:endParaRPr lang="en-IN" sz="2400" b="1" dirty="0">
                        <a:solidFill>
                          <a:schemeClr val="tx1"/>
                        </a:solidFill>
                        <a:effectLst/>
                      </a:endParaRPr>
                    </a:p>
                    <a:p>
                      <a:pPr marL="342900" indent="-342900" algn="l" rtl="0">
                        <a:buFont typeface="Arial" panose="020B0604020202020204" pitchFamily="34" charset="0"/>
                        <a:buChar char="•"/>
                      </a:pPr>
                      <a:r>
                        <a:rPr lang="en-IN" sz="2400" b="1" i="0" u="none" strike="noStrike" kern="1200" dirty="0" err="1">
                          <a:solidFill>
                            <a:schemeClr val="tx1"/>
                          </a:solidFill>
                          <a:effectLst/>
                          <a:latin typeface="+mn-lt"/>
                          <a:ea typeface="+mn-ea"/>
                          <a:cs typeface="+mn-cs"/>
                        </a:rPr>
                        <a:t>SciKit</a:t>
                      </a:r>
                      <a:r>
                        <a:rPr lang="en-IN" sz="2400" b="1" i="0" u="none" strike="noStrike" kern="1200" dirty="0">
                          <a:solidFill>
                            <a:schemeClr val="tx1"/>
                          </a:solidFill>
                          <a:effectLst/>
                          <a:latin typeface="+mn-lt"/>
                          <a:ea typeface="+mn-ea"/>
                          <a:cs typeface="+mn-cs"/>
                        </a:rPr>
                        <a:t> Learn</a:t>
                      </a:r>
                      <a:endParaRPr lang="en-IN" sz="2400" b="1" dirty="0">
                        <a:solidFill>
                          <a:schemeClr val="tx1"/>
                        </a:solidFill>
                        <a:effectLst/>
                      </a:endParaRPr>
                    </a:p>
                    <a:p>
                      <a:pPr marL="342900" indent="-342900" algn="l" rtl="0">
                        <a:buFont typeface="Arial" panose="020B0604020202020204" pitchFamily="34" charset="0"/>
                        <a:buChar char="•"/>
                      </a:pPr>
                      <a:r>
                        <a:rPr lang="en-IN" sz="2400" b="1" i="0" u="none" strike="noStrike" kern="1200" dirty="0" err="1">
                          <a:solidFill>
                            <a:schemeClr val="tx1"/>
                          </a:solidFill>
                          <a:effectLst/>
                          <a:latin typeface="+mn-lt"/>
                          <a:ea typeface="+mn-ea"/>
                          <a:cs typeface="+mn-cs"/>
                        </a:rPr>
                        <a:t>Pytorch</a:t>
                      </a:r>
                      <a:endParaRPr lang="en-IN" sz="2400" b="1" dirty="0">
                        <a:solidFill>
                          <a:schemeClr val="tx1"/>
                        </a:solidFill>
                        <a:effectLst/>
                      </a:endParaRPr>
                    </a:p>
                  </a:txBody>
                  <a:tcPr>
                    <a:noFill/>
                  </a:tcPr>
                </a:tc>
                <a:extLst>
                  <a:ext uri="{0D108BD9-81ED-4DB2-BD59-A6C34878D82A}">
                    <a16:rowId xmlns:a16="http://schemas.microsoft.com/office/drawing/2014/main" val="2732687395"/>
                  </a:ext>
                </a:extLst>
              </a:tr>
            </a:tbl>
          </a:graphicData>
        </a:graphic>
      </p:graphicFrame>
      <p:sp>
        <p:nvSpPr>
          <p:cNvPr id="26" name="Rectangle: Rounded Corners 25">
            <a:extLst>
              <a:ext uri="{FF2B5EF4-FFF2-40B4-BE49-F238E27FC236}">
                <a16:creationId xmlns:a16="http://schemas.microsoft.com/office/drawing/2014/main" id="{B6C12A59-14EE-6BCB-1C05-E6555024B4C0}"/>
              </a:ext>
            </a:extLst>
          </p:cNvPr>
          <p:cNvSpPr/>
          <p:nvPr/>
        </p:nvSpPr>
        <p:spPr>
          <a:xfrm>
            <a:off x="6335660" y="4990013"/>
            <a:ext cx="5042760" cy="772697"/>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err="1">
                <a:solidFill>
                  <a:schemeClr val="tx1"/>
                </a:solidFill>
              </a:rPr>
              <a:t>DataBase</a:t>
            </a:r>
            <a:endParaRPr lang="en-US" sz="4000" b="1" dirty="0">
              <a:solidFill>
                <a:schemeClr val="tx1"/>
              </a:solidFill>
            </a:endParaRPr>
          </a:p>
        </p:txBody>
      </p:sp>
      <p:sp>
        <p:nvSpPr>
          <p:cNvPr id="27" name="Rectangle: Rounded Corners 26">
            <a:extLst>
              <a:ext uri="{FF2B5EF4-FFF2-40B4-BE49-F238E27FC236}">
                <a16:creationId xmlns:a16="http://schemas.microsoft.com/office/drawing/2014/main" id="{95384479-E45E-7309-F1B7-0ED3084312DC}"/>
              </a:ext>
            </a:extLst>
          </p:cNvPr>
          <p:cNvSpPr/>
          <p:nvPr/>
        </p:nvSpPr>
        <p:spPr>
          <a:xfrm>
            <a:off x="6342286" y="5855275"/>
            <a:ext cx="5042760" cy="772697"/>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IN" sz="2400" b="1" dirty="0">
                <a:solidFill>
                  <a:schemeClr val="tx1"/>
                </a:solidFill>
              </a:rPr>
              <a:t>MongoDB</a:t>
            </a:r>
          </a:p>
        </p:txBody>
      </p:sp>
      <p:sp>
        <p:nvSpPr>
          <p:cNvPr id="29" name="Rectangle: Rounded Corners 28">
            <a:extLst>
              <a:ext uri="{FF2B5EF4-FFF2-40B4-BE49-F238E27FC236}">
                <a16:creationId xmlns:a16="http://schemas.microsoft.com/office/drawing/2014/main" id="{FFDF6833-95F2-DF62-DCE8-59E5B1BAF205}"/>
              </a:ext>
            </a:extLst>
          </p:cNvPr>
          <p:cNvSpPr/>
          <p:nvPr/>
        </p:nvSpPr>
        <p:spPr>
          <a:xfrm>
            <a:off x="11582400" y="3132716"/>
            <a:ext cx="5042760" cy="772697"/>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Data Gathering</a:t>
            </a:r>
          </a:p>
        </p:txBody>
      </p:sp>
      <p:sp>
        <p:nvSpPr>
          <p:cNvPr id="30" name="Rectangle: Rounded Corners 29">
            <a:extLst>
              <a:ext uri="{FF2B5EF4-FFF2-40B4-BE49-F238E27FC236}">
                <a16:creationId xmlns:a16="http://schemas.microsoft.com/office/drawing/2014/main" id="{B346057B-8D4B-896F-27CD-7FC309CCCD4D}"/>
              </a:ext>
            </a:extLst>
          </p:cNvPr>
          <p:cNvSpPr/>
          <p:nvPr/>
        </p:nvSpPr>
        <p:spPr>
          <a:xfrm>
            <a:off x="11589026" y="3997978"/>
            <a:ext cx="5042760" cy="1386099"/>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aphicFrame>
        <p:nvGraphicFramePr>
          <p:cNvPr id="31" name="Table 30">
            <a:extLst>
              <a:ext uri="{FF2B5EF4-FFF2-40B4-BE49-F238E27FC236}">
                <a16:creationId xmlns:a16="http://schemas.microsoft.com/office/drawing/2014/main" id="{DBEC14C4-4CC7-66B2-77F7-940C3D5D52BB}"/>
              </a:ext>
            </a:extLst>
          </p:cNvPr>
          <p:cNvGraphicFramePr>
            <a:graphicFrameLocks noGrp="1"/>
          </p:cNvGraphicFramePr>
          <p:nvPr>
            <p:extLst>
              <p:ext uri="{D42A27DB-BD31-4B8C-83A1-F6EECF244321}">
                <p14:modId xmlns:p14="http://schemas.microsoft.com/office/powerpoint/2010/main" val="3695964041"/>
              </p:ext>
            </p:extLst>
          </p:nvPr>
        </p:nvGraphicFramePr>
        <p:xfrm>
          <a:off x="11900606" y="4130214"/>
          <a:ext cx="4419600" cy="118872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812803546"/>
                    </a:ext>
                  </a:extLst>
                </a:gridCol>
                <a:gridCol w="2209800">
                  <a:extLst>
                    <a:ext uri="{9D8B030D-6E8A-4147-A177-3AD203B41FA5}">
                      <a16:colId xmlns:a16="http://schemas.microsoft.com/office/drawing/2014/main" val="3727504512"/>
                    </a:ext>
                  </a:extLst>
                </a:gridCol>
              </a:tblGrid>
              <a:tr h="922346">
                <a:tc>
                  <a:txBody>
                    <a:bodyPr/>
                    <a:lstStyle/>
                    <a:p>
                      <a:pPr marL="342900" indent="-342900" algn="l" rtl="0">
                        <a:buFont typeface="Arial" panose="020B0604020202020204" pitchFamily="34" charset="0"/>
                        <a:buChar char="•"/>
                      </a:pPr>
                      <a:r>
                        <a:rPr lang="en-IN" sz="2400" b="1" i="0" u="none" strike="noStrike" dirty="0" err="1">
                          <a:solidFill>
                            <a:srgbClr val="000000"/>
                          </a:solidFill>
                          <a:effectLst/>
                          <a:latin typeface="+mj-lt"/>
                        </a:rPr>
                        <a:t>iNaturalist</a:t>
                      </a:r>
                      <a:endParaRPr lang="en-IN" sz="2400" b="1" i="0" u="none" strike="noStrike" dirty="0">
                        <a:solidFill>
                          <a:srgbClr val="000000"/>
                        </a:solidFill>
                        <a:effectLst/>
                        <a:latin typeface="+mj-lt"/>
                      </a:endParaRPr>
                    </a:p>
                    <a:p>
                      <a:pPr marL="342900" indent="-342900" algn="l" rtl="0">
                        <a:buFont typeface="Arial" panose="020B0604020202020204" pitchFamily="34" charset="0"/>
                        <a:buChar char="•"/>
                      </a:pPr>
                      <a:r>
                        <a:rPr lang="en-IN" sz="2400" b="1" dirty="0">
                          <a:solidFill>
                            <a:schemeClr val="tx1"/>
                          </a:solidFill>
                          <a:effectLst/>
                          <a:latin typeface="+mj-lt"/>
                        </a:rPr>
                        <a:t>DuckDuckGo Images</a:t>
                      </a:r>
                    </a:p>
                  </a:txBody>
                  <a:tcPr>
                    <a:noFill/>
                  </a:tcPr>
                </a:tc>
                <a:tc>
                  <a:txBody>
                    <a:bodyPr/>
                    <a:lstStyle/>
                    <a:p>
                      <a:pPr marL="342900" indent="-342900" algn="l" rtl="0">
                        <a:buFont typeface="Arial" panose="020B0604020202020204" pitchFamily="34" charset="0"/>
                        <a:buChar char="•"/>
                      </a:pPr>
                      <a:r>
                        <a:rPr lang="en-IN" sz="2400" b="1" i="0" u="none" strike="noStrike" dirty="0">
                          <a:solidFill>
                            <a:srgbClr val="000000"/>
                          </a:solidFill>
                          <a:effectLst/>
                          <a:latin typeface="+mj-lt"/>
                        </a:rPr>
                        <a:t>GBIF </a:t>
                      </a:r>
                    </a:p>
                    <a:p>
                      <a:pPr marL="342900" indent="-342900" algn="l" rtl="0">
                        <a:buFont typeface="Arial" panose="020B0604020202020204" pitchFamily="34" charset="0"/>
                        <a:buChar char="•"/>
                      </a:pPr>
                      <a:r>
                        <a:rPr lang="en-IN" sz="2400" b="1" dirty="0">
                          <a:solidFill>
                            <a:schemeClr val="tx1"/>
                          </a:solidFill>
                          <a:effectLst/>
                          <a:latin typeface="+mj-lt"/>
                        </a:rPr>
                        <a:t>Google Images</a:t>
                      </a:r>
                    </a:p>
                  </a:txBody>
                  <a:tcPr>
                    <a:noFill/>
                  </a:tcPr>
                </a:tc>
                <a:extLst>
                  <a:ext uri="{0D108BD9-81ED-4DB2-BD59-A6C34878D82A}">
                    <a16:rowId xmlns:a16="http://schemas.microsoft.com/office/drawing/2014/main" val="27326873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F365D843-1BC9-68AB-59A4-215E673778D9}"/>
            </a:ext>
          </a:extLst>
        </p:cNvPr>
        <p:cNvGrpSpPr/>
        <p:nvPr/>
      </p:nvGrpSpPr>
      <p:grpSpPr>
        <a:xfrm>
          <a:off x="0" y="0"/>
          <a:ext cx="0" cy="0"/>
          <a:chOff x="0" y="0"/>
          <a:chExt cx="0" cy="0"/>
        </a:xfrm>
      </p:grpSpPr>
      <p:grpSp>
        <p:nvGrpSpPr>
          <p:cNvPr id="10" name="Group 10">
            <a:extLst>
              <a:ext uri="{FF2B5EF4-FFF2-40B4-BE49-F238E27FC236}">
                <a16:creationId xmlns:a16="http://schemas.microsoft.com/office/drawing/2014/main" id="{2D49E698-728B-38DD-F085-86380BEB0824}"/>
              </a:ext>
            </a:extLst>
          </p:cNvPr>
          <p:cNvGrpSpPr/>
          <p:nvPr/>
        </p:nvGrpSpPr>
        <p:grpSpPr>
          <a:xfrm>
            <a:off x="-3986591" y="6993255"/>
            <a:ext cx="9149920" cy="6088856"/>
            <a:chOff x="0" y="0"/>
            <a:chExt cx="12199893" cy="8118475"/>
          </a:xfrm>
        </p:grpSpPr>
        <p:sp>
          <p:nvSpPr>
            <p:cNvPr id="11" name="Freeform 11">
              <a:extLst>
                <a:ext uri="{FF2B5EF4-FFF2-40B4-BE49-F238E27FC236}">
                  <a16:creationId xmlns:a16="http://schemas.microsoft.com/office/drawing/2014/main" id="{3343B98A-D16A-3106-D207-AAC1549712F3}"/>
                </a:ext>
              </a:extLst>
            </p:cNvPr>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sp>
        <p:nvSpPr>
          <p:cNvPr id="33" name="Rectangle: Rounded Corners 32">
            <a:extLst>
              <a:ext uri="{FF2B5EF4-FFF2-40B4-BE49-F238E27FC236}">
                <a16:creationId xmlns:a16="http://schemas.microsoft.com/office/drawing/2014/main" id="{513D85F6-4377-1F87-36EC-5CB66D78063D}"/>
              </a:ext>
            </a:extLst>
          </p:cNvPr>
          <p:cNvSpPr/>
          <p:nvPr/>
        </p:nvSpPr>
        <p:spPr>
          <a:xfrm>
            <a:off x="685800" y="7444650"/>
            <a:ext cx="10361072" cy="2773074"/>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B02A7044-129A-1A4F-CBD1-672F61849DB7}"/>
              </a:ext>
            </a:extLst>
          </p:cNvPr>
          <p:cNvSpPr/>
          <p:nvPr/>
        </p:nvSpPr>
        <p:spPr>
          <a:xfrm>
            <a:off x="685800" y="4858005"/>
            <a:ext cx="10361072" cy="2495295"/>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13760ABA-0A8F-FE96-66C5-3A7BAA13FE6C}"/>
              </a:ext>
            </a:extLst>
          </p:cNvPr>
          <p:cNvSpPr/>
          <p:nvPr/>
        </p:nvSpPr>
        <p:spPr>
          <a:xfrm>
            <a:off x="687928" y="1700502"/>
            <a:ext cx="10361072" cy="3110941"/>
          </a:xfrm>
          <a:prstGeom prst="round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8">
            <a:extLst>
              <a:ext uri="{FF2B5EF4-FFF2-40B4-BE49-F238E27FC236}">
                <a16:creationId xmlns:a16="http://schemas.microsoft.com/office/drawing/2014/main" id="{51681909-2398-2906-01AD-5B681EBE4BF8}"/>
              </a:ext>
            </a:extLst>
          </p:cNvPr>
          <p:cNvGrpSpPr/>
          <p:nvPr/>
        </p:nvGrpSpPr>
        <p:grpSpPr>
          <a:xfrm>
            <a:off x="10689142" y="2788815"/>
            <a:ext cx="9149920" cy="6088856"/>
            <a:chOff x="0" y="0"/>
            <a:chExt cx="12199893" cy="8118475"/>
          </a:xfrm>
        </p:grpSpPr>
        <p:sp>
          <p:nvSpPr>
            <p:cNvPr id="9" name="Freeform 9">
              <a:extLst>
                <a:ext uri="{FF2B5EF4-FFF2-40B4-BE49-F238E27FC236}">
                  <a16:creationId xmlns:a16="http://schemas.microsoft.com/office/drawing/2014/main" id="{59904DCF-2F3F-C3FD-B7A2-E478B6841D03}"/>
                </a:ext>
              </a:extLst>
            </p:cNvPr>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grpSp>
        <p:nvGrpSpPr>
          <p:cNvPr id="2" name="Group 2">
            <a:extLst>
              <a:ext uri="{FF2B5EF4-FFF2-40B4-BE49-F238E27FC236}">
                <a16:creationId xmlns:a16="http://schemas.microsoft.com/office/drawing/2014/main" id="{6758392A-1630-3A95-F185-C5FFB5ECFEFC}"/>
              </a:ext>
            </a:extLst>
          </p:cNvPr>
          <p:cNvGrpSpPr/>
          <p:nvPr/>
        </p:nvGrpSpPr>
        <p:grpSpPr>
          <a:xfrm>
            <a:off x="1371600" y="-278131"/>
            <a:ext cx="15544800" cy="3128962"/>
            <a:chOff x="0" y="0"/>
            <a:chExt cx="20726400" cy="4171950"/>
          </a:xfrm>
        </p:grpSpPr>
        <p:sp>
          <p:nvSpPr>
            <p:cNvPr id="3" name="Freeform 3">
              <a:extLst>
                <a:ext uri="{FF2B5EF4-FFF2-40B4-BE49-F238E27FC236}">
                  <a16:creationId xmlns:a16="http://schemas.microsoft.com/office/drawing/2014/main" id="{8F620B2E-B0A8-71B1-5408-43ACD6D7C7C1}"/>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a:extLst>
                <a:ext uri="{FF2B5EF4-FFF2-40B4-BE49-F238E27FC236}">
                  <a16:creationId xmlns:a16="http://schemas.microsoft.com/office/drawing/2014/main" id="{C49DB6E6-ADFB-397E-4A51-64D979A81C29}"/>
                </a:ext>
              </a:extLst>
            </p:cNvPr>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TECHNICAL APPROACH</a:t>
              </a:r>
            </a:p>
          </p:txBody>
        </p:sp>
      </p:grpSp>
      <p:grpSp>
        <p:nvGrpSpPr>
          <p:cNvPr id="6" name="Group 6">
            <a:extLst>
              <a:ext uri="{FF2B5EF4-FFF2-40B4-BE49-F238E27FC236}">
                <a16:creationId xmlns:a16="http://schemas.microsoft.com/office/drawing/2014/main" id="{E85A1719-E8B8-A14E-E5E0-58F369F6E071}"/>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A335A409-3DCF-1487-844B-54578B152338}"/>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sp>
      </p:grpSp>
      <p:grpSp>
        <p:nvGrpSpPr>
          <p:cNvPr id="12" name="Group 12">
            <a:extLst>
              <a:ext uri="{FF2B5EF4-FFF2-40B4-BE49-F238E27FC236}">
                <a16:creationId xmlns:a16="http://schemas.microsoft.com/office/drawing/2014/main" id="{3CF3DA62-D4F6-DF65-55D6-C579F8782AAB}"/>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AABE64E6-209E-BF0C-2398-D75B26C0DCCC}"/>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graphicFrame>
        <p:nvGraphicFramePr>
          <p:cNvPr id="5" name="Table 4">
            <a:extLst>
              <a:ext uri="{FF2B5EF4-FFF2-40B4-BE49-F238E27FC236}">
                <a16:creationId xmlns:a16="http://schemas.microsoft.com/office/drawing/2014/main" id="{BC43F488-ABA1-D930-4F91-436CE39D9055}"/>
              </a:ext>
            </a:extLst>
          </p:cNvPr>
          <p:cNvGraphicFramePr>
            <a:graphicFrameLocks noGrp="1"/>
          </p:cNvGraphicFramePr>
          <p:nvPr>
            <p:extLst>
              <p:ext uri="{D42A27DB-BD31-4B8C-83A1-F6EECF244321}">
                <p14:modId xmlns:p14="http://schemas.microsoft.com/office/powerpoint/2010/main" val="2525189310"/>
              </p:ext>
            </p:extLst>
          </p:nvPr>
        </p:nvGraphicFramePr>
        <p:xfrm>
          <a:off x="914400" y="1682481"/>
          <a:ext cx="16687800" cy="8488680"/>
        </p:xfrm>
        <a:graphic>
          <a:graphicData uri="http://schemas.openxmlformats.org/drawingml/2006/table">
            <a:tbl>
              <a:tblPr firstRow="1" bandRow="1">
                <a:tableStyleId>{5C22544A-7EE6-4342-B048-85BDC9FD1C3A}</a:tableStyleId>
              </a:tblPr>
              <a:tblGrid>
                <a:gridCol w="10262547">
                  <a:extLst>
                    <a:ext uri="{9D8B030D-6E8A-4147-A177-3AD203B41FA5}">
                      <a16:colId xmlns:a16="http://schemas.microsoft.com/office/drawing/2014/main" val="676496615"/>
                    </a:ext>
                  </a:extLst>
                </a:gridCol>
                <a:gridCol w="6425253">
                  <a:extLst>
                    <a:ext uri="{9D8B030D-6E8A-4147-A177-3AD203B41FA5}">
                      <a16:colId xmlns:a16="http://schemas.microsoft.com/office/drawing/2014/main" val="1364525356"/>
                    </a:ext>
                  </a:extLst>
                </a:gridCol>
              </a:tblGrid>
              <a:tr h="7804419">
                <a:tc>
                  <a:txBody>
                    <a:bodyPr/>
                    <a:lstStyle/>
                    <a:p>
                      <a:pPr rtl="0"/>
                      <a:r>
                        <a:rPr lang="en-US" sz="1900" b="1" i="0" u="none" strike="noStrike" kern="1200" dirty="0">
                          <a:solidFill>
                            <a:schemeClr val="tx1"/>
                          </a:solidFill>
                          <a:effectLst/>
                          <a:latin typeface="+mn-lt"/>
                          <a:ea typeface="+mn-ea"/>
                          <a:cs typeface="+mn-cs"/>
                        </a:rPr>
                        <a:t>Phase 1: Custom Dataset Creation</a:t>
                      </a:r>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This phase addresses the main challenge: the lack of a relevant dataset for Indian marine species.</a:t>
                      </a:r>
                      <a:endParaRPr lang="en-US" sz="1900" b="1" dirty="0">
                        <a:solidFill>
                          <a:schemeClr val="tx1"/>
                        </a:solidFill>
                        <a:effectLst/>
                      </a:endParaRP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The Problem: </a:t>
                      </a:r>
                      <a:r>
                        <a:rPr lang="en-US" sz="1900" b="0" i="0" u="none" strike="noStrike" kern="1200" dirty="0">
                          <a:solidFill>
                            <a:schemeClr val="tx1"/>
                          </a:solidFill>
                          <a:effectLst/>
                          <a:latin typeface="+mn-lt"/>
                          <a:ea typeface="+mn-ea"/>
                          <a:cs typeface="+mn-cs"/>
                        </a:rPr>
                        <a:t>We couldn't find a ready-made dataset that was accurate for the specific species found on Indian naval ships.</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Our Solution: </a:t>
                      </a:r>
                      <a:r>
                        <a:rPr lang="en-US" sz="1900" b="0" i="0" u="none" strike="noStrike" kern="1200" dirty="0">
                          <a:solidFill>
                            <a:schemeClr val="tx1"/>
                          </a:solidFill>
                          <a:effectLst/>
                          <a:latin typeface="+mn-lt"/>
                          <a:ea typeface="+mn-ea"/>
                          <a:cs typeface="+mn-cs"/>
                        </a:rPr>
                        <a:t>We built our own custom dataset from four different sources to ensure quality and relevance.</a:t>
                      </a:r>
                    </a:p>
                    <a:p>
                      <a:pPr marL="800100" lvl="1" indent="-342900" rtl="0" fontAlgn="base">
                        <a:buFont typeface="Wingdings" panose="05000000000000000000" pitchFamily="2" charset="2"/>
                        <a:buChar char="§"/>
                      </a:pPr>
                      <a:r>
                        <a:rPr lang="en-US" sz="1900" b="0" i="0" u="none" strike="noStrike" kern="1200" dirty="0">
                          <a:solidFill>
                            <a:schemeClr val="tx1"/>
                          </a:solidFill>
                          <a:effectLst/>
                          <a:latin typeface="+mn-lt"/>
                          <a:ea typeface="+mn-ea"/>
                          <a:cs typeface="+mn-cs"/>
                        </a:rPr>
                        <a:t>Source 1 &amp; 2: We used public scientific APIs from </a:t>
                      </a:r>
                      <a:r>
                        <a:rPr lang="en-US" sz="1900" b="0" i="0" u="none" strike="noStrike" kern="1200" dirty="0" err="1">
                          <a:solidFill>
                            <a:schemeClr val="tx1"/>
                          </a:solidFill>
                          <a:effectLst/>
                          <a:latin typeface="+mn-lt"/>
                          <a:ea typeface="+mn-ea"/>
                          <a:cs typeface="+mn-cs"/>
                        </a:rPr>
                        <a:t>iNaturalist</a:t>
                      </a:r>
                      <a:r>
                        <a:rPr lang="en-US" sz="1900" b="0" i="0" u="none" strike="noStrike" kern="1200" dirty="0">
                          <a:solidFill>
                            <a:schemeClr val="tx1"/>
                          </a:solidFill>
                          <a:effectLst/>
                          <a:latin typeface="+mn-lt"/>
                          <a:ea typeface="+mn-ea"/>
                          <a:cs typeface="+mn-cs"/>
                        </a:rPr>
                        <a:t> and GBIF to collect high-quality, verified images.</a:t>
                      </a:r>
                    </a:p>
                    <a:p>
                      <a:pPr marL="800100" lvl="1" indent="-342900" rtl="0" fontAlgn="base">
                        <a:buFont typeface="Wingdings" panose="05000000000000000000" pitchFamily="2" charset="2"/>
                        <a:buChar char="§"/>
                      </a:pPr>
                      <a:r>
                        <a:rPr lang="en-US" sz="1900" b="0" i="0" u="none" strike="noStrike" kern="1200" dirty="0">
                          <a:solidFill>
                            <a:schemeClr val="tx1"/>
                          </a:solidFill>
                          <a:effectLst/>
                          <a:latin typeface="+mn-lt"/>
                          <a:ea typeface="+mn-ea"/>
                          <a:cs typeface="+mn-cs"/>
                        </a:rPr>
                        <a:t>Source 3 &amp; 4: We supplemented these with scraping from DuckDuckGo and Google Search to reach our target of around 300 images per species.</a:t>
                      </a:r>
                    </a:p>
                    <a:p>
                      <a:pPr lvl="1" rtl="0" fontAlgn="base"/>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Phase 2: Data Pre-processing &amp; Augmentation</a:t>
                      </a:r>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Once the data was collected, we meticulously cleaned and prepared it to make our model as accurate as possible.</a:t>
                      </a:r>
                      <a:endParaRPr lang="en-US" sz="1900" b="1" dirty="0">
                        <a:solidFill>
                          <a:schemeClr val="tx1"/>
                        </a:solidFill>
                        <a:effectLst/>
                      </a:endParaRP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Data Cleaning: </a:t>
                      </a:r>
                      <a:r>
                        <a:rPr lang="en-US" sz="1900" b="0" i="0" u="none" strike="noStrike" kern="1200" dirty="0">
                          <a:solidFill>
                            <a:schemeClr val="tx1"/>
                          </a:solidFill>
                          <a:effectLst/>
                          <a:latin typeface="+mn-lt"/>
                          <a:ea typeface="+mn-ea"/>
                          <a:cs typeface="+mn-cs"/>
                        </a:rPr>
                        <a:t>We filtered out irrelevant and low-quality images to ensure our model only trained on useful data. We also standardized the image sizes.</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Image Augmentation: </a:t>
                      </a:r>
                      <a:r>
                        <a:rPr lang="en-US" sz="1900" b="0" i="0" u="none" strike="noStrike" kern="1200" dirty="0">
                          <a:solidFill>
                            <a:schemeClr val="tx1"/>
                          </a:solidFill>
                          <a:effectLst/>
                          <a:latin typeface="+mn-lt"/>
                          <a:ea typeface="+mn-ea"/>
                          <a:cs typeface="+mn-cs"/>
                        </a:rPr>
                        <a:t>To make our model more robust and prevent overfitting, we created new training images by applying various techniques like rotation, flipping, zooming, and adjusting color and brightness.</a:t>
                      </a:r>
                    </a:p>
                    <a:p>
                      <a:pPr rtl="0" fontAlgn="base"/>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Phase 3: Model Development &amp; Training</a:t>
                      </a:r>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This is where our custom dataset and cleaned data come to life, as we build and refine the final AI model.</a:t>
                      </a:r>
                      <a:endParaRPr lang="en-US" sz="1900" b="1" dirty="0">
                        <a:solidFill>
                          <a:schemeClr val="tx1"/>
                        </a:solidFill>
                        <a:effectLst/>
                      </a:endParaRP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Data Split: </a:t>
                      </a:r>
                      <a:r>
                        <a:rPr lang="en-US" sz="1900" b="0" i="0" u="none" strike="noStrike" kern="1200" dirty="0">
                          <a:solidFill>
                            <a:schemeClr val="tx1"/>
                          </a:solidFill>
                          <a:effectLst/>
                          <a:latin typeface="+mn-lt"/>
                          <a:ea typeface="+mn-ea"/>
                          <a:cs typeface="+mn-cs"/>
                        </a:rPr>
                        <a:t>We split our dataset into three parts: a training set to teach the model, a validation set to tune it, and a testing set to evaluate its final performance.</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Model Training &amp; Evaluation: </a:t>
                      </a:r>
                      <a:r>
                        <a:rPr lang="en-US" sz="1900" b="0" i="0" u="none" strike="noStrike" kern="1200" dirty="0">
                          <a:solidFill>
                            <a:schemeClr val="tx1"/>
                          </a:solidFill>
                          <a:effectLst/>
                          <a:latin typeface="+mn-lt"/>
                          <a:ea typeface="+mn-ea"/>
                          <a:cs typeface="+mn-cs"/>
                        </a:rPr>
                        <a:t>We trained our model on the data and then ran a series of evaluations.</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Optimization:</a:t>
                      </a:r>
                      <a:r>
                        <a:rPr lang="en-US" sz="1900" b="0" i="0" u="none" strike="noStrike" kern="1200" dirty="0">
                          <a:solidFill>
                            <a:schemeClr val="tx1"/>
                          </a:solidFill>
                          <a:effectLst/>
                          <a:latin typeface="+mn-lt"/>
                          <a:ea typeface="+mn-ea"/>
                          <a:cs typeface="+mn-cs"/>
                        </a:rPr>
                        <a:t> Based on the results, we fine-tuned our model's parameters until we achieved the highest possible accuracy, resulting in a robust, reliable final model ready for deployment.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sz="19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15913"/>
                  </a:ext>
                </a:extLst>
              </a:tr>
            </a:tbl>
          </a:graphicData>
        </a:graphic>
      </p:graphicFrame>
      <p:pic>
        <p:nvPicPr>
          <p:cNvPr id="15" name="Picture 14">
            <a:extLst>
              <a:ext uri="{FF2B5EF4-FFF2-40B4-BE49-F238E27FC236}">
                <a16:creationId xmlns:a16="http://schemas.microsoft.com/office/drawing/2014/main" id="{D5D5DAE1-CC01-BDFB-D03D-C57A92F744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29795" y="1700502"/>
            <a:ext cx="6029505" cy="7710198"/>
          </a:xfrm>
          <a:prstGeom prst="rect">
            <a:avLst/>
          </a:prstGeom>
        </p:spPr>
      </p:pic>
      <p:sp>
        <p:nvSpPr>
          <p:cNvPr id="34" name="TextBox 33">
            <a:extLst>
              <a:ext uri="{FF2B5EF4-FFF2-40B4-BE49-F238E27FC236}">
                <a16:creationId xmlns:a16="http://schemas.microsoft.com/office/drawing/2014/main" id="{CB1AA358-7B53-BDD5-D9AF-3FF8FA32FE63}"/>
              </a:ext>
            </a:extLst>
          </p:cNvPr>
          <p:cNvSpPr txBox="1"/>
          <p:nvPr/>
        </p:nvSpPr>
        <p:spPr>
          <a:xfrm>
            <a:off x="12877800" y="9563100"/>
            <a:ext cx="3581400" cy="369332"/>
          </a:xfrm>
          <a:prstGeom prst="rect">
            <a:avLst/>
          </a:prstGeom>
          <a:noFill/>
        </p:spPr>
        <p:txBody>
          <a:bodyPr wrap="square" rtlCol="0">
            <a:spAutoFit/>
          </a:bodyPr>
          <a:lstStyle/>
          <a:p>
            <a:r>
              <a:rPr lang="en-IN" b="1" dirty="0"/>
              <a:t>Fig 1: Custom Model Preparation</a:t>
            </a:r>
          </a:p>
        </p:txBody>
      </p:sp>
    </p:spTree>
    <p:extLst>
      <p:ext uri="{BB962C8B-B14F-4D97-AF65-F5344CB8AC3E}">
        <p14:creationId xmlns:p14="http://schemas.microsoft.com/office/powerpoint/2010/main" val="342431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8A3717AA-EF4E-AC25-BB12-E91AE467BBAB}"/>
            </a:ext>
          </a:extLst>
        </p:cNvPr>
        <p:cNvGrpSpPr/>
        <p:nvPr/>
      </p:nvGrpSpPr>
      <p:grpSpPr>
        <a:xfrm>
          <a:off x="0" y="0"/>
          <a:ext cx="0" cy="0"/>
          <a:chOff x="0" y="0"/>
          <a:chExt cx="0" cy="0"/>
        </a:xfrm>
      </p:grpSpPr>
      <p:grpSp>
        <p:nvGrpSpPr>
          <p:cNvPr id="10" name="Group 10">
            <a:extLst>
              <a:ext uri="{FF2B5EF4-FFF2-40B4-BE49-F238E27FC236}">
                <a16:creationId xmlns:a16="http://schemas.microsoft.com/office/drawing/2014/main" id="{4DEA321A-934C-1F88-2401-C32E18B7684E}"/>
              </a:ext>
            </a:extLst>
          </p:cNvPr>
          <p:cNvGrpSpPr/>
          <p:nvPr/>
        </p:nvGrpSpPr>
        <p:grpSpPr>
          <a:xfrm>
            <a:off x="-3986591" y="6993255"/>
            <a:ext cx="9149920" cy="6088856"/>
            <a:chOff x="0" y="0"/>
            <a:chExt cx="12199893" cy="8118475"/>
          </a:xfrm>
        </p:grpSpPr>
        <p:sp>
          <p:nvSpPr>
            <p:cNvPr id="11" name="Freeform 11">
              <a:extLst>
                <a:ext uri="{FF2B5EF4-FFF2-40B4-BE49-F238E27FC236}">
                  <a16:creationId xmlns:a16="http://schemas.microsoft.com/office/drawing/2014/main" id="{1F4792C6-D144-0917-029A-E6A734EC0FE0}"/>
                </a:ext>
              </a:extLst>
            </p:cNvPr>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sp>
        <p:nvSpPr>
          <p:cNvPr id="33" name="Rectangle 32">
            <a:extLst>
              <a:ext uri="{FF2B5EF4-FFF2-40B4-BE49-F238E27FC236}">
                <a16:creationId xmlns:a16="http://schemas.microsoft.com/office/drawing/2014/main" id="{3BE0031E-8A31-FB55-5357-CB215959F6B4}"/>
              </a:ext>
            </a:extLst>
          </p:cNvPr>
          <p:cNvSpPr/>
          <p:nvPr/>
        </p:nvSpPr>
        <p:spPr>
          <a:xfrm>
            <a:off x="685800" y="7794682"/>
            <a:ext cx="10361072" cy="2120110"/>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E2ADCF82-98A1-13CC-B054-A84784E54CCB}"/>
              </a:ext>
            </a:extLst>
          </p:cNvPr>
          <p:cNvSpPr/>
          <p:nvPr/>
        </p:nvSpPr>
        <p:spPr>
          <a:xfrm>
            <a:off x="685800" y="3939144"/>
            <a:ext cx="10361072" cy="3718955"/>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8EEB06FD-DC85-7BFF-2B13-8737065B1720}"/>
              </a:ext>
            </a:extLst>
          </p:cNvPr>
          <p:cNvSpPr/>
          <p:nvPr/>
        </p:nvSpPr>
        <p:spPr>
          <a:xfrm>
            <a:off x="687928" y="1700502"/>
            <a:ext cx="10361072" cy="2102059"/>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8">
            <a:extLst>
              <a:ext uri="{FF2B5EF4-FFF2-40B4-BE49-F238E27FC236}">
                <a16:creationId xmlns:a16="http://schemas.microsoft.com/office/drawing/2014/main" id="{5DAF3C3E-816A-9A0C-504A-81EFC1EF7A72}"/>
              </a:ext>
            </a:extLst>
          </p:cNvPr>
          <p:cNvGrpSpPr/>
          <p:nvPr/>
        </p:nvGrpSpPr>
        <p:grpSpPr>
          <a:xfrm>
            <a:off x="10689142" y="2788815"/>
            <a:ext cx="9149920" cy="6088856"/>
            <a:chOff x="0" y="0"/>
            <a:chExt cx="12199893" cy="8118475"/>
          </a:xfrm>
        </p:grpSpPr>
        <p:sp>
          <p:nvSpPr>
            <p:cNvPr id="9" name="Freeform 9">
              <a:extLst>
                <a:ext uri="{FF2B5EF4-FFF2-40B4-BE49-F238E27FC236}">
                  <a16:creationId xmlns:a16="http://schemas.microsoft.com/office/drawing/2014/main" id="{A354BBB8-E774-D9F1-E2CB-89B23F59927A}"/>
                </a:ext>
              </a:extLst>
            </p:cNvPr>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2">
                <a:alphaModFix amt="46000"/>
              </a:blip>
              <a:stretch>
                <a:fillRect/>
              </a:stretch>
            </a:blipFill>
          </p:spPr>
        </p:sp>
      </p:grpSp>
      <p:grpSp>
        <p:nvGrpSpPr>
          <p:cNvPr id="2" name="Group 2">
            <a:extLst>
              <a:ext uri="{FF2B5EF4-FFF2-40B4-BE49-F238E27FC236}">
                <a16:creationId xmlns:a16="http://schemas.microsoft.com/office/drawing/2014/main" id="{6115EEC0-3BD1-B246-5A71-BB60E1A232D0}"/>
              </a:ext>
            </a:extLst>
          </p:cNvPr>
          <p:cNvGrpSpPr/>
          <p:nvPr/>
        </p:nvGrpSpPr>
        <p:grpSpPr>
          <a:xfrm>
            <a:off x="1371600" y="-278131"/>
            <a:ext cx="15544800" cy="3128962"/>
            <a:chOff x="0" y="0"/>
            <a:chExt cx="20726400" cy="4171950"/>
          </a:xfrm>
        </p:grpSpPr>
        <p:sp>
          <p:nvSpPr>
            <p:cNvPr id="3" name="Freeform 3">
              <a:extLst>
                <a:ext uri="{FF2B5EF4-FFF2-40B4-BE49-F238E27FC236}">
                  <a16:creationId xmlns:a16="http://schemas.microsoft.com/office/drawing/2014/main" id="{B949669F-D46B-DB5C-220E-44D98858B32F}"/>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a:extLst>
                <a:ext uri="{FF2B5EF4-FFF2-40B4-BE49-F238E27FC236}">
                  <a16:creationId xmlns:a16="http://schemas.microsoft.com/office/drawing/2014/main" id="{0AD2ADFC-A973-A341-75F5-9D0D53F5FF35}"/>
                </a:ext>
              </a:extLst>
            </p:cNvPr>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TECHNICAL APPROACH</a:t>
              </a:r>
            </a:p>
          </p:txBody>
        </p:sp>
      </p:grpSp>
      <p:grpSp>
        <p:nvGrpSpPr>
          <p:cNvPr id="6" name="Group 6">
            <a:extLst>
              <a:ext uri="{FF2B5EF4-FFF2-40B4-BE49-F238E27FC236}">
                <a16:creationId xmlns:a16="http://schemas.microsoft.com/office/drawing/2014/main" id="{1240622A-4366-1628-4BC3-1B32232C18F9}"/>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24317609-63E6-1432-822A-B2E3C07EEBB6}"/>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sp>
      </p:grpSp>
      <p:grpSp>
        <p:nvGrpSpPr>
          <p:cNvPr id="12" name="Group 12">
            <a:extLst>
              <a:ext uri="{FF2B5EF4-FFF2-40B4-BE49-F238E27FC236}">
                <a16:creationId xmlns:a16="http://schemas.microsoft.com/office/drawing/2014/main" id="{387AD223-5265-7938-15EF-643F034D4C32}"/>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722BFE3C-C5A9-BCD6-0A25-2FC459968FE9}"/>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graphicFrame>
        <p:nvGraphicFramePr>
          <p:cNvPr id="5" name="Table 4">
            <a:extLst>
              <a:ext uri="{FF2B5EF4-FFF2-40B4-BE49-F238E27FC236}">
                <a16:creationId xmlns:a16="http://schemas.microsoft.com/office/drawing/2014/main" id="{C31954F6-09EC-1699-2ECB-A28BEA52A428}"/>
              </a:ext>
            </a:extLst>
          </p:cNvPr>
          <p:cNvGraphicFramePr>
            <a:graphicFrameLocks noGrp="1"/>
          </p:cNvGraphicFramePr>
          <p:nvPr>
            <p:extLst>
              <p:ext uri="{D42A27DB-BD31-4B8C-83A1-F6EECF244321}">
                <p14:modId xmlns:p14="http://schemas.microsoft.com/office/powerpoint/2010/main" val="558664929"/>
              </p:ext>
            </p:extLst>
          </p:nvPr>
        </p:nvGraphicFramePr>
        <p:xfrm>
          <a:off x="914400" y="1682481"/>
          <a:ext cx="16687800" cy="8199120"/>
        </p:xfrm>
        <a:graphic>
          <a:graphicData uri="http://schemas.openxmlformats.org/drawingml/2006/table">
            <a:tbl>
              <a:tblPr firstRow="1" bandRow="1">
                <a:tableStyleId>{5C22544A-7EE6-4342-B048-85BDC9FD1C3A}</a:tableStyleId>
              </a:tblPr>
              <a:tblGrid>
                <a:gridCol w="10262547">
                  <a:extLst>
                    <a:ext uri="{9D8B030D-6E8A-4147-A177-3AD203B41FA5}">
                      <a16:colId xmlns:a16="http://schemas.microsoft.com/office/drawing/2014/main" val="676496615"/>
                    </a:ext>
                  </a:extLst>
                </a:gridCol>
                <a:gridCol w="6425253">
                  <a:extLst>
                    <a:ext uri="{9D8B030D-6E8A-4147-A177-3AD203B41FA5}">
                      <a16:colId xmlns:a16="http://schemas.microsoft.com/office/drawing/2014/main" val="1364525356"/>
                    </a:ext>
                  </a:extLst>
                </a:gridCol>
              </a:tblGrid>
              <a:tr h="7804419">
                <a:tc>
                  <a:txBody>
                    <a:bodyPr/>
                    <a:lstStyle/>
                    <a:p>
                      <a:pPr rtl="0"/>
                      <a:r>
                        <a:rPr lang="en-US" sz="1900" b="1" i="0" u="none" strike="noStrike" kern="1200" dirty="0">
                          <a:solidFill>
                            <a:schemeClr val="tx1"/>
                          </a:solidFill>
                          <a:effectLst/>
                          <a:latin typeface="+mn-lt"/>
                          <a:ea typeface="+mn-ea"/>
                          <a:cs typeface="+mn-cs"/>
                        </a:rPr>
                        <a:t>1. Image Capture</a:t>
                      </a:r>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This block shows how the user interacts with our system to get an image of the ship’s hull. We've designed multiple ways to make this process easy and practical.</a:t>
                      </a:r>
                      <a:endParaRPr lang="en-US" sz="1900" b="1" dirty="0">
                        <a:solidFill>
                          <a:schemeClr val="tx1"/>
                        </a:solidFill>
                        <a:effectLst/>
                      </a:endParaRP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Live Capture: </a:t>
                      </a:r>
                      <a:r>
                        <a:rPr lang="en-US" sz="1900" b="0" i="0" u="none" strike="noStrike" kern="1200" dirty="0">
                          <a:solidFill>
                            <a:schemeClr val="tx1"/>
                          </a:solidFill>
                          <a:effectLst/>
                          <a:latin typeface="+mn-lt"/>
                          <a:ea typeface="+mn-ea"/>
                          <a:cs typeface="+mn-cs"/>
                        </a:rPr>
                        <a:t>Use a device's camera to take a real-time photo of the submerged surface.</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Upload Photo: </a:t>
                      </a:r>
                      <a:r>
                        <a:rPr lang="en-US" sz="1900" b="0" i="0" u="none" strike="noStrike" kern="1200" dirty="0">
                          <a:solidFill>
                            <a:schemeClr val="tx1"/>
                          </a:solidFill>
                          <a:effectLst/>
                          <a:latin typeface="+mn-lt"/>
                          <a:ea typeface="+mn-ea"/>
                          <a:cs typeface="+mn-cs"/>
                        </a:rPr>
                        <a:t>Simply upload an image from a device's gallery.</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Remote Capture: </a:t>
                      </a:r>
                      <a:r>
                        <a:rPr lang="en-US" sz="1900" b="0" i="0" u="none" strike="noStrike" kern="1200" dirty="0">
                          <a:solidFill>
                            <a:schemeClr val="tx1"/>
                          </a:solidFill>
                          <a:effectLst/>
                          <a:latin typeface="+mn-lt"/>
                          <a:ea typeface="+mn-ea"/>
                          <a:cs typeface="+mn-cs"/>
                        </a:rPr>
                        <a:t>Scan a QR code to securely capture images from a separate device, which is perfect for hard-to-reach areas.</a:t>
                      </a:r>
                    </a:p>
                    <a:p>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2. AI Engine Analysis</a:t>
                      </a:r>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This is the core of our system, where the intelligence lives. The AI analyzes the image and generates a comprehensive report with multiple insights.</a:t>
                      </a:r>
                      <a:endParaRPr lang="en-US" sz="1900" b="1" dirty="0">
                        <a:solidFill>
                          <a:schemeClr val="tx1"/>
                        </a:solidFill>
                        <a:effectLst/>
                      </a:endParaRP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AI Analysis: </a:t>
                      </a:r>
                      <a:r>
                        <a:rPr lang="en-US" sz="1900" b="0" i="0" u="none" strike="noStrike" kern="1200" dirty="0">
                          <a:solidFill>
                            <a:schemeClr val="tx1"/>
                          </a:solidFill>
                          <a:effectLst/>
                          <a:latin typeface="+mn-lt"/>
                          <a:ea typeface="+mn-ea"/>
                          <a:cs typeface="+mn-cs"/>
                        </a:rPr>
                        <a:t>The uploaded image is processed by our AI model to identify the specific species present and calculate the density of the fouling.</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Core Report: </a:t>
                      </a:r>
                      <a:r>
                        <a:rPr lang="en-US" sz="1900" b="0" i="0" u="none" strike="noStrike" kern="1200" dirty="0">
                          <a:solidFill>
                            <a:schemeClr val="tx1"/>
                          </a:solidFill>
                          <a:effectLst/>
                          <a:latin typeface="+mn-lt"/>
                          <a:ea typeface="+mn-ea"/>
                          <a:cs typeface="+mn-cs"/>
                        </a:rPr>
                        <a:t>The system then generates a detailed report that includes:</a:t>
                      </a:r>
                    </a:p>
                    <a:p>
                      <a:pPr marL="800100" lvl="1" indent="-342900" rtl="0" fontAlgn="base">
                        <a:buFont typeface="Wingdings" panose="05000000000000000000" pitchFamily="2" charset="2"/>
                        <a:buChar char="§"/>
                      </a:pPr>
                      <a:r>
                        <a:rPr lang="en-US" sz="1900" b="1" i="0" u="none" strike="noStrike" kern="1200" dirty="0">
                          <a:solidFill>
                            <a:schemeClr val="tx1"/>
                          </a:solidFill>
                          <a:effectLst/>
                          <a:latin typeface="+mn-lt"/>
                          <a:ea typeface="+mn-ea"/>
                          <a:cs typeface="+mn-cs"/>
                        </a:rPr>
                        <a:t>3D Visualization: </a:t>
                      </a:r>
                      <a:r>
                        <a:rPr lang="en-US" sz="1900" b="0" i="0" u="none" strike="noStrike" kern="1200" dirty="0">
                          <a:solidFill>
                            <a:schemeClr val="tx1"/>
                          </a:solidFill>
                          <a:effectLst/>
                          <a:latin typeface="+mn-lt"/>
                          <a:ea typeface="+mn-ea"/>
                          <a:cs typeface="+mn-cs"/>
                        </a:rPr>
                        <a:t>A digital model of the fouled area.</a:t>
                      </a:r>
                    </a:p>
                    <a:p>
                      <a:pPr marL="800100" lvl="1" indent="-342900" rtl="0" fontAlgn="base">
                        <a:buFont typeface="Wingdings" panose="05000000000000000000" pitchFamily="2" charset="2"/>
                        <a:buChar char="§"/>
                      </a:pPr>
                      <a:r>
                        <a:rPr lang="en-US" sz="1900" b="1" i="0" u="none" strike="noStrike" kern="1200" dirty="0">
                          <a:solidFill>
                            <a:schemeClr val="tx1"/>
                          </a:solidFill>
                          <a:effectLst/>
                          <a:latin typeface="+mn-lt"/>
                          <a:ea typeface="+mn-ea"/>
                          <a:cs typeface="+mn-cs"/>
                        </a:rPr>
                        <a:t>Intelligent Recommendations: </a:t>
                      </a:r>
                      <a:r>
                        <a:rPr lang="en-US" sz="1900" b="0" i="0" u="none" strike="noStrike" kern="1200" dirty="0">
                          <a:solidFill>
                            <a:schemeClr val="tx1"/>
                          </a:solidFill>
                          <a:effectLst/>
                          <a:latin typeface="+mn-lt"/>
                          <a:ea typeface="+mn-ea"/>
                          <a:cs typeface="+mn-cs"/>
                        </a:rPr>
                        <a:t>Suggested cleaning methods for the detected species.</a:t>
                      </a:r>
                    </a:p>
                    <a:p>
                      <a:pPr marL="800100" lvl="1" indent="-342900" rtl="0" fontAlgn="base">
                        <a:buFont typeface="Wingdings" panose="05000000000000000000" pitchFamily="2" charset="2"/>
                        <a:buChar char="§"/>
                      </a:pPr>
                      <a:r>
                        <a:rPr lang="en-US" sz="1900" b="1" i="0" u="none" strike="noStrike" kern="1200" dirty="0">
                          <a:solidFill>
                            <a:schemeClr val="tx1"/>
                          </a:solidFill>
                          <a:effectLst/>
                          <a:latin typeface="+mn-lt"/>
                          <a:ea typeface="+mn-ea"/>
                          <a:cs typeface="+mn-cs"/>
                        </a:rPr>
                        <a:t>Predict Growth Rate</a:t>
                      </a:r>
                      <a:r>
                        <a:rPr lang="en-US" sz="1900" b="0" i="0" u="none" strike="noStrike" kern="1200" dirty="0">
                          <a:solidFill>
                            <a:schemeClr val="tx1"/>
                          </a:solidFill>
                          <a:effectLst/>
                          <a:latin typeface="+mn-lt"/>
                          <a:ea typeface="+mn-ea"/>
                          <a:cs typeface="+mn-cs"/>
                        </a:rPr>
                        <a:t>: A forecast of how quickly the fouling will spread.</a:t>
                      </a:r>
                    </a:p>
                    <a:p>
                      <a:pPr marL="800100" lvl="1" indent="-342900" rtl="0" fontAlgn="base">
                        <a:buFont typeface="Wingdings" panose="05000000000000000000" pitchFamily="2" charset="2"/>
                        <a:buChar char="§"/>
                      </a:pPr>
                      <a:r>
                        <a:rPr lang="en-US" sz="1900" b="1" i="0" u="none" strike="noStrike" kern="1200" dirty="0">
                          <a:solidFill>
                            <a:schemeClr val="tx1"/>
                          </a:solidFill>
                          <a:effectLst/>
                          <a:latin typeface="+mn-lt"/>
                          <a:ea typeface="+mn-ea"/>
                          <a:cs typeface="+mn-cs"/>
                        </a:rPr>
                        <a:t>Calculate CO2 Emission: </a:t>
                      </a:r>
                      <a:r>
                        <a:rPr lang="en-US" sz="1900" b="0" i="0" u="none" strike="noStrike" kern="1200" dirty="0">
                          <a:solidFill>
                            <a:schemeClr val="tx1"/>
                          </a:solidFill>
                          <a:effectLst/>
                          <a:latin typeface="+mn-lt"/>
                          <a:ea typeface="+mn-ea"/>
                          <a:cs typeface="+mn-cs"/>
                        </a:rPr>
                        <a:t>An estimate of the carbon emissions caused by the increased drag.</a:t>
                      </a:r>
                    </a:p>
                    <a:p>
                      <a:pPr marL="800100" lvl="1" indent="-342900" rtl="0" fontAlgn="base">
                        <a:buFont typeface="Wingdings" panose="05000000000000000000" pitchFamily="2" charset="2"/>
                        <a:buChar char="§"/>
                      </a:pPr>
                      <a:r>
                        <a:rPr lang="en-US" sz="1900" b="1" i="0" u="none" strike="noStrike" kern="1200" dirty="0">
                          <a:solidFill>
                            <a:schemeClr val="tx1"/>
                          </a:solidFill>
                          <a:effectLst/>
                          <a:latin typeface="+mn-lt"/>
                          <a:ea typeface="+mn-ea"/>
                          <a:cs typeface="+mn-cs"/>
                        </a:rPr>
                        <a:t>Calculate Fuel Penalty: </a:t>
                      </a:r>
                      <a:r>
                        <a:rPr lang="en-US" sz="1900" b="0" i="0" u="none" strike="noStrike" kern="1200" dirty="0">
                          <a:solidFill>
                            <a:schemeClr val="tx1"/>
                          </a:solidFill>
                          <a:effectLst/>
                          <a:latin typeface="+mn-lt"/>
                          <a:ea typeface="+mn-ea"/>
                          <a:cs typeface="+mn-cs"/>
                        </a:rPr>
                        <a:t>A direct calculation of the extra fuel costs.</a:t>
                      </a:r>
                    </a:p>
                    <a:p>
                      <a:pPr marL="800100" lvl="1" indent="-342900" rtl="0" fontAlgn="base">
                        <a:buFont typeface="Wingdings" panose="05000000000000000000" pitchFamily="2" charset="2"/>
                        <a:buChar char="§"/>
                      </a:pPr>
                      <a:r>
                        <a:rPr lang="en-US" sz="1900" b="1" i="0" u="none" strike="noStrike" kern="1200" dirty="0">
                          <a:solidFill>
                            <a:schemeClr val="tx1"/>
                          </a:solidFill>
                          <a:effectLst/>
                          <a:latin typeface="+mn-lt"/>
                          <a:ea typeface="+mn-ea"/>
                          <a:cs typeface="+mn-cs"/>
                        </a:rPr>
                        <a:t>AR Mode: </a:t>
                      </a:r>
                      <a:r>
                        <a:rPr lang="en-US" sz="1900" b="0" i="0" u="none" strike="noStrike" kern="1200" dirty="0">
                          <a:solidFill>
                            <a:schemeClr val="tx1"/>
                          </a:solidFill>
                          <a:effectLst/>
                          <a:latin typeface="+mn-lt"/>
                          <a:ea typeface="+mn-ea"/>
                          <a:cs typeface="+mn-cs"/>
                        </a:rPr>
                        <a:t>An augmented reality view that overlays the analysis onto the real-world surface.</a:t>
                      </a:r>
                      <a:br>
                        <a:rPr lang="en-US" sz="1900" b="0" dirty="0">
                          <a:solidFill>
                            <a:schemeClr val="tx1"/>
                          </a:solidFill>
                          <a:effectLst/>
                        </a:rPr>
                      </a:br>
                      <a:endParaRPr lang="en-US" sz="1900" b="0" dirty="0">
                        <a:solidFill>
                          <a:schemeClr val="tx1"/>
                        </a:solidFill>
                        <a:effectLst/>
                      </a:endParaRPr>
                    </a:p>
                    <a:p>
                      <a:pPr rtl="0"/>
                      <a:r>
                        <a:rPr lang="en-US" sz="1900" b="1" i="0" u="none" strike="noStrike" kern="1200" dirty="0">
                          <a:solidFill>
                            <a:schemeClr val="tx1"/>
                          </a:solidFill>
                          <a:effectLst/>
                          <a:latin typeface="+mn-lt"/>
                          <a:ea typeface="+mn-ea"/>
                          <a:cs typeface="+mn-cs"/>
                        </a:rPr>
                        <a:t>3. User Experience &amp; Ecosystem</a:t>
                      </a:r>
                      <a:endParaRPr lang="en-US" sz="1900" b="1" dirty="0">
                        <a:solidFill>
                          <a:schemeClr val="tx1"/>
                        </a:solidFill>
                        <a:effectLst/>
                      </a:endParaRPr>
                    </a:p>
                    <a:p>
                      <a:pPr rtl="0"/>
                      <a:r>
                        <a:rPr lang="en-US" sz="1900" b="1" i="0" u="none" strike="noStrike" kern="1200" dirty="0">
                          <a:solidFill>
                            <a:schemeClr val="tx1"/>
                          </a:solidFill>
                          <a:effectLst/>
                          <a:latin typeface="+mn-lt"/>
                          <a:ea typeface="+mn-ea"/>
                          <a:cs typeface="+mn-cs"/>
                        </a:rPr>
                        <a:t>This block highlights the features that make our platform user-friendly and collaborative.</a:t>
                      </a:r>
                      <a:endParaRPr lang="en-US" sz="1900" b="1" dirty="0">
                        <a:solidFill>
                          <a:schemeClr val="tx1"/>
                        </a:solidFill>
                        <a:effectLst/>
                      </a:endParaRP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View Report: </a:t>
                      </a:r>
                      <a:r>
                        <a:rPr lang="en-US" sz="1900" b="0" i="0" u="none" strike="noStrike" kern="1200" dirty="0">
                          <a:solidFill>
                            <a:schemeClr val="tx1"/>
                          </a:solidFill>
                          <a:effectLst/>
                          <a:latin typeface="+mn-lt"/>
                          <a:ea typeface="+mn-ea"/>
                          <a:cs typeface="+mn-cs"/>
                        </a:rPr>
                        <a:t>The user can access the full report with all its features and insights.</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Interact with AI Assistant: </a:t>
                      </a:r>
                      <a:r>
                        <a:rPr lang="en-US" sz="1900" b="0" i="0" u="none" strike="noStrike" kern="1200" dirty="0">
                          <a:solidFill>
                            <a:schemeClr val="tx1"/>
                          </a:solidFill>
                          <a:effectLst/>
                          <a:latin typeface="+mn-lt"/>
                          <a:ea typeface="+mn-ea"/>
                          <a:cs typeface="+mn-cs"/>
                        </a:rPr>
                        <a:t>Ask questions about the report or fouling in general using our integrated AI assistant.</a:t>
                      </a:r>
                    </a:p>
                    <a:p>
                      <a:pPr marL="342900" indent="-342900" rtl="0" fontAlgn="base">
                        <a:buFont typeface="Wingdings" panose="05000000000000000000" pitchFamily="2" charset="2"/>
                        <a:buChar char="Ø"/>
                      </a:pPr>
                      <a:r>
                        <a:rPr lang="en-US" sz="1900" b="1" i="0" u="none" strike="noStrike" kern="1200" dirty="0">
                          <a:solidFill>
                            <a:schemeClr val="tx1"/>
                          </a:solidFill>
                          <a:effectLst/>
                          <a:latin typeface="+mn-lt"/>
                          <a:ea typeface="+mn-ea"/>
                          <a:cs typeface="+mn-cs"/>
                        </a:rPr>
                        <a:t>Contribute to Crowdsourced Map: </a:t>
                      </a:r>
                      <a:r>
                        <a:rPr lang="en-US" sz="1900" b="0" i="0" u="none" strike="noStrike" kern="1200" dirty="0">
                          <a:solidFill>
                            <a:schemeClr val="tx1"/>
                          </a:solidFill>
                          <a:effectLst/>
                          <a:latin typeface="+mn-lt"/>
                          <a:ea typeface="+mn-ea"/>
                          <a:cs typeface="+mn-cs"/>
                        </a:rPr>
                        <a:t>The data from each analysis helps build a live map showing where and when different fouling species are found, creating a shared intelligence network.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IN" sz="19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15913"/>
                  </a:ext>
                </a:extLst>
              </a:tr>
            </a:tbl>
          </a:graphicData>
        </a:graphic>
      </p:graphicFrame>
      <p:pic>
        <p:nvPicPr>
          <p:cNvPr id="18" name="Picture 17">
            <a:extLst>
              <a:ext uri="{FF2B5EF4-FFF2-40B4-BE49-F238E27FC236}">
                <a16:creationId xmlns:a16="http://schemas.microsoft.com/office/drawing/2014/main" id="{20816F2C-FC19-13F7-796C-45BDED5D2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7083" y="1882632"/>
            <a:ext cx="6252656" cy="7299468"/>
          </a:xfrm>
          <a:prstGeom prst="rect">
            <a:avLst/>
          </a:prstGeom>
        </p:spPr>
      </p:pic>
      <p:sp>
        <p:nvSpPr>
          <p:cNvPr id="19" name="TextBox 18">
            <a:extLst>
              <a:ext uri="{FF2B5EF4-FFF2-40B4-BE49-F238E27FC236}">
                <a16:creationId xmlns:a16="http://schemas.microsoft.com/office/drawing/2014/main" id="{2D251064-84B9-3E7E-57C2-3AA3F832E289}"/>
              </a:ext>
            </a:extLst>
          </p:cNvPr>
          <p:cNvSpPr txBox="1"/>
          <p:nvPr/>
        </p:nvSpPr>
        <p:spPr>
          <a:xfrm>
            <a:off x="12877800" y="9314733"/>
            <a:ext cx="3581400" cy="369332"/>
          </a:xfrm>
          <a:prstGeom prst="rect">
            <a:avLst/>
          </a:prstGeom>
          <a:noFill/>
        </p:spPr>
        <p:txBody>
          <a:bodyPr wrap="square" rtlCol="0">
            <a:spAutoFit/>
          </a:bodyPr>
          <a:lstStyle/>
          <a:p>
            <a:r>
              <a:rPr lang="en-IN" b="1" dirty="0"/>
              <a:t>Fig 2: Platform Working &amp; Features</a:t>
            </a:r>
          </a:p>
        </p:txBody>
      </p:sp>
    </p:spTree>
    <p:extLst>
      <p:ext uri="{BB962C8B-B14F-4D97-AF65-F5344CB8AC3E}">
        <p14:creationId xmlns:p14="http://schemas.microsoft.com/office/powerpoint/2010/main" val="316689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6B6DAF-B86D-125C-1E39-EE2AE03FE691}"/>
              </a:ext>
            </a:extLst>
          </p:cNvPr>
          <p:cNvSpPr/>
          <p:nvPr/>
        </p:nvSpPr>
        <p:spPr>
          <a:xfrm>
            <a:off x="588362" y="1667311"/>
            <a:ext cx="17011710" cy="504389"/>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928AB0A-B969-3F89-FADB-826B1064C07B}"/>
              </a:ext>
            </a:extLst>
          </p:cNvPr>
          <p:cNvSpPr/>
          <p:nvPr/>
        </p:nvSpPr>
        <p:spPr>
          <a:xfrm>
            <a:off x="598523" y="4639111"/>
            <a:ext cx="8471312" cy="504389"/>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68739DCB-513D-13BB-54EF-D952E9D91D6E}"/>
              </a:ext>
            </a:extLst>
          </p:cNvPr>
          <p:cNvSpPr/>
          <p:nvPr/>
        </p:nvSpPr>
        <p:spPr>
          <a:xfrm>
            <a:off x="9253726" y="4628844"/>
            <a:ext cx="8577074" cy="504389"/>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aphicFrame>
        <p:nvGraphicFramePr>
          <p:cNvPr id="14" name="Table 13">
            <a:extLst>
              <a:ext uri="{FF2B5EF4-FFF2-40B4-BE49-F238E27FC236}">
                <a16:creationId xmlns:a16="http://schemas.microsoft.com/office/drawing/2014/main" id="{CEC575B4-7DC1-9793-68A8-3FB4A9F1EB44}"/>
              </a:ext>
            </a:extLst>
          </p:cNvPr>
          <p:cNvGraphicFramePr>
            <a:graphicFrameLocks noGrp="1"/>
          </p:cNvGraphicFramePr>
          <p:nvPr>
            <p:extLst>
              <p:ext uri="{D42A27DB-BD31-4B8C-83A1-F6EECF244321}">
                <p14:modId xmlns:p14="http://schemas.microsoft.com/office/powerpoint/2010/main" val="1629153247"/>
              </p:ext>
            </p:extLst>
          </p:nvPr>
        </p:nvGraphicFramePr>
        <p:xfrm>
          <a:off x="687928" y="1485900"/>
          <a:ext cx="17142872" cy="8748334"/>
        </p:xfrm>
        <a:graphic>
          <a:graphicData uri="http://schemas.openxmlformats.org/drawingml/2006/table">
            <a:tbl>
              <a:tblPr firstRow="1" bandRow="1">
                <a:tableStyleId>{5C22544A-7EE6-4342-B048-85BDC9FD1C3A}</a:tableStyleId>
              </a:tblPr>
              <a:tblGrid>
                <a:gridCol w="8571436">
                  <a:extLst>
                    <a:ext uri="{9D8B030D-6E8A-4147-A177-3AD203B41FA5}">
                      <a16:colId xmlns:a16="http://schemas.microsoft.com/office/drawing/2014/main" val="4275935736"/>
                    </a:ext>
                  </a:extLst>
                </a:gridCol>
                <a:gridCol w="8571436">
                  <a:extLst>
                    <a:ext uri="{9D8B030D-6E8A-4147-A177-3AD203B41FA5}">
                      <a16:colId xmlns:a16="http://schemas.microsoft.com/office/drawing/2014/main" val="3264044615"/>
                    </a:ext>
                  </a:extLst>
                </a:gridCol>
              </a:tblGrid>
              <a:tr h="3230282">
                <a:tc gridSpan="2">
                  <a:txBody>
                    <a:bodyPr/>
                    <a:lstStyle/>
                    <a:p>
                      <a:endParaRPr lang="en-US" sz="1800" dirty="0">
                        <a:solidFill>
                          <a:schemeClr val="bg1"/>
                        </a:solidFill>
                        <a:latin typeface="League Spartan"/>
                        <a:ea typeface="League Spartan"/>
                        <a:cs typeface="League Spartan"/>
                        <a:sym typeface="League Spartan"/>
                      </a:endParaRPr>
                    </a:p>
                    <a:p>
                      <a:r>
                        <a:rPr lang="en-US" sz="1800" dirty="0">
                          <a:solidFill>
                            <a:schemeClr val="tx1"/>
                          </a:solidFill>
                          <a:latin typeface="League Spartan"/>
                          <a:ea typeface="League Spartan"/>
                          <a:cs typeface="League Spartan"/>
                          <a:sym typeface="League Spartan"/>
                        </a:rPr>
                        <a:t>Analysis of the feasibility of the idea</a:t>
                      </a:r>
                    </a:p>
                    <a:p>
                      <a:pPr marL="285750" indent="-285750">
                        <a:buFont typeface="Wingdings" panose="05000000000000000000" pitchFamily="2" charset="2"/>
                        <a:buChar char="Ø"/>
                      </a:pPr>
                      <a:endParaRPr lang="en-US" sz="1800" dirty="0">
                        <a:solidFill>
                          <a:schemeClr val="bg1"/>
                        </a:solidFill>
                        <a:latin typeface="League Spartan"/>
                        <a:sym typeface="League Spartan"/>
                      </a:endParaRPr>
                    </a:p>
                    <a:p>
                      <a:pPr marL="285750" indent="-285750">
                        <a:buFont typeface="Wingdings" panose="05000000000000000000" pitchFamily="2" charset="2"/>
                        <a:buChar char="Ø"/>
                      </a:pPr>
                      <a:r>
                        <a:rPr lang="en-US" dirty="0">
                          <a:solidFill>
                            <a:schemeClr val="bg1"/>
                          </a:solidFill>
                        </a:rPr>
                        <a:t>Targeted ML Approach: </a:t>
                      </a:r>
                      <a:r>
                        <a:rPr lang="en-US" b="0" dirty="0">
                          <a:solidFill>
                            <a:schemeClr val="bg1"/>
                          </a:solidFill>
                        </a:rPr>
                        <a:t>Instead of tackling all 50+ global species, we are focusing on the 11 key biofouling categories identified by IIT Bombay as most relevant to the Indian Navy. This makes data collection and model training highly focused and manageable.</a:t>
                      </a:r>
                    </a:p>
                    <a:p>
                      <a:pPr marL="285750" indent="-285750">
                        <a:buFont typeface="Wingdings" panose="05000000000000000000" pitchFamily="2" charset="2"/>
                        <a:buChar char="Ø"/>
                      </a:pPr>
                      <a:r>
                        <a:rPr lang="en-US" b="0" dirty="0">
                          <a:solidFill>
                            <a:schemeClr val="bg1"/>
                          </a:solidFill>
                        </a:rPr>
                        <a:t>P</a:t>
                      </a:r>
                      <a:r>
                        <a:rPr lang="en-US" dirty="0">
                          <a:solidFill>
                            <a:schemeClr val="bg1"/>
                          </a:solidFill>
                        </a:rPr>
                        <a:t>roven Data Sourcing Strategy: </a:t>
                      </a:r>
                      <a:r>
                        <a:rPr lang="en-US" b="0" dirty="0">
                          <a:solidFill>
                            <a:schemeClr val="bg1"/>
                          </a:solidFill>
                        </a:rPr>
                        <a:t>We have a multi-tiered plan for dataset creation, using reliable scientific APIs like </a:t>
                      </a:r>
                      <a:r>
                        <a:rPr lang="en-US" b="0" dirty="0" err="1">
                          <a:solidFill>
                            <a:schemeClr val="bg1"/>
                          </a:solidFill>
                        </a:rPr>
                        <a:t>iNaturalist</a:t>
                      </a:r>
                      <a:r>
                        <a:rPr lang="en-US" b="0" dirty="0">
                          <a:solidFill>
                            <a:schemeClr val="bg1"/>
                          </a:solidFill>
                        </a:rPr>
                        <a:t> and GBIF, supplemented by targeted web scraping. This ensures we can build a foundational dataset rapidly.</a:t>
                      </a:r>
                    </a:p>
                    <a:p>
                      <a:pPr marL="285750" indent="-285750">
                        <a:buFont typeface="Wingdings" panose="05000000000000000000" pitchFamily="2" charset="2"/>
                        <a:buChar char="Ø"/>
                      </a:pPr>
                      <a:r>
                        <a:rPr lang="en-US" dirty="0">
                          <a:solidFill>
                            <a:schemeClr val="bg1"/>
                          </a:solidFill>
                        </a:rPr>
                        <a:t>Leveraging Existing </a:t>
                      </a:r>
                      <a:r>
                        <a:rPr lang="en-US" b="0" dirty="0">
                          <a:solidFill>
                            <a:schemeClr val="bg1"/>
                          </a:solidFill>
                        </a:rPr>
                        <a:t>Technologies: Our architecture relies on robust and accessible technologies. We will use well-documented computer vision libraries, the Gemini API for the AI assistant, and standard mobile development frameworks, which significantly reduces development risk.</a:t>
                      </a:r>
                    </a:p>
                    <a:p>
                      <a:pPr marL="285750" indent="-285750">
                        <a:buFont typeface="Wingdings" panose="05000000000000000000" pitchFamily="2" charset="2"/>
                        <a:buChar char="Ø"/>
                      </a:pPr>
                      <a:r>
                        <a:rPr lang="en-US" dirty="0">
                          <a:solidFill>
                            <a:schemeClr val="bg1"/>
                          </a:solidFill>
                        </a:rPr>
                        <a:t>MVP-Focused Scope: </a:t>
                      </a:r>
                      <a:r>
                        <a:rPr lang="en-US" b="0" dirty="0">
                          <a:solidFill>
                            <a:schemeClr val="bg1"/>
                          </a:solidFill>
                        </a:rPr>
                        <a:t>The project is scoped for a successful hackathon MVP. The core functionality—image capture, species classification, and density analysis—is our primary goal, ensuring we deliver a working prototype.</a:t>
                      </a:r>
                      <a:endParaRPr lang="en-IN"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2018631446"/>
                  </a:ext>
                </a:extLst>
              </a:tr>
              <a:tr h="5518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League Spartan"/>
                          <a:ea typeface="League Spartan"/>
                          <a:cs typeface="League Spartan"/>
                          <a:sym typeface="League Spartan"/>
                        </a:rPr>
                        <a:t>Potential challenges and risks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latin typeface="League Spartan"/>
                        <a:ea typeface="League Spartan"/>
                        <a:cs typeface="League Spartan"/>
                        <a:sym typeface="League Spartan"/>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sz="1900" b="1" dirty="0">
                          <a:solidFill>
                            <a:schemeClr val="bg1"/>
                          </a:solidFill>
                          <a:latin typeface="+mj-lt"/>
                          <a:ea typeface="League Spartan"/>
                          <a:cs typeface="League Spartan"/>
                          <a:sym typeface="League Spartan"/>
                        </a:rPr>
                        <a:t>Data Availability: </a:t>
                      </a:r>
                      <a:r>
                        <a:rPr lang="en-US" sz="1900" b="0" dirty="0">
                          <a:solidFill>
                            <a:schemeClr val="bg1"/>
                          </a:solidFill>
                          <a:latin typeface="+mj-lt"/>
                          <a:ea typeface="League Spartan"/>
                          <a:cs typeface="League Spartan"/>
                          <a:sym typeface="League Spartan"/>
                        </a:rPr>
                        <a:t>Finding a sufficient number of high-quality images for some of the rarer, Indian-specific fouling species can be a significant challenge, potentially creating an imbalanced dataset.</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endParaRPr lang="en-US" sz="1900" b="1" dirty="0">
                        <a:solidFill>
                          <a:schemeClr val="bg1"/>
                        </a:solidFill>
                        <a:latin typeface="+mj-lt"/>
                        <a:ea typeface="League Spartan"/>
                        <a:cs typeface="League Spartan"/>
                        <a:sym typeface="League Spartan"/>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sz="1900" b="1" dirty="0">
                          <a:solidFill>
                            <a:schemeClr val="bg1"/>
                          </a:solidFill>
                          <a:latin typeface="+mj-lt"/>
                          <a:ea typeface="League Spartan"/>
                          <a:cs typeface="League Spartan"/>
                          <a:sym typeface="League Spartan"/>
                        </a:rPr>
                        <a:t>Data Quality: </a:t>
                      </a:r>
                      <a:r>
                        <a:rPr lang="en-US" sz="1900" b="0" dirty="0">
                          <a:solidFill>
                            <a:schemeClr val="bg1"/>
                          </a:solidFill>
                          <a:latin typeface="+mj-lt"/>
                          <a:ea typeface="League Spartan"/>
                          <a:cs typeface="League Spartan"/>
                          <a:sym typeface="League Spartan"/>
                        </a:rPr>
                        <a:t>The quality and consistency of images sourced from the web under time constraints is a risk. Poor lighting or incorrect labels could impact model accuracy.</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endParaRPr lang="en-US" sz="1900" b="1" dirty="0">
                        <a:solidFill>
                          <a:schemeClr val="bg1"/>
                        </a:solidFill>
                        <a:latin typeface="+mj-lt"/>
                        <a:ea typeface="League Spartan"/>
                        <a:cs typeface="League Spartan"/>
                        <a:sym typeface="League Spartan"/>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sz="1900" b="1" dirty="0">
                          <a:solidFill>
                            <a:schemeClr val="bg1"/>
                          </a:solidFill>
                          <a:latin typeface="+mj-lt"/>
                          <a:ea typeface="League Spartan"/>
                          <a:cs typeface="League Spartan"/>
                          <a:sym typeface="League Spartan"/>
                        </a:rPr>
                        <a:t>Model Accuracy: </a:t>
                      </a:r>
                      <a:r>
                        <a:rPr lang="en-US" sz="1900" b="0" dirty="0">
                          <a:solidFill>
                            <a:schemeClr val="bg1"/>
                          </a:solidFill>
                          <a:latin typeface="+mj-lt"/>
                          <a:ea typeface="League Spartan"/>
                          <a:cs typeface="League Spartan"/>
                          <a:sym typeface="League Spartan"/>
                        </a:rPr>
                        <a:t>Differentiating between visually similar species and accurately identifying mixed fouling with a rapidly trained model can be challenging.</a:t>
                      </a: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endParaRPr lang="en-US" sz="1900" b="1" dirty="0">
                        <a:solidFill>
                          <a:schemeClr val="bg1"/>
                        </a:solidFill>
                        <a:latin typeface="+mj-lt"/>
                        <a:ea typeface="League Spartan"/>
                        <a:cs typeface="League Spartan"/>
                        <a:sym typeface="League Spartan"/>
                      </a:endParaRPr>
                    </a:p>
                    <a:p>
                      <a:pPr marL="457200" marR="0" lvl="0" indent="-457200" algn="just" defTabSz="914400" rtl="0" eaLnBrk="1" fontAlgn="auto" latinLnBrk="0" hangingPunct="1">
                        <a:lnSpc>
                          <a:spcPct val="100000"/>
                        </a:lnSpc>
                        <a:spcBef>
                          <a:spcPts val="0"/>
                        </a:spcBef>
                        <a:spcAft>
                          <a:spcPts val="0"/>
                        </a:spcAft>
                        <a:buClrTx/>
                        <a:buSzTx/>
                        <a:buFont typeface="+mj-lt"/>
                        <a:buAutoNum type="arabicPeriod"/>
                        <a:tabLst/>
                        <a:defRPr/>
                      </a:pPr>
                      <a:r>
                        <a:rPr lang="en-US" sz="1900" b="1" dirty="0">
                          <a:solidFill>
                            <a:schemeClr val="bg1"/>
                          </a:solidFill>
                          <a:latin typeface="+mj-lt"/>
                          <a:ea typeface="League Spartan"/>
                          <a:cs typeface="League Spartan"/>
                          <a:sym typeface="League Spartan"/>
                        </a:rPr>
                        <a:t>Integration Complexity: </a:t>
                      </a:r>
                      <a:r>
                        <a:rPr lang="en-US" sz="1900" b="0" dirty="0">
                          <a:solidFill>
                            <a:schemeClr val="bg1"/>
                          </a:solidFill>
                          <a:latin typeface="+mj-lt"/>
                          <a:ea typeface="League Spartan"/>
                          <a:cs typeface="League Spartan"/>
                          <a:sym typeface="League Spartan"/>
                        </a:rPr>
                        <a:t>Integrating multiple advanced features like AR, 3D visualization, and a real-time AI assistant within a short timeframe is ambitious.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League Spartan"/>
                          <a:ea typeface="League Spartan"/>
                          <a:cs typeface="League Spartan"/>
                          <a:sym typeface="League Spartan"/>
                        </a:rPr>
                        <a:t>Strategies for overcoming these challenges</a:t>
                      </a:r>
                    </a:p>
                    <a:p>
                      <a:endParaRPr lang="en-IN" dirty="0">
                        <a:solidFill>
                          <a:schemeClr val="bg1"/>
                        </a:solidFill>
                      </a:endParaRPr>
                    </a:p>
                    <a:p>
                      <a:pPr marL="457200" indent="-457200" algn="just">
                        <a:buFont typeface="+mj-lt"/>
                        <a:buAutoNum type="arabicPeriod"/>
                      </a:pPr>
                      <a:r>
                        <a:rPr lang="en-US" sz="1900" b="1" dirty="0">
                          <a:solidFill>
                            <a:schemeClr val="bg1"/>
                          </a:solidFill>
                        </a:rPr>
                        <a:t>Multi-Source Data Sourcing: </a:t>
                      </a:r>
                      <a:r>
                        <a:rPr lang="en-US" sz="1900" b="0" dirty="0">
                          <a:solidFill>
                            <a:schemeClr val="bg1"/>
                          </a:solidFill>
                        </a:rPr>
                        <a:t>To combat data scarcity, we employ a multi-tiered sourcing strategy. We prioritize scientific APIs like </a:t>
                      </a:r>
                      <a:r>
                        <a:rPr lang="en-US" sz="1900" b="0" dirty="0" err="1">
                          <a:solidFill>
                            <a:schemeClr val="bg1"/>
                          </a:solidFill>
                        </a:rPr>
                        <a:t>iNaturalist</a:t>
                      </a:r>
                      <a:r>
                        <a:rPr lang="en-US" sz="1900" b="0" dirty="0">
                          <a:solidFill>
                            <a:schemeClr val="bg1"/>
                          </a:solidFill>
                        </a:rPr>
                        <a:t> and GBIF, but if image targets aren't met, we shift to targeted web and image search scraping to ensure each category has sufficient data.</a:t>
                      </a:r>
                    </a:p>
                    <a:p>
                      <a:pPr marL="457200" indent="-457200" algn="just">
                        <a:buFont typeface="+mj-lt"/>
                        <a:buAutoNum type="arabicPeriod"/>
                      </a:pPr>
                      <a:endParaRPr lang="en-US" sz="1900" b="1" dirty="0">
                        <a:solidFill>
                          <a:schemeClr val="bg1"/>
                        </a:solidFill>
                      </a:endParaRPr>
                    </a:p>
                    <a:p>
                      <a:pPr marL="457200" indent="-457200" algn="just">
                        <a:buFont typeface="+mj-lt"/>
                        <a:buAutoNum type="arabicPeriod"/>
                      </a:pPr>
                      <a:r>
                        <a:rPr lang="en-US" sz="1900" b="1" dirty="0">
                          <a:solidFill>
                            <a:schemeClr val="bg1"/>
                          </a:solidFill>
                        </a:rPr>
                        <a:t>Data Risk Mitigation: </a:t>
                      </a:r>
                      <a:r>
                        <a:rPr lang="en-US" sz="1900" b="0" dirty="0">
                          <a:solidFill>
                            <a:schemeClr val="bg1"/>
                          </a:solidFill>
                        </a:rPr>
                        <a:t>We will implement a rigorous data cleaning and pre-processing pipeline, along with data augmentation techniques (e.g., rotation, brightness adjustment) to improve the model's robustness.</a:t>
                      </a:r>
                    </a:p>
                    <a:p>
                      <a:pPr marL="457200" indent="-457200" algn="just">
                        <a:buFont typeface="+mj-lt"/>
                        <a:buAutoNum type="arabicPeriod"/>
                      </a:pPr>
                      <a:endParaRPr lang="en-US" sz="1900" b="1" dirty="0">
                        <a:solidFill>
                          <a:schemeClr val="bg1"/>
                        </a:solidFill>
                      </a:endParaRPr>
                    </a:p>
                    <a:p>
                      <a:pPr marL="457200" indent="-457200" algn="just">
                        <a:buFont typeface="+mj-lt"/>
                        <a:buAutoNum type="arabicPeriod"/>
                      </a:pPr>
                      <a:r>
                        <a:rPr lang="en-US" sz="1900" b="1" dirty="0">
                          <a:solidFill>
                            <a:schemeClr val="bg1"/>
                          </a:solidFill>
                        </a:rPr>
                        <a:t>Accelerated Model Training: </a:t>
                      </a:r>
                      <a:r>
                        <a:rPr lang="en-US" sz="1900" b="0" dirty="0">
                          <a:solidFill>
                            <a:schemeClr val="bg1"/>
                          </a:solidFill>
                        </a:rPr>
                        <a:t>We will employ Transfer Learning using a pre-trained model like MobileNetV2. This allows us to achieve high accuracy with a smaller, custom dataset.</a:t>
                      </a:r>
                    </a:p>
                    <a:p>
                      <a:pPr marL="457200" indent="-457200" algn="just">
                        <a:buFont typeface="+mj-lt"/>
                        <a:buAutoNum type="arabicPeriod"/>
                      </a:pPr>
                      <a:endParaRPr lang="en-US" sz="1900" b="1" dirty="0">
                        <a:solidFill>
                          <a:schemeClr val="bg1"/>
                        </a:solidFill>
                      </a:endParaRPr>
                    </a:p>
                    <a:p>
                      <a:pPr marL="457200" indent="-457200" algn="just">
                        <a:buFont typeface="+mj-lt"/>
                        <a:buAutoNum type="arabicPeriod"/>
                      </a:pPr>
                      <a:r>
                        <a:rPr lang="en-US" sz="1900" b="1" dirty="0">
                          <a:solidFill>
                            <a:schemeClr val="bg1"/>
                          </a:solidFill>
                        </a:rPr>
                        <a:t>Modular &amp; Agile Development: </a:t>
                      </a:r>
                      <a:r>
                        <a:rPr lang="en-US" sz="1900" b="0" dirty="0">
                          <a:solidFill>
                            <a:schemeClr val="bg1"/>
                          </a:solidFill>
                        </a:rPr>
                        <a:t>We will build the system in a modular fashion. Our top priority is perfecting the core classification engine, ensuring a functional core product is ready for demonstration.</a:t>
                      </a:r>
                      <a:endParaRPr lang="en-IN" sz="1900" b="0"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7964712"/>
                  </a:ext>
                </a:extLst>
              </a:tr>
            </a:tbl>
          </a:graphicData>
        </a:graphic>
      </p:graphicFrame>
      <p:grpSp>
        <p:nvGrpSpPr>
          <p:cNvPr id="2" name="Group 2"/>
          <p:cNvGrpSpPr/>
          <p:nvPr/>
        </p:nvGrpSpPr>
        <p:grpSpPr>
          <a:xfrm>
            <a:off x="1371600"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FEASIBILITY AND VIABILITY</a:t>
              </a:r>
            </a:p>
          </p:txBody>
        </p:sp>
      </p:gr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sp>
      </p:grpSp>
      <p:grpSp>
        <p:nvGrpSpPr>
          <p:cNvPr id="8" name="Group 8"/>
          <p:cNvGrpSpPr/>
          <p:nvPr/>
        </p:nvGrpSpPr>
        <p:grpSpPr>
          <a:xfrm>
            <a:off x="-3986591" y="6993255"/>
            <a:ext cx="9149920" cy="6088856"/>
            <a:chOff x="0" y="0"/>
            <a:chExt cx="12199893"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15895675" y="390103"/>
            <a:ext cx="2392325" cy="1277194"/>
            <a:chOff x="0" y="0"/>
            <a:chExt cx="3189767" cy="1702925"/>
          </a:xfrm>
        </p:grpSpPr>
        <p:sp>
          <p:nvSpPr>
            <p:cNvPr id="11" name="Freeform 11"/>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grpSp>
        <p:nvGrpSpPr>
          <p:cNvPr id="12" name="Group 12"/>
          <p:cNvGrpSpPr/>
          <p:nvPr/>
        </p:nvGrpSpPr>
        <p:grpSpPr>
          <a:xfrm>
            <a:off x="10689142" y="2788815"/>
            <a:ext cx="9149920" cy="6088856"/>
            <a:chOff x="0" y="0"/>
            <a:chExt cx="12199893" cy="8118475"/>
          </a:xfrm>
        </p:grpSpPr>
        <p:sp>
          <p:nvSpPr>
            <p:cNvPr id="13" name="Freeform 13"/>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C46AAB7-00D6-3A28-0A01-2150C1180867}"/>
              </a:ext>
            </a:extLst>
          </p:cNvPr>
          <p:cNvSpPr/>
          <p:nvPr/>
        </p:nvSpPr>
        <p:spPr>
          <a:xfrm>
            <a:off x="328070" y="1667311"/>
            <a:ext cx="8815930" cy="504389"/>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50EB291-1F48-2DFE-F00D-56E8288D9406}"/>
              </a:ext>
            </a:extLst>
          </p:cNvPr>
          <p:cNvSpPr/>
          <p:nvPr/>
        </p:nvSpPr>
        <p:spPr>
          <a:xfrm>
            <a:off x="9296400" y="1670930"/>
            <a:ext cx="8815930" cy="504389"/>
          </a:xfrm>
          <a:prstGeom prst="rec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aphicFrame>
        <p:nvGraphicFramePr>
          <p:cNvPr id="14" name="Table 13">
            <a:extLst>
              <a:ext uri="{FF2B5EF4-FFF2-40B4-BE49-F238E27FC236}">
                <a16:creationId xmlns:a16="http://schemas.microsoft.com/office/drawing/2014/main" id="{7003C3CE-89C4-2849-B9A3-A8CA21C64144}"/>
              </a:ext>
            </a:extLst>
          </p:cNvPr>
          <p:cNvGraphicFramePr>
            <a:graphicFrameLocks noGrp="1"/>
          </p:cNvGraphicFramePr>
          <p:nvPr>
            <p:extLst>
              <p:ext uri="{D42A27DB-BD31-4B8C-83A1-F6EECF244321}">
                <p14:modId xmlns:p14="http://schemas.microsoft.com/office/powerpoint/2010/main" val="292431759"/>
              </p:ext>
            </p:extLst>
          </p:nvPr>
        </p:nvGraphicFramePr>
        <p:xfrm>
          <a:off x="244660" y="1691640"/>
          <a:ext cx="17564100" cy="8595360"/>
        </p:xfrm>
        <a:graphic>
          <a:graphicData uri="http://schemas.openxmlformats.org/drawingml/2006/table">
            <a:tbl>
              <a:tblPr firstRow="1" bandRow="1">
                <a:tableStyleId>{5C22544A-7EE6-4342-B048-85BDC9FD1C3A}</a:tableStyleId>
              </a:tblPr>
              <a:tblGrid>
                <a:gridCol w="8915400">
                  <a:extLst>
                    <a:ext uri="{9D8B030D-6E8A-4147-A177-3AD203B41FA5}">
                      <a16:colId xmlns:a16="http://schemas.microsoft.com/office/drawing/2014/main" val="315473711"/>
                    </a:ext>
                  </a:extLst>
                </a:gridCol>
                <a:gridCol w="228600">
                  <a:extLst>
                    <a:ext uri="{9D8B030D-6E8A-4147-A177-3AD203B41FA5}">
                      <a16:colId xmlns:a16="http://schemas.microsoft.com/office/drawing/2014/main" val="2385228874"/>
                    </a:ext>
                  </a:extLst>
                </a:gridCol>
                <a:gridCol w="8420100">
                  <a:extLst>
                    <a:ext uri="{9D8B030D-6E8A-4147-A177-3AD203B41FA5}">
                      <a16:colId xmlns:a16="http://schemas.microsoft.com/office/drawing/2014/main" val="3732464161"/>
                    </a:ext>
                  </a:extLst>
                </a:gridCol>
              </a:tblGrid>
              <a:tr h="8328949">
                <a:tc>
                  <a:txBody>
                    <a:bodyPr/>
                    <a:lstStyle/>
                    <a:p>
                      <a:pPr algn="ctr"/>
                      <a:r>
                        <a:rPr lang="en-US" sz="1800" dirty="0">
                          <a:solidFill>
                            <a:schemeClr val="tx1"/>
                          </a:solidFill>
                          <a:latin typeface="League Spartan"/>
                          <a:ea typeface="League Spartan"/>
                          <a:cs typeface="League Spartan"/>
                          <a:sym typeface="League Spartan"/>
                        </a:rPr>
                        <a:t>Potential impact of the solution</a:t>
                      </a:r>
                    </a:p>
                    <a:p>
                      <a:pPr algn="just"/>
                      <a:endParaRPr lang="en-US" sz="1800" dirty="0">
                        <a:solidFill>
                          <a:srgbClr val="FFFFFF"/>
                        </a:solidFill>
                        <a:latin typeface="League Spartan"/>
                        <a:sym typeface="League Spartan"/>
                      </a:endParaRPr>
                    </a:p>
                    <a:p>
                      <a:pPr marL="342900" indent="-342900" algn="just">
                        <a:buFont typeface="Wingdings" panose="05000000000000000000" pitchFamily="2" charset="2"/>
                        <a:buChar char="Ø"/>
                      </a:pPr>
                      <a:r>
                        <a:rPr lang="en-US" sz="1900" dirty="0"/>
                        <a:t>Optimizes Defense Budget Allocation: </a:t>
                      </a:r>
                      <a:r>
                        <a:rPr lang="en-US" sz="1900" b="0" dirty="0"/>
                        <a:t>Drastically cuts fuel and maintenance expenditures, freeing up significant capital that can be reallocated to modernization, R&amp;D, and other critical defense priorities.</a:t>
                      </a:r>
                    </a:p>
                    <a:p>
                      <a:pPr marL="342900" indent="-342900" algn="just">
                        <a:buFont typeface="Wingdings" panose="05000000000000000000" pitchFamily="2" charset="2"/>
                        <a:buChar char="Ø"/>
                      </a:pPr>
                      <a:endParaRPr lang="en-US" sz="1900" dirty="0"/>
                    </a:p>
                    <a:p>
                      <a:pPr marL="342900" indent="-342900" algn="just">
                        <a:buFont typeface="Wingdings" panose="05000000000000000000" pitchFamily="2" charset="2"/>
                        <a:buChar char="Ø"/>
                      </a:pPr>
                      <a:r>
                        <a:rPr lang="en-US" sz="1900" dirty="0"/>
                        <a:t>Revolutionizes Naval Maintenance: </a:t>
                      </a:r>
                      <a:r>
                        <a:rPr lang="en-US" sz="1900" b="0" dirty="0"/>
                        <a:t>Shifts naval maintenance from a reactive, calendar-based schedule to an intelligent, predictive model, increasing asset availability and operational lifespan.</a:t>
                      </a:r>
                    </a:p>
                    <a:p>
                      <a:pPr marL="342900" indent="-342900" algn="just">
                        <a:buFont typeface="Wingdings" panose="05000000000000000000" pitchFamily="2" charset="2"/>
                        <a:buChar char="Ø"/>
                      </a:pPr>
                      <a:endParaRPr lang="en-US" sz="1900" dirty="0"/>
                    </a:p>
                    <a:p>
                      <a:pPr marL="342900" indent="-342900" algn="just">
                        <a:buFont typeface="Wingdings" panose="05000000000000000000" pitchFamily="2" charset="2"/>
                        <a:buChar char="Ø"/>
                      </a:pPr>
                      <a:r>
                        <a:rPr lang="en-US" sz="1900" dirty="0"/>
                        <a:t>Enhances Maritime Security: </a:t>
                      </a:r>
                      <a:r>
                        <a:rPr lang="en-US" sz="1900" b="0" dirty="0"/>
                        <a:t>Creates a unique environmental intelligence layer through a crowdsourced map, enhancing maritime security and domain awareness by tracking marine ecosystem changes.</a:t>
                      </a:r>
                    </a:p>
                    <a:p>
                      <a:pPr marL="342900" indent="-342900" algn="just">
                        <a:buFont typeface="Wingdings" panose="05000000000000000000" pitchFamily="2" charset="2"/>
                        <a:buChar char="Ø"/>
                      </a:pPr>
                      <a:endParaRPr lang="en-US" sz="1900" dirty="0"/>
                    </a:p>
                    <a:p>
                      <a:pPr marL="342900" indent="-342900" algn="just">
                        <a:buFont typeface="Wingdings" panose="05000000000000000000" pitchFamily="2" charset="2"/>
                        <a:buChar char="Ø"/>
                      </a:pPr>
                      <a:r>
                        <a:rPr lang="en-US" sz="1900" dirty="0"/>
                        <a:t>Unifies Digital Decision-Making: </a:t>
                      </a:r>
                      <a:r>
                        <a:rPr lang="en-US" sz="1900" b="0" dirty="0"/>
                        <a:t>Establishes a seamless digital ecosystem that empowers personnel at all levels with actionable intelligence, from tactical inspections to strategic command decisions.</a:t>
                      </a:r>
                    </a:p>
                    <a:p>
                      <a:pPr marL="342900" indent="-342900" algn="just">
                        <a:buFont typeface="Wingdings" panose="05000000000000000000" pitchFamily="2" charset="2"/>
                        <a:buChar char="Ø"/>
                      </a:pPr>
                      <a:endParaRPr lang="en-US" sz="1900" dirty="0"/>
                    </a:p>
                    <a:p>
                      <a:pPr marL="342900" indent="-342900" algn="just">
                        <a:buFont typeface="Wingdings" panose="05000000000000000000" pitchFamily="2" charset="2"/>
                        <a:buChar char="Ø"/>
                      </a:pPr>
                      <a:r>
                        <a:rPr lang="en-US" sz="1900" dirty="0"/>
                        <a:t>Drives Indigenous Self-Reliance: </a:t>
                      </a:r>
                      <a:r>
                        <a:rPr lang="en-US" sz="1900" b="0" dirty="0"/>
                        <a:t>Champions the "</a:t>
                      </a:r>
                      <a:r>
                        <a:rPr lang="en-US" sz="1900" b="0" dirty="0" err="1"/>
                        <a:t>Aatmanirbhar</a:t>
                      </a:r>
                      <a:r>
                        <a:rPr lang="en-US" sz="1900" b="0" dirty="0"/>
                        <a:t> Bharat" initiative by creating a sovereign AI capability for naval maintenance, reducing dependence on foreign technology.</a:t>
                      </a:r>
                    </a:p>
                    <a:p>
                      <a:pPr marL="342900" indent="-342900" algn="just">
                        <a:buFont typeface="Wingdings" panose="05000000000000000000" pitchFamily="2" charset="2"/>
                        <a:buChar char="Ø"/>
                      </a:pPr>
                      <a:endParaRPr lang="en-US" sz="1900" dirty="0"/>
                    </a:p>
                    <a:p>
                      <a:pPr marL="342900" indent="-342900" algn="just">
                        <a:buFont typeface="Wingdings" panose="05000000000000000000" pitchFamily="2" charset="2"/>
                        <a:buChar char="Ø"/>
                      </a:pPr>
                      <a:r>
                        <a:rPr lang="en-US" sz="1900" dirty="0"/>
                        <a:t>Creates a National Scientific Asset: </a:t>
                      </a:r>
                      <a:r>
                        <a:rPr lang="en-US" sz="1900" b="0" dirty="0"/>
                        <a:t>The collected data becomes a valuable national asset for scientific research, positioning the Navy as a key contributor to marine biology and climate science.</a:t>
                      </a:r>
                    </a:p>
                    <a:p>
                      <a:pPr marL="342900" indent="-342900" algn="just">
                        <a:buFont typeface="Wingdings" panose="05000000000000000000" pitchFamily="2" charset="2"/>
                        <a:buChar char="Ø"/>
                      </a:pPr>
                      <a:endParaRPr lang="en-US" sz="1900" b="0" dirty="0"/>
                    </a:p>
                    <a:p>
                      <a:pPr marL="342900" indent="-342900" algn="just">
                        <a:buFont typeface="Wingdings" panose="05000000000000000000" pitchFamily="2" charset="2"/>
                        <a:buChar char="Ø"/>
                      </a:pPr>
                      <a:r>
                        <a:rPr lang="en-US" sz="1900" b="1" dirty="0"/>
                        <a:t>Upskills the Naval Workforce: </a:t>
                      </a:r>
                      <a:r>
                        <a:rPr lang="en-US" sz="1900" b="0" dirty="0"/>
                        <a:t>Acts as a digital transformation tool, training personnel in the use of AI, data analytics, and AR, creating a more technologically advanced and future-ready force while enhancing operational safety.</a:t>
                      </a:r>
                      <a:endParaRPr lang="en-IN" sz="1900" b="0"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endParaRPr lang="en-IN"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League Spartan"/>
                          <a:ea typeface="League Spartan"/>
                          <a:cs typeface="League Spartan"/>
                          <a:sym typeface="League Spartan"/>
                        </a:rPr>
                        <a:t>Benefits of the solution </a:t>
                      </a:r>
                      <a:endParaRPr lang="en-IN" sz="1800" dirty="0">
                        <a:solidFill>
                          <a:schemeClr val="tx1"/>
                        </a:solidFill>
                        <a:latin typeface="League Spartan"/>
                        <a:ea typeface="League Spartan"/>
                        <a:cs typeface="League Spartan"/>
                        <a:sym typeface="League Spartan"/>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p>
                      <a:pPr algn="just"/>
                      <a:r>
                        <a:rPr lang="en-US" dirty="0">
                          <a:solidFill>
                            <a:schemeClr val="bg1"/>
                          </a:solidFill>
                        </a:rPr>
                        <a:t>Significant Fuel &amp; Cost Reduction 💰</a:t>
                      </a:r>
                    </a:p>
                    <a:p>
                      <a:pPr algn="just"/>
                      <a:r>
                        <a:rPr lang="en-US" b="0" dirty="0">
                          <a:solidFill>
                            <a:schemeClr val="bg1"/>
                          </a:solidFill>
                        </a:rPr>
                        <a:t>By enabling predictive, perfectly timed cleanings based on the actual condition of the hull, the solution directly reduces hydrodynamic drag. This leads to major reductions in fuel consumption and lowers overall operational costs by preventing severe fouling and extending the life of expensive anti-fouling coatings.</a:t>
                      </a:r>
                    </a:p>
                    <a:p>
                      <a:pPr algn="just"/>
                      <a:endParaRPr lang="en-US" dirty="0">
                        <a:solidFill>
                          <a:schemeClr val="bg1"/>
                        </a:solidFill>
                      </a:endParaRPr>
                    </a:p>
                    <a:p>
                      <a:pPr algn="just"/>
                      <a:r>
                        <a:rPr lang="en-US" dirty="0">
                          <a:solidFill>
                            <a:schemeClr val="bg1"/>
                          </a:solidFill>
                        </a:rPr>
                        <a:t>Increased Mission Readiness &amp; Asset Availability 🚢</a:t>
                      </a:r>
                    </a:p>
                    <a:p>
                      <a:pPr algn="just"/>
                      <a:r>
                        <a:rPr lang="en-US" b="0" dirty="0">
                          <a:solidFill>
                            <a:schemeClr val="bg1"/>
                          </a:solidFill>
                        </a:rPr>
                        <a:t>The system ensures naval vessels operate at peak performance with optimal speed and maneuverability. By shifting from reactive to proactive maintenance, it significantly reduces unexpected downtime and the need for extensive dry-docking, maximizing the operational availability of the fleet.</a:t>
                      </a:r>
                    </a:p>
                    <a:p>
                      <a:pPr algn="just"/>
                      <a:endParaRPr lang="en-US" dirty="0">
                        <a:solidFill>
                          <a:schemeClr val="bg1"/>
                        </a:solidFill>
                      </a:endParaRPr>
                    </a:p>
                    <a:p>
                      <a:pPr algn="just"/>
                      <a:r>
                        <a:rPr lang="en-US" dirty="0">
                          <a:solidFill>
                            <a:schemeClr val="bg1"/>
                          </a:solidFill>
                        </a:rPr>
                        <a:t>Superior Threat Identification Accuracy 🎯</a:t>
                      </a:r>
                    </a:p>
                    <a:p>
                      <a:pPr algn="just"/>
                      <a:r>
                        <a:rPr lang="en-US" b="0" dirty="0">
                          <a:solidFill>
                            <a:schemeClr val="bg1"/>
                          </a:solidFill>
                        </a:rPr>
                        <a:t>Unlike generic global models, your solution uses an AI model trained specifically on the 11 key fouling species found in Indian waters. This delivers an unparalleled degree of accuracy and relevance, providing the Indian Navy with tactical intelligence tailored to its specific area of operations.</a:t>
                      </a:r>
                    </a:p>
                    <a:p>
                      <a:pPr algn="just"/>
                      <a:endParaRPr lang="en-US" dirty="0">
                        <a:solidFill>
                          <a:schemeClr val="bg1"/>
                        </a:solidFill>
                      </a:endParaRPr>
                    </a:p>
                    <a:p>
                      <a:pPr algn="just"/>
                      <a:r>
                        <a:rPr lang="en-US" dirty="0">
                          <a:solidFill>
                            <a:schemeClr val="bg1"/>
                          </a:solidFill>
                        </a:rPr>
                        <a:t>Enhanced Personnel Safety ✅</a:t>
                      </a:r>
                    </a:p>
                    <a:p>
                      <a:pPr algn="just"/>
                      <a:r>
                        <a:rPr lang="en-US" b="0" dirty="0">
                          <a:solidFill>
                            <a:schemeClr val="bg1"/>
                          </a:solidFill>
                        </a:rPr>
                        <a:t>Features like the remote QR-based image capture allow for the inspection of confined, submerged, or hard-to-reach areas of a ship's hull without putting divers or crew in potentially hazardous situations. This makes the data collection process not only more comprehensive but also significantly safer.</a:t>
                      </a:r>
                    </a:p>
                    <a:p>
                      <a:pPr algn="just"/>
                      <a:endParaRPr lang="en-US" dirty="0">
                        <a:solidFill>
                          <a:schemeClr val="bg1"/>
                        </a:solidFill>
                      </a:endParaRPr>
                    </a:p>
                    <a:p>
                      <a:pPr algn="just"/>
                      <a:r>
                        <a:rPr lang="en-US" dirty="0">
                          <a:solidFill>
                            <a:schemeClr val="bg1"/>
                          </a:solidFill>
                        </a:rPr>
                        <a:t>Accelerated Decision-Making &amp; Workforce Training 🧠</a:t>
                      </a:r>
                    </a:p>
                    <a:p>
                      <a:pPr algn="just"/>
                      <a:r>
                        <a:rPr lang="en-US" b="0" dirty="0">
                          <a:solidFill>
                            <a:schemeClr val="bg1"/>
                          </a:solidFill>
                        </a:rPr>
                        <a:t>The integrated AI Assistant empowers personnel to get instant answers about complex reports. Furthermore, the Augmented Reality (AR) visualization acts as a powerful training tool, helping new crew members quickly learn to identify species and understand fouling severity in a real-world context.</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24487176"/>
                  </a:ext>
                </a:extLst>
              </a:tr>
            </a:tbl>
          </a:graphicData>
        </a:graphic>
      </p:graphicFrame>
      <p:grpSp>
        <p:nvGrpSpPr>
          <p:cNvPr id="2" name="Group 2"/>
          <p:cNvGrpSpPr/>
          <p:nvPr/>
        </p:nvGrpSpPr>
        <p:grpSpPr>
          <a:xfrm>
            <a:off x="1714500"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IMPACT AND BENEFITS</a:t>
              </a:r>
            </a:p>
          </p:txBody>
        </p:sp>
      </p:gr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sp>
      </p:grpSp>
      <p:grpSp>
        <p:nvGrpSpPr>
          <p:cNvPr id="8" name="Group 8"/>
          <p:cNvGrpSpPr/>
          <p:nvPr/>
        </p:nvGrpSpPr>
        <p:grpSpPr>
          <a:xfrm>
            <a:off x="10689142" y="2788815"/>
            <a:ext cx="9149920" cy="6088856"/>
            <a:chOff x="0" y="0"/>
            <a:chExt cx="12199893"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2286</Words>
  <Application>Microsoft Office PowerPoint</Application>
  <PresentationFormat>Custom</PresentationFormat>
  <Paragraphs>166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League Spartan</vt:lpstr>
      <vt:lpstr>Wingdings</vt:lpstr>
      <vt:lpstr>Garamond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VERSE HACKATHON 2025 (3).pptx</dc:title>
  <dc:creator>Atharva Ralegankar</dc:creator>
  <cp:lastModifiedBy>Atharva Ralegankar</cp:lastModifiedBy>
  <cp:revision>2</cp:revision>
  <dcterms:created xsi:type="dcterms:W3CDTF">2006-08-16T00:00:00Z</dcterms:created>
  <dcterms:modified xsi:type="dcterms:W3CDTF">2025-09-19T11:49:20Z</dcterms:modified>
  <dc:identifier>DAGyy09PZKM</dc:identifier>
</cp:coreProperties>
</file>