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Default Extension="xlsm" ContentType="application/vnd.ms-excel.sheet.macroEnabled.12"/>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4" r:id="rId4"/>
    <p:sldId id="265" r:id="rId5"/>
    <p:sldId id="266" r:id="rId6"/>
    <p:sldId id="286" r:id="rId7"/>
    <p:sldId id="272" r:id="rId8"/>
    <p:sldId id="273" r:id="rId9"/>
    <p:sldId id="274" r:id="rId10"/>
    <p:sldId id="287" r:id="rId11"/>
    <p:sldId id="275" r:id="rId12"/>
    <p:sldId id="278" r:id="rId13"/>
    <p:sldId id="280" r:id="rId14"/>
    <p:sldId id="281" r:id="rId15"/>
    <p:sldId id="282" r:id="rId16"/>
    <p:sldId id="284" r:id="rId17"/>
    <p:sldId id="283" r:id="rId18"/>
    <p:sldId id="288" r:id="rId19"/>
    <p:sldId id="28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8501/" TargetMode="External"/><Relationship Id="rId2" Type="http://schemas.openxmlformats.org/officeDocument/2006/relationships/hyperlink" Target="https://d625-34-27-126-2.ngrok-free.ap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Office_Excel_Macro-Enabled_Worksheet1.xlsm"/><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1200" y="2209800"/>
            <a:ext cx="3878947" cy="584775"/>
          </a:xfrm>
          <a:prstGeom prst="rect">
            <a:avLst/>
          </a:prstGeom>
          <a:noFill/>
        </p:spPr>
        <p:txBody>
          <a:bodyPr wrap="none" rtlCol="0">
            <a:spAutoFit/>
          </a:bodyPr>
          <a:lstStyle/>
          <a:p>
            <a:r>
              <a:rPr lang="en-US" sz="3200" b="1" dirty="0" smtClean="0">
                <a:solidFill>
                  <a:srgbClr val="FF0066"/>
                </a:solidFill>
              </a:rPr>
              <a:t>Stock Price Prediction</a:t>
            </a:r>
            <a:endParaRPr lang="en-US" sz="3200" b="1" dirty="0">
              <a:solidFill>
                <a:srgbClr val="FF0066"/>
              </a:solidFill>
            </a:endParaRPr>
          </a:p>
        </p:txBody>
      </p:sp>
      <p:sp>
        <p:nvSpPr>
          <p:cNvPr id="5" name="TextBox 4"/>
          <p:cNvSpPr txBox="1"/>
          <p:nvPr/>
        </p:nvSpPr>
        <p:spPr>
          <a:xfrm>
            <a:off x="2057400" y="2971800"/>
            <a:ext cx="3521477" cy="369332"/>
          </a:xfrm>
          <a:prstGeom prst="rect">
            <a:avLst/>
          </a:prstGeom>
          <a:noFill/>
        </p:spPr>
        <p:txBody>
          <a:bodyPr wrap="none" rtlCol="0">
            <a:spAutoFit/>
          </a:bodyPr>
          <a:lstStyle/>
          <a:p>
            <a:r>
              <a:rPr lang="en-US" dirty="0" smtClean="0"/>
              <a:t>An Analysis and Model Deployment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8382000" cy="4555093"/>
          </a:xfrm>
          <a:prstGeom prst="rect">
            <a:avLst/>
          </a:prstGeom>
          <a:noFill/>
        </p:spPr>
        <p:txBody>
          <a:bodyPr wrap="square" rtlCol="0">
            <a:spAutoFit/>
          </a:bodyPr>
          <a:lstStyle/>
          <a:p>
            <a:r>
              <a:rPr lang="en-US" sz="2000" b="1" u="sng" dirty="0" smtClean="0">
                <a:solidFill>
                  <a:srgbClr val="FF0066"/>
                </a:solidFill>
              </a:rPr>
              <a:t>Model Training</a:t>
            </a:r>
          </a:p>
          <a:p>
            <a:endParaRPr lang="en-US" b="1" dirty="0" smtClean="0"/>
          </a:p>
          <a:p>
            <a:r>
              <a:rPr lang="en-US" b="1" dirty="0" smtClean="0"/>
              <a:t>4.SVR Model</a:t>
            </a:r>
          </a:p>
          <a:p>
            <a:r>
              <a:rPr lang="en-US" b="1" dirty="0" smtClean="0"/>
              <a:t>Model Initialization</a:t>
            </a:r>
            <a:r>
              <a:rPr lang="en-US" dirty="0" smtClean="0"/>
              <a:t>:</a:t>
            </a:r>
          </a:p>
          <a:p>
            <a:pPr lvl="1"/>
            <a:r>
              <a:rPr lang="en-US" dirty="0" smtClean="0"/>
              <a:t>An SVR model is initialized with specific </a:t>
            </a:r>
            <a:r>
              <a:rPr lang="en-US" dirty="0" err="1" smtClean="0"/>
              <a:t>hyperparameters</a:t>
            </a:r>
            <a:r>
              <a:rPr lang="en-US" dirty="0" smtClean="0"/>
              <a:t>:</a:t>
            </a:r>
          </a:p>
          <a:p>
            <a:pPr lvl="2"/>
            <a:r>
              <a:rPr lang="en-US" dirty="0" smtClean="0"/>
              <a:t>C=10: Regularization parameter that controls the trade-off between achieving a low training error and a low testing error that is robust to </a:t>
            </a:r>
            <a:r>
              <a:rPr lang="en-US" dirty="0" err="1" smtClean="0"/>
              <a:t>overfitting</a:t>
            </a:r>
            <a:r>
              <a:rPr lang="en-US" dirty="0" smtClean="0"/>
              <a:t>.</a:t>
            </a:r>
          </a:p>
          <a:p>
            <a:pPr lvl="2"/>
            <a:r>
              <a:rPr lang="en-US" dirty="0" smtClean="0"/>
              <a:t>epsilon=0.01: Defines the epsilon-tube within which no penalty is associated with training losses.</a:t>
            </a:r>
          </a:p>
          <a:p>
            <a:pPr lvl="2"/>
            <a:r>
              <a:rPr lang="en-US" dirty="0" smtClean="0"/>
              <a:t>gamma='scale': Kernel coefficient for '</a:t>
            </a:r>
            <a:r>
              <a:rPr lang="en-US" dirty="0" err="1" smtClean="0"/>
              <a:t>rbf</a:t>
            </a:r>
            <a:r>
              <a:rPr lang="en-US" dirty="0" smtClean="0"/>
              <a:t>', 'poly', and 'sigmoid'. In this case, the default value of 'scale' is used.</a:t>
            </a:r>
          </a:p>
          <a:p>
            <a:pPr lvl="2"/>
            <a:r>
              <a:rPr lang="en-US" dirty="0" smtClean="0"/>
              <a:t>kernel='linear': Specifies the linear kernel function.</a:t>
            </a:r>
          </a:p>
          <a:p>
            <a:r>
              <a:rPr lang="en-US" b="1" dirty="0" smtClean="0"/>
              <a:t>Model Training</a:t>
            </a:r>
            <a:r>
              <a:rPr lang="en-US" dirty="0" smtClean="0"/>
              <a:t>:</a:t>
            </a:r>
          </a:p>
          <a:p>
            <a:pPr lvl="1"/>
            <a:r>
              <a:rPr lang="en-US" dirty="0" smtClean="0"/>
              <a:t>The SVR model is trained on the scaled training dataset using fit().</a:t>
            </a:r>
          </a:p>
          <a:p>
            <a:r>
              <a:rPr lang="en-US" b="1" dirty="0" smtClean="0"/>
              <a:t>Prediction</a:t>
            </a:r>
            <a:r>
              <a:rPr lang="en-US" dirty="0" smtClean="0"/>
              <a:t>:</a:t>
            </a:r>
          </a:p>
          <a:p>
            <a:pPr lvl="1"/>
            <a:r>
              <a:rPr lang="en-US" dirty="0" smtClean="0"/>
              <a:t>The trained model makes predictions on the scaled test dataset using predict().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8382000" cy="5663089"/>
          </a:xfrm>
          <a:prstGeom prst="rect">
            <a:avLst/>
          </a:prstGeom>
          <a:noFill/>
        </p:spPr>
        <p:txBody>
          <a:bodyPr wrap="square" rtlCol="0">
            <a:spAutoFit/>
          </a:bodyPr>
          <a:lstStyle/>
          <a:p>
            <a:r>
              <a:rPr lang="en-US" sz="2000" b="1" u="sng" dirty="0" smtClean="0">
                <a:solidFill>
                  <a:srgbClr val="FF0066"/>
                </a:solidFill>
              </a:rPr>
              <a:t>Model Training</a:t>
            </a:r>
          </a:p>
          <a:p>
            <a:endParaRPr lang="en-US" b="1" dirty="0" smtClean="0"/>
          </a:p>
          <a:p>
            <a:r>
              <a:rPr lang="en-US" b="1" dirty="0" smtClean="0"/>
              <a:t>5. ARIMA (</a:t>
            </a:r>
            <a:r>
              <a:rPr lang="en-US" b="1" dirty="0" err="1" smtClean="0"/>
              <a:t>AutoRegressive</a:t>
            </a:r>
            <a:r>
              <a:rPr lang="en-US" b="1" dirty="0" smtClean="0"/>
              <a:t> Integrated Moving Average) model</a:t>
            </a:r>
          </a:p>
          <a:p>
            <a:r>
              <a:rPr lang="en-US" b="1" dirty="0" smtClean="0"/>
              <a:t>Data Preparation</a:t>
            </a:r>
          </a:p>
          <a:p>
            <a:r>
              <a:rPr lang="en-US" b="1" dirty="0" smtClean="0"/>
              <a:t>Differencing</a:t>
            </a:r>
            <a:r>
              <a:rPr lang="en-US" dirty="0" smtClean="0"/>
              <a:t>:</a:t>
            </a:r>
          </a:p>
          <a:p>
            <a:pPr lvl="1"/>
            <a:r>
              <a:rPr lang="en-US" dirty="0" smtClean="0"/>
              <a:t>Differencing is applied to the Close column to make the time series stationary, which is a requirement for ARIMA modeling. The diff() function computes the difference between consecutive data points, and </a:t>
            </a:r>
            <a:r>
              <a:rPr lang="en-US" dirty="0" err="1" smtClean="0"/>
              <a:t>dropna</a:t>
            </a:r>
            <a:r>
              <a:rPr lang="en-US" dirty="0" smtClean="0"/>
              <a:t>() is used to remove any resulting </a:t>
            </a:r>
            <a:r>
              <a:rPr lang="en-US" dirty="0" err="1" smtClean="0"/>
              <a:t>NaN</a:t>
            </a:r>
            <a:r>
              <a:rPr lang="en-US" dirty="0" smtClean="0"/>
              <a:t> values.</a:t>
            </a:r>
          </a:p>
          <a:p>
            <a:r>
              <a:rPr lang="en-US" b="1" dirty="0" smtClean="0"/>
              <a:t>Parameter Tuning for ARIMA</a:t>
            </a:r>
          </a:p>
          <a:p>
            <a:r>
              <a:rPr lang="en-US" b="1" dirty="0" smtClean="0"/>
              <a:t>Grid Search for ARIMA Parameters</a:t>
            </a:r>
            <a:r>
              <a:rPr lang="en-US" dirty="0" smtClean="0"/>
              <a:t>:</a:t>
            </a:r>
          </a:p>
          <a:p>
            <a:pPr lvl="1"/>
            <a:r>
              <a:rPr lang="en-US" dirty="0" smtClean="0"/>
              <a:t>The ARIMA model requires three parameters: p (autoregressive part), d (differencing part), and q (moving average part).</a:t>
            </a:r>
          </a:p>
          <a:p>
            <a:pPr lvl="1"/>
            <a:r>
              <a:rPr lang="en-US" dirty="0" smtClean="0"/>
              <a:t>The ranges for p, d, and q are set as follows:</a:t>
            </a:r>
          </a:p>
          <a:p>
            <a:pPr lvl="2"/>
            <a:r>
              <a:rPr lang="en-US" dirty="0" smtClean="0"/>
              <a:t>p = range(0, 6): Autoregressive terms.</a:t>
            </a:r>
          </a:p>
          <a:p>
            <a:pPr lvl="2"/>
            <a:r>
              <a:rPr lang="en-US" dirty="0" smtClean="0"/>
              <a:t>d = range(0, 2): Differencing order.</a:t>
            </a:r>
          </a:p>
          <a:p>
            <a:pPr lvl="2"/>
            <a:r>
              <a:rPr lang="en-US" dirty="0" smtClean="0"/>
              <a:t>q = range(0, 6): Moving average terms.</a:t>
            </a:r>
          </a:p>
          <a:p>
            <a:pPr lvl="1"/>
            <a:r>
              <a:rPr lang="en-US" dirty="0" smtClean="0"/>
              <a:t>A list of all possible combinations of p, d, and q values is created using </a:t>
            </a:r>
            <a:r>
              <a:rPr lang="en-US" dirty="0" err="1" smtClean="0"/>
              <a:t>itertools.product</a:t>
            </a:r>
            <a:r>
              <a:rPr lang="en-US" dirty="0" smtClean="0"/>
              <a:t>().</a:t>
            </a:r>
          </a:p>
          <a:p>
            <a:pPr lvl="1"/>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1"/>
            <a:ext cx="8382000" cy="7078861"/>
          </a:xfrm>
          <a:prstGeom prst="rect">
            <a:avLst/>
          </a:prstGeom>
          <a:noFill/>
        </p:spPr>
        <p:txBody>
          <a:bodyPr wrap="square" rtlCol="0">
            <a:spAutoFit/>
          </a:bodyPr>
          <a:lstStyle/>
          <a:p>
            <a:r>
              <a:rPr lang="en-US" sz="2000" b="1" u="sng" dirty="0" smtClean="0">
                <a:solidFill>
                  <a:srgbClr val="FF0066"/>
                </a:solidFill>
              </a:rPr>
              <a:t>Model Evaluation</a:t>
            </a:r>
          </a:p>
          <a:p>
            <a:endParaRPr lang="en-US" sz="2000" u="sng" dirty="0" smtClean="0"/>
          </a:p>
          <a:p>
            <a:r>
              <a:rPr lang="en-US" dirty="0" smtClean="0"/>
              <a:t>To evaluate the performance of the five models implemented in the notebook, we can use standard regression performance metrics such as Mean Absolute Error (MAE), Mean Squared Error (MSE), Root Mean Squared Error (RMSE), and R-squared (R²). These metrics provide insights into how well each model predicts the target variable.</a:t>
            </a:r>
          </a:p>
          <a:p>
            <a:endParaRPr lang="en-IN" dirty="0" smtClean="0"/>
          </a:p>
          <a:p>
            <a:r>
              <a:rPr lang="en-US" dirty="0" smtClean="0"/>
              <a:t>The metrics we are considering include Mean Absolute Error (MAE), Mean Squared Error (MSE), Root Mean Squared Error (RMSE), and R-squared (R²).</a:t>
            </a:r>
          </a:p>
          <a:p>
            <a:r>
              <a:rPr lang="en-US" b="1" dirty="0" smtClean="0"/>
              <a:t>Evaluation of Models</a:t>
            </a:r>
          </a:p>
          <a:p>
            <a:r>
              <a:rPr lang="en-US" b="1" dirty="0" smtClean="0"/>
              <a:t>Linear Regression</a:t>
            </a:r>
            <a:endParaRPr lang="en-US" dirty="0" smtClean="0"/>
          </a:p>
          <a:p>
            <a:pPr lvl="1"/>
            <a:r>
              <a:rPr lang="en-US" b="1" dirty="0" smtClean="0"/>
              <a:t>MAE:</a:t>
            </a:r>
            <a:r>
              <a:rPr lang="en-US" dirty="0" smtClean="0"/>
              <a:t> 5.82</a:t>
            </a:r>
          </a:p>
          <a:p>
            <a:pPr lvl="1"/>
            <a:r>
              <a:rPr lang="en-US" b="1" dirty="0" smtClean="0"/>
              <a:t>MSE:</a:t>
            </a:r>
            <a:r>
              <a:rPr lang="en-US" dirty="0" smtClean="0"/>
              <a:t> 65.68</a:t>
            </a:r>
          </a:p>
          <a:p>
            <a:pPr lvl="1"/>
            <a:r>
              <a:rPr lang="en-US" b="1" dirty="0" smtClean="0"/>
              <a:t>R²:</a:t>
            </a:r>
            <a:r>
              <a:rPr lang="en-US" dirty="0" smtClean="0"/>
              <a:t> 0.99986</a:t>
            </a:r>
          </a:p>
          <a:p>
            <a:r>
              <a:rPr lang="en-US" b="1" dirty="0" smtClean="0"/>
              <a:t>LSTM</a:t>
            </a:r>
            <a:endParaRPr lang="en-US" dirty="0" smtClean="0"/>
          </a:p>
          <a:p>
            <a:pPr lvl="1"/>
            <a:r>
              <a:rPr lang="en-US" b="1" dirty="0" smtClean="0"/>
              <a:t>MAE:</a:t>
            </a:r>
            <a:r>
              <a:rPr lang="en-US" dirty="0" smtClean="0"/>
              <a:t> 36.60</a:t>
            </a:r>
          </a:p>
          <a:p>
            <a:pPr lvl="1"/>
            <a:r>
              <a:rPr lang="en-US" b="1" dirty="0" smtClean="0"/>
              <a:t>MSE:</a:t>
            </a:r>
            <a:r>
              <a:rPr lang="en-US" dirty="0" smtClean="0"/>
              <a:t> 6045.97</a:t>
            </a:r>
          </a:p>
          <a:p>
            <a:pPr lvl="1"/>
            <a:r>
              <a:rPr lang="en-US" b="1" dirty="0" smtClean="0"/>
              <a:t>RMSE:</a:t>
            </a:r>
            <a:r>
              <a:rPr lang="en-US" dirty="0" smtClean="0"/>
              <a:t> 77.76</a:t>
            </a:r>
          </a:p>
          <a:p>
            <a:r>
              <a:rPr lang="en-US" b="1" dirty="0" smtClean="0"/>
              <a:t>Random Forest Regression</a:t>
            </a:r>
            <a:endParaRPr lang="en-US" dirty="0" smtClean="0"/>
          </a:p>
          <a:p>
            <a:pPr lvl="1"/>
            <a:r>
              <a:rPr lang="en-US" b="1" dirty="0" smtClean="0"/>
              <a:t>MAE:</a:t>
            </a:r>
            <a:r>
              <a:rPr lang="en-US" dirty="0" smtClean="0"/>
              <a:t> 4.67</a:t>
            </a:r>
          </a:p>
          <a:p>
            <a:pPr lvl="1"/>
            <a:r>
              <a:rPr lang="en-US" b="1" dirty="0" smtClean="0"/>
              <a:t>MSE:</a:t>
            </a:r>
            <a:r>
              <a:rPr lang="en-US" dirty="0" smtClean="0"/>
              <a:t> 49.85</a:t>
            </a:r>
          </a:p>
          <a:p>
            <a:pPr lvl="1"/>
            <a:r>
              <a:rPr lang="en-US" b="1" dirty="0" smtClean="0"/>
              <a:t>RMSE:</a:t>
            </a:r>
            <a:r>
              <a:rPr lang="en-US" dirty="0" smtClean="0"/>
              <a:t> 7.06</a:t>
            </a:r>
          </a:p>
          <a:p>
            <a:endParaRPr lang="en-US" dirty="0" smtClean="0"/>
          </a:p>
          <a:p>
            <a:endParaRPr lang="en-IN"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8382000" cy="6247864"/>
          </a:xfrm>
          <a:prstGeom prst="rect">
            <a:avLst/>
          </a:prstGeom>
          <a:noFill/>
        </p:spPr>
        <p:txBody>
          <a:bodyPr wrap="square" rtlCol="0">
            <a:spAutoFit/>
          </a:bodyPr>
          <a:lstStyle/>
          <a:p>
            <a:r>
              <a:rPr lang="en-US" sz="2000" b="1" u="sng" dirty="0" smtClean="0">
                <a:solidFill>
                  <a:srgbClr val="FF0066"/>
                </a:solidFill>
              </a:rPr>
              <a:t>Best Model Selection: SVR</a:t>
            </a:r>
          </a:p>
          <a:p>
            <a:endParaRPr lang="en-US" sz="2000" b="1" u="sng" dirty="0" smtClean="0"/>
          </a:p>
          <a:p>
            <a:r>
              <a:rPr lang="en-US" b="1" dirty="0" smtClean="0"/>
              <a:t>Support Vector Regression (SVR)</a:t>
            </a:r>
            <a:endParaRPr lang="en-US" dirty="0" smtClean="0"/>
          </a:p>
          <a:p>
            <a:pPr lvl="1"/>
            <a:r>
              <a:rPr lang="en-US" b="1" dirty="0" smtClean="0"/>
              <a:t>MAE:</a:t>
            </a:r>
            <a:r>
              <a:rPr lang="en-US" dirty="0" smtClean="0"/>
              <a:t> 3.38</a:t>
            </a:r>
          </a:p>
          <a:p>
            <a:pPr lvl="1"/>
            <a:r>
              <a:rPr lang="en-US" b="1" dirty="0" smtClean="0"/>
              <a:t>MSE:</a:t>
            </a:r>
            <a:r>
              <a:rPr lang="en-US" dirty="0" smtClean="0"/>
              <a:t> 23.52</a:t>
            </a:r>
          </a:p>
          <a:p>
            <a:pPr lvl="1"/>
            <a:r>
              <a:rPr lang="en-US" b="1" dirty="0" smtClean="0"/>
              <a:t>R²:</a:t>
            </a:r>
            <a:r>
              <a:rPr lang="en-US" dirty="0" smtClean="0"/>
              <a:t> 0.99995</a:t>
            </a:r>
          </a:p>
          <a:p>
            <a:r>
              <a:rPr lang="en-US" b="1" dirty="0" smtClean="0"/>
              <a:t>ARIMA</a:t>
            </a:r>
            <a:endParaRPr lang="en-US" dirty="0" smtClean="0"/>
          </a:p>
          <a:p>
            <a:pPr lvl="1"/>
            <a:r>
              <a:rPr lang="en-US" b="1" dirty="0" smtClean="0"/>
              <a:t>MAE:</a:t>
            </a:r>
            <a:r>
              <a:rPr lang="en-US" dirty="0" smtClean="0"/>
              <a:t> 38.74</a:t>
            </a:r>
          </a:p>
          <a:p>
            <a:pPr lvl="1"/>
            <a:r>
              <a:rPr lang="en-US" b="1" dirty="0" smtClean="0"/>
              <a:t>MSE:</a:t>
            </a:r>
            <a:r>
              <a:rPr lang="en-US" dirty="0" smtClean="0"/>
              <a:t> 2783.51</a:t>
            </a:r>
          </a:p>
          <a:p>
            <a:pPr lvl="1"/>
            <a:r>
              <a:rPr lang="en-US" b="1" dirty="0" smtClean="0"/>
              <a:t>RMSE:</a:t>
            </a:r>
            <a:r>
              <a:rPr lang="en-US" dirty="0" smtClean="0"/>
              <a:t> 52.76</a:t>
            </a:r>
          </a:p>
          <a:p>
            <a:r>
              <a:rPr lang="en-US" b="1" dirty="0" smtClean="0"/>
              <a:t>Selecting the Best Model</a:t>
            </a:r>
          </a:p>
          <a:p>
            <a:r>
              <a:rPr lang="en-US" dirty="0" smtClean="0"/>
              <a:t>The best model should have the lowest MAE, MSE, and RMSE values, which indicate lower prediction errors, and the highest R-squared value, indicating a better fit to the data.</a:t>
            </a:r>
          </a:p>
          <a:p>
            <a:r>
              <a:rPr lang="en-US" b="1" dirty="0" smtClean="0"/>
              <a:t>Conclusion</a:t>
            </a:r>
          </a:p>
          <a:p>
            <a:r>
              <a:rPr lang="en-US" dirty="0" smtClean="0"/>
              <a:t>The </a:t>
            </a:r>
            <a:r>
              <a:rPr lang="en-US" b="1" dirty="0" smtClean="0"/>
              <a:t>Support Vector Regression (SVR)</a:t>
            </a:r>
            <a:r>
              <a:rPr lang="en-US" dirty="0" smtClean="0"/>
              <a:t> model performs the best overall, as it has the lowest MAE and MSE, indicating the smallest prediction errors, and the highest R² value, indicating the best fit to the data.</a:t>
            </a:r>
          </a:p>
          <a:p>
            <a:r>
              <a:rPr lang="en-US" dirty="0" smtClean="0"/>
              <a:t>Overall, </a:t>
            </a:r>
            <a:r>
              <a:rPr lang="en-US" b="1" dirty="0" smtClean="0"/>
              <a:t>Support Vector Regression (SVR)</a:t>
            </a:r>
            <a:r>
              <a:rPr lang="en-US" dirty="0" smtClean="0"/>
              <a:t> is the recommended choice based on the evaluation metrics provided. If interpretability or computational efficiency were considerations, other models might be chosen, but purely based on prediction performance, SVR is superior.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8382000" cy="5416868"/>
          </a:xfrm>
          <a:prstGeom prst="rect">
            <a:avLst/>
          </a:prstGeom>
          <a:noFill/>
        </p:spPr>
        <p:txBody>
          <a:bodyPr wrap="square" rtlCol="0">
            <a:spAutoFit/>
          </a:bodyPr>
          <a:lstStyle/>
          <a:p>
            <a:r>
              <a:rPr lang="en-US" sz="2000" b="1" u="sng" dirty="0" smtClean="0">
                <a:solidFill>
                  <a:srgbClr val="FF0066"/>
                </a:solidFill>
              </a:rPr>
              <a:t>Deployment</a:t>
            </a:r>
          </a:p>
          <a:p>
            <a:endParaRPr lang="en-US" sz="2000" b="1" u="sng" dirty="0" smtClean="0"/>
          </a:p>
          <a:p>
            <a:r>
              <a:rPr lang="en-US" b="1" dirty="0" smtClean="0"/>
              <a:t>1. Model Training and Saving</a:t>
            </a:r>
            <a:r>
              <a:rPr lang="en-US" dirty="0" smtClean="0"/>
              <a:t>:</a:t>
            </a:r>
          </a:p>
          <a:p>
            <a:r>
              <a:rPr lang="en-US" dirty="0" smtClean="0"/>
              <a:t>Trained the Random Forest model on the training dataset.</a:t>
            </a:r>
          </a:p>
          <a:p>
            <a:r>
              <a:rPr lang="en-US" dirty="0" smtClean="0"/>
              <a:t>Saved the trained model using </a:t>
            </a:r>
            <a:r>
              <a:rPr lang="en-US" dirty="0" err="1" smtClean="0"/>
              <a:t>joblib</a:t>
            </a:r>
            <a:r>
              <a:rPr lang="en-US" dirty="0" smtClean="0"/>
              <a:t> for later use in the web application.</a:t>
            </a:r>
          </a:p>
          <a:p>
            <a:r>
              <a:rPr lang="en-US" b="1" dirty="0" smtClean="0"/>
              <a:t>2.Setting Up </a:t>
            </a:r>
            <a:r>
              <a:rPr lang="en-US" b="1" dirty="0" err="1" smtClean="0"/>
              <a:t>Streamlit</a:t>
            </a:r>
            <a:r>
              <a:rPr lang="en-US" b="1" dirty="0" smtClean="0"/>
              <a:t> Application</a:t>
            </a:r>
            <a:r>
              <a:rPr lang="en-US" dirty="0" smtClean="0"/>
              <a:t>:</a:t>
            </a:r>
          </a:p>
          <a:p>
            <a:r>
              <a:rPr lang="en-US" dirty="0" smtClean="0"/>
              <a:t>Created a </a:t>
            </a:r>
            <a:r>
              <a:rPr lang="en-US" dirty="0" err="1" smtClean="0"/>
              <a:t>Streamlit</a:t>
            </a:r>
            <a:r>
              <a:rPr lang="en-US" dirty="0" smtClean="0"/>
              <a:t> application (app.py) to serve the model and allow users to input features and get predictions.</a:t>
            </a:r>
          </a:p>
          <a:p>
            <a:r>
              <a:rPr lang="en-IN" dirty="0" smtClean="0"/>
              <a:t>3. </a:t>
            </a:r>
            <a:r>
              <a:rPr lang="en-US" b="1" dirty="0" smtClean="0"/>
              <a:t>Setting Up </a:t>
            </a:r>
            <a:r>
              <a:rPr lang="en-US" b="1" dirty="0" err="1" smtClean="0"/>
              <a:t>Ngrok</a:t>
            </a:r>
            <a:r>
              <a:rPr lang="en-US" b="1" dirty="0" smtClean="0"/>
              <a:t> for Public Access</a:t>
            </a:r>
            <a:r>
              <a:rPr lang="en-US" dirty="0" smtClean="0"/>
              <a:t>:</a:t>
            </a:r>
          </a:p>
          <a:p>
            <a:r>
              <a:rPr lang="en-US" dirty="0" smtClean="0"/>
              <a:t>Used </a:t>
            </a:r>
            <a:r>
              <a:rPr lang="en-US" dirty="0" err="1" smtClean="0"/>
              <a:t>Ngrok</a:t>
            </a:r>
            <a:r>
              <a:rPr lang="en-US" dirty="0" smtClean="0"/>
              <a:t> to create a secure tunnel to the </a:t>
            </a:r>
            <a:r>
              <a:rPr lang="en-US" dirty="0" err="1" smtClean="0"/>
              <a:t>Streamlit</a:t>
            </a:r>
            <a:r>
              <a:rPr lang="en-US" dirty="0" smtClean="0"/>
              <a:t> application, making it accessible over the internet.</a:t>
            </a:r>
          </a:p>
          <a:p>
            <a:r>
              <a:rPr lang="en-IN" dirty="0" smtClean="0"/>
              <a:t>4. </a:t>
            </a:r>
            <a:r>
              <a:rPr lang="en-US" b="1" dirty="0" smtClean="0"/>
              <a:t>Running the Application</a:t>
            </a:r>
            <a:r>
              <a:rPr lang="en-US" dirty="0" smtClean="0"/>
              <a:t>:</a:t>
            </a:r>
          </a:p>
          <a:p>
            <a:r>
              <a:rPr lang="en-US" dirty="0" smtClean="0"/>
              <a:t>Executed the Python script to launch the </a:t>
            </a:r>
            <a:r>
              <a:rPr lang="en-US" dirty="0" err="1" smtClean="0"/>
              <a:t>Streamlit</a:t>
            </a:r>
            <a:r>
              <a:rPr lang="en-US" dirty="0" smtClean="0"/>
              <a:t> application and establish the </a:t>
            </a:r>
            <a:r>
              <a:rPr lang="en-US" dirty="0" err="1" smtClean="0"/>
              <a:t>Ngrok</a:t>
            </a:r>
            <a:r>
              <a:rPr lang="en-US" dirty="0" smtClean="0"/>
              <a:t> tunnel.</a:t>
            </a:r>
          </a:p>
          <a:p>
            <a:endParaRPr lang="en-US" b="1" dirty="0" smtClean="0"/>
          </a:p>
          <a:p>
            <a:r>
              <a:rPr lang="en-US" b="1" dirty="0" smtClean="0"/>
              <a:t>Link to the Web Application</a:t>
            </a:r>
            <a:endParaRPr lang="en-US" dirty="0" smtClean="0"/>
          </a:p>
          <a:p>
            <a:r>
              <a:rPr lang="en-US" dirty="0" smtClean="0"/>
              <a:t>The web application is hosted using </a:t>
            </a:r>
            <a:r>
              <a:rPr lang="en-US" dirty="0" err="1" smtClean="0"/>
              <a:t>Ngrok</a:t>
            </a:r>
            <a:r>
              <a:rPr lang="en-US" dirty="0" smtClean="0"/>
              <a:t> and can be accessed via the following URL:</a:t>
            </a:r>
          </a:p>
          <a:p>
            <a:r>
              <a:rPr lang="en-US" dirty="0" err="1" smtClean="0"/>
              <a:t>Streamlit</a:t>
            </a:r>
            <a:r>
              <a:rPr lang="en-US" dirty="0" smtClean="0"/>
              <a:t> app is live at </a:t>
            </a:r>
            <a:r>
              <a:rPr lang="en-US" dirty="0" err="1" smtClean="0"/>
              <a:t>NgrokTunnel</a:t>
            </a:r>
            <a:r>
              <a:rPr lang="en-US" dirty="0" smtClean="0"/>
              <a:t>: "</a:t>
            </a:r>
            <a:r>
              <a:rPr lang="en-US" dirty="0" smtClean="0">
                <a:hlinkClick r:id="rId2"/>
              </a:rPr>
              <a:t>https://d625-34-27-126-2.ngrok-free.app</a:t>
            </a:r>
            <a:r>
              <a:rPr lang="en-US" dirty="0" smtClean="0"/>
              <a:t>" -&gt; "</a:t>
            </a:r>
            <a:r>
              <a:rPr lang="en-US" dirty="0" smtClean="0">
                <a:hlinkClick r:id="rId3"/>
              </a:rPr>
              <a:t>http://localhost:8501</a:t>
            </a:r>
            <a:r>
              <a:rPr lang="en-US" dirty="0"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8382000" cy="4278094"/>
          </a:xfrm>
          <a:prstGeom prst="rect">
            <a:avLst/>
          </a:prstGeom>
          <a:noFill/>
        </p:spPr>
        <p:txBody>
          <a:bodyPr wrap="square" rtlCol="0">
            <a:spAutoFit/>
          </a:bodyPr>
          <a:lstStyle/>
          <a:p>
            <a:r>
              <a:rPr lang="en-US" sz="2000" b="1" u="sng" dirty="0" smtClean="0">
                <a:solidFill>
                  <a:srgbClr val="FF0066"/>
                </a:solidFill>
              </a:rPr>
              <a:t>Difficulties</a:t>
            </a:r>
          </a:p>
          <a:p>
            <a:endParaRPr lang="en-IN" b="1" u="sng" dirty="0" smtClean="0"/>
          </a:p>
          <a:p>
            <a:r>
              <a:rPr lang="en-US" dirty="0" smtClean="0"/>
              <a:t>Lot of difficulties were faced while the execution of this project and some of the prime </a:t>
            </a:r>
          </a:p>
          <a:p>
            <a:r>
              <a:rPr lang="en-US" dirty="0" smtClean="0"/>
              <a:t>Difficulties are listed below.</a:t>
            </a:r>
          </a:p>
          <a:p>
            <a:endParaRPr lang="en-US" dirty="0" smtClean="0"/>
          </a:p>
          <a:p>
            <a:pPr marL="342900" indent="-342900">
              <a:buAutoNum type="arabicPeriod"/>
            </a:pPr>
            <a:r>
              <a:rPr lang="en-US" b="1" dirty="0" err="1" smtClean="0"/>
              <a:t>Hyperparameter</a:t>
            </a:r>
            <a:r>
              <a:rPr lang="en-US" b="1" dirty="0" smtClean="0"/>
              <a:t> Tuning</a:t>
            </a:r>
            <a:r>
              <a:rPr lang="en-US" dirty="0" smtClean="0"/>
              <a:t>: Finding the optimal hyper parameters for the chosen model requires extensive experimentation and cross-validation, which is computationally intensive. For </a:t>
            </a:r>
            <a:r>
              <a:rPr lang="en-US" dirty="0" err="1" smtClean="0"/>
              <a:t>eg</a:t>
            </a:r>
            <a:r>
              <a:rPr lang="en-US" dirty="0" smtClean="0"/>
              <a:t>.  For Random forest hyper parameter tuning, the computation was taking lot of time of more than 12 hours in </a:t>
            </a:r>
            <a:r>
              <a:rPr lang="en-US" dirty="0" err="1" smtClean="0"/>
              <a:t>colab</a:t>
            </a:r>
            <a:r>
              <a:rPr lang="en-US" dirty="0" smtClean="0"/>
              <a:t> . And hence </a:t>
            </a:r>
            <a:r>
              <a:rPr lang="en-US" dirty="0" err="1" smtClean="0"/>
              <a:t>colab</a:t>
            </a:r>
            <a:r>
              <a:rPr lang="en-US" dirty="0" smtClean="0"/>
              <a:t> runtime was disconnecting even before the execution completes. And then execution had to restart again multiple times.</a:t>
            </a:r>
          </a:p>
          <a:p>
            <a:pPr marL="342900" indent="-342900">
              <a:buAutoNum type="arabicPeriod"/>
            </a:pPr>
            <a:endParaRPr lang="en-IN" dirty="0" smtClean="0"/>
          </a:p>
          <a:p>
            <a:pPr marL="342900" indent="-342900"/>
            <a:r>
              <a:rPr lang="en-IN" dirty="0" smtClean="0"/>
              <a:t>       The issue was finally solved by performing the Hyper parameter tuning part locally in laptop using the  </a:t>
            </a:r>
            <a:r>
              <a:rPr lang="en-IN" dirty="0" err="1" smtClean="0"/>
              <a:t>Jupyter</a:t>
            </a:r>
            <a:r>
              <a:rPr lang="en-IN" dirty="0" smtClean="0"/>
              <a:t> note. Since it was done locally, the timeout issue found in </a:t>
            </a:r>
            <a:r>
              <a:rPr lang="en-IN" dirty="0" err="1" smtClean="0"/>
              <a:t>colab</a:t>
            </a:r>
            <a:r>
              <a:rPr lang="en-IN" dirty="0" smtClean="0"/>
              <a:t> was solved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8382000" cy="5109091"/>
          </a:xfrm>
          <a:prstGeom prst="rect">
            <a:avLst/>
          </a:prstGeom>
          <a:noFill/>
        </p:spPr>
        <p:txBody>
          <a:bodyPr wrap="square" rtlCol="0">
            <a:spAutoFit/>
          </a:bodyPr>
          <a:lstStyle/>
          <a:p>
            <a:r>
              <a:rPr lang="en-US" sz="2000" b="1" u="sng" dirty="0" smtClean="0">
                <a:solidFill>
                  <a:srgbClr val="FF0066"/>
                </a:solidFill>
              </a:rPr>
              <a:t>Difficulties</a:t>
            </a:r>
          </a:p>
          <a:p>
            <a:endParaRPr lang="en-IN" b="1" u="sng" dirty="0" smtClean="0"/>
          </a:p>
          <a:p>
            <a:pPr marL="342900" indent="-342900"/>
            <a:r>
              <a:rPr lang="en-US" b="1" dirty="0" smtClean="0"/>
              <a:t>2. Deployment</a:t>
            </a:r>
            <a:r>
              <a:rPr lang="en-US" dirty="0" smtClean="0"/>
              <a:t>: During deployment , the </a:t>
            </a:r>
            <a:r>
              <a:rPr lang="en-US" dirty="0" err="1" smtClean="0"/>
              <a:t>streamlit</a:t>
            </a:r>
            <a:r>
              <a:rPr lang="en-US" dirty="0" smtClean="0"/>
              <a:t> app was giving multiple issues.</a:t>
            </a:r>
          </a:p>
          <a:p>
            <a:pPr marL="342900" indent="-342900"/>
            <a:endParaRPr lang="en-US" dirty="0" smtClean="0"/>
          </a:p>
          <a:p>
            <a:pPr marL="342900" indent="-342900"/>
            <a:r>
              <a:rPr lang="en-IN" dirty="0" smtClean="0"/>
              <a:t>1) Initially link was not working and the page was not loading</a:t>
            </a:r>
            <a:endParaRPr lang="en-US" dirty="0" smtClean="0"/>
          </a:p>
          <a:p>
            <a:pPr marL="342900" indent="-342900"/>
            <a:r>
              <a:rPr lang="en-US" dirty="0" smtClean="0"/>
              <a:t>2) Incomplete Interface was visible as complete feature were not available as in below</a:t>
            </a:r>
          </a:p>
          <a:p>
            <a:pPr marL="342900" indent="-342900"/>
            <a:r>
              <a:rPr lang="en-US" dirty="0" smtClean="0"/>
              <a:t> image. </a:t>
            </a:r>
          </a:p>
          <a:p>
            <a:pPr marL="342900" indent="-342900">
              <a:buAutoNum type="arabicPeriod"/>
            </a:pPr>
            <a:endParaRPr lang="en-IN" dirty="0" smtClean="0"/>
          </a:p>
          <a:p>
            <a:pPr marL="342900" indent="-342900">
              <a:buAutoNum type="arabicPeriod"/>
            </a:pPr>
            <a:endParaRPr lang="en-US" dirty="0" smtClean="0"/>
          </a:p>
          <a:p>
            <a:pPr marL="342900" indent="-342900">
              <a:buAutoNum type="arabicPeriod"/>
            </a:pPr>
            <a:endParaRPr lang="en-US" dirty="0" smtClean="0"/>
          </a:p>
          <a:p>
            <a:pPr marL="342900" indent="-342900"/>
            <a:endParaRPr lang="en-US" dirty="0" smtClean="0"/>
          </a:p>
          <a:p>
            <a:pPr marL="342900" indent="-342900"/>
            <a:endParaRPr lang="en-US" dirty="0" smtClean="0"/>
          </a:p>
          <a:p>
            <a:pPr marL="342900" indent="-342900"/>
            <a:endParaRPr lang="en-US" dirty="0" smtClean="0"/>
          </a:p>
          <a:p>
            <a:pPr marL="342900" indent="-342900"/>
            <a:endParaRPr lang="en-IN" dirty="0" smtClean="0"/>
          </a:p>
          <a:p>
            <a:pPr marL="342900" indent="-342900"/>
            <a:endParaRPr lang="en-US" dirty="0" smtClean="0"/>
          </a:p>
          <a:p>
            <a:pPr marL="342900" indent="-342900"/>
            <a:endParaRPr lang="en-US" dirty="0" smtClean="0"/>
          </a:p>
          <a:p>
            <a:endParaRPr lang="en-US" dirty="0" smtClean="0"/>
          </a:p>
          <a:p>
            <a:endParaRPr lang="en-US" dirty="0"/>
          </a:p>
        </p:txBody>
      </p:sp>
      <p:pic>
        <p:nvPicPr>
          <p:cNvPr id="3" name="Picture 2"/>
          <p:cNvPicPr>
            <a:picLocks noChangeAspect="1" noChangeArrowheads="1"/>
          </p:cNvPicPr>
          <p:nvPr/>
        </p:nvPicPr>
        <p:blipFill>
          <a:blip r:embed="rId2"/>
          <a:srcRect/>
          <a:stretch>
            <a:fillRect/>
          </a:stretch>
        </p:blipFill>
        <p:spPr bwMode="auto">
          <a:xfrm>
            <a:off x="982026" y="2590800"/>
            <a:ext cx="3136645" cy="2819400"/>
          </a:xfrm>
          <a:prstGeom prst="rect">
            <a:avLst/>
          </a:prstGeom>
          <a:noFill/>
          <a:ln w="25400">
            <a:solidFill>
              <a:schemeClr val="accent1"/>
            </a:solidFill>
            <a:miter lim="800000"/>
            <a:headEnd/>
            <a:tailEnd/>
          </a:ln>
          <a:effectLst/>
        </p:spPr>
      </p:pic>
      <p:pic>
        <p:nvPicPr>
          <p:cNvPr id="4" name="Picture 2"/>
          <p:cNvPicPr>
            <a:picLocks noChangeAspect="1" noChangeArrowheads="1"/>
          </p:cNvPicPr>
          <p:nvPr/>
        </p:nvPicPr>
        <p:blipFill>
          <a:blip r:embed="rId3"/>
          <a:srcRect/>
          <a:stretch>
            <a:fillRect/>
          </a:stretch>
        </p:blipFill>
        <p:spPr bwMode="auto">
          <a:xfrm>
            <a:off x="4648200" y="2590799"/>
            <a:ext cx="3352800" cy="2864153"/>
          </a:xfrm>
          <a:prstGeom prst="rect">
            <a:avLst/>
          </a:prstGeom>
          <a:noFill/>
          <a:ln w="25400">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8382000" cy="2308324"/>
          </a:xfrm>
          <a:prstGeom prst="rect">
            <a:avLst/>
          </a:prstGeom>
          <a:noFill/>
        </p:spPr>
        <p:txBody>
          <a:bodyPr wrap="square" rtlCol="0">
            <a:spAutoFit/>
          </a:bodyPr>
          <a:lstStyle/>
          <a:p>
            <a:r>
              <a:rPr lang="en-US" b="1" u="sng" dirty="0" smtClean="0">
                <a:solidFill>
                  <a:srgbClr val="FF0066"/>
                </a:solidFill>
              </a:rPr>
              <a:t>Result</a:t>
            </a:r>
          </a:p>
          <a:p>
            <a:endParaRPr lang="en-IN" b="1" u="sng" dirty="0" smtClean="0"/>
          </a:p>
          <a:p>
            <a:pPr marL="342900" indent="-342900"/>
            <a:r>
              <a:rPr lang="en-US" dirty="0" smtClean="0"/>
              <a:t>       The stock price prediction was done for different stock (ITC) and  result came  close to the actual price as seen in below images in the stream lit app.</a:t>
            </a:r>
          </a:p>
          <a:p>
            <a:pPr marL="342900" indent="-342900"/>
            <a:endParaRPr lang="en-US" dirty="0" smtClean="0"/>
          </a:p>
          <a:p>
            <a:endParaRPr lang="en-US" dirty="0" smtClean="0"/>
          </a:p>
          <a:p>
            <a:r>
              <a:rPr lang="en-IN" dirty="0" smtClean="0"/>
              <a:t>	</a:t>
            </a:r>
            <a:endParaRPr lang="en-US" dirty="0" smtClean="0"/>
          </a:p>
          <a:p>
            <a:endParaRPr lang="en-US" dirty="0"/>
          </a:p>
        </p:txBody>
      </p:sp>
      <p:pic>
        <p:nvPicPr>
          <p:cNvPr id="1026" name="Picture 2"/>
          <p:cNvPicPr>
            <a:picLocks noChangeAspect="1" noChangeArrowheads="1"/>
          </p:cNvPicPr>
          <p:nvPr/>
        </p:nvPicPr>
        <p:blipFill>
          <a:blip r:embed="rId2"/>
          <a:srcRect/>
          <a:stretch>
            <a:fillRect/>
          </a:stretch>
        </p:blipFill>
        <p:spPr bwMode="auto">
          <a:xfrm>
            <a:off x="2647950" y="1752600"/>
            <a:ext cx="3752850" cy="464820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8382000" cy="3139321"/>
          </a:xfrm>
          <a:prstGeom prst="rect">
            <a:avLst/>
          </a:prstGeom>
          <a:noFill/>
        </p:spPr>
        <p:txBody>
          <a:bodyPr wrap="square" rtlCol="0">
            <a:spAutoFit/>
          </a:bodyPr>
          <a:lstStyle/>
          <a:p>
            <a:r>
              <a:rPr lang="en-US" b="1" u="sng" dirty="0" smtClean="0">
                <a:solidFill>
                  <a:srgbClr val="FF0066"/>
                </a:solidFill>
              </a:rPr>
              <a:t>Result</a:t>
            </a:r>
          </a:p>
          <a:p>
            <a:r>
              <a:rPr lang="en-IN" dirty="0" smtClean="0"/>
              <a:t>Once CSV is uploaded to the </a:t>
            </a:r>
            <a:r>
              <a:rPr lang="en-IN" dirty="0" err="1" smtClean="0"/>
              <a:t>streamlit</a:t>
            </a:r>
            <a:r>
              <a:rPr lang="en-IN" dirty="0" smtClean="0"/>
              <a:t> app, it  analyses the data using SVR model and evaluates the model as well as predict the Close price of next 5 days also.</a:t>
            </a:r>
            <a:endParaRPr lang="en-IN" dirty="0" smtClean="0"/>
          </a:p>
          <a:p>
            <a:pPr marL="342900" indent="-342900"/>
            <a:r>
              <a:rPr lang="en-US" dirty="0" smtClean="0"/>
              <a:t>       </a:t>
            </a:r>
            <a:endParaRPr lang="en-US" dirty="0" smtClean="0"/>
          </a:p>
          <a:p>
            <a:pPr marL="342900" indent="-342900"/>
            <a:r>
              <a:rPr lang="en-US" smtClean="0"/>
              <a:t>      The </a:t>
            </a:r>
            <a:r>
              <a:rPr lang="en-US" dirty="0" smtClean="0"/>
              <a:t>stock price prediction result came with some difference. Stock close prices can't </a:t>
            </a:r>
            <a:r>
              <a:rPr lang="en-US" dirty="0" smtClean="0"/>
              <a:t>be predicted </a:t>
            </a:r>
            <a:r>
              <a:rPr lang="en-US" dirty="0" smtClean="0"/>
              <a:t>with 100% accuracy. Financial markets are influenced by a vast number of factors, including economic indicators, market sentiment, geopolitical events, and even random noise. While models and analyses can provide probabilities and insights, they can't account for every variable or unforeseen event. Predicting stock prices involves dealing with a significant amount of uncertainty and risk.</a:t>
            </a:r>
          </a:p>
          <a:p>
            <a:pPr marL="342900" indent="-342900"/>
            <a:endParaRPr lang="en-US" dirty="0"/>
          </a:p>
        </p:txBody>
      </p:sp>
      <p:grpSp>
        <p:nvGrpSpPr>
          <p:cNvPr id="8" name="Group 7"/>
          <p:cNvGrpSpPr/>
          <p:nvPr/>
        </p:nvGrpSpPr>
        <p:grpSpPr>
          <a:xfrm>
            <a:off x="381000" y="3429000"/>
            <a:ext cx="4652564" cy="2883932"/>
            <a:chOff x="381000" y="2362200"/>
            <a:chExt cx="4652564" cy="2883932"/>
          </a:xfrm>
        </p:grpSpPr>
        <p:pic>
          <p:nvPicPr>
            <p:cNvPr id="2051" name="Picture 3"/>
            <p:cNvPicPr>
              <a:picLocks noChangeAspect="1" noChangeArrowheads="1"/>
            </p:cNvPicPr>
            <p:nvPr/>
          </p:nvPicPr>
          <p:blipFill>
            <a:blip r:embed="rId2"/>
            <a:srcRect/>
            <a:stretch>
              <a:fillRect/>
            </a:stretch>
          </p:blipFill>
          <p:spPr bwMode="auto">
            <a:xfrm>
              <a:off x="381000" y="2362200"/>
              <a:ext cx="4652564" cy="2286000"/>
            </a:xfrm>
            <a:prstGeom prst="rect">
              <a:avLst/>
            </a:prstGeom>
            <a:noFill/>
            <a:ln w="9525">
              <a:solidFill>
                <a:schemeClr val="tx1"/>
              </a:solidFill>
              <a:miter lim="800000"/>
              <a:headEnd/>
              <a:tailEnd/>
            </a:ln>
            <a:effectLst/>
          </p:spPr>
        </p:pic>
        <p:sp>
          <p:nvSpPr>
            <p:cNvPr id="6" name="TextBox 5"/>
            <p:cNvSpPr txBox="1"/>
            <p:nvPr/>
          </p:nvSpPr>
          <p:spPr>
            <a:xfrm>
              <a:off x="1447800" y="4876800"/>
              <a:ext cx="2590068" cy="369332"/>
            </a:xfrm>
            <a:prstGeom prst="rect">
              <a:avLst/>
            </a:prstGeom>
            <a:noFill/>
          </p:spPr>
          <p:txBody>
            <a:bodyPr wrap="none" rtlCol="0">
              <a:spAutoFit/>
            </a:bodyPr>
            <a:lstStyle/>
            <a:p>
              <a:r>
                <a:rPr lang="en-IN" dirty="0" smtClean="0"/>
                <a:t>App predicted Close price</a:t>
              </a:r>
              <a:endParaRPr lang="en-US" dirty="0"/>
            </a:p>
          </p:txBody>
        </p:sp>
      </p:grpSp>
      <p:grpSp>
        <p:nvGrpSpPr>
          <p:cNvPr id="9" name="Group 8"/>
          <p:cNvGrpSpPr/>
          <p:nvPr/>
        </p:nvGrpSpPr>
        <p:grpSpPr>
          <a:xfrm>
            <a:off x="5257800" y="3886200"/>
            <a:ext cx="3448594" cy="2350532"/>
            <a:chOff x="5257800" y="3352800"/>
            <a:chExt cx="3448594" cy="2350532"/>
          </a:xfrm>
        </p:grpSpPr>
        <p:pic>
          <p:nvPicPr>
            <p:cNvPr id="2050" name="Picture 2"/>
            <p:cNvPicPr>
              <a:picLocks noChangeAspect="1" noChangeArrowheads="1"/>
            </p:cNvPicPr>
            <p:nvPr/>
          </p:nvPicPr>
          <p:blipFill>
            <a:blip r:embed="rId3"/>
            <a:srcRect l="10989" r="16484"/>
            <a:stretch>
              <a:fillRect/>
            </a:stretch>
          </p:blipFill>
          <p:spPr bwMode="auto">
            <a:xfrm>
              <a:off x="5257800" y="3352800"/>
              <a:ext cx="3448594" cy="1371600"/>
            </a:xfrm>
            <a:prstGeom prst="rect">
              <a:avLst/>
            </a:prstGeom>
            <a:noFill/>
            <a:ln w="9525">
              <a:solidFill>
                <a:schemeClr val="tx1"/>
              </a:solidFill>
              <a:miter lim="800000"/>
              <a:headEnd/>
              <a:tailEnd/>
            </a:ln>
            <a:effectLst/>
          </p:spPr>
        </p:pic>
        <p:sp>
          <p:nvSpPr>
            <p:cNvPr id="7" name="TextBox 6"/>
            <p:cNvSpPr txBox="1"/>
            <p:nvPr/>
          </p:nvSpPr>
          <p:spPr>
            <a:xfrm>
              <a:off x="5715000" y="5334000"/>
              <a:ext cx="2254400" cy="369332"/>
            </a:xfrm>
            <a:prstGeom prst="rect">
              <a:avLst/>
            </a:prstGeom>
            <a:noFill/>
          </p:spPr>
          <p:txBody>
            <a:bodyPr wrap="none" rtlCol="0">
              <a:spAutoFit/>
            </a:bodyPr>
            <a:lstStyle/>
            <a:p>
              <a:r>
                <a:rPr lang="en-IN" dirty="0" smtClean="0"/>
                <a:t>Real world Close price</a:t>
              </a:r>
              <a:endParaRPr lang="en-US" dirty="0"/>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05200" y="2667000"/>
            <a:ext cx="2542427" cy="923330"/>
          </a:xfrm>
          <a:prstGeom prst="rect">
            <a:avLst/>
          </a:prstGeom>
          <a:noFill/>
        </p:spPr>
        <p:txBody>
          <a:bodyPr wrap="none" rtlCol="0">
            <a:spAutoFit/>
          </a:bodyPr>
          <a:lstStyle/>
          <a:p>
            <a:r>
              <a:rPr lang="en-US" sz="5400" b="1" dirty="0" smtClean="0">
                <a:solidFill>
                  <a:srgbClr val="FF0066"/>
                </a:solidFill>
              </a:rPr>
              <a:t>THANKS</a:t>
            </a:r>
            <a:endParaRPr lang="en-US" sz="5400" b="1" dirty="0">
              <a:solidFill>
                <a:srgbClr val="FF0066"/>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990600"/>
            <a:ext cx="1777794" cy="461665"/>
          </a:xfrm>
          <a:prstGeom prst="rect">
            <a:avLst/>
          </a:prstGeom>
          <a:noFill/>
        </p:spPr>
        <p:txBody>
          <a:bodyPr wrap="none" rtlCol="0">
            <a:spAutoFit/>
          </a:bodyPr>
          <a:lstStyle/>
          <a:p>
            <a:r>
              <a:rPr lang="en-US" sz="2400" b="1" u="sng" dirty="0" smtClean="0">
                <a:solidFill>
                  <a:srgbClr val="FF0066"/>
                </a:solidFill>
              </a:rPr>
              <a:t>Introduction</a:t>
            </a:r>
            <a:endParaRPr lang="en-US" sz="2400" b="1" u="sng" dirty="0">
              <a:solidFill>
                <a:srgbClr val="FF0066"/>
              </a:solidFill>
            </a:endParaRPr>
          </a:p>
        </p:txBody>
      </p:sp>
      <p:sp>
        <p:nvSpPr>
          <p:cNvPr id="5" name="TextBox 4"/>
          <p:cNvSpPr txBox="1"/>
          <p:nvPr/>
        </p:nvSpPr>
        <p:spPr>
          <a:xfrm>
            <a:off x="762001" y="1905000"/>
            <a:ext cx="7924799" cy="3139321"/>
          </a:xfrm>
          <a:prstGeom prst="rect">
            <a:avLst/>
          </a:prstGeom>
          <a:noFill/>
        </p:spPr>
        <p:txBody>
          <a:bodyPr wrap="square" rtlCol="0">
            <a:spAutoFit/>
          </a:bodyPr>
          <a:lstStyle/>
          <a:p>
            <a:pPr algn="just"/>
            <a:r>
              <a:rPr lang="en-US" dirty="0" smtClean="0"/>
              <a:t>The primary objective of this project is to predict the ‘Close' column using various regression modeling techniques to identify the best-performing model based on accuracy and efficiency. </a:t>
            </a:r>
          </a:p>
          <a:p>
            <a:pPr algn="just"/>
            <a:endParaRPr lang="en-US" dirty="0" smtClean="0"/>
          </a:p>
          <a:p>
            <a:pPr algn="just"/>
            <a:r>
              <a:rPr lang="en-US" dirty="0" smtClean="0"/>
              <a:t>This analysis focuses on the dataset provided, utilizing regression models like Linear Regression, Support Vector Machines, and others. The scope includes data preprocessing, feature engineering, model training, and evaluation. Limitations include potential data quality issues and computational constraints.</a:t>
            </a:r>
          </a:p>
          <a:p>
            <a:pPr algn="just"/>
            <a:endParaRPr lang="en-IN" dirty="0" smtClean="0"/>
          </a:p>
          <a:p>
            <a:pPr algn="just"/>
            <a:r>
              <a:rPr lang="en-IN" dirty="0" smtClean="0"/>
              <a:t>The Model is created using the best model and is used to predict the Close price of the stock for the next 5 days.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1760547" cy="400110"/>
          </a:xfrm>
          <a:prstGeom prst="rect">
            <a:avLst/>
          </a:prstGeom>
          <a:noFill/>
        </p:spPr>
        <p:txBody>
          <a:bodyPr wrap="none" rtlCol="0">
            <a:spAutoFit/>
          </a:bodyPr>
          <a:lstStyle/>
          <a:p>
            <a:r>
              <a:rPr lang="en-US" sz="2000" b="1" u="sng" dirty="0" smtClean="0">
                <a:solidFill>
                  <a:srgbClr val="FF0066"/>
                </a:solidFill>
              </a:rPr>
              <a:t>Data Overview</a:t>
            </a:r>
            <a:endParaRPr lang="en-US" sz="2000" b="1" u="sng" dirty="0">
              <a:solidFill>
                <a:srgbClr val="FF0066"/>
              </a:solidFill>
            </a:endParaRPr>
          </a:p>
        </p:txBody>
      </p:sp>
      <p:sp>
        <p:nvSpPr>
          <p:cNvPr id="5" name="TextBox 4"/>
          <p:cNvSpPr txBox="1"/>
          <p:nvPr/>
        </p:nvSpPr>
        <p:spPr>
          <a:xfrm>
            <a:off x="609600" y="1066800"/>
            <a:ext cx="8229600" cy="5078313"/>
          </a:xfrm>
          <a:prstGeom prst="rect">
            <a:avLst/>
          </a:prstGeom>
          <a:noFill/>
        </p:spPr>
        <p:txBody>
          <a:bodyPr wrap="square" rtlCol="0">
            <a:spAutoFit/>
          </a:bodyPr>
          <a:lstStyle/>
          <a:p>
            <a:r>
              <a:rPr lang="en-US" dirty="0" smtClean="0"/>
              <a:t>The dataset used in this project is sourced from </a:t>
            </a:r>
            <a:r>
              <a:rPr lang="en-US" dirty="0" err="1" smtClean="0"/>
              <a:t>Kaggle</a:t>
            </a:r>
            <a:r>
              <a:rPr lang="en-US" dirty="0" smtClean="0"/>
              <a:t>. The dataset comprises 4140 rows and 15 columns. Each row represents a unique data point, and each column corresponds to a different feature.</a:t>
            </a:r>
          </a:p>
          <a:p>
            <a:endParaRPr lang="en-US" dirty="0" smtClean="0"/>
          </a:p>
          <a:p>
            <a:r>
              <a:rPr lang="en-US" b="1" u="sng" dirty="0" smtClean="0">
                <a:solidFill>
                  <a:srgbClr val="FF0066"/>
                </a:solidFill>
              </a:rPr>
              <a:t>Overview of the Features-   TCS.csv</a:t>
            </a:r>
          </a:p>
          <a:p>
            <a:endParaRPr lang="en-US" b="1" u="sng" dirty="0" smtClean="0">
              <a:solidFill>
                <a:srgbClr val="FF0066"/>
              </a:solidFill>
            </a:endParaRPr>
          </a:p>
          <a:p>
            <a:r>
              <a:rPr lang="en-US" dirty="0" smtClean="0"/>
              <a:t>The dataset consists of 15 columns:</a:t>
            </a:r>
          </a:p>
          <a:p>
            <a:r>
              <a:rPr lang="en-US" b="1" dirty="0" smtClean="0"/>
              <a:t>Date</a:t>
            </a:r>
            <a:r>
              <a:rPr lang="en-US" dirty="0" smtClean="0"/>
              <a:t>: Date of the record</a:t>
            </a:r>
          </a:p>
          <a:p>
            <a:r>
              <a:rPr lang="en-US" b="1" dirty="0" smtClean="0"/>
              <a:t>Symbol</a:t>
            </a:r>
            <a:r>
              <a:rPr lang="en-US" dirty="0" smtClean="0"/>
              <a:t>: Stock symbol</a:t>
            </a:r>
          </a:p>
          <a:p>
            <a:r>
              <a:rPr lang="en-US" b="1" dirty="0" smtClean="0"/>
              <a:t>Series</a:t>
            </a:r>
            <a:r>
              <a:rPr lang="en-US" dirty="0" smtClean="0"/>
              <a:t>: Series (e.g., EQ for equity)</a:t>
            </a:r>
          </a:p>
          <a:p>
            <a:r>
              <a:rPr lang="en-US" b="1" dirty="0" err="1" smtClean="0"/>
              <a:t>Prev</a:t>
            </a:r>
            <a:r>
              <a:rPr lang="en-US" b="1" dirty="0" smtClean="0"/>
              <a:t> Close</a:t>
            </a:r>
            <a:r>
              <a:rPr lang="en-US" dirty="0" smtClean="0"/>
              <a:t>: Previous closing price</a:t>
            </a:r>
          </a:p>
          <a:p>
            <a:r>
              <a:rPr lang="en-US" b="1" dirty="0" smtClean="0"/>
              <a:t>Open</a:t>
            </a:r>
            <a:r>
              <a:rPr lang="en-US" dirty="0" smtClean="0"/>
              <a:t>: Opening price</a:t>
            </a:r>
          </a:p>
          <a:p>
            <a:r>
              <a:rPr lang="en-US" b="1" dirty="0" smtClean="0"/>
              <a:t>High</a:t>
            </a:r>
            <a:r>
              <a:rPr lang="en-US" dirty="0" smtClean="0"/>
              <a:t>: Highest price during the day</a:t>
            </a:r>
          </a:p>
          <a:p>
            <a:r>
              <a:rPr lang="en-US" b="1" dirty="0" smtClean="0"/>
              <a:t>Low</a:t>
            </a:r>
            <a:r>
              <a:rPr lang="en-US" dirty="0" smtClean="0"/>
              <a:t>: Lowest price during the day</a:t>
            </a:r>
          </a:p>
          <a:p>
            <a:r>
              <a:rPr lang="en-US" b="1" dirty="0" smtClean="0"/>
              <a:t>Last</a:t>
            </a:r>
            <a:r>
              <a:rPr lang="en-US" dirty="0" smtClean="0"/>
              <a:t>: Last traded price</a:t>
            </a:r>
          </a:p>
          <a:p>
            <a:r>
              <a:rPr lang="en-US" b="1" dirty="0" smtClean="0"/>
              <a:t>Close</a:t>
            </a:r>
            <a:r>
              <a:rPr lang="en-US" dirty="0" smtClean="0"/>
              <a:t>: Closing price</a:t>
            </a:r>
          </a:p>
          <a:p>
            <a:r>
              <a:rPr lang="en-US" b="1" dirty="0" smtClean="0"/>
              <a:t>VWAP</a:t>
            </a:r>
            <a:r>
              <a:rPr lang="en-US" dirty="0" smtClean="0"/>
              <a:t>: Volume Weighted Average Price</a:t>
            </a:r>
          </a:p>
          <a:p>
            <a:r>
              <a:rPr lang="en-US" b="1" dirty="0" smtClean="0"/>
              <a:t>Volume</a:t>
            </a:r>
            <a:r>
              <a:rPr lang="en-US" dirty="0" smtClean="0"/>
              <a:t>: Number of shares traded……</a:t>
            </a:r>
          </a:p>
        </p:txBody>
      </p:sp>
      <p:graphicFrame>
        <p:nvGraphicFramePr>
          <p:cNvPr id="6" name="Object 5"/>
          <p:cNvGraphicFramePr>
            <a:graphicFrameLocks noChangeAspect="1"/>
          </p:cNvGraphicFramePr>
          <p:nvPr/>
        </p:nvGraphicFramePr>
        <p:xfrm>
          <a:off x="6477000" y="2286000"/>
          <a:ext cx="1676400" cy="1414463"/>
        </p:xfrm>
        <a:graphic>
          <a:graphicData uri="http://schemas.openxmlformats.org/presentationml/2006/ole">
            <p:oleObj spid="_x0000_s3074" name="Macro-Enabled Worksheet" showAsIcon="1" r:id="rId3" imgW="914400" imgH="771480" progId="Excel.SheetMacroEnabled.12">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533400"/>
            <a:ext cx="8229600" cy="5262979"/>
          </a:xfrm>
          <a:prstGeom prst="rect">
            <a:avLst/>
          </a:prstGeom>
          <a:noFill/>
        </p:spPr>
        <p:txBody>
          <a:bodyPr wrap="square" rtlCol="0">
            <a:spAutoFit/>
          </a:bodyPr>
          <a:lstStyle/>
          <a:p>
            <a:r>
              <a:rPr lang="en-US" sz="2000" b="1" dirty="0" smtClean="0"/>
              <a:t>Turnover</a:t>
            </a:r>
            <a:r>
              <a:rPr lang="en-US" sz="2000" dirty="0" smtClean="0"/>
              <a:t>: Turnover in terms of value</a:t>
            </a:r>
          </a:p>
          <a:p>
            <a:r>
              <a:rPr lang="en-US" sz="2000" b="1" dirty="0" smtClean="0"/>
              <a:t>Trades</a:t>
            </a:r>
            <a:r>
              <a:rPr lang="en-US" sz="2000" dirty="0" smtClean="0"/>
              <a:t>: Number of trades (with many missing values)</a:t>
            </a:r>
          </a:p>
          <a:p>
            <a:r>
              <a:rPr lang="en-US" sz="2000" b="1" dirty="0" smtClean="0"/>
              <a:t>Deliverable Volume</a:t>
            </a:r>
            <a:r>
              <a:rPr lang="en-US" sz="2000" dirty="0" smtClean="0"/>
              <a:t>: Number of shares delivered</a:t>
            </a:r>
          </a:p>
          <a:p>
            <a:r>
              <a:rPr lang="en-US" sz="2000" b="1" dirty="0" smtClean="0"/>
              <a:t>%Deliverable</a:t>
            </a:r>
            <a:r>
              <a:rPr lang="en-US" sz="2000" dirty="0" smtClean="0"/>
              <a:t>: Percentage of deliverable volume</a:t>
            </a:r>
          </a:p>
          <a:p>
            <a:endParaRPr lang="en-US" sz="2000" b="1" u="sng" dirty="0" smtClean="0">
              <a:solidFill>
                <a:srgbClr val="FF0066"/>
              </a:solidFill>
            </a:endParaRPr>
          </a:p>
          <a:p>
            <a:r>
              <a:rPr lang="en-US" sz="2000" b="1" u="sng" dirty="0" smtClean="0">
                <a:solidFill>
                  <a:srgbClr val="FF0066"/>
                </a:solidFill>
              </a:rPr>
              <a:t>Steps for Data Preprocessing</a:t>
            </a:r>
          </a:p>
          <a:p>
            <a:endParaRPr lang="en-US" b="1" dirty="0" smtClean="0"/>
          </a:p>
          <a:p>
            <a:r>
              <a:rPr lang="en-US" b="1" dirty="0" smtClean="0"/>
              <a:t>1. Load the Data</a:t>
            </a:r>
          </a:p>
          <a:p>
            <a:r>
              <a:rPr lang="en-US" dirty="0" smtClean="0"/>
              <a:t>First, load your dataset using pandas from Google Drive</a:t>
            </a:r>
          </a:p>
          <a:p>
            <a:endParaRPr lang="en-US" dirty="0" smtClean="0"/>
          </a:p>
          <a:p>
            <a:r>
              <a:rPr lang="en-US" b="1" dirty="0" smtClean="0"/>
              <a:t>2. Handle Missing Values</a:t>
            </a:r>
          </a:p>
          <a:p>
            <a:r>
              <a:rPr lang="en-US" dirty="0" smtClean="0"/>
              <a:t>Check for missing values and handle them appropriately. In this example, we'll assume there are no missing values, but if there are, you might want to fill them in or drop the rows/columns:</a:t>
            </a:r>
          </a:p>
          <a:p>
            <a:endParaRPr lang="en-IN" b="1" dirty="0" smtClean="0"/>
          </a:p>
          <a:p>
            <a:r>
              <a:rPr lang="en-US" b="1" dirty="0" smtClean="0"/>
              <a:t>3. Data Splitting</a:t>
            </a:r>
          </a:p>
          <a:p>
            <a:r>
              <a:rPr lang="en-US" dirty="0" smtClean="0"/>
              <a:t>Split the data into training and testing sets using </a:t>
            </a:r>
            <a:r>
              <a:rPr lang="en-US" dirty="0" err="1" smtClean="0"/>
              <a:t>train_test_split</a:t>
            </a:r>
            <a:r>
              <a:rPr lang="en-US" dirty="0" smtClean="0"/>
              <a:t> from </a:t>
            </a:r>
            <a:r>
              <a:rPr lang="en-US" dirty="0" err="1" smtClean="0"/>
              <a:t>sklearn.model_selection</a:t>
            </a:r>
            <a:r>
              <a:rPr lang="en-US" dirty="0"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8382000" cy="4832092"/>
          </a:xfrm>
          <a:prstGeom prst="rect">
            <a:avLst/>
          </a:prstGeom>
          <a:noFill/>
        </p:spPr>
        <p:txBody>
          <a:bodyPr wrap="square" rtlCol="0">
            <a:spAutoFit/>
          </a:bodyPr>
          <a:lstStyle/>
          <a:p>
            <a:r>
              <a:rPr lang="en-US" sz="2000" b="1" u="sng" dirty="0" smtClean="0">
                <a:solidFill>
                  <a:srgbClr val="FF0066"/>
                </a:solidFill>
              </a:rPr>
              <a:t>Exploratory Data Analysis (EDA)</a:t>
            </a:r>
          </a:p>
          <a:p>
            <a:endParaRPr lang="en-US" u="sng" dirty="0" smtClean="0"/>
          </a:p>
          <a:p>
            <a:r>
              <a:rPr lang="en-US" dirty="0" smtClean="0"/>
              <a:t>By performing these steps in EDA, you can gain a comprehensive understanding of the dataset, identify potential issues, and extract meaningful insights that guide subsequent modeling efforts. The visualizations provide a clear depiction of data distribution, correlations, and relationships between features and the target variable.</a:t>
            </a:r>
            <a:endParaRPr lang="en-IN" dirty="0" smtClean="0"/>
          </a:p>
          <a:p>
            <a:endParaRPr lang="en-IN" dirty="0" smtClean="0"/>
          </a:p>
          <a:p>
            <a:r>
              <a:rPr lang="en-US" dirty="0" smtClean="0"/>
              <a:t>Here are some key observations from the dataset:</a:t>
            </a:r>
          </a:p>
          <a:p>
            <a:r>
              <a:rPr lang="en-US" b="1" dirty="0" smtClean="0"/>
              <a:t>Missing Values</a:t>
            </a:r>
            <a:r>
              <a:rPr lang="en-US" dirty="0" smtClean="0"/>
              <a:t>:</a:t>
            </a:r>
          </a:p>
          <a:p>
            <a:pPr lvl="1"/>
            <a:r>
              <a:rPr lang="en-US" dirty="0" smtClean="0"/>
              <a:t>The Trades column has 1683 missing values.</a:t>
            </a:r>
          </a:p>
          <a:p>
            <a:r>
              <a:rPr lang="en-US" b="1" dirty="0" smtClean="0"/>
              <a:t>Summary Statistics</a:t>
            </a:r>
            <a:r>
              <a:rPr lang="en-US" dirty="0" smtClean="0"/>
              <a:t>:</a:t>
            </a:r>
          </a:p>
          <a:p>
            <a:pPr lvl="1"/>
            <a:r>
              <a:rPr lang="en-US" dirty="0" smtClean="0"/>
              <a:t>The average closing price is around 1694.37 with a standard deviation of 723.06.</a:t>
            </a:r>
          </a:p>
          <a:p>
            <a:pPr lvl="1"/>
            <a:r>
              <a:rPr lang="en-US" dirty="0" smtClean="0"/>
              <a:t>The highest price recorded is 3674.80, and the lowest is 358.00.</a:t>
            </a:r>
          </a:p>
          <a:p>
            <a:pPr lvl="1"/>
            <a:r>
              <a:rPr lang="en-US" dirty="0" smtClean="0"/>
              <a:t>The volume of shares traded varies widely, with an average of around 1.68 million shares.</a:t>
            </a:r>
          </a:p>
          <a:p>
            <a:pPr lvl="1"/>
            <a:r>
              <a:rPr lang="en-US" dirty="0" smtClean="0"/>
              <a:t>The percentage of deliverable volume ranges from 12.14% to 96.22%.</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8382000" cy="2062103"/>
          </a:xfrm>
          <a:prstGeom prst="rect">
            <a:avLst/>
          </a:prstGeom>
          <a:noFill/>
        </p:spPr>
        <p:txBody>
          <a:bodyPr wrap="square" rtlCol="0">
            <a:spAutoFit/>
          </a:bodyPr>
          <a:lstStyle/>
          <a:p>
            <a:r>
              <a:rPr lang="en-US" sz="2000" b="1" u="sng" dirty="0" smtClean="0">
                <a:solidFill>
                  <a:srgbClr val="FF0066"/>
                </a:solidFill>
              </a:rPr>
              <a:t>Exploratory Data Analysis (EDA)</a:t>
            </a:r>
          </a:p>
          <a:p>
            <a:endParaRPr lang="en-US" u="sng" dirty="0" smtClean="0"/>
          </a:p>
          <a:p>
            <a:r>
              <a:rPr lang="en-US" dirty="0" smtClean="0"/>
              <a:t>Next, let's visualize some key aspects of the data:</a:t>
            </a:r>
          </a:p>
          <a:p>
            <a:pPr>
              <a:buFont typeface="Arial" pitchFamily="34" charset="0"/>
              <a:buChar char="•"/>
            </a:pPr>
            <a:r>
              <a:rPr lang="en-US" dirty="0" smtClean="0"/>
              <a:t>Distribution of closing prices.</a:t>
            </a:r>
          </a:p>
          <a:p>
            <a:pPr>
              <a:buFont typeface="Arial" pitchFamily="34" charset="0"/>
              <a:buChar char="•"/>
            </a:pPr>
            <a:r>
              <a:rPr lang="en-US" dirty="0" smtClean="0"/>
              <a:t>Time series plot for the closing price and volume.</a:t>
            </a:r>
          </a:p>
          <a:p>
            <a:pPr>
              <a:buFont typeface="Arial" pitchFamily="34" charset="0"/>
              <a:buChar char="•"/>
            </a:pPr>
            <a:r>
              <a:rPr lang="en-US" dirty="0" smtClean="0"/>
              <a:t>Distribution of the volume of shares traded.</a:t>
            </a:r>
          </a:p>
          <a:p>
            <a:endParaRPr lang="en-US" dirty="0"/>
          </a:p>
        </p:txBody>
      </p:sp>
      <p:pic>
        <p:nvPicPr>
          <p:cNvPr id="1030" name="Picture 6"/>
          <p:cNvPicPr>
            <a:picLocks noChangeAspect="1" noChangeArrowheads="1"/>
          </p:cNvPicPr>
          <p:nvPr/>
        </p:nvPicPr>
        <p:blipFill>
          <a:blip r:embed="rId2"/>
          <a:srcRect/>
          <a:stretch>
            <a:fillRect/>
          </a:stretch>
        </p:blipFill>
        <p:spPr bwMode="auto">
          <a:xfrm>
            <a:off x="1066800" y="2438400"/>
            <a:ext cx="6902927"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8382000" cy="4832092"/>
          </a:xfrm>
          <a:prstGeom prst="rect">
            <a:avLst/>
          </a:prstGeom>
          <a:noFill/>
        </p:spPr>
        <p:txBody>
          <a:bodyPr wrap="square" rtlCol="0">
            <a:spAutoFit/>
          </a:bodyPr>
          <a:lstStyle/>
          <a:p>
            <a:r>
              <a:rPr lang="en-US" sz="2000" b="1" u="sng" dirty="0" smtClean="0">
                <a:solidFill>
                  <a:srgbClr val="FF0066"/>
                </a:solidFill>
              </a:rPr>
              <a:t>Model Training</a:t>
            </a:r>
          </a:p>
          <a:p>
            <a:endParaRPr lang="en-US" b="1" dirty="0" smtClean="0"/>
          </a:p>
          <a:p>
            <a:r>
              <a:rPr lang="en-US" b="1" dirty="0" smtClean="0"/>
              <a:t>1. Linear Regression Model</a:t>
            </a:r>
          </a:p>
          <a:p>
            <a:r>
              <a:rPr lang="en-US" b="1" dirty="0" smtClean="0"/>
              <a:t>Purpose</a:t>
            </a:r>
            <a:r>
              <a:rPr lang="en-US" dirty="0" smtClean="0"/>
              <a:t>:</a:t>
            </a:r>
          </a:p>
          <a:p>
            <a:r>
              <a:rPr lang="en-US" dirty="0" smtClean="0"/>
              <a:t>Linear regression is used to model the relationship between a dependent variable (target) and one or more independent variables (features). The aim is to predict the target variable, which in this case is the stock "Close" price.</a:t>
            </a:r>
          </a:p>
          <a:p>
            <a:r>
              <a:rPr lang="en-US" b="1" dirty="0" smtClean="0"/>
              <a:t>Steps Involved</a:t>
            </a:r>
            <a:r>
              <a:rPr lang="en-US" dirty="0" smtClean="0"/>
              <a:t>:</a:t>
            </a:r>
          </a:p>
          <a:p>
            <a:r>
              <a:rPr lang="en-US" b="1" dirty="0" smtClean="0"/>
              <a:t>Data Splitting</a:t>
            </a:r>
            <a:r>
              <a:rPr lang="en-US" dirty="0" smtClean="0"/>
              <a:t>: The data is divided into training and testing sets, typically with 80% used for training and 20% for testing.</a:t>
            </a:r>
          </a:p>
          <a:p>
            <a:r>
              <a:rPr lang="en-US" b="1" dirty="0" smtClean="0"/>
              <a:t>Feature Scaling</a:t>
            </a:r>
            <a:r>
              <a:rPr lang="en-US" dirty="0" smtClean="0"/>
              <a:t>: The features are scaled using </a:t>
            </a:r>
            <a:r>
              <a:rPr lang="en-US" dirty="0" err="1" smtClean="0"/>
              <a:t>StandardScaler</a:t>
            </a:r>
            <a:r>
              <a:rPr lang="en-US" dirty="0" smtClean="0"/>
              <a:t> to ensure they are on the same scale, which helps improve model performance.</a:t>
            </a:r>
          </a:p>
          <a:p>
            <a:r>
              <a:rPr lang="en-US" b="1" dirty="0" smtClean="0"/>
              <a:t>Model Training</a:t>
            </a:r>
            <a:r>
              <a:rPr lang="en-US" dirty="0" smtClean="0"/>
              <a:t>: The linear regression model is trained on the scaled training data.</a:t>
            </a:r>
          </a:p>
          <a:p>
            <a:r>
              <a:rPr lang="en-US" b="1" dirty="0" smtClean="0"/>
              <a:t>Evaluation</a:t>
            </a:r>
            <a:r>
              <a:rPr lang="en-US" dirty="0" smtClean="0"/>
              <a:t>: The model is evaluated on the test set using metrics such as Mean Absolute Error (MAE), Mean Squared Error (MSE), and R-squared (R²).</a:t>
            </a:r>
          </a:p>
          <a:p>
            <a:r>
              <a:rPr lang="en-US" b="1" dirty="0" smtClean="0"/>
              <a:t>Prediction</a:t>
            </a:r>
            <a:r>
              <a:rPr lang="en-US" dirty="0" smtClean="0"/>
              <a:t>: The model predicts the stock "Close" prices for the next 5 days based on the most recent data.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8382000" cy="4555093"/>
          </a:xfrm>
          <a:prstGeom prst="rect">
            <a:avLst/>
          </a:prstGeom>
          <a:noFill/>
        </p:spPr>
        <p:txBody>
          <a:bodyPr wrap="square" rtlCol="0">
            <a:spAutoFit/>
          </a:bodyPr>
          <a:lstStyle/>
          <a:p>
            <a:r>
              <a:rPr lang="en-US" sz="2000" b="1" u="sng" dirty="0" smtClean="0">
                <a:solidFill>
                  <a:srgbClr val="FF0066"/>
                </a:solidFill>
              </a:rPr>
              <a:t>Model Training</a:t>
            </a:r>
          </a:p>
          <a:p>
            <a:endParaRPr lang="en-US" b="1" dirty="0" smtClean="0"/>
          </a:p>
          <a:p>
            <a:r>
              <a:rPr lang="en-US" b="1" dirty="0" smtClean="0"/>
              <a:t>2. LSTM (Long Short-Term Memory) Model</a:t>
            </a:r>
          </a:p>
          <a:p>
            <a:r>
              <a:rPr lang="en-US" b="1" dirty="0" smtClean="0"/>
              <a:t>Purpose</a:t>
            </a:r>
            <a:r>
              <a:rPr lang="en-US" dirty="0" smtClean="0"/>
              <a:t>:</a:t>
            </a:r>
          </a:p>
          <a:p>
            <a:r>
              <a:rPr lang="en-US" dirty="0" smtClean="0"/>
              <a:t>LSTM is a type of recurrent neural network (RNN) capable of learning long-term dependencies, making it particularly useful for time series prediction tasks like stock prices.</a:t>
            </a:r>
          </a:p>
          <a:p>
            <a:r>
              <a:rPr lang="en-US" b="1" dirty="0" smtClean="0"/>
              <a:t>Steps Involved</a:t>
            </a:r>
            <a:r>
              <a:rPr lang="en-US" dirty="0" smtClean="0"/>
              <a:t>:</a:t>
            </a:r>
          </a:p>
          <a:p>
            <a:r>
              <a:rPr lang="en-US" b="1" dirty="0" smtClean="0"/>
              <a:t>Data Preparation</a:t>
            </a:r>
            <a:r>
              <a:rPr lang="en-US" dirty="0" smtClean="0"/>
              <a:t>: The "Close" prices are scaled to a range between 0 and 1 using </a:t>
            </a:r>
            <a:r>
              <a:rPr lang="en-US" dirty="0" err="1" smtClean="0"/>
              <a:t>MinMaxScaler</a:t>
            </a:r>
            <a:r>
              <a:rPr lang="en-US" dirty="0" smtClean="0"/>
              <a:t>, and sequences of data are created to train the LSTM.</a:t>
            </a:r>
          </a:p>
          <a:p>
            <a:r>
              <a:rPr lang="en-US" b="1" dirty="0" smtClean="0"/>
              <a:t>Model Architecture</a:t>
            </a:r>
            <a:r>
              <a:rPr lang="en-US" dirty="0" smtClean="0"/>
              <a:t>: The LSTM model is built with two LSTM layers, each with 50 units, followed by a dense layer to output the predicted value.</a:t>
            </a:r>
          </a:p>
          <a:p>
            <a:r>
              <a:rPr lang="en-US" b="1" dirty="0" smtClean="0"/>
              <a:t>Training</a:t>
            </a:r>
            <a:r>
              <a:rPr lang="en-US" dirty="0" smtClean="0"/>
              <a:t>: The model is trained on the training sequences for a specified number of epochs (e.g., 10 epochs in this case) with a validation split to monitor its performance.</a:t>
            </a:r>
          </a:p>
          <a:p>
            <a:r>
              <a:rPr lang="en-US" b="1" dirty="0" smtClean="0"/>
              <a:t>Prediction</a:t>
            </a:r>
            <a:r>
              <a:rPr lang="en-US" dirty="0" smtClean="0"/>
              <a:t>: The trained LSTM model is used to predict future stock prices, which are then inverse transformed to their original scale for comparison with actual values.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8382000" cy="5940088"/>
          </a:xfrm>
          <a:prstGeom prst="rect">
            <a:avLst/>
          </a:prstGeom>
          <a:noFill/>
        </p:spPr>
        <p:txBody>
          <a:bodyPr wrap="square" rtlCol="0">
            <a:spAutoFit/>
          </a:bodyPr>
          <a:lstStyle/>
          <a:p>
            <a:r>
              <a:rPr lang="en-US" sz="2000" b="1" u="sng" dirty="0" smtClean="0">
                <a:solidFill>
                  <a:srgbClr val="FF0066"/>
                </a:solidFill>
              </a:rPr>
              <a:t>Model Training</a:t>
            </a:r>
          </a:p>
          <a:p>
            <a:endParaRPr lang="en-US" b="1" dirty="0" smtClean="0"/>
          </a:p>
          <a:p>
            <a:r>
              <a:rPr lang="en-US" b="1" dirty="0" smtClean="0"/>
              <a:t>3. Random Forest Model</a:t>
            </a:r>
          </a:p>
          <a:p>
            <a:r>
              <a:rPr lang="en-US" b="1" dirty="0" smtClean="0"/>
              <a:t>Model Initialization</a:t>
            </a:r>
            <a:r>
              <a:rPr lang="en-US" dirty="0" smtClean="0"/>
              <a:t>:</a:t>
            </a:r>
          </a:p>
          <a:p>
            <a:pPr lvl="1"/>
            <a:r>
              <a:rPr lang="en-US" dirty="0" smtClean="0"/>
              <a:t>A </a:t>
            </a:r>
            <a:r>
              <a:rPr lang="en-US" dirty="0" err="1" smtClean="0"/>
              <a:t>RandomForestRegressor</a:t>
            </a:r>
            <a:r>
              <a:rPr lang="en-US" dirty="0" smtClean="0"/>
              <a:t> is initialized with specific </a:t>
            </a:r>
            <a:r>
              <a:rPr lang="en-US" dirty="0" err="1" smtClean="0"/>
              <a:t>hyperparameters</a:t>
            </a:r>
            <a:r>
              <a:rPr lang="en-US" dirty="0" smtClean="0"/>
              <a:t>:</a:t>
            </a:r>
          </a:p>
          <a:p>
            <a:pPr lvl="2"/>
            <a:r>
              <a:rPr lang="en-US" dirty="0" err="1" smtClean="0"/>
              <a:t>n_estimators</a:t>
            </a:r>
            <a:r>
              <a:rPr lang="en-US" dirty="0" smtClean="0"/>
              <a:t>=500: The number of trees in the forest.</a:t>
            </a:r>
          </a:p>
          <a:p>
            <a:pPr lvl="2"/>
            <a:r>
              <a:rPr lang="en-US" dirty="0" err="1" smtClean="0"/>
              <a:t>min_samples_split</a:t>
            </a:r>
            <a:r>
              <a:rPr lang="en-US" dirty="0" smtClean="0"/>
              <a:t>=2: The minimum number of samples required to split an internal node.</a:t>
            </a:r>
          </a:p>
          <a:p>
            <a:pPr lvl="2"/>
            <a:r>
              <a:rPr lang="en-US" dirty="0" err="1" smtClean="0"/>
              <a:t>min_samples_leaf</a:t>
            </a:r>
            <a:r>
              <a:rPr lang="en-US" dirty="0" smtClean="0"/>
              <a:t>=1: The minimum number of samples required to be at a leaf node.</a:t>
            </a:r>
          </a:p>
          <a:p>
            <a:pPr lvl="2"/>
            <a:r>
              <a:rPr lang="en-US" dirty="0" err="1" smtClean="0"/>
              <a:t>max_features</a:t>
            </a:r>
            <a:r>
              <a:rPr lang="en-US" dirty="0" smtClean="0"/>
              <a:t>='</a:t>
            </a:r>
            <a:r>
              <a:rPr lang="en-US" dirty="0" err="1" smtClean="0"/>
              <a:t>sqrt</a:t>
            </a:r>
            <a:r>
              <a:rPr lang="en-US" dirty="0" smtClean="0"/>
              <a:t>': The number of features to consider when looking for the best split.</a:t>
            </a:r>
          </a:p>
          <a:p>
            <a:pPr lvl="2"/>
            <a:r>
              <a:rPr lang="en-US" dirty="0" err="1" smtClean="0"/>
              <a:t>max_depth</a:t>
            </a:r>
            <a:r>
              <a:rPr lang="en-US" dirty="0" smtClean="0"/>
              <a:t>=90: The maximum depth of the trees.</a:t>
            </a:r>
          </a:p>
          <a:p>
            <a:pPr lvl="2"/>
            <a:r>
              <a:rPr lang="en-US" dirty="0" smtClean="0"/>
              <a:t>bootstrap=True: Whether bootstrap samples are used when building trees.</a:t>
            </a:r>
          </a:p>
          <a:p>
            <a:r>
              <a:rPr lang="en-US" b="1" dirty="0" smtClean="0"/>
              <a:t>Model Training</a:t>
            </a:r>
            <a:r>
              <a:rPr lang="en-US" dirty="0" smtClean="0"/>
              <a:t>:</a:t>
            </a:r>
          </a:p>
          <a:p>
            <a:pPr lvl="1"/>
            <a:r>
              <a:rPr lang="en-US" dirty="0" smtClean="0"/>
              <a:t>The model is trained on the training dataset (</a:t>
            </a:r>
            <a:r>
              <a:rPr lang="en-US" dirty="0" err="1" smtClean="0"/>
              <a:t>X_train</a:t>
            </a:r>
            <a:r>
              <a:rPr lang="en-US" dirty="0" smtClean="0"/>
              <a:t>, </a:t>
            </a:r>
            <a:r>
              <a:rPr lang="en-US" dirty="0" err="1" smtClean="0"/>
              <a:t>y_train</a:t>
            </a:r>
            <a:r>
              <a:rPr lang="en-US" dirty="0" smtClean="0"/>
              <a:t>) using the fit() method.</a:t>
            </a:r>
          </a:p>
          <a:p>
            <a:r>
              <a:rPr lang="en-US" b="1" dirty="0" smtClean="0"/>
              <a:t>Prediction</a:t>
            </a:r>
            <a:r>
              <a:rPr lang="en-US" dirty="0" smtClean="0"/>
              <a:t>:</a:t>
            </a:r>
          </a:p>
          <a:p>
            <a:pPr lvl="1"/>
            <a:r>
              <a:rPr lang="en-US" dirty="0" smtClean="0"/>
              <a:t>The trained model makes predictions on the test dataset (</a:t>
            </a:r>
            <a:r>
              <a:rPr lang="en-US" dirty="0" err="1" smtClean="0"/>
              <a:t>X_test</a:t>
            </a:r>
            <a:r>
              <a:rPr lang="en-US" dirty="0" smtClean="0"/>
              <a:t>) using the predict() method.</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6483</TotalTime>
  <Words>2041</Words>
  <Application>Microsoft Office PowerPoint</Application>
  <PresentationFormat>On-screen Show (4:3)</PresentationFormat>
  <Paragraphs>207</Paragraphs>
  <Slides>19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Office Theme</vt:lpstr>
      <vt:lpstr>Macro-Enabled Worksheet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ATHUL T C</dc:creator>
  <cp:lastModifiedBy>ATHUL T C</cp:lastModifiedBy>
  <cp:revision>235</cp:revision>
  <dcterms:created xsi:type="dcterms:W3CDTF">2006-08-16T00:00:00Z</dcterms:created>
  <dcterms:modified xsi:type="dcterms:W3CDTF">2024-08-10T12:35:10Z</dcterms:modified>
</cp:coreProperties>
</file>