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2" r:id="rId3"/>
    <p:sldId id="263" r:id="rId4"/>
    <p:sldId id="269" r:id="rId5"/>
    <p:sldId id="270" r:id="rId6"/>
    <p:sldId id="271" r:id="rId7"/>
    <p:sldId id="272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2743200"/>
            <a:ext cx="6139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66"/>
                </a:solidFill>
              </a:rPr>
              <a:t>Data analysis and Modeling report</a:t>
            </a:r>
            <a:endParaRPr lang="en-US" sz="3200" b="1" dirty="0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762000"/>
            <a:ext cx="861060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FF0066"/>
                </a:solidFill>
              </a:rPr>
              <a:t>Introduction</a:t>
            </a:r>
            <a:r>
              <a:rPr lang="en-US" dirty="0" smtClean="0"/>
              <a:t> </a:t>
            </a:r>
          </a:p>
          <a:p>
            <a:endParaRPr lang="en-IN" dirty="0" smtClean="0"/>
          </a:p>
          <a:p>
            <a:r>
              <a:rPr lang="en-US" dirty="0" smtClean="0"/>
              <a:t>This report details the analysis and modeling process for detecting fraudulent credit </a:t>
            </a:r>
          </a:p>
          <a:p>
            <a:r>
              <a:rPr lang="en-US" dirty="0" smtClean="0"/>
              <a:t>card transactions using a dataset used from </a:t>
            </a:r>
            <a:r>
              <a:rPr lang="en-US" dirty="0" err="1" smtClean="0"/>
              <a:t>Kaggle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dataset used for credit card fraud detection is sourced from </a:t>
            </a:r>
            <a:r>
              <a:rPr lang="en-US" dirty="0" err="1" smtClean="0"/>
              <a:t>Kaggle</a:t>
            </a:r>
            <a:r>
              <a:rPr lang="en-US" dirty="0" smtClean="0"/>
              <a:t> and contains transactions made by credit cards in September 2013 by European </a:t>
            </a:r>
            <a:r>
              <a:rPr lang="en-US" dirty="0" smtClean="0"/>
              <a:t>cardholders.</a:t>
            </a:r>
          </a:p>
          <a:p>
            <a:endParaRPr lang="en-IN" dirty="0" smtClean="0"/>
          </a:p>
          <a:p>
            <a:r>
              <a:rPr lang="en-US" b="1" dirty="0" smtClean="0">
                <a:solidFill>
                  <a:srgbClr val="FF0066"/>
                </a:solidFill>
              </a:rPr>
              <a:t>1. Data </a:t>
            </a:r>
            <a:r>
              <a:rPr lang="en-US" b="1" dirty="0" smtClean="0">
                <a:solidFill>
                  <a:srgbClr val="FF0066"/>
                </a:solidFill>
              </a:rPr>
              <a:t>Overview </a:t>
            </a:r>
            <a:endParaRPr lang="en-US" dirty="0" smtClean="0">
              <a:solidFill>
                <a:srgbClr val="FF0066"/>
              </a:solidFill>
            </a:endParaRPr>
          </a:p>
          <a:p>
            <a:r>
              <a:rPr lang="en-US" dirty="0" smtClean="0"/>
              <a:t>The </a:t>
            </a:r>
            <a:r>
              <a:rPr lang="en-US" dirty="0" smtClean="0"/>
              <a:t>dataset contains 31 columns: </a:t>
            </a:r>
            <a:r>
              <a:rPr lang="en-US" dirty="0" smtClean="0"/>
              <a:t>-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`Time`: </a:t>
            </a:r>
            <a:r>
              <a:rPr lang="en-US" dirty="0" smtClean="0"/>
              <a:t>The </a:t>
            </a:r>
            <a:r>
              <a:rPr lang="en-US" dirty="0" smtClean="0"/>
              <a:t>time elapsed between this transaction and the first transaction in the dataset.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`</a:t>
            </a:r>
            <a:r>
              <a:rPr lang="en-US" dirty="0" smtClean="0"/>
              <a:t>V1` to `V28`: The result of a PCA transformation on the original features.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`Amount`: The transaction amount.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`Class`: The label for the transaction (0 for legitimate, 1 for fraudulent</a:t>
            </a:r>
            <a:r>
              <a:rPr lang="en-US" dirty="0" smtClean="0"/>
              <a:t>).</a:t>
            </a:r>
            <a:endParaRPr lang="en-IN" dirty="0" smtClean="0"/>
          </a:p>
          <a:p>
            <a:pPr>
              <a:buFontTx/>
              <a:buChar char="-"/>
            </a:pPr>
            <a:endParaRPr lang="en-IN" dirty="0" smtClean="0"/>
          </a:p>
          <a:p>
            <a:r>
              <a:rPr lang="en-US" b="1" dirty="0" smtClean="0">
                <a:solidFill>
                  <a:srgbClr val="FF0066"/>
                </a:solidFill>
              </a:rPr>
              <a:t>2. Data </a:t>
            </a:r>
            <a:r>
              <a:rPr lang="en-US" b="1" dirty="0" smtClean="0">
                <a:solidFill>
                  <a:srgbClr val="FF0066"/>
                </a:solidFill>
              </a:rPr>
              <a:t>Preprocessing </a:t>
            </a:r>
            <a:endParaRPr lang="en-US" b="1" dirty="0" smtClean="0">
              <a:solidFill>
                <a:srgbClr val="FF0066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Data loading: The dataset was used from Google drive and loaded using Pandas.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Missing Values: </a:t>
            </a:r>
            <a:r>
              <a:rPr lang="en-US" dirty="0" smtClean="0"/>
              <a:t>Checked and confirmed no missing values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Duplicate values: Checked and removed the duplicated cells from data.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304800"/>
            <a:ext cx="8241743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 smtClean="0"/>
          </a:p>
          <a:p>
            <a:r>
              <a:rPr lang="en-US" sz="2000" b="1" dirty="0" smtClean="0">
                <a:solidFill>
                  <a:srgbClr val="FF0066"/>
                </a:solidFill>
              </a:rPr>
              <a:t>Exploratory Data Analysis (EDA) </a:t>
            </a:r>
            <a:endParaRPr lang="en-US" sz="2000" b="1" dirty="0" smtClean="0">
              <a:solidFill>
                <a:srgbClr val="FF0066"/>
              </a:solidFill>
            </a:endParaRP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Class Distribution: Highly </a:t>
            </a:r>
            <a:r>
              <a:rPr lang="en-US" dirty="0" smtClean="0"/>
              <a:t>imbalanced with only 0.17% fraudulent transactions.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Correlation Matrix: </a:t>
            </a:r>
            <a:r>
              <a:rPr lang="en-US" dirty="0" smtClean="0"/>
              <a:t>High correlation among PCA components, with `Amount` and </a:t>
            </a:r>
          </a:p>
          <a:p>
            <a:r>
              <a:rPr lang="en-US" dirty="0" smtClean="0"/>
              <a:t> `</a:t>
            </a:r>
            <a:r>
              <a:rPr lang="en-US" dirty="0" smtClean="0"/>
              <a:t>Time` having no strong correlation with `Class</a:t>
            </a:r>
            <a:r>
              <a:rPr lang="en-US" dirty="0" smtClean="0"/>
              <a:t>`.</a:t>
            </a:r>
            <a:endParaRPr lang="en-IN" dirty="0" smtClean="0"/>
          </a:p>
          <a:p>
            <a:pPr>
              <a:buFontTx/>
              <a:buChar char="-"/>
            </a:pPr>
            <a:endParaRPr lang="en-IN" dirty="0" smtClean="0"/>
          </a:p>
          <a:p>
            <a:r>
              <a:rPr lang="en-US" b="1" dirty="0" smtClean="0">
                <a:solidFill>
                  <a:srgbClr val="FF0066"/>
                </a:solidFill>
              </a:rPr>
              <a:t>3.Model </a:t>
            </a:r>
            <a:r>
              <a:rPr lang="en-US" b="1" dirty="0" smtClean="0">
                <a:solidFill>
                  <a:srgbClr val="FF0066"/>
                </a:solidFill>
              </a:rPr>
              <a:t>Training </a:t>
            </a:r>
            <a:endParaRPr lang="en-US" b="1" dirty="0" smtClean="0">
              <a:solidFill>
                <a:srgbClr val="FF0066"/>
              </a:solidFill>
            </a:endParaRPr>
          </a:p>
          <a:p>
            <a:endParaRPr lang="en-US" b="1" dirty="0" smtClean="0"/>
          </a:p>
          <a:p>
            <a:r>
              <a:rPr lang="en-US" dirty="0" smtClean="0"/>
              <a:t>Four </a:t>
            </a:r>
            <a:r>
              <a:rPr lang="en-US" dirty="0" smtClean="0"/>
              <a:t>models were trained: </a:t>
            </a:r>
          </a:p>
          <a:p>
            <a:r>
              <a:rPr lang="en-US" dirty="0" smtClean="0"/>
              <a:t>1. Logistic Regression: Achieved an accuracy of 99.89%. </a:t>
            </a:r>
          </a:p>
          <a:p>
            <a:r>
              <a:rPr lang="en-US" dirty="0" smtClean="0"/>
              <a:t>2</a:t>
            </a:r>
            <a:r>
              <a:rPr lang="en-US" dirty="0" smtClean="0"/>
              <a:t>. </a:t>
            </a:r>
            <a:r>
              <a:rPr lang="en-US" dirty="0" smtClean="0"/>
              <a:t>Decision Tree: </a:t>
            </a:r>
            <a:r>
              <a:rPr lang="en-US" dirty="0" smtClean="0"/>
              <a:t>Achieved an accuracy of </a:t>
            </a:r>
            <a:r>
              <a:rPr lang="en-US" dirty="0" smtClean="0"/>
              <a:t>99.92%.</a:t>
            </a:r>
            <a:endParaRPr lang="en-US" dirty="0" smtClean="0"/>
          </a:p>
          <a:p>
            <a:r>
              <a:rPr lang="en-US" dirty="0" smtClean="0"/>
              <a:t>3. </a:t>
            </a:r>
            <a:r>
              <a:rPr lang="en-US" dirty="0" smtClean="0"/>
              <a:t>Random Forest: </a:t>
            </a:r>
            <a:r>
              <a:rPr lang="en-US" dirty="0" smtClean="0"/>
              <a:t>Achieved an accuracy of </a:t>
            </a:r>
            <a:r>
              <a:rPr lang="en-US" dirty="0" smtClean="0"/>
              <a:t>99.94%.</a:t>
            </a:r>
            <a:endParaRPr lang="en-US" dirty="0" smtClean="0"/>
          </a:p>
          <a:p>
            <a:r>
              <a:rPr lang="en-US" dirty="0" smtClean="0"/>
              <a:t>4. </a:t>
            </a:r>
            <a:r>
              <a:rPr lang="en-US" dirty="0" smtClean="0"/>
              <a:t>XG Boost: </a:t>
            </a:r>
            <a:r>
              <a:rPr lang="en-US" dirty="0" smtClean="0"/>
              <a:t>Achieved an accuracy of </a:t>
            </a:r>
            <a:r>
              <a:rPr lang="en-US" dirty="0" smtClean="0"/>
              <a:t>99.94%.</a:t>
            </a:r>
            <a:endParaRPr lang="en-US" dirty="0" smtClean="0"/>
          </a:p>
          <a:p>
            <a:pPr>
              <a:buFontTx/>
              <a:buChar char="-"/>
            </a:pPr>
            <a:endParaRPr lang="en-IN" dirty="0" smtClean="0"/>
          </a:p>
          <a:p>
            <a:r>
              <a:rPr lang="en-US" b="1" dirty="0" smtClean="0"/>
              <a:t>Model Evaluation </a:t>
            </a:r>
            <a:r>
              <a:rPr lang="en-US" dirty="0" smtClean="0"/>
              <a:t>The Random Forest model showed the best performance with the</a:t>
            </a:r>
          </a:p>
          <a:p>
            <a:r>
              <a:rPr lang="en-US" dirty="0" smtClean="0"/>
              <a:t> highest accuracy and balanced metrics across precision.</a:t>
            </a:r>
          </a:p>
          <a:p>
            <a:endParaRPr lang="en-IN" dirty="0" smtClean="0"/>
          </a:p>
          <a:p>
            <a:r>
              <a:rPr lang="en-US" b="1" dirty="0" smtClean="0"/>
              <a:t>Conclusion</a:t>
            </a:r>
            <a:r>
              <a:rPr lang="en-US" dirty="0" smtClean="0"/>
              <a:t> The Random Forest model was chosen for deployment due to its superior </a:t>
            </a:r>
          </a:p>
          <a:p>
            <a:r>
              <a:rPr lang="en-US" dirty="0" smtClean="0"/>
              <a:t>performance. The model can effectively identify fraudulent transactions, aiding in the </a:t>
            </a:r>
          </a:p>
          <a:p>
            <a:r>
              <a:rPr lang="en-US" dirty="0" smtClean="0"/>
              <a:t>prevention of financial losses.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0"/>
            <a:ext cx="8266109" cy="6801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 smtClean="0"/>
          </a:p>
          <a:p>
            <a:r>
              <a:rPr lang="en-US" sz="2000" dirty="0" smtClean="0">
                <a:solidFill>
                  <a:srgbClr val="FF0066"/>
                </a:solidFill>
              </a:rPr>
              <a:t>4. </a:t>
            </a:r>
            <a:r>
              <a:rPr lang="en-US" sz="2000" b="1" dirty="0" smtClean="0">
                <a:solidFill>
                  <a:srgbClr val="FF0066"/>
                </a:solidFill>
              </a:rPr>
              <a:t>Feature </a:t>
            </a:r>
            <a:r>
              <a:rPr lang="en-US" sz="2000" b="1" dirty="0" smtClean="0">
                <a:solidFill>
                  <a:srgbClr val="FF0066"/>
                </a:solidFill>
              </a:rPr>
              <a:t>Engineering</a:t>
            </a:r>
          </a:p>
          <a:p>
            <a:endParaRPr lang="en-US" sz="2000" b="1" dirty="0" smtClean="0">
              <a:solidFill>
                <a:srgbClr val="FF0066"/>
              </a:solidFill>
            </a:endParaRPr>
          </a:p>
          <a:p>
            <a:r>
              <a:rPr lang="en-US" b="1" dirty="0" smtClean="0"/>
              <a:t>Model Training</a:t>
            </a:r>
          </a:p>
          <a:p>
            <a:r>
              <a:rPr lang="en-US" dirty="0" smtClean="0"/>
              <a:t>Four </a:t>
            </a:r>
            <a:r>
              <a:rPr lang="en-US" dirty="0" smtClean="0"/>
              <a:t>models were trained: </a:t>
            </a: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Logistic Regression:</a:t>
            </a:r>
          </a:p>
          <a:p>
            <a:pPr marL="342900" indent="-342900"/>
            <a:r>
              <a:rPr lang="en-US" i="1" dirty="0" smtClean="0"/>
              <a:t> </a:t>
            </a:r>
            <a:r>
              <a:rPr lang="en-US" i="1" dirty="0" err="1" smtClean="0"/>
              <a:t>train_test_split</a:t>
            </a:r>
            <a:r>
              <a:rPr lang="en-US" i="1" dirty="0" smtClean="0"/>
              <a:t> </a:t>
            </a:r>
            <a:r>
              <a:rPr lang="en-US" dirty="0" smtClean="0"/>
              <a:t>was imported from </a:t>
            </a:r>
            <a:r>
              <a:rPr lang="en-US" i="1" dirty="0" err="1" smtClean="0"/>
              <a:t>Sklearn</a:t>
            </a:r>
            <a:r>
              <a:rPr lang="en-US" dirty="0" smtClean="0"/>
              <a:t> for data splitting with test size as 0.2 .</a:t>
            </a:r>
          </a:p>
          <a:p>
            <a:pPr marL="342900" indent="-342900"/>
            <a:r>
              <a:rPr lang="en-US" dirty="0" smtClean="0"/>
              <a:t> </a:t>
            </a:r>
            <a:r>
              <a:rPr lang="en-US" dirty="0" err="1" smtClean="0"/>
              <a:t>Liblinear</a:t>
            </a:r>
            <a:r>
              <a:rPr lang="en-US" dirty="0" smtClean="0"/>
              <a:t> </a:t>
            </a:r>
            <a:r>
              <a:rPr lang="en-US" dirty="0" smtClean="0"/>
              <a:t>was selected as solver because it is particularly suited for binary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classification </a:t>
            </a:r>
            <a:r>
              <a:rPr lang="en-US" dirty="0" smtClean="0"/>
              <a:t>problems</a:t>
            </a:r>
          </a:p>
          <a:p>
            <a:r>
              <a:rPr lang="en-US" dirty="0" smtClean="0"/>
              <a:t>Often</a:t>
            </a:r>
            <a:r>
              <a:rPr lang="en-US" dirty="0" smtClean="0"/>
              <a:t>, a value of C=1 is used as a starting point because it provides a balance </a:t>
            </a:r>
            <a:r>
              <a:rPr lang="en-US" dirty="0" smtClean="0"/>
              <a:t>between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underfitting</a:t>
            </a:r>
            <a:r>
              <a:rPr lang="en-US" dirty="0" smtClean="0"/>
              <a:t> and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r>
              <a:rPr lang="en-IN" dirty="0" smtClean="0"/>
              <a:t>Then Hyper parameter tuning was performed for best parameters using </a:t>
            </a:r>
            <a:r>
              <a:rPr lang="en-IN" dirty="0" err="1" smtClean="0"/>
              <a:t>GridsearchCV</a:t>
            </a:r>
            <a:r>
              <a:rPr lang="en-IN" dirty="0" smtClean="0"/>
              <a:t>.</a:t>
            </a:r>
          </a:p>
          <a:p>
            <a:r>
              <a:rPr lang="en-IN" dirty="0" smtClean="0"/>
              <a:t>Using the result parameters, model was created and trained.</a:t>
            </a:r>
          </a:p>
          <a:p>
            <a:endParaRPr lang="en-IN" dirty="0" smtClean="0"/>
          </a:p>
          <a:p>
            <a:r>
              <a:rPr lang="en-US" i="1" dirty="0" smtClean="0"/>
              <a:t>model1 = </a:t>
            </a:r>
            <a:r>
              <a:rPr lang="en-US" i="1" dirty="0" err="1" smtClean="0"/>
              <a:t>LogisticRegression</a:t>
            </a:r>
            <a:r>
              <a:rPr lang="en-US" i="1" dirty="0" smtClean="0"/>
              <a:t>(C=10, solver='</a:t>
            </a:r>
            <a:r>
              <a:rPr lang="en-US" i="1" dirty="0" err="1" smtClean="0"/>
              <a:t>liblinear</a:t>
            </a:r>
            <a:r>
              <a:rPr lang="en-US" i="1" dirty="0" smtClean="0"/>
              <a:t>')</a:t>
            </a:r>
          </a:p>
          <a:p>
            <a:endParaRPr lang="en-IN" i="1" dirty="0" smtClean="0"/>
          </a:p>
          <a:p>
            <a:r>
              <a:rPr lang="en-US" i="1" dirty="0" smtClean="0"/>
              <a:t>model1.fit(</a:t>
            </a:r>
            <a:r>
              <a:rPr lang="en-US" i="1" dirty="0" err="1" smtClean="0"/>
              <a:t>X_train</a:t>
            </a:r>
            <a:r>
              <a:rPr lang="en-US" i="1" dirty="0" smtClean="0"/>
              <a:t>, </a:t>
            </a:r>
            <a:r>
              <a:rPr lang="en-US" i="1" dirty="0" err="1" smtClean="0"/>
              <a:t>y_train</a:t>
            </a:r>
            <a:r>
              <a:rPr lang="en-US" i="1" dirty="0" smtClean="0"/>
              <a:t>).</a:t>
            </a:r>
          </a:p>
          <a:p>
            <a:endParaRPr lang="en-IN" i="1" dirty="0" smtClean="0"/>
          </a:p>
          <a:p>
            <a:r>
              <a:rPr lang="en-IN" dirty="0" smtClean="0"/>
              <a:t>Model was evaluated using Predict and accuracy was measured</a:t>
            </a:r>
          </a:p>
          <a:p>
            <a:r>
              <a:rPr lang="en-US" i="1" dirty="0" smtClean="0"/>
              <a:t>y_pred1 = model1.predict(</a:t>
            </a:r>
            <a:r>
              <a:rPr lang="en-US" i="1" dirty="0" err="1" smtClean="0"/>
              <a:t>X_test</a:t>
            </a:r>
            <a:r>
              <a:rPr lang="en-US" i="1" dirty="0" smtClean="0"/>
              <a:t>)</a:t>
            </a:r>
          </a:p>
          <a:p>
            <a:r>
              <a:rPr lang="en-US" i="1" dirty="0" smtClean="0"/>
              <a:t>accuracy = </a:t>
            </a:r>
            <a:r>
              <a:rPr lang="en-US" i="1" dirty="0" err="1" smtClean="0"/>
              <a:t>accuracy_score</a:t>
            </a:r>
            <a:r>
              <a:rPr lang="en-US" i="1" dirty="0" smtClean="0"/>
              <a:t>(</a:t>
            </a:r>
            <a:r>
              <a:rPr lang="en-US" i="1" dirty="0" err="1" smtClean="0"/>
              <a:t>y_test</a:t>
            </a:r>
            <a:r>
              <a:rPr lang="en-US" i="1" dirty="0" smtClean="0"/>
              <a:t>, y_pred1)</a:t>
            </a:r>
          </a:p>
          <a:p>
            <a:r>
              <a:rPr lang="en-US" i="1" dirty="0" smtClean="0"/>
              <a:t>print("Accuracy:", accuracy)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0"/>
            <a:ext cx="8420575" cy="597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 smtClean="0"/>
          </a:p>
          <a:p>
            <a:r>
              <a:rPr lang="en-US" sz="2000" dirty="0" smtClean="0">
                <a:solidFill>
                  <a:srgbClr val="FF0066"/>
                </a:solidFill>
              </a:rPr>
              <a:t>4. </a:t>
            </a:r>
            <a:r>
              <a:rPr lang="en-US" sz="2000" b="1" dirty="0" smtClean="0">
                <a:solidFill>
                  <a:srgbClr val="FF0066"/>
                </a:solidFill>
              </a:rPr>
              <a:t>Feature </a:t>
            </a:r>
            <a:r>
              <a:rPr lang="en-US" sz="2000" b="1" dirty="0" smtClean="0">
                <a:solidFill>
                  <a:srgbClr val="FF0066"/>
                </a:solidFill>
              </a:rPr>
              <a:t>Engineering</a:t>
            </a:r>
          </a:p>
          <a:p>
            <a:endParaRPr lang="en-US" sz="2000" b="1" dirty="0" smtClean="0">
              <a:solidFill>
                <a:srgbClr val="FF0066"/>
              </a:solidFill>
            </a:endParaRPr>
          </a:p>
          <a:p>
            <a:r>
              <a:rPr lang="en-US" b="1" dirty="0" smtClean="0"/>
              <a:t>Model Training</a:t>
            </a:r>
          </a:p>
          <a:p>
            <a:pPr marL="342900" indent="-342900"/>
            <a:r>
              <a:rPr lang="en-US" dirty="0" smtClean="0"/>
              <a:t>2. </a:t>
            </a:r>
            <a:r>
              <a:rPr lang="en-US" dirty="0" smtClean="0"/>
              <a:t>Decision tree </a:t>
            </a:r>
            <a:r>
              <a:rPr lang="en-US" dirty="0" smtClean="0"/>
              <a:t>classifier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Model was created using Entropy as criteria.</a:t>
            </a:r>
            <a:r>
              <a:rPr lang="en-US" dirty="0" smtClean="0"/>
              <a:t> Since the credit card fraud detection </a:t>
            </a:r>
            <a:endParaRPr lang="en-US" dirty="0" smtClean="0"/>
          </a:p>
          <a:p>
            <a:pPr marL="342900" indent="-342900"/>
            <a:r>
              <a:rPr lang="en-US" dirty="0" smtClean="0"/>
              <a:t>problem </a:t>
            </a:r>
            <a:r>
              <a:rPr lang="en-US" dirty="0" smtClean="0"/>
              <a:t>is a binary classification problem, using entropy to measure the purity of </a:t>
            </a:r>
            <a:r>
              <a:rPr lang="en-US" dirty="0" smtClean="0"/>
              <a:t>splits</a:t>
            </a:r>
          </a:p>
          <a:p>
            <a:pPr marL="342900" indent="-342900"/>
            <a:r>
              <a:rPr lang="en-US" dirty="0" smtClean="0"/>
              <a:t>is </a:t>
            </a:r>
            <a:r>
              <a:rPr lang="en-US" dirty="0" smtClean="0"/>
              <a:t>quite effective.</a:t>
            </a:r>
          </a:p>
          <a:p>
            <a:pPr marL="342900" indent="-342900"/>
            <a:endParaRPr lang="en-US" dirty="0" smtClean="0"/>
          </a:p>
          <a:p>
            <a:r>
              <a:rPr lang="en-IN" dirty="0" smtClean="0"/>
              <a:t>Then Hyper parameter tuning was performed for best parameters using </a:t>
            </a:r>
            <a:r>
              <a:rPr lang="en-IN" dirty="0" err="1" smtClean="0"/>
              <a:t>GridsearchCV</a:t>
            </a:r>
            <a:r>
              <a:rPr lang="en-IN" dirty="0" smtClean="0"/>
              <a:t>.</a:t>
            </a:r>
          </a:p>
          <a:p>
            <a:r>
              <a:rPr lang="en-IN" dirty="0" smtClean="0"/>
              <a:t>Using the result parameters, model was created and trained.</a:t>
            </a:r>
          </a:p>
          <a:p>
            <a:endParaRPr lang="en-IN" i="1" dirty="0" smtClean="0"/>
          </a:p>
          <a:p>
            <a:r>
              <a:rPr lang="en-US" i="1" dirty="0" smtClean="0"/>
              <a:t>model2 = </a:t>
            </a:r>
            <a:r>
              <a:rPr lang="en-US" i="1" dirty="0" err="1" smtClean="0"/>
              <a:t>DecisionTreeClassifier</a:t>
            </a:r>
            <a:r>
              <a:rPr lang="en-US" i="1" dirty="0" smtClean="0"/>
              <a:t>(criterion='entropy', </a:t>
            </a:r>
            <a:r>
              <a:rPr lang="en-US" i="1" dirty="0" err="1" smtClean="0"/>
              <a:t>max_depth</a:t>
            </a:r>
            <a:r>
              <a:rPr lang="en-US" i="1" dirty="0" smtClean="0"/>
              <a:t>=5, </a:t>
            </a:r>
            <a:r>
              <a:rPr lang="en-US" i="1" dirty="0" err="1" smtClean="0"/>
              <a:t>min_samples_leaf</a:t>
            </a:r>
            <a:r>
              <a:rPr lang="en-US" i="1" dirty="0" smtClean="0"/>
              <a:t>=1</a:t>
            </a:r>
            <a:r>
              <a:rPr lang="en-US" i="1" dirty="0" smtClean="0"/>
              <a:t>,</a:t>
            </a:r>
          </a:p>
          <a:p>
            <a:r>
              <a:rPr lang="en-US" i="1" dirty="0" smtClean="0"/>
              <a:t> </a:t>
            </a:r>
            <a:r>
              <a:rPr lang="en-US" i="1" dirty="0" err="1" smtClean="0"/>
              <a:t>min_samples_split</a:t>
            </a:r>
            <a:r>
              <a:rPr lang="en-US" i="1" dirty="0" smtClean="0"/>
              <a:t>=2)</a:t>
            </a:r>
          </a:p>
          <a:p>
            <a:r>
              <a:rPr lang="en-US" i="1" dirty="0" smtClean="0"/>
              <a:t>model2.fit(</a:t>
            </a:r>
            <a:r>
              <a:rPr lang="en-US" i="1" dirty="0" err="1" smtClean="0"/>
              <a:t>X_train</a:t>
            </a:r>
            <a:r>
              <a:rPr lang="en-US" i="1" dirty="0" smtClean="0"/>
              <a:t>, </a:t>
            </a:r>
            <a:r>
              <a:rPr lang="en-US" i="1" dirty="0" err="1" smtClean="0"/>
              <a:t>y_train</a:t>
            </a:r>
            <a:r>
              <a:rPr lang="en-US" i="1" dirty="0" smtClean="0"/>
              <a:t>)</a:t>
            </a:r>
          </a:p>
          <a:p>
            <a:endParaRPr lang="en-IN" i="1" dirty="0" smtClean="0"/>
          </a:p>
          <a:p>
            <a:r>
              <a:rPr lang="en-IN" dirty="0" smtClean="0"/>
              <a:t>Model was evaluated using Predict and accuracy was measured</a:t>
            </a:r>
          </a:p>
          <a:p>
            <a:r>
              <a:rPr lang="en-US" i="1" dirty="0" smtClean="0"/>
              <a:t>y_pred2 = model2.predict(</a:t>
            </a:r>
            <a:r>
              <a:rPr lang="en-US" i="1" dirty="0" err="1" smtClean="0"/>
              <a:t>X_test</a:t>
            </a:r>
            <a:r>
              <a:rPr lang="en-US" i="1" dirty="0" smtClean="0"/>
              <a:t>)</a:t>
            </a:r>
          </a:p>
          <a:p>
            <a:r>
              <a:rPr lang="en-US" i="1" dirty="0" err="1" smtClean="0"/>
              <a:t>np.mean</a:t>
            </a:r>
            <a:r>
              <a:rPr lang="en-US" i="1" dirty="0" smtClean="0"/>
              <a:t>(y_pred2==</a:t>
            </a:r>
            <a:r>
              <a:rPr lang="en-US" i="1" dirty="0" err="1" smtClean="0"/>
              <a:t>y_test</a:t>
            </a:r>
            <a:r>
              <a:rPr lang="en-US" i="1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0"/>
            <a:ext cx="8251233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 smtClean="0"/>
          </a:p>
          <a:p>
            <a:r>
              <a:rPr lang="en-US" sz="2000" dirty="0" smtClean="0">
                <a:solidFill>
                  <a:srgbClr val="FF0066"/>
                </a:solidFill>
              </a:rPr>
              <a:t>4. </a:t>
            </a:r>
            <a:r>
              <a:rPr lang="en-US" sz="2000" b="1" dirty="0" smtClean="0">
                <a:solidFill>
                  <a:srgbClr val="FF0066"/>
                </a:solidFill>
              </a:rPr>
              <a:t>Feature </a:t>
            </a:r>
            <a:r>
              <a:rPr lang="en-US" sz="2000" b="1" dirty="0" smtClean="0">
                <a:solidFill>
                  <a:srgbClr val="FF0066"/>
                </a:solidFill>
              </a:rPr>
              <a:t>Engineering</a:t>
            </a:r>
          </a:p>
          <a:p>
            <a:endParaRPr lang="en-US" sz="2000" b="1" dirty="0" smtClean="0">
              <a:solidFill>
                <a:srgbClr val="FF0066"/>
              </a:solidFill>
            </a:endParaRPr>
          </a:p>
          <a:p>
            <a:r>
              <a:rPr lang="en-US" b="1" dirty="0" smtClean="0"/>
              <a:t>Model Training</a:t>
            </a:r>
          </a:p>
          <a:p>
            <a:pPr marL="342900" indent="-342900"/>
            <a:r>
              <a:rPr lang="en-US" dirty="0" smtClean="0"/>
              <a:t>3</a:t>
            </a:r>
            <a:r>
              <a:rPr lang="en-US" dirty="0" smtClean="0"/>
              <a:t>. </a:t>
            </a:r>
            <a:r>
              <a:rPr lang="en-US" dirty="0" smtClean="0"/>
              <a:t>Random </a:t>
            </a:r>
            <a:r>
              <a:rPr lang="en-US" dirty="0" err="1" smtClean="0"/>
              <a:t>F</a:t>
            </a:r>
            <a:r>
              <a:rPr lang="en-US" dirty="0" err="1" smtClean="0"/>
              <a:t>orestclassifier</a:t>
            </a: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Model was created using estimator as 100.</a:t>
            </a:r>
            <a:endParaRPr lang="en-US" dirty="0" smtClean="0"/>
          </a:p>
          <a:p>
            <a:r>
              <a:rPr lang="en-IN" dirty="0" smtClean="0"/>
              <a:t>Then Hyper parameter tuning was performed for best parameters using </a:t>
            </a:r>
            <a:r>
              <a:rPr lang="en-IN" dirty="0" err="1" smtClean="0"/>
              <a:t>GridsearchCV</a:t>
            </a:r>
            <a:r>
              <a:rPr lang="en-IN" dirty="0" smtClean="0"/>
              <a:t>.</a:t>
            </a:r>
          </a:p>
          <a:p>
            <a:r>
              <a:rPr lang="en-IN" dirty="0" smtClean="0"/>
              <a:t>Using the result parameters, model was created and trained.</a:t>
            </a:r>
          </a:p>
          <a:p>
            <a:endParaRPr lang="en-IN" i="1" dirty="0" smtClean="0"/>
          </a:p>
          <a:p>
            <a:r>
              <a:rPr lang="en-US" i="1" dirty="0" smtClean="0"/>
              <a:t>model3 = </a:t>
            </a:r>
            <a:r>
              <a:rPr lang="en-US" i="1" dirty="0" err="1" smtClean="0"/>
              <a:t>RandomForestClassifier</a:t>
            </a:r>
            <a:r>
              <a:rPr lang="en-US" i="1" dirty="0" smtClean="0"/>
              <a:t>(</a:t>
            </a:r>
            <a:r>
              <a:rPr lang="en-US" i="1" dirty="0" err="1" smtClean="0"/>
              <a:t>max_depth</a:t>
            </a:r>
            <a:r>
              <a:rPr lang="en-US" i="1" dirty="0" smtClean="0"/>
              <a:t>=None, </a:t>
            </a:r>
            <a:r>
              <a:rPr lang="en-US" i="1" dirty="0" err="1" smtClean="0"/>
              <a:t>min_samples_leaf</a:t>
            </a:r>
            <a:r>
              <a:rPr lang="en-US" i="1" dirty="0" smtClean="0"/>
              <a:t>=1</a:t>
            </a:r>
            <a:r>
              <a:rPr lang="en-US" i="1" dirty="0" smtClean="0"/>
              <a:t>,</a:t>
            </a:r>
          </a:p>
          <a:p>
            <a:r>
              <a:rPr lang="en-US" i="1" dirty="0" smtClean="0"/>
              <a:t> </a:t>
            </a:r>
            <a:r>
              <a:rPr lang="en-US" i="1" dirty="0" err="1" smtClean="0"/>
              <a:t>min_samples_split</a:t>
            </a:r>
            <a:r>
              <a:rPr lang="en-US" i="1" dirty="0" smtClean="0"/>
              <a:t>=2, </a:t>
            </a:r>
            <a:r>
              <a:rPr lang="en-US" i="1" dirty="0" err="1" smtClean="0"/>
              <a:t>n_estimators</a:t>
            </a:r>
            <a:r>
              <a:rPr lang="en-US" i="1" dirty="0" smtClean="0"/>
              <a:t>=100)</a:t>
            </a:r>
          </a:p>
          <a:p>
            <a:r>
              <a:rPr lang="en-US" i="1" dirty="0" smtClean="0"/>
              <a:t>model3.fit(</a:t>
            </a:r>
            <a:r>
              <a:rPr lang="en-US" i="1" dirty="0" err="1" smtClean="0"/>
              <a:t>X_train</a:t>
            </a:r>
            <a:r>
              <a:rPr lang="en-US" i="1" dirty="0" smtClean="0"/>
              <a:t>, </a:t>
            </a:r>
            <a:r>
              <a:rPr lang="en-US" i="1" dirty="0" err="1" smtClean="0"/>
              <a:t>y_train</a:t>
            </a:r>
            <a:r>
              <a:rPr lang="en-US" i="1" dirty="0" smtClean="0"/>
              <a:t>)</a:t>
            </a:r>
          </a:p>
          <a:p>
            <a:endParaRPr lang="en-IN" i="1" dirty="0" smtClean="0"/>
          </a:p>
          <a:p>
            <a:r>
              <a:rPr lang="en-IN" dirty="0" smtClean="0"/>
              <a:t>Model was evaluated using Predict and accuracy was measured.</a:t>
            </a:r>
          </a:p>
          <a:p>
            <a:r>
              <a:rPr lang="en-US" i="1" dirty="0" smtClean="0"/>
              <a:t>y_pred3 = model3.predict(</a:t>
            </a:r>
            <a:r>
              <a:rPr lang="en-US" i="1" dirty="0" err="1" smtClean="0"/>
              <a:t>X_test</a:t>
            </a:r>
            <a:r>
              <a:rPr lang="en-US" i="1" dirty="0" smtClean="0"/>
              <a:t>)</a:t>
            </a:r>
          </a:p>
          <a:p>
            <a:r>
              <a:rPr lang="en-US" i="1" dirty="0" smtClean="0"/>
              <a:t>accuracy = </a:t>
            </a:r>
            <a:r>
              <a:rPr lang="en-US" i="1" dirty="0" err="1" smtClean="0"/>
              <a:t>accuracy_score</a:t>
            </a:r>
            <a:r>
              <a:rPr lang="en-US" i="1" dirty="0" smtClean="0"/>
              <a:t>(</a:t>
            </a:r>
            <a:r>
              <a:rPr lang="en-US" i="1" dirty="0" err="1" smtClean="0"/>
              <a:t>y_test</a:t>
            </a:r>
            <a:r>
              <a:rPr lang="en-US" i="1" dirty="0" smtClean="0"/>
              <a:t>, y_pred3)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0"/>
            <a:ext cx="8251233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 smtClean="0"/>
          </a:p>
          <a:p>
            <a:r>
              <a:rPr lang="en-US" sz="2000" dirty="0" smtClean="0">
                <a:solidFill>
                  <a:srgbClr val="FF0066"/>
                </a:solidFill>
              </a:rPr>
              <a:t>4. </a:t>
            </a:r>
            <a:r>
              <a:rPr lang="en-US" sz="2000" b="1" dirty="0" smtClean="0">
                <a:solidFill>
                  <a:srgbClr val="FF0066"/>
                </a:solidFill>
              </a:rPr>
              <a:t>Feature </a:t>
            </a:r>
            <a:r>
              <a:rPr lang="en-US" sz="2000" b="1" dirty="0" smtClean="0">
                <a:solidFill>
                  <a:srgbClr val="FF0066"/>
                </a:solidFill>
              </a:rPr>
              <a:t>Engineering</a:t>
            </a:r>
          </a:p>
          <a:p>
            <a:endParaRPr lang="en-US" sz="2000" b="1" dirty="0" smtClean="0">
              <a:solidFill>
                <a:srgbClr val="FF0066"/>
              </a:solidFill>
            </a:endParaRPr>
          </a:p>
          <a:p>
            <a:r>
              <a:rPr lang="en-US" b="1" dirty="0" smtClean="0"/>
              <a:t>Model Training</a:t>
            </a:r>
          </a:p>
          <a:p>
            <a:pPr marL="342900" indent="-342900"/>
            <a:r>
              <a:rPr lang="en-US" dirty="0" smtClean="0"/>
              <a:t>4. </a:t>
            </a:r>
            <a:r>
              <a:rPr lang="en-US" dirty="0" smtClean="0"/>
              <a:t>XG </a:t>
            </a:r>
            <a:r>
              <a:rPr lang="en-US" dirty="0" smtClean="0"/>
              <a:t>Boost 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Model was created without Label encoder.</a:t>
            </a:r>
            <a:endParaRPr lang="en-US" dirty="0" smtClean="0"/>
          </a:p>
          <a:p>
            <a:r>
              <a:rPr lang="en-IN" dirty="0" smtClean="0"/>
              <a:t>Then Hyper parameter tuning was performed for best parameters using </a:t>
            </a:r>
            <a:r>
              <a:rPr lang="en-IN" dirty="0" err="1" smtClean="0"/>
              <a:t>GridsearchCV</a:t>
            </a:r>
            <a:r>
              <a:rPr lang="en-IN" dirty="0" smtClean="0"/>
              <a:t>.</a:t>
            </a:r>
          </a:p>
          <a:p>
            <a:r>
              <a:rPr lang="en-IN" dirty="0" smtClean="0"/>
              <a:t>Using the result parameters, model was created and trained.</a:t>
            </a:r>
          </a:p>
          <a:p>
            <a:endParaRPr lang="en-IN" i="1" dirty="0" smtClean="0"/>
          </a:p>
          <a:p>
            <a:r>
              <a:rPr lang="en-US" i="1" dirty="0" smtClean="0"/>
              <a:t>model4 = </a:t>
            </a:r>
            <a:r>
              <a:rPr lang="en-US" i="1" dirty="0" err="1" smtClean="0"/>
              <a:t>xgb.XGBClassifier</a:t>
            </a:r>
            <a:r>
              <a:rPr lang="en-US" i="1" dirty="0" smtClean="0"/>
              <a:t>(</a:t>
            </a:r>
            <a:r>
              <a:rPr lang="en-US" i="1" dirty="0" err="1" smtClean="0"/>
              <a:t>colsample_bytree</a:t>
            </a:r>
            <a:r>
              <a:rPr lang="en-US" i="1" dirty="0" smtClean="0"/>
              <a:t>=0.9, gamma=0, </a:t>
            </a:r>
            <a:r>
              <a:rPr lang="en-US" i="1" dirty="0" err="1" smtClean="0"/>
              <a:t>learning_rate</a:t>
            </a:r>
            <a:r>
              <a:rPr lang="en-US" i="1" dirty="0" smtClean="0"/>
              <a:t>=0.2, </a:t>
            </a:r>
            <a:endParaRPr lang="en-US" i="1" dirty="0" smtClean="0"/>
          </a:p>
          <a:p>
            <a:r>
              <a:rPr lang="en-US" i="1" dirty="0" err="1" smtClean="0"/>
              <a:t>max_depth</a:t>
            </a:r>
            <a:r>
              <a:rPr lang="en-US" i="1" dirty="0" smtClean="0"/>
              <a:t>=3</a:t>
            </a:r>
            <a:r>
              <a:rPr lang="en-US" i="1" dirty="0" smtClean="0"/>
              <a:t>, </a:t>
            </a:r>
            <a:r>
              <a:rPr lang="en-US" i="1" dirty="0" err="1" smtClean="0"/>
              <a:t>min_child_weight</a:t>
            </a:r>
            <a:r>
              <a:rPr lang="en-US" i="1" dirty="0" smtClean="0"/>
              <a:t>=1, </a:t>
            </a:r>
            <a:r>
              <a:rPr lang="en-US" i="1" dirty="0" err="1" smtClean="0"/>
              <a:t>n_estimators</a:t>
            </a:r>
            <a:r>
              <a:rPr lang="en-US" i="1" dirty="0" smtClean="0"/>
              <a:t>=200, subsample=0.9)</a:t>
            </a:r>
          </a:p>
          <a:p>
            <a:r>
              <a:rPr lang="en-US" i="1" dirty="0" smtClean="0"/>
              <a:t>model4.fit(</a:t>
            </a:r>
            <a:r>
              <a:rPr lang="en-US" i="1" dirty="0" err="1" smtClean="0"/>
              <a:t>X_train</a:t>
            </a:r>
            <a:r>
              <a:rPr lang="en-US" i="1" dirty="0" smtClean="0"/>
              <a:t>, </a:t>
            </a:r>
            <a:r>
              <a:rPr lang="en-US" i="1" dirty="0" err="1" smtClean="0"/>
              <a:t>y_train</a:t>
            </a:r>
            <a:r>
              <a:rPr lang="en-US" i="1" dirty="0" smtClean="0"/>
              <a:t>)</a:t>
            </a:r>
          </a:p>
          <a:p>
            <a:endParaRPr lang="en-IN" i="1" dirty="0" smtClean="0"/>
          </a:p>
          <a:p>
            <a:r>
              <a:rPr lang="en-IN" dirty="0" smtClean="0"/>
              <a:t>Model was evaluated using Predict and accuracy was measured.</a:t>
            </a:r>
          </a:p>
          <a:p>
            <a:r>
              <a:rPr lang="en-US" i="1" dirty="0" smtClean="0"/>
              <a:t>y_pred3 = model3.predict(</a:t>
            </a:r>
            <a:r>
              <a:rPr lang="en-US" i="1" dirty="0" err="1" smtClean="0"/>
              <a:t>X_test</a:t>
            </a:r>
            <a:r>
              <a:rPr lang="en-US" i="1" dirty="0" smtClean="0"/>
              <a:t>)</a:t>
            </a:r>
          </a:p>
          <a:p>
            <a:r>
              <a:rPr lang="en-US" i="1" dirty="0" smtClean="0"/>
              <a:t>accuracy = </a:t>
            </a:r>
            <a:r>
              <a:rPr lang="en-US" i="1" dirty="0" err="1" smtClean="0"/>
              <a:t>accuracy_score</a:t>
            </a:r>
            <a:r>
              <a:rPr lang="en-US" i="1" dirty="0" smtClean="0"/>
              <a:t>(</a:t>
            </a:r>
            <a:r>
              <a:rPr lang="en-US" i="1" dirty="0" err="1" smtClean="0"/>
              <a:t>y_test</a:t>
            </a:r>
            <a:r>
              <a:rPr lang="en-US" i="1" dirty="0" smtClean="0"/>
              <a:t>, y_pred3)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0796" y="228600"/>
            <a:ext cx="8240013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 smtClean="0"/>
          </a:p>
          <a:p>
            <a:r>
              <a:rPr lang="en-US" sz="2000" b="1" dirty="0" smtClean="0">
                <a:solidFill>
                  <a:srgbClr val="FF0066"/>
                </a:solidFill>
              </a:rPr>
              <a:t>6. </a:t>
            </a:r>
            <a:r>
              <a:rPr lang="en-US" sz="2000" b="1" dirty="0" smtClean="0">
                <a:solidFill>
                  <a:srgbClr val="FF0066"/>
                </a:solidFill>
              </a:rPr>
              <a:t>Conclusion</a:t>
            </a:r>
          </a:p>
          <a:p>
            <a:endParaRPr lang="en-US" sz="2000" b="1" dirty="0" smtClean="0">
              <a:solidFill>
                <a:srgbClr val="FF0066"/>
              </a:solidFill>
            </a:endParaRPr>
          </a:p>
          <a:p>
            <a:r>
              <a:rPr lang="en-US" sz="2000" b="1" dirty="0" smtClean="0"/>
              <a:t>Summary of Findings</a:t>
            </a:r>
            <a:r>
              <a:rPr lang="en-US" sz="2000" dirty="0" smtClean="0"/>
              <a:t>: </a:t>
            </a:r>
            <a:endParaRPr lang="en-US" sz="2000" dirty="0" smtClean="0"/>
          </a:p>
          <a:p>
            <a:endParaRPr lang="en-IN" sz="2000" dirty="0" smtClean="0"/>
          </a:p>
          <a:p>
            <a:r>
              <a:rPr lang="en-US" sz="2000" dirty="0" smtClean="0"/>
              <a:t>The dataset is highly unbalanced, with the positive class (frauds) accounting </a:t>
            </a:r>
            <a:endParaRPr lang="en-US" sz="2000" dirty="0" smtClean="0"/>
          </a:p>
          <a:p>
            <a:r>
              <a:rPr lang="en-US" sz="2000" dirty="0" smtClean="0"/>
              <a:t>for </a:t>
            </a:r>
            <a:r>
              <a:rPr lang="en-US" sz="2000" dirty="0" smtClean="0"/>
              <a:t>0.172% of all transactions.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b="1" dirty="0" smtClean="0"/>
              <a:t>Future Work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Automated Credit card fraud detection would be Possible.</a:t>
            </a:r>
          </a:p>
          <a:p>
            <a:r>
              <a:rPr lang="en-IN" sz="2000" dirty="0" smtClean="0"/>
              <a:t>Manually entering the 28 inputs in the interface is time consuming and has </a:t>
            </a:r>
          </a:p>
          <a:p>
            <a:r>
              <a:rPr lang="en-IN" sz="2000" dirty="0" smtClean="0"/>
              <a:t>High chance of error.</a:t>
            </a:r>
            <a:endParaRPr lang="en-US" sz="2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755</Words>
  <Application>Microsoft Office PowerPoint</Application>
  <PresentationFormat>On-screen Show (4:3)</PresentationFormat>
  <Paragraphs>129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ATHUL T C</dc:creator>
  <cp:lastModifiedBy>ATHUL T C</cp:lastModifiedBy>
  <cp:revision>93</cp:revision>
  <dcterms:created xsi:type="dcterms:W3CDTF">2006-08-16T00:00:00Z</dcterms:created>
  <dcterms:modified xsi:type="dcterms:W3CDTF">2024-07-06T11:49:26Z</dcterms:modified>
</cp:coreProperties>
</file>