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4" r:id="rId4"/>
    <p:sldId id="265" r:id="rId5"/>
    <p:sldId id="266" r:id="rId6"/>
    <p:sldId id="272" r:id="rId7"/>
    <p:sldId id="273" r:id="rId8"/>
    <p:sldId id="274" r:id="rId9"/>
    <p:sldId id="275" r:id="rId10"/>
    <p:sldId id="276" r:id="rId11"/>
    <p:sldId id="278" r:id="rId12"/>
    <p:sldId id="280" r:id="rId13"/>
    <p:sldId id="281" r:id="rId14"/>
    <p:sldId id="282" r:id="rId15"/>
    <p:sldId id="284" r:id="rId16"/>
    <p:sldId id="283" r:id="rId17"/>
    <p:sldId id="28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8501/" TargetMode="External"/><Relationship Id="rId2" Type="http://schemas.openxmlformats.org/officeDocument/2006/relationships/hyperlink" Target="https://8865-34-45-116-219.ngrok-free.ap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1200" y="2209800"/>
            <a:ext cx="4903074" cy="584775"/>
          </a:xfrm>
          <a:prstGeom prst="rect">
            <a:avLst/>
          </a:prstGeom>
          <a:noFill/>
        </p:spPr>
        <p:txBody>
          <a:bodyPr wrap="none" rtlCol="0">
            <a:spAutoFit/>
          </a:bodyPr>
          <a:lstStyle/>
          <a:p>
            <a:r>
              <a:rPr lang="en-US" sz="3200" b="1" dirty="0" smtClean="0">
                <a:solidFill>
                  <a:srgbClr val="FF0066"/>
                </a:solidFill>
              </a:rPr>
              <a:t>Credit Card Fraud Detection</a:t>
            </a:r>
            <a:endParaRPr lang="en-US" sz="3200" b="1" dirty="0">
              <a:solidFill>
                <a:srgbClr val="FF0066"/>
              </a:solidFill>
            </a:endParaRPr>
          </a:p>
        </p:txBody>
      </p:sp>
      <p:sp>
        <p:nvSpPr>
          <p:cNvPr id="5" name="TextBox 4"/>
          <p:cNvSpPr txBox="1"/>
          <p:nvPr/>
        </p:nvSpPr>
        <p:spPr>
          <a:xfrm>
            <a:off x="2057400" y="2971800"/>
            <a:ext cx="3521477" cy="369332"/>
          </a:xfrm>
          <a:prstGeom prst="rect">
            <a:avLst/>
          </a:prstGeom>
          <a:noFill/>
        </p:spPr>
        <p:txBody>
          <a:bodyPr wrap="none" rtlCol="0">
            <a:spAutoFit/>
          </a:bodyPr>
          <a:lstStyle/>
          <a:p>
            <a:r>
              <a:rPr lang="en-US" dirty="0" smtClean="0"/>
              <a:t>An Analysis and Model Deployment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8382000" cy="3724096"/>
          </a:xfrm>
          <a:prstGeom prst="rect">
            <a:avLst/>
          </a:prstGeom>
          <a:noFill/>
        </p:spPr>
        <p:txBody>
          <a:bodyPr wrap="square" rtlCol="0">
            <a:spAutoFit/>
          </a:bodyPr>
          <a:lstStyle/>
          <a:p>
            <a:r>
              <a:rPr lang="en-US" sz="2000" b="1" u="sng" dirty="0" smtClean="0">
                <a:solidFill>
                  <a:srgbClr val="FF0066"/>
                </a:solidFill>
              </a:rPr>
              <a:t>Model Training</a:t>
            </a:r>
          </a:p>
          <a:p>
            <a:endParaRPr lang="en-US" b="1" dirty="0" smtClean="0"/>
          </a:p>
          <a:p>
            <a:r>
              <a:rPr lang="en-US" b="1" dirty="0" smtClean="0"/>
              <a:t>Summary</a:t>
            </a:r>
          </a:p>
          <a:p>
            <a:endParaRPr lang="en-US" b="1" dirty="0" smtClean="0"/>
          </a:p>
          <a:p>
            <a:r>
              <a:rPr lang="en-US" b="1" dirty="0" smtClean="0"/>
              <a:t>Logistic Regression</a:t>
            </a:r>
            <a:r>
              <a:rPr lang="en-US" dirty="0" smtClean="0"/>
              <a:t>: Focused on finding the best regularization strength C.</a:t>
            </a:r>
          </a:p>
          <a:p>
            <a:r>
              <a:rPr lang="en-US" b="1" dirty="0" smtClean="0"/>
              <a:t>Decision Tree</a:t>
            </a:r>
            <a:r>
              <a:rPr lang="en-US" dirty="0" smtClean="0"/>
              <a:t>: Tuned </a:t>
            </a:r>
            <a:r>
              <a:rPr lang="en-US" dirty="0" err="1" smtClean="0"/>
              <a:t>max_depth</a:t>
            </a:r>
            <a:r>
              <a:rPr lang="en-US" dirty="0" smtClean="0"/>
              <a:t>, </a:t>
            </a:r>
            <a:r>
              <a:rPr lang="en-US" dirty="0" err="1" smtClean="0"/>
              <a:t>min_samples_split</a:t>
            </a:r>
            <a:r>
              <a:rPr lang="en-US" dirty="0" smtClean="0"/>
              <a:t>, and </a:t>
            </a:r>
            <a:r>
              <a:rPr lang="en-US" dirty="0" err="1" smtClean="0"/>
              <a:t>min_samples_leaf</a:t>
            </a:r>
            <a:r>
              <a:rPr lang="en-US" dirty="0" smtClean="0"/>
              <a:t>.</a:t>
            </a:r>
          </a:p>
          <a:p>
            <a:r>
              <a:rPr lang="en-US" b="1" dirty="0" smtClean="0"/>
              <a:t>Random Forest</a:t>
            </a:r>
            <a:r>
              <a:rPr lang="en-US" dirty="0" smtClean="0"/>
              <a:t>: Tuned </a:t>
            </a:r>
            <a:r>
              <a:rPr lang="en-US" dirty="0" err="1" smtClean="0"/>
              <a:t>n_estimators</a:t>
            </a:r>
            <a:r>
              <a:rPr lang="en-US" dirty="0" smtClean="0"/>
              <a:t>, </a:t>
            </a:r>
            <a:r>
              <a:rPr lang="en-US" dirty="0" err="1" smtClean="0"/>
              <a:t>max_depth</a:t>
            </a:r>
            <a:r>
              <a:rPr lang="en-US" dirty="0" smtClean="0"/>
              <a:t>, </a:t>
            </a:r>
            <a:r>
              <a:rPr lang="en-US" dirty="0" err="1" smtClean="0"/>
              <a:t>min_samples_split</a:t>
            </a:r>
            <a:r>
              <a:rPr lang="en-US" dirty="0" smtClean="0"/>
              <a:t>, and </a:t>
            </a:r>
            <a:r>
              <a:rPr lang="en-US" dirty="0" err="1" smtClean="0"/>
              <a:t>min_samples_leaf</a:t>
            </a:r>
            <a:r>
              <a:rPr lang="en-US" dirty="0" smtClean="0"/>
              <a:t>.</a:t>
            </a:r>
          </a:p>
          <a:p>
            <a:r>
              <a:rPr lang="en-US" b="1" dirty="0" err="1" smtClean="0"/>
              <a:t>XGBoost</a:t>
            </a:r>
            <a:r>
              <a:rPr lang="en-US" dirty="0" smtClean="0"/>
              <a:t>: Tuned </a:t>
            </a:r>
            <a:r>
              <a:rPr lang="en-US" dirty="0" err="1" smtClean="0"/>
              <a:t>learning_rate</a:t>
            </a:r>
            <a:r>
              <a:rPr lang="en-US" dirty="0" smtClean="0"/>
              <a:t>, </a:t>
            </a:r>
            <a:r>
              <a:rPr lang="en-US" dirty="0" err="1" smtClean="0"/>
              <a:t>n_estimators</a:t>
            </a:r>
            <a:r>
              <a:rPr lang="en-US" dirty="0" smtClean="0"/>
              <a:t>, </a:t>
            </a:r>
            <a:r>
              <a:rPr lang="en-US" dirty="0" err="1" smtClean="0"/>
              <a:t>max_depth</a:t>
            </a:r>
            <a:r>
              <a:rPr lang="en-US" dirty="0" smtClean="0"/>
              <a:t>, </a:t>
            </a:r>
            <a:r>
              <a:rPr lang="en-US" dirty="0" err="1" smtClean="0"/>
              <a:t>min_child_weight</a:t>
            </a:r>
            <a:r>
              <a:rPr lang="en-US" dirty="0" smtClean="0"/>
              <a:t>, gamma, subsample, and </a:t>
            </a:r>
            <a:r>
              <a:rPr lang="en-US" dirty="0" err="1" smtClean="0"/>
              <a:t>colsample_bytree</a:t>
            </a:r>
            <a:r>
              <a:rPr lang="en-US" dirty="0" smtClean="0"/>
              <a:t>.</a:t>
            </a:r>
          </a:p>
          <a:p>
            <a:r>
              <a:rPr lang="en-US" dirty="0" err="1" smtClean="0"/>
              <a:t>Hyperparameter</a:t>
            </a:r>
            <a:r>
              <a:rPr lang="en-US" dirty="0" smtClean="0"/>
              <a:t> tuning using </a:t>
            </a:r>
            <a:r>
              <a:rPr lang="en-US" dirty="0" err="1" smtClean="0"/>
              <a:t>GridSearchCV</a:t>
            </a:r>
            <a:r>
              <a:rPr lang="en-US" dirty="0" smtClean="0"/>
              <a:t> ensures that the models are optimized for better performance. The best parameters obtained from the grid search are then used to train the final model on the training dataset.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8382000" cy="4308872"/>
          </a:xfrm>
          <a:prstGeom prst="rect">
            <a:avLst/>
          </a:prstGeom>
          <a:noFill/>
        </p:spPr>
        <p:txBody>
          <a:bodyPr wrap="square" rtlCol="0">
            <a:spAutoFit/>
          </a:bodyPr>
          <a:lstStyle/>
          <a:p>
            <a:r>
              <a:rPr lang="en-US" sz="2000" b="1" u="sng" dirty="0" smtClean="0">
                <a:solidFill>
                  <a:srgbClr val="FF0066"/>
                </a:solidFill>
              </a:rPr>
              <a:t>Model Evaluation</a:t>
            </a:r>
          </a:p>
          <a:p>
            <a:endParaRPr lang="en-US" sz="2000" u="sng" dirty="0" smtClean="0"/>
          </a:p>
          <a:p>
            <a:r>
              <a:rPr lang="en-US" b="1" dirty="0" smtClean="0"/>
              <a:t>1. Performance Metrics for Each Model</a:t>
            </a:r>
          </a:p>
          <a:p>
            <a:r>
              <a:rPr lang="en-US" dirty="0" smtClean="0"/>
              <a:t>To evaluate the performance of each model, we considered the following metrics:</a:t>
            </a:r>
          </a:p>
          <a:p>
            <a:r>
              <a:rPr lang="en-US" b="1" dirty="0" smtClean="0"/>
              <a:t>Accuracy</a:t>
            </a:r>
            <a:r>
              <a:rPr lang="en-US" dirty="0" smtClean="0"/>
              <a:t>: The ratio of correctly predicted instances to the total instances.</a:t>
            </a:r>
          </a:p>
          <a:p>
            <a:r>
              <a:rPr lang="en-US" b="1" dirty="0" smtClean="0"/>
              <a:t>2. Confusion Matrices</a:t>
            </a:r>
          </a:p>
          <a:p>
            <a:r>
              <a:rPr lang="en-US" dirty="0" smtClean="0"/>
              <a:t>The confusion matrix provides insight into the types of errors the model is making. It consists of four components:</a:t>
            </a:r>
          </a:p>
          <a:p>
            <a:r>
              <a:rPr lang="en-US" b="1" dirty="0" smtClean="0"/>
              <a:t>True Positives (TP)</a:t>
            </a:r>
            <a:r>
              <a:rPr lang="en-US" dirty="0" smtClean="0"/>
              <a:t>: The number of correctly predicted positive cases.</a:t>
            </a:r>
          </a:p>
          <a:p>
            <a:r>
              <a:rPr lang="en-US" b="1" dirty="0" smtClean="0"/>
              <a:t>True Negatives (TN)</a:t>
            </a:r>
            <a:r>
              <a:rPr lang="en-US" dirty="0" smtClean="0"/>
              <a:t>: The number of correctly predicted negative cases.</a:t>
            </a:r>
          </a:p>
          <a:p>
            <a:r>
              <a:rPr lang="en-US" b="1" dirty="0" smtClean="0"/>
              <a:t>False Positives (FP)</a:t>
            </a:r>
            <a:r>
              <a:rPr lang="en-US" dirty="0" smtClean="0"/>
              <a:t>: The number of incorrectly predicted positive cases (Type I error).</a:t>
            </a:r>
          </a:p>
          <a:p>
            <a:r>
              <a:rPr lang="en-US" b="1" dirty="0" smtClean="0"/>
              <a:t>False Negatives (FN)</a:t>
            </a:r>
            <a:r>
              <a:rPr lang="en-US" dirty="0" smtClean="0"/>
              <a:t>: The number of incorrectly predicted negative cases (Type II error).</a:t>
            </a:r>
          </a:p>
          <a:p>
            <a:r>
              <a:rPr lang="en-US" b="1" dirty="0" smtClean="0"/>
              <a:t>3. Classification Reports</a:t>
            </a:r>
          </a:p>
          <a:p>
            <a:r>
              <a:rPr lang="en-US" dirty="0" smtClean="0"/>
              <a:t>The classification report includes precision, recall, and F1-score for each class (legitimate and fraudulent transactions).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8382000" cy="3200876"/>
          </a:xfrm>
          <a:prstGeom prst="rect">
            <a:avLst/>
          </a:prstGeom>
          <a:noFill/>
        </p:spPr>
        <p:txBody>
          <a:bodyPr wrap="square" rtlCol="0">
            <a:spAutoFit/>
          </a:bodyPr>
          <a:lstStyle/>
          <a:p>
            <a:r>
              <a:rPr lang="en-US" sz="2000" b="1" u="sng" dirty="0" smtClean="0">
                <a:solidFill>
                  <a:srgbClr val="FF0066"/>
                </a:solidFill>
              </a:rPr>
              <a:t>Best Model Selection: Random Forest</a:t>
            </a:r>
          </a:p>
          <a:p>
            <a:endParaRPr lang="en-US" sz="2000" b="1" u="sng" dirty="0" smtClean="0"/>
          </a:p>
          <a:p>
            <a:r>
              <a:rPr lang="en-US" b="1" dirty="0" smtClean="0"/>
              <a:t>Explanation of Why the Random Forest Model Was Chosen</a:t>
            </a:r>
          </a:p>
          <a:p>
            <a:endParaRPr lang="en-US" dirty="0" smtClean="0"/>
          </a:p>
          <a:p>
            <a:r>
              <a:rPr lang="en-US" b="1" i="1" dirty="0" smtClean="0"/>
              <a:t>The Random Forest model </a:t>
            </a:r>
            <a:r>
              <a:rPr lang="en-US" dirty="0" smtClean="0"/>
              <a:t>was chosen as the best model for the credit card fraud detection project due to its superior performance metrics, robustness to </a:t>
            </a:r>
            <a:r>
              <a:rPr lang="en-US" dirty="0" err="1" smtClean="0"/>
              <a:t>overfitting</a:t>
            </a:r>
            <a:r>
              <a:rPr lang="en-US" dirty="0" smtClean="0"/>
              <a:t>, scalability, and interpretability. Its high accuracy, precision, recall, and F1-score demonstrate its effectiveness in identifying fraudulent transactions while minimizing false positives and false negatives.</a:t>
            </a:r>
          </a:p>
          <a:p>
            <a:r>
              <a:rPr lang="en-US" dirty="0" smtClean="0"/>
              <a:t>By leveraging Random Forests, we can achieve reliable and interpretable results, making it a valuable tool for real-world credit card fraud detection applications.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8382000" cy="5416868"/>
          </a:xfrm>
          <a:prstGeom prst="rect">
            <a:avLst/>
          </a:prstGeom>
          <a:noFill/>
        </p:spPr>
        <p:txBody>
          <a:bodyPr wrap="square" rtlCol="0">
            <a:spAutoFit/>
          </a:bodyPr>
          <a:lstStyle/>
          <a:p>
            <a:r>
              <a:rPr lang="en-US" sz="2000" b="1" u="sng" dirty="0" smtClean="0">
                <a:solidFill>
                  <a:srgbClr val="FF0066"/>
                </a:solidFill>
              </a:rPr>
              <a:t>Deployment</a:t>
            </a:r>
          </a:p>
          <a:p>
            <a:endParaRPr lang="en-US" sz="2000" b="1" u="sng" dirty="0" smtClean="0"/>
          </a:p>
          <a:p>
            <a:r>
              <a:rPr lang="en-US" b="1" dirty="0" smtClean="0"/>
              <a:t>1. Model Training and Saving</a:t>
            </a:r>
            <a:r>
              <a:rPr lang="en-US" dirty="0" smtClean="0"/>
              <a:t>:</a:t>
            </a:r>
          </a:p>
          <a:p>
            <a:r>
              <a:rPr lang="en-US" dirty="0" smtClean="0"/>
              <a:t>Trained the Random Forest model on the training dataset.</a:t>
            </a:r>
          </a:p>
          <a:p>
            <a:r>
              <a:rPr lang="en-US" dirty="0" smtClean="0"/>
              <a:t>Saved the trained model using </a:t>
            </a:r>
            <a:r>
              <a:rPr lang="en-US" dirty="0" err="1" smtClean="0"/>
              <a:t>joblib</a:t>
            </a:r>
            <a:r>
              <a:rPr lang="en-US" dirty="0" smtClean="0"/>
              <a:t> for later use in the web application.</a:t>
            </a:r>
          </a:p>
          <a:p>
            <a:r>
              <a:rPr lang="en-US" b="1" dirty="0" smtClean="0"/>
              <a:t>2.Setting Up </a:t>
            </a:r>
            <a:r>
              <a:rPr lang="en-US" b="1" dirty="0" err="1" smtClean="0"/>
              <a:t>Streamlit</a:t>
            </a:r>
            <a:r>
              <a:rPr lang="en-US" b="1" dirty="0" smtClean="0"/>
              <a:t> Application</a:t>
            </a:r>
            <a:r>
              <a:rPr lang="en-US" dirty="0" smtClean="0"/>
              <a:t>:</a:t>
            </a:r>
          </a:p>
          <a:p>
            <a:r>
              <a:rPr lang="en-US" dirty="0" smtClean="0"/>
              <a:t>Created a </a:t>
            </a:r>
            <a:r>
              <a:rPr lang="en-US" dirty="0" err="1" smtClean="0"/>
              <a:t>Streamlit</a:t>
            </a:r>
            <a:r>
              <a:rPr lang="en-US" dirty="0" smtClean="0"/>
              <a:t> application (app.py) to serve the model and allow users to input features and get predictions.</a:t>
            </a:r>
          </a:p>
          <a:p>
            <a:r>
              <a:rPr lang="en-IN" dirty="0" smtClean="0"/>
              <a:t>3. </a:t>
            </a:r>
            <a:r>
              <a:rPr lang="en-US" b="1" dirty="0" smtClean="0"/>
              <a:t>Setting Up </a:t>
            </a:r>
            <a:r>
              <a:rPr lang="en-US" b="1" dirty="0" err="1" smtClean="0"/>
              <a:t>Ngrok</a:t>
            </a:r>
            <a:r>
              <a:rPr lang="en-US" b="1" dirty="0" smtClean="0"/>
              <a:t> for Public Access</a:t>
            </a:r>
            <a:r>
              <a:rPr lang="en-US" dirty="0" smtClean="0"/>
              <a:t>:</a:t>
            </a:r>
          </a:p>
          <a:p>
            <a:r>
              <a:rPr lang="en-US" dirty="0" smtClean="0"/>
              <a:t>Used </a:t>
            </a:r>
            <a:r>
              <a:rPr lang="en-US" dirty="0" err="1" smtClean="0"/>
              <a:t>Ngrok</a:t>
            </a:r>
            <a:r>
              <a:rPr lang="en-US" dirty="0" smtClean="0"/>
              <a:t> to create a secure tunnel to the </a:t>
            </a:r>
            <a:r>
              <a:rPr lang="en-US" dirty="0" err="1" smtClean="0"/>
              <a:t>Streamlit</a:t>
            </a:r>
            <a:r>
              <a:rPr lang="en-US" dirty="0" smtClean="0"/>
              <a:t> application, making it accessible over the internet.</a:t>
            </a:r>
          </a:p>
          <a:p>
            <a:r>
              <a:rPr lang="en-IN" dirty="0" smtClean="0"/>
              <a:t>4. </a:t>
            </a:r>
            <a:r>
              <a:rPr lang="en-US" b="1" dirty="0" smtClean="0"/>
              <a:t>Running the Application</a:t>
            </a:r>
            <a:r>
              <a:rPr lang="en-US" dirty="0" smtClean="0"/>
              <a:t>:</a:t>
            </a:r>
          </a:p>
          <a:p>
            <a:r>
              <a:rPr lang="en-US" dirty="0" smtClean="0"/>
              <a:t>Executed the Python script to launch the </a:t>
            </a:r>
            <a:r>
              <a:rPr lang="en-US" dirty="0" err="1" smtClean="0"/>
              <a:t>Streamlit</a:t>
            </a:r>
            <a:r>
              <a:rPr lang="en-US" dirty="0" smtClean="0"/>
              <a:t> application and establish the </a:t>
            </a:r>
            <a:r>
              <a:rPr lang="en-US" dirty="0" err="1" smtClean="0"/>
              <a:t>Ngrok</a:t>
            </a:r>
            <a:r>
              <a:rPr lang="en-US" dirty="0" smtClean="0"/>
              <a:t> tunnel.</a:t>
            </a:r>
          </a:p>
          <a:p>
            <a:endParaRPr lang="en-US" b="1" dirty="0" smtClean="0"/>
          </a:p>
          <a:p>
            <a:r>
              <a:rPr lang="en-US" b="1" dirty="0" smtClean="0"/>
              <a:t>Link to the Web Application</a:t>
            </a:r>
            <a:endParaRPr lang="en-US" dirty="0" smtClean="0"/>
          </a:p>
          <a:p>
            <a:r>
              <a:rPr lang="en-US" dirty="0" smtClean="0"/>
              <a:t>The web application is hosted using </a:t>
            </a:r>
            <a:r>
              <a:rPr lang="en-US" dirty="0" err="1" smtClean="0"/>
              <a:t>Ngrok</a:t>
            </a:r>
            <a:r>
              <a:rPr lang="en-US" dirty="0" smtClean="0"/>
              <a:t> and can be accessed via the following URL:</a:t>
            </a:r>
          </a:p>
          <a:p>
            <a:r>
              <a:rPr lang="en-US" dirty="0" err="1" smtClean="0"/>
              <a:t>Streamlit</a:t>
            </a:r>
            <a:r>
              <a:rPr lang="en-US" dirty="0" smtClean="0"/>
              <a:t> app is live at </a:t>
            </a:r>
            <a:r>
              <a:rPr lang="en-US" dirty="0" err="1" smtClean="0"/>
              <a:t>NgrokTunnel</a:t>
            </a:r>
            <a:r>
              <a:rPr lang="en-US" dirty="0" smtClean="0"/>
              <a:t>: "</a:t>
            </a:r>
            <a:r>
              <a:rPr lang="en-US" dirty="0" smtClean="0">
                <a:hlinkClick r:id="rId2"/>
              </a:rPr>
              <a:t>https://8865-34-45-116-219.ngrok-free.app</a:t>
            </a:r>
            <a:r>
              <a:rPr lang="en-US" dirty="0" smtClean="0"/>
              <a:t>" -&gt; "</a:t>
            </a:r>
            <a:r>
              <a:rPr lang="en-US" dirty="0" smtClean="0">
                <a:hlinkClick r:id="rId3"/>
              </a:rPr>
              <a:t>http://localhost:8501</a:t>
            </a:r>
            <a:r>
              <a:rPr lang="en-US" dirty="0" smtClean="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8382000" cy="4278094"/>
          </a:xfrm>
          <a:prstGeom prst="rect">
            <a:avLst/>
          </a:prstGeom>
          <a:noFill/>
        </p:spPr>
        <p:txBody>
          <a:bodyPr wrap="square" rtlCol="0">
            <a:spAutoFit/>
          </a:bodyPr>
          <a:lstStyle/>
          <a:p>
            <a:r>
              <a:rPr lang="en-US" sz="2000" b="1" u="sng" dirty="0" smtClean="0">
                <a:solidFill>
                  <a:srgbClr val="FF0066"/>
                </a:solidFill>
              </a:rPr>
              <a:t>Difficulties</a:t>
            </a:r>
          </a:p>
          <a:p>
            <a:endParaRPr lang="en-IN" b="1" u="sng" dirty="0" smtClean="0"/>
          </a:p>
          <a:p>
            <a:r>
              <a:rPr lang="en-US" dirty="0" smtClean="0"/>
              <a:t>Lot of difficulties were faced while the execution of this project and some of the prime </a:t>
            </a:r>
          </a:p>
          <a:p>
            <a:r>
              <a:rPr lang="en-US" dirty="0" smtClean="0"/>
              <a:t>Difficulties are listed below.</a:t>
            </a:r>
          </a:p>
          <a:p>
            <a:endParaRPr lang="en-US" dirty="0" smtClean="0"/>
          </a:p>
          <a:p>
            <a:pPr marL="342900" indent="-342900">
              <a:buAutoNum type="arabicPeriod"/>
            </a:pPr>
            <a:r>
              <a:rPr lang="en-US" b="1" dirty="0" err="1" smtClean="0"/>
              <a:t>Hyperparameter</a:t>
            </a:r>
            <a:r>
              <a:rPr lang="en-US" b="1" dirty="0" smtClean="0"/>
              <a:t> Tuning</a:t>
            </a:r>
            <a:r>
              <a:rPr lang="en-US" dirty="0" smtClean="0"/>
              <a:t>: Finding the optimal hyper parameters for the chosen model requires extensive experimentation and cross-validation, which is computationally intensive. For </a:t>
            </a:r>
            <a:r>
              <a:rPr lang="en-US" dirty="0" err="1" smtClean="0"/>
              <a:t>eg</a:t>
            </a:r>
            <a:r>
              <a:rPr lang="en-US" dirty="0" smtClean="0"/>
              <a:t>.  For Random forest hyper parameter tuning, the computation was taking lot of time of more than 12 hours in </a:t>
            </a:r>
            <a:r>
              <a:rPr lang="en-US" dirty="0" err="1" smtClean="0"/>
              <a:t>colab</a:t>
            </a:r>
            <a:r>
              <a:rPr lang="en-US" dirty="0" smtClean="0"/>
              <a:t> . And hence </a:t>
            </a:r>
            <a:r>
              <a:rPr lang="en-US" dirty="0" err="1" smtClean="0"/>
              <a:t>colab</a:t>
            </a:r>
            <a:r>
              <a:rPr lang="en-US" dirty="0" smtClean="0"/>
              <a:t> runtime was disconnecting even before the execution completes. And then execution had to restart again multiple times.</a:t>
            </a:r>
          </a:p>
          <a:p>
            <a:pPr marL="342900" indent="-342900">
              <a:buAutoNum type="arabicPeriod"/>
            </a:pPr>
            <a:endParaRPr lang="en-IN" dirty="0" smtClean="0"/>
          </a:p>
          <a:p>
            <a:pPr marL="342900" indent="-342900"/>
            <a:r>
              <a:rPr lang="en-IN" dirty="0" smtClean="0"/>
              <a:t>       The issue was finally solved by performing the Hyper parameter tuning part locally in laptop using the  </a:t>
            </a:r>
            <a:r>
              <a:rPr lang="en-IN" dirty="0" err="1" smtClean="0"/>
              <a:t>Jupyter</a:t>
            </a:r>
            <a:r>
              <a:rPr lang="en-IN" dirty="0" smtClean="0"/>
              <a:t> note. Since it was done locally, the timeout issue found in </a:t>
            </a:r>
            <a:r>
              <a:rPr lang="en-IN" dirty="0" err="1" smtClean="0"/>
              <a:t>colab</a:t>
            </a:r>
            <a:r>
              <a:rPr lang="en-IN" dirty="0" smtClean="0"/>
              <a:t> was solved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8382000" cy="5109091"/>
          </a:xfrm>
          <a:prstGeom prst="rect">
            <a:avLst/>
          </a:prstGeom>
          <a:noFill/>
        </p:spPr>
        <p:txBody>
          <a:bodyPr wrap="square" rtlCol="0">
            <a:spAutoFit/>
          </a:bodyPr>
          <a:lstStyle/>
          <a:p>
            <a:r>
              <a:rPr lang="en-US" sz="2000" b="1" u="sng" dirty="0" smtClean="0">
                <a:solidFill>
                  <a:srgbClr val="FF0066"/>
                </a:solidFill>
              </a:rPr>
              <a:t>Difficulties</a:t>
            </a:r>
          </a:p>
          <a:p>
            <a:endParaRPr lang="en-IN" b="1" u="sng" dirty="0" smtClean="0"/>
          </a:p>
          <a:p>
            <a:pPr marL="342900" indent="-342900"/>
            <a:r>
              <a:rPr lang="en-US" b="1" dirty="0" smtClean="0"/>
              <a:t>2. Deployment</a:t>
            </a:r>
            <a:r>
              <a:rPr lang="en-US" dirty="0" smtClean="0"/>
              <a:t>: During deployment , the </a:t>
            </a:r>
            <a:r>
              <a:rPr lang="en-US" dirty="0" err="1" smtClean="0"/>
              <a:t>streamlit</a:t>
            </a:r>
            <a:r>
              <a:rPr lang="en-US" dirty="0" smtClean="0"/>
              <a:t> app was giving multiple issues.</a:t>
            </a:r>
          </a:p>
          <a:p>
            <a:pPr marL="342900" indent="-342900"/>
            <a:endParaRPr lang="en-US" dirty="0" smtClean="0"/>
          </a:p>
          <a:p>
            <a:pPr marL="342900" indent="-342900"/>
            <a:r>
              <a:rPr lang="en-IN" dirty="0" smtClean="0"/>
              <a:t>1) Initially link was not working and the page was not loading</a:t>
            </a:r>
            <a:endParaRPr lang="en-US" dirty="0" smtClean="0"/>
          </a:p>
          <a:p>
            <a:pPr marL="342900" indent="-342900"/>
            <a:r>
              <a:rPr lang="en-US" dirty="0" smtClean="0"/>
              <a:t>2) Incomplete Interface was visible as complete feature were not available as in below</a:t>
            </a:r>
          </a:p>
          <a:p>
            <a:pPr marL="342900" indent="-342900"/>
            <a:r>
              <a:rPr lang="en-US" dirty="0" smtClean="0"/>
              <a:t> image. </a:t>
            </a:r>
          </a:p>
          <a:p>
            <a:pPr marL="342900" indent="-342900">
              <a:buAutoNum type="arabicPeriod"/>
            </a:pPr>
            <a:endParaRPr lang="en-IN" dirty="0" smtClean="0"/>
          </a:p>
          <a:p>
            <a:pPr marL="342900" indent="-342900">
              <a:buAutoNum type="arabicPeriod"/>
            </a:pPr>
            <a:endParaRPr lang="en-US" dirty="0" smtClean="0"/>
          </a:p>
          <a:p>
            <a:pPr marL="342900" indent="-342900">
              <a:buAutoNum type="arabicPeriod"/>
            </a:pPr>
            <a:endParaRPr lang="en-US" dirty="0" smtClean="0"/>
          </a:p>
          <a:p>
            <a:pPr marL="342900" indent="-342900"/>
            <a:endParaRPr lang="en-US" dirty="0" smtClean="0"/>
          </a:p>
          <a:p>
            <a:pPr marL="342900" indent="-342900"/>
            <a:endParaRPr lang="en-US" dirty="0" smtClean="0"/>
          </a:p>
          <a:p>
            <a:pPr marL="342900" indent="-342900"/>
            <a:endParaRPr lang="en-US" dirty="0" smtClean="0"/>
          </a:p>
          <a:p>
            <a:pPr marL="342900" indent="-342900"/>
            <a:endParaRPr lang="en-IN" dirty="0" smtClean="0"/>
          </a:p>
          <a:p>
            <a:pPr marL="342900" indent="-342900"/>
            <a:endParaRPr lang="en-US" dirty="0" smtClean="0"/>
          </a:p>
          <a:p>
            <a:pPr marL="342900" indent="-342900"/>
            <a:endParaRPr lang="en-US" dirty="0" smtClean="0"/>
          </a:p>
          <a:p>
            <a:endParaRPr lang="en-US" dirty="0" smtClean="0"/>
          </a:p>
          <a:p>
            <a:endParaRPr lang="en-US" dirty="0"/>
          </a:p>
        </p:txBody>
      </p:sp>
      <p:pic>
        <p:nvPicPr>
          <p:cNvPr id="3" name="Picture 2"/>
          <p:cNvPicPr>
            <a:picLocks noChangeAspect="1" noChangeArrowheads="1"/>
          </p:cNvPicPr>
          <p:nvPr/>
        </p:nvPicPr>
        <p:blipFill>
          <a:blip r:embed="rId2"/>
          <a:srcRect/>
          <a:stretch>
            <a:fillRect/>
          </a:stretch>
        </p:blipFill>
        <p:spPr bwMode="auto">
          <a:xfrm>
            <a:off x="982026" y="2590800"/>
            <a:ext cx="3136645" cy="2819400"/>
          </a:xfrm>
          <a:prstGeom prst="rect">
            <a:avLst/>
          </a:prstGeom>
          <a:noFill/>
          <a:ln w="25400">
            <a:solidFill>
              <a:schemeClr val="accent1"/>
            </a:solidFill>
            <a:miter lim="800000"/>
            <a:headEnd/>
            <a:tailEnd/>
          </a:ln>
          <a:effectLst/>
        </p:spPr>
      </p:pic>
      <p:pic>
        <p:nvPicPr>
          <p:cNvPr id="4" name="Picture 2"/>
          <p:cNvPicPr>
            <a:picLocks noChangeAspect="1" noChangeArrowheads="1"/>
          </p:cNvPicPr>
          <p:nvPr/>
        </p:nvPicPr>
        <p:blipFill>
          <a:blip r:embed="rId3"/>
          <a:srcRect/>
          <a:stretch>
            <a:fillRect/>
          </a:stretch>
        </p:blipFill>
        <p:spPr bwMode="auto">
          <a:xfrm>
            <a:off x="4648200" y="2590799"/>
            <a:ext cx="3352800" cy="2864153"/>
          </a:xfrm>
          <a:prstGeom prst="rect">
            <a:avLst/>
          </a:prstGeom>
          <a:noFill/>
          <a:ln w="25400">
            <a:solidFill>
              <a:schemeClr val="accent1"/>
            </a:solid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8382000" cy="2585323"/>
          </a:xfrm>
          <a:prstGeom prst="rect">
            <a:avLst/>
          </a:prstGeom>
          <a:noFill/>
        </p:spPr>
        <p:txBody>
          <a:bodyPr wrap="square" rtlCol="0">
            <a:spAutoFit/>
          </a:bodyPr>
          <a:lstStyle/>
          <a:p>
            <a:r>
              <a:rPr lang="en-US" b="1" u="sng" dirty="0" smtClean="0">
                <a:solidFill>
                  <a:srgbClr val="FF0066"/>
                </a:solidFill>
              </a:rPr>
              <a:t>Difficulties</a:t>
            </a:r>
          </a:p>
          <a:p>
            <a:endParaRPr lang="en-IN" b="1" u="sng" dirty="0" smtClean="0"/>
          </a:p>
          <a:p>
            <a:pPr marL="342900" indent="-342900"/>
            <a:r>
              <a:rPr lang="en-US" dirty="0" smtClean="0"/>
              <a:t>       On  repeated validation, finally it was observed that the older App was using in </a:t>
            </a:r>
            <a:r>
              <a:rPr lang="en-US" dirty="0" err="1" smtClean="0"/>
              <a:t>colab</a:t>
            </a:r>
            <a:r>
              <a:rPr lang="en-US" dirty="0" smtClean="0"/>
              <a:t> notebook. It was changed and finally the APP was performing as it was intended.</a:t>
            </a:r>
          </a:p>
          <a:p>
            <a:pPr marL="342900" indent="-342900"/>
            <a:endParaRPr lang="en-US" dirty="0" smtClean="0"/>
          </a:p>
          <a:p>
            <a:endParaRPr lang="en-US" dirty="0" smtClean="0"/>
          </a:p>
          <a:p>
            <a:r>
              <a:rPr lang="en-IN" dirty="0" smtClean="0"/>
              <a:t>	</a:t>
            </a:r>
            <a:endParaRPr lang="en-US" dirty="0" smtClean="0"/>
          </a:p>
          <a:p>
            <a:endParaRPr lang="en-US" dirty="0"/>
          </a:p>
        </p:txBody>
      </p:sp>
      <p:grpSp>
        <p:nvGrpSpPr>
          <p:cNvPr id="6" name="Group 5"/>
          <p:cNvGrpSpPr/>
          <p:nvPr/>
        </p:nvGrpSpPr>
        <p:grpSpPr>
          <a:xfrm>
            <a:off x="457200" y="2209800"/>
            <a:ext cx="7981019" cy="4103132"/>
            <a:chOff x="457200" y="1905000"/>
            <a:chExt cx="7981019" cy="4103132"/>
          </a:xfrm>
        </p:grpSpPr>
        <p:pic>
          <p:nvPicPr>
            <p:cNvPr id="7" name="Picture 2"/>
            <p:cNvPicPr>
              <a:picLocks noChangeAspect="1" noChangeArrowheads="1"/>
            </p:cNvPicPr>
            <p:nvPr/>
          </p:nvPicPr>
          <p:blipFill>
            <a:blip r:embed="rId2"/>
            <a:srcRect/>
            <a:stretch>
              <a:fillRect/>
            </a:stretch>
          </p:blipFill>
          <p:spPr bwMode="auto">
            <a:xfrm>
              <a:off x="457200" y="1905000"/>
              <a:ext cx="7981019" cy="3662362"/>
            </a:xfrm>
            <a:prstGeom prst="rect">
              <a:avLst/>
            </a:prstGeom>
            <a:noFill/>
            <a:ln w="25400">
              <a:solidFill>
                <a:schemeClr val="accent1"/>
              </a:solidFill>
              <a:miter lim="800000"/>
              <a:headEnd/>
              <a:tailEnd/>
            </a:ln>
            <a:effectLst/>
          </p:spPr>
        </p:pic>
        <p:sp>
          <p:nvSpPr>
            <p:cNvPr id="4" name="TextBox 3"/>
            <p:cNvSpPr txBox="1"/>
            <p:nvPr/>
          </p:nvSpPr>
          <p:spPr>
            <a:xfrm>
              <a:off x="4038600" y="5638800"/>
              <a:ext cx="1353256" cy="369332"/>
            </a:xfrm>
            <a:prstGeom prst="rect">
              <a:avLst/>
            </a:prstGeom>
            <a:noFill/>
          </p:spPr>
          <p:txBody>
            <a:bodyPr wrap="none" rtlCol="0">
              <a:spAutoFit/>
            </a:bodyPr>
            <a:lstStyle/>
            <a:p>
              <a:r>
                <a:rPr lang="en-IN" dirty="0" smtClean="0"/>
                <a:t>Final Output</a:t>
              </a:r>
              <a:endParaRPr lang="en-US" dirty="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05200" y="2667000"/>
            <a:ext cx="2542427" cy="923330"/>
          </a:xfrm>
          <a:prstGeom prst="rect">
            <a:avLst/>
          </a:prstGeom>
          <a:noFill/>
        </p:spPr>
        <p:txBody>
          <a:bodyPr wrap="none" rtlCol="0">
            <a:spAutoFit/>
          </a:bodyPr>
          <a:lstStyle/>
          <a:p>
            <a:r>
              <a:rPr lang="en-US" sz="5400" b="1" dirty="0" smtClean="0">
                <a:solidFill>
                  <a:srgbClr val="FF0066"/>
                </a:solidFill>
              </a:rPr>
              <a:t>THANKS</a:t>
            </a:r>
            <a:endParaRPr lang="en-US" sz="5400" b="1" dirty="0">
              <a:solidFill>
                <a:srgbClr val="FF00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990600"/>
            <a:ext cx="1777794" cy="461665"/>
          </a:xfrm>
          <a:prstGeom prst="rect">
            <a:avLst/>
          </a:prstGeom>
          <a:noFill/>
        </p:spPr>
        <p:txBody>
          <a:bodyPr wrap="none" rtlCol="0">
            <a:spAutoFit/>
          </a:bodyPr>
          <a:lstStyle/>
          <a:p>
            <a:r>
              <a:rPr lang="en-US" sz="2400" b="1" u="sng" dirty="0" smtClean="0">
                <a:solidFill>
                  <a:srgbClr val="FF0066"/>
                </a:solidFill>
              </a:rPr>
              <a:t>Introduction</a:t>
            </a:r>
            <a:endParaRPr lang="en-US" sz="2400" b="1" u="sng" dirty="0">
              <a:solidFill>
                <a:srgbClr val="FF0066"/>
              </a:solidFill>
            </a:endParaRPr>
          </a:p>
        </p:txBody>
      </p:sp>
      <p:sp>
        <p:nvSpPr>
          <p:cNvPr id="5" name="TextBox 4"/>
          <p:cNvSpPr txBox="1"/>
          <p:nvPr/>
        </p:nvSpPr>
        <p:spPr>
          <a:xfrm>
            <a:off x="762001" y="1905000"/>
            <a:ext cx="7924799" cy="2308324"/>
          </a:xfrm>
          <a:prstGeom prst="rect">
            <a:avLst/>
          </a:prstGeom>
          <a:noFill/>
        </p:spPr>
        <p:txBody>
          <a:bodyPr wrap="square" rtlCol="0">
            <a:spAutoFit/>
          </a:bodyPr>
          <a:lstStyle/>
          <a:p>
            <a:pPr algn="just"/>
            <a:r>
              <a:rPr lang="en-US" dirty="0" smtClean="0"/>
              <a:t>Credit card fraud is a significant and growing problem in the financial industry. It involves unauthorized use of a credit card to make purchases or withdraw funds. Fraudulent transactions can result in substantial financial losses for both consumers and financial institutions. As online transactions increase, so does the sophistication and frequency of fraudulent activities. </a:t>
            </a:r>
          </a:p>
          <a:p>
            <a:pPr algn="just"/>
            <a:endParaRPr lang="en-US" dirty="0" smtClean="0"/>
          </a:p>
          <a:p>
            <a:pPr algn="just"/>
            <a:r>
              <a:rPr lang="en-US" dirty="0" smtClean="0"/>
              <a:t>Detecting and preventing credit card fraud is, therefore, a critical task for financial institutions to protect their customers and maintain trust.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1760547" cy="400110"/>
          </a:xfrm>
          <a:prstGeom prst="rect">
            <a:avLst/>
          </a:prstGeom>
          <a:noFill/>
        </p:spPr>
        <p:txBody>
          <a:bodyPr wrap="none" rtlCol="0">
            <a:spAutoFit/>
          </a:bodyPr>
          <a:lstStyle/>
          <a:p>
            <a:r>
              <a:rPr lang="en-US" sz="2000" b="1" u="sng" dirty="0" smtClean="0">
                <a:solidFill>
                  <a:srgbClr val="FF0066"/>
                </a:solidFill>
              </a:rPr>
              <a:t>Data Overview</a:t>
            </a:r>
            <a:endParaRPr lang="en-US" sz="2000" b="1" u="sng" dirty="0">
              <a:solidFill>
                <a:srgbClr val="FF0066"/>
              </a:solidFill>
            </a:endParaRPr>
          </a:p>
        </p:txBody>
      </p:sp>
      <p:sp>
        <p:nvSpPr>
          <p:cNvPr id="5" name="TextBox 4"/>
          <p:cNvSpPr txBox="1"/>
          <p:nvPr/>
        </p:nvSpPr>
        <p:spPr>
          <a:xfrm>
            <a:off x="609600" y="1066800"/>
            <a:ext cx="8229600" cy="5078313"/>
          </a:xfrm>
          <a:prstGeom prst="rect">
            <a:avLst/>
          </a:prstGeom>
          <a:noFill/>
        </p:spPr>
        <p:txBody>
          <a:bodyPr wrap="square" rtlCol="0">
            <a:spAutoFit/>
          </a:bodyPr>
          <a:lstStyle/>
          <a:p>
            <a:r>
              <a:rPr lang="en-US" dirty="0" smtClean="0"/>
              <a:t>The dataset used for credit card fraud detection is sourced from </a:t>
            </a:r>
            <a:r>
              <a:rPr lang="en-US" dirty="0" err="1" smtClean="0"/>
              <a:t>Kaggle</a:t>
            </a:r>
            <a:r>
              <a:rPr lang="en-US" dirty="0" smtClean="0"/>
              <a:t> and contains transactions made by credit cards in September 2013 by European cardholders. This dataset presents transactions that occurred over two days, with 350 frauds out of 156897 transactions. The dataset is highly unbalanced, with the positive class (frauds) accounting for 0.172% of all transactions.</a:t>
            </a:r>
          </a:p>
          <a:p>
            <a:endParaRPr lang="en-US" dirty="0" smtClean="0"/>
          </a:p>
          <a:p>
            <a:r>
              <a:rPr lang="en-US" b="1" u="sng" dirty="0" smtClean="0">
                <a:solidFill>
                  <a:srgbClr val="FF0066"/>
                </a:solidFill>
              </a:rPr>
              <a:t>Overview of the Features</a:t>
            </a:r>
          </a:p>
          <a:p>
            <a:endParaRPr lang="en-US" b="1" u="sng" dirty="0" smtClean="0">
              <a:solidFill>
                <a:srgbClr val="FF0066"/>
              </a:solidFill>
            </a:endParaRPr>
          </a:p>
          <a:p>
            <a:r>
              <a:rPr lang="en-US" dirty="0" smtClean="0"/>
              <a:t>The dataset consists of 31 columns:</a:t>
            </a:r>
          </a:p>
          <a:p>
            <a:r>
              <a:rPr lang="en-US" b="1" dirty="0" smtClean="0"/>
              <a:t>Time</a:t>
            </a:r>
            <a:r>
              <a:rPr lang="en-US" dirty="0" smtClean="0"/>
              <a:t>: The time elapsed between this transaction and the first transaction in the dataset (in seconds).</a:t>
            </a:r>
          </a:p>
          <a:p>
            <a:r>
              <a:rPr lang="en-US" b="1" dirty="0" smtClean="0"/>
              <a:t>V1</a:t>
            </a:r>
            <a:r>
              <a:rPr lang="en-US" dirty="0" smtClean="0"/>
              <a:t> to </a:t>
            </a:r>
            <a:r>
              <a:rPr lang="en-US" b="1" dirty="0" smtClean="0"/>
              <a:t>V28</a:t>
            </a:r>
            <a:r>
              <a:rPr lang="en-US" dirty="0" smtClean="0"/>
              <a:t>: The result of a Principal Component Analysis (PCA) transformation on the original features to protect user confidentiality. These components capture the most important variance in the dataset.</a:t>
            </a:r>
          </a:p>
          <a:p>
            <a:r>
              <a:rPr lang="en-US" b="1" dirty="0" smtClean="0"/>
              <a:t>Amount</a:t>
            </a:r>
            <a:r>
              <a:rPr lang="en-US" dirty="0" smtClean="0"/>
              <a:t>: The transaction amount. This feature can be used to weigh fraudulent transactions differently from non-fraudulent ones.</a:t>
            </a:r>
          </a:p>
          <a:p>
            <a:r>
              <a:rPr lang="en-US" b="1" dirty="0" smtClean="0"/>
              <a:t>Class</a:t>
            </a:r>
            <a:r>
              <a:rPr lang="en-US" dirty="0" smtClean="0"/>
              <a:t>: The target variable, where 1 represents a fraudulent transaction and 0 represents a legitimate transaction.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533400"/>
            <a:ext cx="8229600" cy="3785652"/>
          </a:xfrm>
          <a:prstGeom prst="rect">
            <a:avLst/>
          </a:prstGeom>
          <a:noFill/>
        </p:spPr>
        <p:txBody>
          <a:bodyPr wrap="square" rtlCol="0">
            <a:spAutoFit/>
          </a:bodyPr>
          <a:lstStyle/>
          <a:p>
            <a:r>
              <a:rPr lang="en-US" sz="2000" b="1" u="sng" dirty="0" smtClean="0">
                <a:solidFill>
                  <a:srgbClr val="FF0066"/>
                </a:solidFill>
              </a:rPr>
              <a:t>Steps for Data Preprocessing</a:t>
            </a:r>
          </a:p>
          <a:p>
            <a:endParaRPr lang="en-US" b="1" dirty="0" smtClean="0"/>
          </a:p>
          <a:p>
            <a:r>
              <a:rPr lang="en-US" b="1" dirty="0" smtClean="0"/>
              <a:t>1. Load the Data</a:t>
            </a:r>
          </a:p>
          <a:p>
            <a:r>
              <a:rPr lang="en-US" dirty="0" smtClean="0"/>
              <a:t>First, load your dataset using pandas from Google Drive</a:t>
            </a:r>
          </a:p>
          <a:p>
            <a:endParaRPr lang="en-US" dirty="0" smtClean="0"/>
          </a:p>
          <a:p>
            <a:r>
              <a:rPr lang="en-US" b="1" dirty="0" smtClean="0"/>
              <a:t>2. Handle Missing Values</a:t>
            </a:r>
          </a:p>
          <a:p>
            <a:r>
              <a:rPr lang="en-US" dirty="0" smtClean="0"/>
              <a:t>Check for missing values and handle them appropriately. In this example, we'll assume there are no missing values, but if there are, you might want to fill them in or drop the rows/columns:</a:t>
            </a:r>
          </a:p>
          <a:p>
            <a:endParaRPr lang="en-IN" b="1" dirty="0" smtClean="0"/>
          </a:p>
          <a:p>
            <a:r>
              <a:rPr lang="en-US" b="1" dirty="0" smtClean="0"/>
              <a:t>3. Data Splitting</a:t>
            </a:r>
          </a:p>
          <a:p>
            <a:r>
              <a:rPr lang="en-US" dirty="0" smtClean="0"/>
              <a:t>Split the data into training and testing sets using </a:t>
            </a:r>
            <a:r>
              <a:rPr lang="en-US" dirty="0" err="1" smtClean="0"/>
              <a:t>train_test_split</a:t>
            </a:r>
            <a:r>
              <a:rPr lang="en-US" dirty="0" smtClean="0"/>
              <a:t> from </a:t>
            </a:r>
            <a:r>
              <a:rPr lang="en-US" dirty="0" err="1" smtClean="0"/>
              <a:t>sklearn.model_selection</a:t>
            </a:r>
            <a:r>
              <a:rPr lang="en-US" dirty="0" smtClean="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8382000" cy="4247317"/>
          </a:xfrm>
          <a:prstGeom prst="rect">
            <a:avLst/>
          </a:prstGeom>
          <a:noFill/>
        </p:spPr>
        <p:txBody>
          <a:bodyPr wrap="square" rtlCol="0">
            <a:spAutoFit/>
          </a:bodyPr>
          <a:lstStyle/>
          <a:p>
            <a:r>
              <a:rPr lang="en-US" sz="2000" b="1" u="sng" dirty="0" smtClean="0">
                <a:solidFill>
                  <a:srgbClr val="FF0066"/>
                </a:solidFill>
              </a:rPr>
              <a:t>Exploratory Data Analysis (EDA)</a:t>
            </a:r>
          </a:p>
          <a:p>
            <a:endParaRPr lang="en-US" u="sng" dirty="0" smtClean="0"/>
          </a:p>
          <a:p>
            <a:r>
              <a:rPr lang="en-US" dirty="0" smtClean="0"/>
              <a:t>By performing these steps in EDA, you can gain a comprehensive understanding of the dataset, identify potential issues, and extract meaningful insights that guide subsequent modeling efforts. The visualizations provide a clear depiction of data distribution, correlations, and relationships between features and the target variable.</a:t>
            </a:r>
          </a:p>
          <a:p>
            <a:endParaRPr lang="en-IN" dirty="0" smtClean="0"/>
          </a:p>
          <a:p>
            <a:endParaRPr lang="en-IN" dirty="0" smtClean="0"/>
          </a:p>
          <a:p>
            <a:r>
              <a:rPr lang="en-US" b="1" dirty="0" smtClean="0"/>
              <a:t>Class Imbalance</a:t>
            </a:r>
            <a:r>
              <a:rPr lang="en-US" dirty="0" smtClean="0"/>
              <a:t>: The dataset is highly imbalanced with only a small percentage of transactions being fraudulent.</a:t>
            </a:r>
          </a:p>
          <a:p>
            <a:r>
              <a:rPr lang="en-US" b="1" dirty="0" smtClean="0"/>
              <a:t>Statistical Summary</a:t>
            </a:r>
            <a:r>
              <a:rPr lang="en-US" dirty="0" smtClean="0"/>
              <a:t>: Observing the mean, standard deviation, and quartiles of each feature can highlight differences between fraudulent and non-fraudulent transactions.</a:t>
            </a:r>
          </a:p>
          <a:p>
            <a:r>
              <a:rPr lang="en-US" b="1" dirty="0" smtClean="0"/>
              <a:t>Correlation Analysis</a:t>
            </a:r>
            <a:r>
              <a:rPr lang="en-US" dirty="0" smtClean="0"/>
              <a:t>: Identifying which features are highly correlated can help in understanding the dataset better.</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8382000" cy="5663089"/>
          </a:xfrm>
          <a:prstGeom prst="rect">
            <a:avLst/>
          </a:prstGeom>
          <a:noFill/>
        </p:spPr>
        <p:txBody>
          <a:bodyPr wrap="square" rtlCol="0">
            <a:spAutoFit/>
          </a:bodyPr>
          <a:lstStyle/>
          <a:p>
            <a:r>
              <a:rPr lang="en-US" sz="2000" b="1" u="sng" dirty="0" smtClean="0">
                <a:solidFill>
                  <a:srgbClr val="FF0066"/>
                </a:solidFill>
              </a:rPr>
              <a:t>Model Training</a:t>
            </a:r>
          </a:p>
          <a:p>
            <a:endParaRPr lang="en-US" b="1" dirty="0" smtClean="0"/>
          </a:p>
          <a:p>
            <a:r>
              <a:rPr lang="en-US" b="1" dirty="0" smtClean="0"/>
              <a:t>1. Logistic Regression</a:t>
            </a:r>
          </a:p>
          <a:p>
            <a:r>
              <a:rPr lang="en-US" b="1" dirty="0" smtClean="0"/>
              <a:t>Description of the Model:</a:t>
            </a:r>
            <a:r>
              <a:rPr lang="en-US" dirty="0" smtClean="0"/>
              <a:t> Logistic Regression is a linear model used for binary classification tasks. It estimates the probability that an instance belongs to a particular class.</a:t>
            </a:r>
          </a:p>
          <a:p>
            <a:endParaRPr lang="en-US" dirty="0" smtClean="0"/>
          </a:p>
          <a:p>
            <a:r>
              <a:rPr lang="en-US" b="1" u="sng" dirty="0" smtClean="0"/>
              <a:t>Training Process:</a:t>
            </a:r>
            <a:endParaRPr lang="en-US" u="sng" dirty="0" smtClean="0"/>
          </a:p>
          <a:p>
            <a:r>
              <a:rPr lang="en-US" b="1" dirty="0" smtClean="0"/>
              <a:t>Data Splitting</a:t>
            </a:r>
            <a:r>
              <a:rPr lang="en-US" dirty="0" smtClean="0"/>
              <a:t>: Split the data into training and testing sets.</a:t>
            </a:r>
          </a:p>
          <a:p>
            <a:r>
              <a:rPr lang="en-US" b="1" dirty="0" smtClean="0"/>
              <a:t>Model Initialization</a:t>
            </a:r>
            <a:r>
              <a:rPr lang="en-US" dirty="0" smtClean="0"/>
              <a:t>: Create an instance of </a:t>
            </a:r>
            <a:r>
              <a:rPr lang="en-US" dirty="0" err="1" smtClean="0"/>
              <a:t>LogisticRegression</a:t>
            </a:r>
            <a:r>
              <a:rPr lang="en-US" dirty="0" smtClean="0"/>
              <a:t> with the </a:t>
            </a:r>
            <a:r>
              <a:rPr lang="en-US" dirty="0" err="1" smtClean="0"/>
              <a:t>liblinear</a:t>
            </a:r>
            <a:r>
              <a:rPr lang="en-US" dirty="0" smtClean="0"/>
              <a:t> solver.</a:t>
            </a:r>
          </a:p>
          <a:p>
            <a:r>
              <a:rPr lang="en-US" dirty="0" err="1" smtClean="0"/>
              <a:t>Liblinear</a:t>
            </a:r>
            <a:r>
              <a:rPr lang="en-US" dirty="0" smtClean="0"/>
              <a:t> was selected as solver because it is particularly suited for binary classification problems</a:t>
            </a:r>
          </a:p>
          <a:p>
            <a:r>
              <a:rPr lang="en-US" b="1" dirty="0" err="1" smtClean="0"/>
              <a:t>Hyperparameter</a:t>
            </a:r>
            <a:r>
              <a:rPr lang="en-US" b="1" dirty="0" smtClean="0"/>
              <a:t> Tuning</a:t>
            </a:r>
            <a:r>
              <a:rPr lang="en-US" dirty="0" smtClean="0"/>
              <a:t>: Use </a:t>
            </a:r>
            <a:r>
              <a:rPr lang="en-US" dirty="0" err="1" smtClean="0"/>
              <a:t>GridSearchCV</a:t>
            </a:r>
            <a:r>
              <a:rPr lang="en-US" dirty="0" smtClean="0"/>
              <a:t> to find the best value for the regularization parameter C.</a:t>
            </a:r>
          </a:p>
          <a:p>
            <a:r>
              <a:rPr lang="en-US" b="1" dirty="0" smtClean="0"/>
              <a:t>Parameters Used:</a:t>
            </a:r>
            <a:endParaRPr lang="en-US" dirty="0" smtClean="0"/>
          </a:p>
          <a:p>
            <a:r>
              <a:rPr lang="en-US" dirty="0" smtClean="0"/>
              <a:t>C: Regularization strength (inverse of regularization coefficient). Often, a value of C=1 is used as a starting point because it provides a balance between </a:t>
            </a:r>
            <a:r>
              <a:rPr lang="en-US" dirty="0" err="1" smtClean="0"/>
              <a:t>underfitting</a:t>
            </a:r>
            <a:r>
              <a:rPr lang="en-US" dirty="0" smtClean="0"/>
              <a:t> and </a:t>
            </a:r>
            <a:r>
              <a:rPr lang="en-US" dirty="0" err="1" smtClean="0"/>
              <a:t>overfitting</a:t>
            </a:r>
            <a:r>
              <a:rPr lang="en-US" dirty="0" smtClean="0"/>
              <a:t>.</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8382000" cy="5663089"/>
          </a:xfrm>
          <a:prstGeom prst="rect">
            <a:avLst/>
          </a:prstGeom>
          <a:noFill/>
        </p:spPr>
        <p:txBody>
          <a:bodyPr wrap="square" rtlCol="0">
            <a:spAutoFit/>
          </a:bodyPr>
          <a:lstStyle/>
          <a:p>
            <a:r>
              <a:rPr lang="en-US" sz="2000" b="1" u="sng" dirty="0" smtClean="0">
                <a:solidFill>
                  <a:srgbClr val="FF0066"/>
                </a:solidFill>
              </a:rPr>
              <a:t>Model Training</a:t>
            </a:r>
          </a:p>
          <a:p>
            <a:endParaRPr lang="en-US" b="1" dirty="0" smtClean="0"/>
          </a:p>
          <a:p>
            <a:r>
              <a:rPr lang="en-US" b="1" dirty="0" smtClean="0"/>
              <a:t>2. Decision Tree</a:t>
            </a:r>
          </a:p>
          <a:p>
            <a:r>
              <a:rPr lang="en-US" b="1" dirty="0" smtClean="0"/>
              <a:t>Description of the Model:</a:t>
            </a:r>
            <a:r>
              <a:rPr lang="en-US" dirty="0" smtClean="0"/>
              <a:t> A Decision Tree is a non-linear model that splits the data into subsets based on feature values, forming a tree structure.</a:t>
            </a:r>
          </a:p>
          <a:p>
            <a:endParaRPr lang="en-US" dirty="0" smtClean="0"/>
          </a:p>
          <a:p>
            <a:r>
              <a:rPr lang="en-US" b="1" u="sng" dirty="0" smtClean="0"/>
              <a:t>Training Process:</a:t>
            </a:r>
            <a:endParaRPr lang="en-US" u="sng" dirty="0" smtClean="0"/>
          </a:p>
          <a:p>
            <a:r>
              <a:rPr lang="en-US" b="1" dirty="0" smtClean="0"/>
              <a:t>Data Splitting</a:t>
            </a:r>
            <a:r>
              <a:rPr lang="en-US" dirty="0" smtClean="0"/>
              <a:t>: Split the data into training and testing sets.</a:t>
            </a:r>
          </a:p>
          <a:p>
            <a:r>
              <a:rPr lang="en-US" b="1" dirty="0" smtClean="0"/>
              <a:t>Model Initialization</a:t>
            </a:r>
            <a:r>
              <a:rPr lang="en-US" dirty="0" smtClean="0"/>
              <a:t>: Create an instance of </a:t>
            </a:r>
            <a:r>
              <a:rPr lang="en-US" dirty="0" err="1" smtClean="0"/>
              <a:t>DecisionTreeClassifier</a:t>
            </a:r>
            <a:r>
              <a:rPr lang="en-US" dirty="0" smtClean="0"/>
              <a:t> with the entropy criterion.</a:t>
            </a:r>
          </a:p>
          <a:p>
            <a:r>
              <a:rPr lang="en-US" b="1" dirty="0" err="1" smtClean="0"/>
              <a:t>Hyperparameter</a:t>
            </a:r>
            <a:r>
              <a:rPr lang="en-US" b="1" dirty="0" smtClean="0"/>
              <a:t> Tuning</a:t>
            </a:r>
            <a:r>
              <a:rPr lang="en-US" dirty="0" smtClean="0"/>
              <a:t>: Use </a:t>
            </a:r>
            <a:r>
              <a:rPr lang="en-US" dirty="0" err="1" smtClean="0"/>
              <a:t>GridSearchCV</a:t>
            </a:r>
            <a:r>
              <a:rPr lang="en-US" dirty="0" smtClean="0"/>
              <a:t> to find the best values for </a:t>
            </a:r>
            <a:r>
              <a:rPr lang="en-US" dirty="0" err="1" smtClean="0"/>
              <a:t>max_depth</a:t>
            </a:r>
            <a:r>
              <a:rPr lang="en-US" dirty="0" smtClean="0"/>
              <a:t>, </a:t>
            </a:r>
            <a:r>
              <a:rPr lang="en-US" dirty="0" err="1" smtClean="0"/>
              <a:t>min_samples_split</a:t>
            </a:r>
            <a:r>
              <a:rPr lang="en-US" dirty="0" smtClean="0"/>
              <a:t>, and </a:t>
            </a:r>
            <a:r>
              <a:rPr lang="en-US" dirty="0" err="1" smtClean="0"/>
              <a:t>min_samples_leaf</a:t>
            </a:r>
            <a:r>
              <a:rPr lang="en-US" dirty="0" smtClean="0"/>
              <a:t>.</a:t>
            </a:r>
          </a:p>
          <a:p>
            <a:endParaRPr lang="en-IN" dirty="0" smtClean="0"/>
          </a:p>
          <a:p>
            <a:r>
              <a:rPr lang="en-US" b="1" dirty="0" smtClean="0"/>
              <a:t>Parameters Used:</a:t>
            </a:r>
            <a:endParaRPr lang="en-US" dirty="0" smtClean="0"/>
          </a:p>
          <a:p>
            <a:r>
              <a:rPr lang="en-US" dirty="0" err="1" smtClean="0"/>
              <a:t>max_depth</a:t>
            </a:r>
            <a:r>
              <a:rPr lang="en-US" dirty="0" smtClean="0"/>
              <a:t>: Maximum depth of the tree.</a:t>
            </a:r>
          </a:p>
          <a:p>
            <a:r>
              <a:rPr lang="en-US" dirty="0" err="1" smtClean="0"/>
              <a:t>min_samples_split</a:t>
            </a:r>
            <a:r>
              <a:rPr lang="en-US" dirty="0" smtClean="0"/>
              <a:t>: Minimum number of samples required to split an internal node.</a:t>
            </a:r>
          </a:p>
          <a:p>
            <a:r>
              <a:rPr lang="en-US" dirty="0" err="1" smtClean="0"/>
              <a:t>min_samples_leaf</a:t>
            </a:r>
            <a:r>
              <a:rPr lang="en-US" dirty="0" smtClean="0"/>
              <a:t>: Minimum number of samples required to be at a leaf node.</a:t>
            </a:r>
          </a:p>
          <a:p>
            <a:endParaRPr lang="en-US" dirty="0" smtClean="0"/>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8382000" cy="5386090"/>
          </a:xfrm>
          <a:prstGeom prst="rect">
            <a:avLst/>
          </a:prstGeom>
          <a:noFill/>
        </p:spPr>
        <p:txBody>
          <a:bodyPr wrap="square" rtlCol="0">
            <a:spAutoFit/>
          </a:bodyPr>
          <a:lstStyle/>
          <a:p>
            <a:r>
              <a:rPr lang="en-US" sz="2000" b="1" u="sng" dirty="0" smtClean="0">
                <a:solidFill>
                  <a:srgbClr val="FF0066"/>
                </a:solidFill>
              </a:rPr>
              <a:t>Model Training</a:t>
            </a:r>
          </a:p>
          <a:p>
            <a:endParaRPr lang="en-US" b="1" dirty="0" smtClean="0"/>
          </a:p>
          <a:p>
            <a:r>
              <a:rPr lang="en-US" b="1" dirty="0" smtClean="0"/>
              <a:t>3. Random Forest</a:t>
            </a:r>
          </a:p>
          <a:p>
            <a:r>
              <a:rPr lang="en-US" b="1" dirty="0" smtClean="0"/>
              <a:t>Description of the Model:</a:t>
            </a:r>
            <a:r>
              <a:rPr lang="en-US" dirty="0" smtClean="0"/>
              <a:t> Random Forest is an ensemble method that uses multiple decision trees to improve classification accuracy and control over-fitting.</a:t>
            </a:r>
          </a:p>
          <a:p>
            <a:endParaRPr lang="en-US" b="1" dirty="0" smtClean="0"/>
          </a:p>
          <a:p>
            <a:r>
              <a:rPr lang="en-US" b="1" u="sng" dirty="0" smtClean="0"/>
              <a:t>Training Process:</a:t>
            </a:r>
            <a:endParaRPr lang="en-US" u="sng" dirty="0" smtClean="0"/>
          </a:p>
          <a:p>
            <a:r>
              <a:rPr lang="en-US" b="1" dirty="0" smtClean="0"/>
              <a:t>Data Splitting</a:t>
            </a:r>
            <a:r>
              <a:rPr lang="en-US" dirty="0" smtClean="0"/>
              <a:t>: Split the data into training and testing sets.</a:t>
            </a:r>
          </a:p>
          <a:p>
            <a:r>
              <a:rPr lang="en-US" b="1" dirty="0" smtClean="0"/>
              <a:t>Model Initialization</a:t>
            </a:r>
            <a:r>
              <a:rPr lang="en-US" dirty="0" smtClean="0"/>
              <a:t>: Create an instance of </a:t>
            </a:r>
            <a:r>
              <a:rPr lang="en-US" dirty="0" err="1" smtClean="0"/>
              <a:t>RandomForestClassifier</a:t>
            </a:r>
            <a:r>
              <a:rPr lang="en-US" dirty="0" smtClean="0"/>
              <a:t>.</a:t>
            </a:r>
          </a:p>
          <a:p>
            <a:r>
              <a:rPr lang="en-US" b="1" dirty="0" err="1" smtClean="0"/>
              <a:t>Hyperparameter</a:t>
            </a:r>
            <a:r>
              <a:rPr lang="en-US" b="1" dirty="0" smtClean="0"/>
              <a:t> Tuning</a:t>
            </a:r>
            <a:r>
              <a:rPr lang="en-US" dirty="0" smtClean="0"/>
              <a:t>: Use </a:t>
            </a:r>
            <a:r>
              <a:rPr lang="en-US" dirty="0" err="1" smtClean="0"/>
              <a:t>GridSearchCV</a:t>
            </a:r>
            <a:r>
              <a:rPr lang="en-US" dirty="0" smtClean="0"/>
              <a:t> to find the best values for </a:t>
            </a:r>
            <a:r>
              <a:rPr lang="en-US" dirty="0" err="1" smtClean="0"/>
              <a:t>n_estimators</a:t>
            </a:r>
            <a:r>
              <a:rPr lang="en-US" dirty="0" smtClean="0"/>
              <a:t>, </a:t>
            </a:r>
            <a:r>
              <a:rPr lang="en-US" dirty="0" err="1" smtClean="0"/>
              <a:t>max_depth</a:t>
            </a:r>
            <a:r>
              <a:rPr lang="en-US" dirty="0" smtClean="0"/>
              <a:t>, </a:t>
            </a:r>
            <a:r>
              <a:rPr lang="en-US" dirty="0" err="1" smtClean="0"/>
              <a:t>min_samples_split</a:t>
            </a:r>
            <a:r>
              <a:rPr lang="en-US" dirty="0" smtClean="0"/>
              <a:t>, and </a:t>
            </a:r>
            <a:r>
              <a:rPr lang="en-US" dirty="0" err="1" smtClean="0"/>
              <a:t>min_samples_leaf</a:t>
            </a:r>
            <a:r>
              <a:rPr lang="en-US" dirty="0" smtClean="0"/>
              <a:t>.</a:t>
            </a:r>
          </a:p>
          <a:p>
            <a:endParaRPr lang="en-US" dirty="0" smtClean="0"/>
          </a:p>
          <a:p>
            <a:r>
              <a:rPr lang="en-US" b="1" dirty="0" smtClean="0"/>
              <a:t>Parameters Used:</a:t>
            </a:r>
            <a:endParaRPr lang="en-US" dirty="0" smtClean="0"/>
          </a:p>
          <a:p>
            <a:r>
              <a:rPr lang="en-US" dirty="0" err="1" smtClean="0"/>
              <a:t>n_estimators</a:t>
            </a:r>
            <a:r>
              <a:rPr lang="en-US" dirty="0" smtClean="0"/>
              <a:t>: Number of trees in the forest.</a:t>
            </a:r>
          </a:p>
          <a:p>
            <a:r>
              <a:rPr lang="en-US" dirty="0" err="1" smtClean="0"/>
              <a:t>max_depth</a:t>
            </a:r>
            <a:r>
              <a:rPr lang="en-US" dirty="0" smtClean="0"/>
              <a:t>: Maximum depth of the tree.</a:t>
            </a:r>
          </a:p>
          <a:p>
            <a:r>
              <a:rPr lang="en-US" dirty="0" err="1" smtClean="0"/>
              <a:t>min_samples_split</a:t>
            </a:r>
            <a:r>
              <a:rPr lang="en-US" dirty="0" smtClean="0"/>
              <a:t>: Minimum number of samples required to split an internal node.</a:t>
            </a:r>
          </a:p>
          <a:p>
            <a:r>
              <a:rPr lang="en-US" dirty="0" err="1" smtClean="0"/>
              <a:t>min_samples_leaf</a:t>
            </a:r>
            <a:r>
              <a:rPr lang="en-US" dirty="0" smtClean="0"/>
              <a:t>: Minimum number of samples required to be at a leaf node.</a:t>
            </a:r>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8382000" cy="5940088"/>
          </a:xfrm>
          <a:prstGeom prst="rect">
            <a:avLst/>
          </a:prstGeom>
          <a:noFill/>
        </p:spPr>
        <p:txBody>
          <a:bodyPr wrap="square" rtlCol="0">
            <a:spAutoFit/>
          </a:bodyPr>
          <a:lstStyle/>
          <a:p>
            <a:r>
              <a:rPr lang="en-US" sz="2000" b="1" u="sng" dirty="0" smtClean="0">
                <a:solidFill>
                  <a:srgbClr val="FF0066"/>
                </a:solidFill>
              </a:rPr>
              <a:t>Model Training</a:t>
            </a:r>
          </a:p>
          <a:p>
            <a:endParaRPr lang="en-US" b="1" dirty="0" smtClean="0"/>
          </a:p>
          <a:p>
            <a:r>
              <a:rPr lang="en-US" b="1" dirty="0" smtClean="0"/>
              <a:t>4.XGBoost</a:t>
            </a:r>
          </a:p>
          <a:p>
            <a:r>
              <a:rPr lang="en-US" b="1" dirty="0" smtClean="0"/>
              <a:t>Description of the Model:</a:t>
            </a:r>
            <a:r>
              <a:rPr lang="en-US" dirty="0" smtClean="0"/>
              <a:t> </a:t>
            </a:r>
            <a:r>
              <a:rPr lang="en-US" dirty="0" err="1" smtClean="0"/>
              <a:t>XGBoost</a:t>
            </a:r>
            <a:r>
              <a:rPr lang="en-US" dirty="0" smtClean="0"/>
              <a:t> is an efficient and scalable implementation of gradient boosting for decision trees.</a:t>
            </a:r>
          </a:p>
          <a:p>
            <a:endParaRPr lang="en-US" dirty="0" smtClean="0"/>
          </a:p>
          <a:p>
            <a:r>
              <a:rPr lang="en-US" b="1" u="sng" dirty="0" smtClean="0"/>
              <a:t>Training Process:</a:t>
            </a:r>
            <a:endParaRPr lang="en-US" u="sng" dirty="0" smtClean="0"/>
          </a:p>
          <a:p>
            <a:r>
              <a:rPr lang="en-US" b="1" dirty="0" smtClean="0"/>
              <a:t>Data Splitting</a:t>
            </a:r>
            <a:r>
              <a:rPr lang="en-US" dirty="0" smtClean="0"/>
              <a:t>: Split the data into training and testing sets.</a:t>
            </a:r>
          </a:p>
          <a:p>
            <a:r>
              <a:rPr lang="en-US" b="1" dirty="0" smtClean="0"/>
              <a:t>Model Initialization</a:t>
            </a:r>
            <a:r>
              <a:rPr lang="en-US" dirty="0" smtClean="0"/>
              <a:t>: Create an instance of </a:t>
            </a:r>
            <a:r>
              <a:rPr lang="en-US" dirty="0" err="1" smtClean="0"/>
              <a:t>XGBClassifier</a:t>
            </a:r>
            <a:r>
              <a:rPr lang="en-US" dirty="0" smtClean="0"/>
              <a:t>.</a:t>
            </a:r>
          </a:p>
          <a:p>
            <a:r>
              <a:rPr lang="en-US" b="1" dirty="0" err="1" smtClean="0"/>
              <a:t>Hyperparameter</a:t>
            </a:r>
            <a:r>
              <a:rPr lang="en-US" b="1" dirty="0" smtClean="0"/>
              <a:t> Tuning</a:t>
            </a:r>
            <a:r>
              <a:rPr lang="en-US" dirty="0" smtClean="0"/>
              <a:t>: Use </a:t>
            </a:r>
            <a:r>
              <a:rPr lang="en-US" dirty="0" err="1" smtClean="0"/>
              <a:t>GridSearchCV</a:t>
            </a:r>
            <a:r>
              <a:rPr lang="en-US" dirty="0" smtClean="0"/>
              <a:t> to find the best values for </a:t>
            </a:r>
            <a:r>
              <a:rPr lang="en-US" dirty="0" err="1" smtClean="0"/>
              <a:t>learning_rate</a:t>
            </a:r>
            <a:r>
              <a:rPr lang="en-US" dirty="0" smtClean="0"/>
              <a:t>, </a:t>
            </a:r>
            <a:r>
              <a:rPr lang="en-US" dirty="0" err="1" smtClean="0"/>
              <a:t>n_estimators</a:t>
            </a:r>
            <a:r>
              <a:rPr lang="en-US" dirty="0" smtClean="0"/>
              <a:t>, </a:t>
            </a:r>
            <a:r>
              <a:rPr lang="en-US" dirty="0" err="1" smtClean="0"/>
              <a:t>max_depth</a:t>
            </a:r>
            <a:r>
              <a:rPr lang="en-US" dirty="0" smtClean="0"/>
              <a:t>, </a:t>
            </a:r>
            <a:r>
              <a:rPr lang="en-US" dirty="0" err="1" smtClean="0"/>
              <a:t>min_child_weight</a:t>
            </a:r>
            <a:r>
              <a:rPr lang="en-US" dirty="0" smtClean="0"/>
              <a:t>, subsample, </a:t>
            </a:r>
            <a:r>
              <a:rPr lang="en-US" dirty="0" err="1" smtClean="0"/>
              <a:t>colsample_bytree</a:t>
            </a:r>
            <a:r>
              <a:rPr lang="en-US" dirty="0" smtClean="0"/>
              <a:t>, and gamma.</a:t>
            </a:r>
          </a:p>
          <a:p>
            <a:r>
              <a:rPr lang="en-US" b="1" dirty="0" smtClean="0"/>
              <a:t>Parameters Used:</a:t>
            </a:r>
            <a:endParaRPr lang="en-US" dirty="0" smtClean="0"/>
          </a:p>
          <a:p>
            <a:r>
              <a:rPr lang="en-US" dirty="0" err="1" smtClean="0"/>
              <a:t>learning_rate</a:t>
            </a:r>
            <a:r>
              <a:rPr lang="en-US" dirty="0" smtClean="0"/>
              <a:t>: Step size shrinkage used to prevent </a:t>
            </a:r>
            <a:r>
              <a:rPr lang="en-US" dirty="0" err="1" smtClean="0"/>
              <a:t>overfitting</a:t>
            </a:r>
            <a:r>
              <a:rPr lang="en-US" dirty="0" smtClean="0"/>
              <a:t>.</a:t>
            </a:r>
          </a:p>
          <a:p>
            <a:r>
              <a:rPr lang="en-US" dirty="0" err="1" smtClean="0"/>
              <a:t>n_estimators</a:t>
            </a:r>
            <a:r>
              <a:rPr lang="en-US" dirty="0" smtClean="0"/>
              <a:t>: Number of trees to fit.</a:t>
            </a:r>
          </a:p>
          <a:p>
            <a:r>
              <a:rPr lang="en-US" dirty="0" err="1" smtClean="0"/>
              <a:t>max_depth</a:t>
            </a:r>
            <a:r>
              <a:rPr lang="en-US" dirty="0" smtClean="0"/>
              <a:t>: Maximum depth of the tree.</a:t>
            </a:r>
          </a:p>
          <a:p>
            <a:r>
              <a:rPr lang="en-US" dirty="0" err="1" smtClean="0"/>
              <a:t>min_child_weight</a:t>
            </a:r>
            <a:r>
              <a:rPr lang="en-US" dirty="0" smtClean="0"/>
              <a:t>: Minimum sum of instance weight needed in a child.</a:t>
            </a:r>
          </a:p>
          <a:p>
            <a:r>
              <a:rPr lang="en-US" dirty="0" smtClean="0"/>
              <a:t>gamma: Minimum loss reduction required to make a further partition on a leaf node.</a:t>
            </a:r>
          </a:p>
          <a:p>
            <a:r>
              <a:rPr lang="en-US" dirty="0" smtClean="0"/>
              <a:t>subsample: Fraction of samples used for fitting the individual base learners.</a:t>
            </a:r>
          </a:p>
          <a:p>
            <a:r>
              <a:rPr lang="en-US" dirty="0" err="1" smtClean="0"/>
              <a:t>colsample_bytree</a:t>
            </a:r>
            <a:r>
              <a:rPr lang="en-US" dirty="0" smtClean="0"/>
              <a:t>: Fraction of features used for fitting the individual base learners.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3390</TotalTime>
  <Words>1675</Words>
  <Application>Microsoft Office PowerPoint</Application>
  <PresentationFormat>On-screen Show (4:3)</PresentationFormat>
  <Paragraphs>168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ATHUL T C</dc:creator>
  <cp:lastModifiedBy>ATHUL T C</cp:lastModifiedBy>
  <cp:revision>176</cp:revision>
  <dcterms:created xsi:type="dcterms:W3CDTF">2006-08-16T00:00:00Z</dcterms:created>
  <dcterms:modified xsi:type="dcterms:W3CDTF">2024-07-06T11:49:30Z</dcterms:modified>
</cp:coreProperties>
</file>