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14,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359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A2993A5-FB42-4E88-BAF9-37ADDC6E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 b="11924"/>
          <a:stretch/>
        </p:blipFill>
        <p:spPr>
          <a:xfrm>
            <a:off x="-2" y="-220"/>
            <a:ext cx="1219200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EB8F3-A564-4176-B3B6-679E67C9E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9203" y="5249247"/>
            <a:ext cx="9236745" cy="715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2500" spc="0">
                <a:solidFill>
                  <a:schemeClr val="bg1"/>
                </a:solidFill>
              </a:rPr>
              <a:t>Tittle: Arduino uno distance measurement</a:t>
            </a:r>
            <a:endParaRPr lang="en-MY" sz="2500" spc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B4D1D-1DB7-459B-BBE3-063995C52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07" y="6170530"/>
            <a:ext cx="5009318" cy="471410"/>
          </a:xfrm>
        </p:spPr>
        <p:txBody>
          <a:bodyPr>
            <a:normAutofit/>
          </a:bodyPr>
          <a:lstStyle/>
          <a:p>
            <a:pPr algn="l"/>
            <a:r>
              <a:rPr lang="en-MY" sz="1200" spc="0" dirty="0">
                <a:solidFill>
                  <a:schemeClr val="bg1"/>
                </a:solidFill>
                <a:latin typeface="Arial Narrow" panose="020B0606020202030204" pitchFamily="34" charset="0"/>
              </a:rPr>
              <a:t>presented by Muhammad ‘atiqulhakim bin mohd ramli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AB162B-9C4D-4F30-B770-56838BDE299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26" y="4907905"/>
            <a:ext cx="3000375" cy="19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3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B6D5-2198-45FC-80EA-B2329751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MY" sz="3200">
                <a:solidFill>
                  <a:schemeClr val="bg1"/>
                </a:solidFill>
              </a:rPr>
              <a:t>discussion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73C5F1-237E-4061-BC28-353916471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81507"/>
              </p:ext>
            </p:extLst>
          </p:nvPr>
        </p:nvGraphicFramePr>
        <p:xfrm>
          <a:off x="579485" y="1719936"/>
          <a:ext cx="11033030" cy="40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12">
                  <a:extLst>
                    <a:ext uri="{9D8B030D-6E8A-4147-A177-3AD203B41FA5}">
                      <a16:colId xmlns:a16="http://schemas.microsoft.com/office/drawing/2014/main" val="2328062530"/>
                    </a:ext>
                  </a:extLst>
                </a:gridCol>
                <a:gridCol w="5895918">
                  <a:extLst>
                    <a:ext uri="{9D8B030D-6E8A-4147-A177-3AD203B41FA5}">
                      <a16:colId xmlns:a16="http://schemas.microsoft.com/office/drawing/2014/main" val="979473315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/>
                      <a:r>
                        <a:rPr lang="en-MY" sz="2700"/>
                        <a:t>ADVANTAGES</a:t>
                      </a:r>
                    </a:p>
                  </a:txBody>
                  <a:tcPr marL="136585" marR="136585" marT="68292" marB="682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700" dirty="0"/>
                        <a:t>WEAKNESS</a:t>
                      </a:r>
                    </a:p>
                  </a:txBody>
                  <a:tcPr marL="136585" marR="136585" marT="68292" marB="68292"/>
                </a:tc>
                <a:extLst>
                  <a:ext uri="{0D108BD9-81ED-4DB2-BD59-A6C34878D82A}">
                    <a16:rowId xmlns:a16="http://schemas.microsoft.com/office/drawing/2014/main" val="2194915333"/>
                  </a:ext>
                </a:extLst>
              </a:tr>
              <a:tr h="101072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MY" sz="2700"/>
                        <a:t>It is easy to carry anywhere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700"/>
                    </a:p>
                  </a:txBody>
                  <a:tcPr marL="136585" marR="136585" marT="68292" marB="68292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Cannot exposed or underwater use.</a:t>
                      </a:r>
                    </a:p>
                  </a:txBody>
                  <a:tcPr marL="136585" marR="136585" marT="68292" marB="68292"/>
                </a:tc>
                <a:extLst>
                  <a:ext uri="{0D108BD9-81ED-4DB2-BD59-A6C34878D82A}">
                    <a16:rowId xmlns:a16="http://schemas.microsoft.com/office/drawing/2014/main" val="1831155955"/>
                  </a:ext>
                </a:extLst>
              </a:tr>
              <a:tr h="101072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MY" sz="2700"/>
                        <a:t>2) Suitable for all sector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700"/>
                    </a:p>
                  </a:txBody>
                  <a:tcPr marL="136585" marR="136585" marT="68292" marB="68292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Limitations detection range( 2cm±400cm).</a:t>
                      </a:r>
                    </a:p>
                  </a:txBody>
                  <a:tcPr marL="136585" marR="136585" marT="68292" marB="68292"/>
                </a:tc>
                <a:extLst>
                  <a:ext uri="{0D108BD9-81ED-4DB2-BD59-A6C34878D82A}">
                    <a16:rowId xmlns:a16="http://schemas.microsoft.com/office/drawing/2014/main" val="1886814807"/>
                  </a:ext>
                </a:extLst>
              </a:tr>
              <a:tr h="142048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MY" sz="2700"/>
                        <a:t>3) Can be used in dark environments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MY" sz="2700"/>
                    </a:p>
                  </a:txBody>
                  <a:tcPr marL="136585" marR="136585" marT="68292" marB="68292"/>
                </a:tc>
                <a:tc>
                  <a:txBody>
                    <a:bodyPr/>
                    <a:lstStyle/>
                    <a:p>
                      <a:r>
                        <a:rPr lang="en-MY" sz="2700" dirty="0"/>
                        <a:t>Cannot work in vacuum.</a:t>
                      </a:r>
                    </a:p>
                  </a:txBody>
                  <a:tcPr marL="136585" marR="136585" marT="68292" marB="68292"/>
                </a:tc>
                <a:extLst>
                  <a:ext uri="{0D108BD9-81ED-4DB2-BD59-A6C34878D82A}">
                    <a16:rowId xmlns:a16="http://schemas.microsoft.com/office/drawing/2014/main" val="2648197793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113D1AE-A58E-41CF-B673-9DD3DFECC56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5991225"/>
            <a:ext cx="1238352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776E11-D4F7-41F6-9387-F95E1CB7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5026FC-7ABC-4495-9B75-545BA295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236"/>
            <a:ext cx="12198726" cy="1820735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D82C61-7131-49A1-A07A-B22E472B4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3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3D5C74-3AF5-4A74-8D32-8DF2C17CE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E03176-380A-4A7E-879A-D179D5F4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57800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8AC3-90BF-4096-87F5-7C4C535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0" y="5564937"/>
            <a:ext cx="6789497" cy="104094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Thank you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3572A4-5ACF-4E5B-8CC9-620762F4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2" r="25894"/>
          <a:stretch/>
        </p:blipFill>
        <p:spPr>
          <a:xfrm>
            <a:off x="8146678" y="7593"/>
            <a:ext cx="4058777" cy="5275782"/>
          </a:xfrm>
          <a:prstGeom prst="rect">
            <a:avLst/>
          </a:prstGeom>
        </p:spPr>
      </p:pic>
      <p:pic>
        <p:nvPicPr>
          <p:cNvPr id="5" name="Picture 4" descr="Business handshake">
            <a:extLst>
              <a:ext uri="{FF2B5EF4-FFF2-40B4-BE49-F238E27FC236}">
                <a16:creationId xmlns:a16="http://schemas.microsoft.com/office/drawing/2014/main" id="{EDE8567F-312B-4A61-A795-6C8659635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" r="-2" b="-2"/>
          <a:stretch/>
        </p:blipFill>
        <p:spPr>
          <a:xfrm>
            <a:off x="-5" y="10"/>
            <a:ext cx="8160126" cy="52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385-DD48-4A45-833F-AF7B6717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29086"/>
          </a:xfrm>
        </p:spPr>
        <p:txBody>
          <a:bodyPr/>
          <a:lstStyle/>
          <a:p>
            <a:r>
              <a:rPr lang="en-MY" spc="0" dirty="0"/>
              <a:t>Personal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67DA-114E-47F9-9036-3CDEC547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NAME: MUHAMMAD ‘ATIQULHAKIM BIN MOHD RAMLI</a:t>
            </a:r>
          </a:p>
          <a:p>
            <a:r>
              <a:rPr lang="en-MY" dirty="0"/>
              <a:t>STUDENT ID: DE96562</a:t>
            </a:r>
          </a:p>
          <a:p>
            <a:r>
              <a:rPr lang="en-MY" dirty="0"/>
              <a:t>SUBJECT: INTRODUCTION TO MICROCONTOLLER</a:t>
            </a:r>
          </a:p>
          <a:p>
            <a:r>
              <a:rPr lang="en-MY" dirty="0"/>
              <a:t>SUBJECT CODE: EEED253</a:t>
            </a:r>
          </a:p>
          <a:p>
            <a:r>
              <a:rPr lang="en-MY" dirty="0"/>
              <a:t>SEMESTER: FINAL YEAR SEMESTER 1 20/21</a:t>
            </a:r>
          </a:p>
          <a:p>
            <a:r>
              <a:rPr lang="en-MY" dirty="0"/>
              <a:t>UNIVERSITY: UNIVERSITI TENAGA NASIONAL (UNITEN) PUTRAJAYA 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8CE8C-E165-4E4E-96BB-1370D3EF7E6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83" y="6361206"/>
            <a:ext cx="1139394" cy="4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052-9CF6-41B7-A3CD-15BD400B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1846"/>
            <a:ext cx="10241280" cy="518367"/>
          </a:xfrm>
        </p:spPr>
        <p:txBody>
          <a:bodyPr>
            <a:normAutofit fontScale="90000"/>
          </a:bodyPr>
          <a:lstStyle/>
          <a:p>
            <a:r>
              <a:rPr lang="en-MY" spc="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B4DD-58FA-4F90-A208-6A08416C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05522"/>
            <a:ext cx="10241280" cy="5166094"/>
          </a:xfrm>
        </p:spPr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each sector, small requirements are essential for the development of major measures, including occurring new normal for today.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Arduino UNO board, I can construct a measuring system and use a specific display unit to measure the distance, especially the centimeter (cm) and the meter (m). 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581E1-333E-4263-9C9F-A3EE3148E19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606" y="6339633"/>
            <a:ext cx="1139394" cy="518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397E0-B0A4-4737-8C8C-BCA3AF2F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391" y="2709909"/>
            <a:ext cx="3615663" cy="2523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C5ABB-4915-4509-8088-29B1F11B3DC6}"/>
              </a:ext>
            </a:extLst>
          </p:cNvPr>
          <p:cNvSpPr txBox="1"/>
          <p:nvPr/>
        </p:nvSpPr>
        <p:spPr>
          <a:xfrm>
            <a:off x="2177249" y="509850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Available: https://images.app.goo.gl/yaXhLKgkRqFABkns6</a:t>
            </a:r>
          </a:p>
        </p:txBody>
      </p:sp>
    </p:spTree>
    <p:extLst>
      <p:ext uri="{BB962C8B-B14F-4D97-AF65-F5344CB8AC3E}">
        <p14:creationId xmlns:p14="http://schemas.microsoft.com/office/powerpoint/2010/main" val="42407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44F5D-E947-4D96-84F0-32AEC4F0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561185"/>
            <a:ext cx="3236613" cy="390428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200" spc="0" dirty="0">
                <a:solidFill>
                  <a:schemeClr val="bg1"/>
                </a:solidFill>
              </a:rPr>
              <a:t>Material</a:t>
            </a:r>
            <a:r>
              <a:rPr lang="en-US" sz="3200" spc="750" dirty="0">
                <a:solidFill>
                  <a:schemeClr val="bg1"/>
                </a:solidFill>
              </a:rPr>
              <a:t>: </a:t>
            </a:r>
            <a:r>
              <a:rPr lang="en-US" sz="3200" spc="0" dirty="0">
                <a:solidFill>
                  <a:schemeClr val="bg1"/>
                </a:solidFill>
              </a:rPr>
              <a:t>Arduino uno </a:t>
            </a:r>
            <a:br>
              <a:rPr lang="en-US" sz="3200" spc="750" dirty="0">
                <a:solidFill>
                  <a:schemeClr val="bg1"/>
                </a:solidFill>
              </a:rPr>
            </a:br>
            <a:endParaRPr lang="en-US" sz="3200" spc="75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0A893-B389-4DA8-B20C-F57A71BB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730937"/>
            <a:ext cx="7214138" cy="470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84EFE-D98F-4437-9B79-A80E2758ADBE}"/>
              </a:ext>
            </a:extLst>
          </p:cNvPr>
          <p:cNvSpPr txBox="1"/>
          <p:nvPr/>
        </p:nvSpPr>
        <p:spPr>
          <a:xfrm>
            <a:off x="4851802" y="5794739"/>
            <a:ext cx="614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write the programming code and upload into physical board.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A67FE-5145-4347-8860-33509D2CBFE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075" y="6012578"/>
            <a:ext cx="1295502" cy="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44F5D-E947-4D96-84F0-32AEC4F0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1" y="145082"/>
            <a:ext cx="4103789" cy="421051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200" spc="0" dirty="0">
                <a:solidFill>
                  <a:schemeClr val="bg1"/>
                </a:solidFill>
              </a:rPr>
              <a:t>Material:</a:t>
            </a:r>
            <a:br>
              <a:rPr lang="en-US" sz="3200" spc="0" dirty="0">
                <a:solidFill>
                  <a:schemeClr val="bg1"/>
                </a:solidFill>
              </a:rPr>
            </a:br>
            <a:r>
              <a:rPr lang="en-US" sz="3200" spc="0" dirty="0">
                <a:solidFill>
                  <a:schemeClr val="bg1"/>
                </a:solidFill>
              </a:rPr>
              <a:t>Ultrasonic distance sensor</a:t>
            </a:r>
            <a:br>
              <a:rPr lang="en-US" sz="3200" spc="750" dirty="0">
                <a:solidFill>
                  <a:schemeClr val="bg1"/>
                </a:solidFill>
              </a:rPr>
            </a:br>
            <a:endParaRPr lang="en-US" sz="3200" spc="7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4EFE-D98F-4437-9B79-A80E2758ADBE}"/>
              </a:ext>
            </a:extLst>
          </p:cNvPr>
          <p:cNvSpPr txBox="1"/>
          <p:nvPr/>
        </p:nvSpPr>
        <p:spPr>
          <a:xfrm>
            <a:off x="4974085" y="4233071"/>
            <a:ext cx="454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Measure the distance from a target or obstacle </a:t>
            </a:r>
          </a:p>
        </p:txBody>
      </p:sp>
      <p:pic>
        <p:nvPicPr>
          <p:cNvPr id="14" name="Content Placeholder 2">
            <a:extLst>
              <a:ext uri="{FF2B5EF4-FFF2-40B4-BE49-F238E27FC236}">
                <a16:creationId xmlns:a16="http://schemas.microsoft.com/office/drawing/2014/main" id="{B071BB28-EDBA-4E25-A78A-E8727EBAE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992"/>
          <a:stretch/>
        </p:blipFill>
        <p:spPr>
          <a:xfrm>
            <a:off x="4683273" y="379483"/>
            <a:ext cx="6940258" cy="3236142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BF7875-C14C-4C99-A3E5-9D3EA156B693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5" y="6012578"/>
            <a:ext cx="1257402" cy="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44F5D-E947-4D96-84F0-32AEC4F0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1" y="145081"/>
            <a:ext cx="4103789" cy="481753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200" spc="0" dirty="0">
                <a:solidFill>
                  <a:schemeClr val="bg1"/>
                </a:solidFill>
              </a:rPr>
              <a:t>Material: </a:t>
            </a:r>
            <a:br>
              <a:rPr lang="en-US" sz="3200" spc="0" dirty="0">
                <a:solidFill>
                  <a:schemeClr val="bg1"/>
                </a:solidFill>
              </a:rPr>
            </a:br>
            <a:r>
              <a:rPr lang="en-US" sz="3200" spc="0" dirty="0">
                <a:solidFill>
                  <a:schemeClr val="bg1"/>
                </a:solidFill>
              </a:rPr>
              <a:t>Liquid Crystal Display (LCD)</a:t>
            </a:r>
            <a:br>
              <a:rPr lang="en-US" sz="3200" spc="0" dirty="0">
                <a:solidFill>
                  <a:schemeClr val="bg1"/>
                </a:solidFill>
              </a:rPr>
            </a:br>
            <a:r>
              <a:rPr lang="en-US" sz="3200" spc="0" dirty="0">
                <a:solidFill>
                  <a:schemeClr val="bg1"/>
                </a:solidFill>
              </a:rPr>
              <a:t>16x2 Green Version </a:t>
            </a:r>
            <a:br>
              <a:rPr lang="en-US" sz="3200" spc="0" dirty="0">
                <a:solidFill>
                  <a:schemeClr val="bg1"/>
                </a:solidFill>
              </a:rPr>
            </a:br>
            <a:br>
              <a:rPr lang="en-US" sz="3200" spc="750" dirty="0">
                <a:solidFill>
                  <a:schemeClr val="bg1"/>
                </a:solidFill>
              </a:rPr>
            </a:br>
            <a:endParaRPr lang="en-US" sz="3200" spc="7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84EFE-D98F-4437-9B79-A80E2758ADBE}"/>
              </a:ext>
            </a:extLst>
          </p:cNvPr>
          <p:cNvSpPr txBox="1"/>
          <p:nvPr/>
        </p:nvSpPr>
        <p:spPr>
          <a:xfrm>
            <a:off x="5366153" y="3986261"/>
            <a:ext cx="422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To display the output from ultrasonic sensor.</a:t>
            </a:r>
          </a:p>
        </p:txBody>
      </p:sp>
      <p:pic>
        <p:nvPicPr>
          <p:cNvPr id="16" name="Content Placeholder 15" descr="lcd photo">
            <a:extLst>
              <a:ext uri="{FF2B5EF4-FFF2-40B4-BE49-F238E27FC236}">
                <a16:creationId xmlns:a16="http://schemas.microsoft.com/office/drawing/2014/main" id="{2538E3CA-9061-4100-A2F4-943EEE4FA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95" y="409574"/>
            <a:ext cx="57150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11051-A33B-4FEE-AE1A-0932A2CD2BE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5" y="6012578"/>
            <a:ext cx="1276452" cy="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636F-B096-44D4-8258-480E1962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</a:rPr>
              <a:t>Program flowchart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030C82D0-C4D8-46A6-AB9C-01583C1A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00" t="2765"/>
          <a:stretch/>
        </p:blipFill>
        <p:spPr>
          <a:xfrm>
            <a:off x="4286715" y="114300"/>
            <a:ext cx="6467009" cy="66448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F97251-C735-4FA8-A3F8-1064CC6A37FB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12578"/>
            <a:ext cx="1285977" cy="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636F-B096-44D4-8258-480E1962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0" dirty="0">
                <a:solidFill>
                  <a:schemeClr val="bg1"/>
                </a:solidFill>
              </a:rPr>
              <a:t>Main 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C19CDB-7FB6-4A21-B90E-5F5836B34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3" t="2754" r="4989" b="4150"/>
          <a:stretch/>
        </p:blipFill>
        <p:spPr>
          <a:xfrm>
            <a:off x="571499" y="161925"/>
            <a:ext cx="10791825" cy="50196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A642F3-ADCB-471A-9CE7-67CC99F2CDAF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2111" l="7618" r="93490">
                        <a14:foregroundMark x1="50970" y1="32836" x2="57756" y2="22814"/>
                        <a14:foregroundMark x1="51801" y1="31770" x2="64127" y2="13433"/>
                        <a14:foregroundMark x1="64127" y1="13433" x2="81025" y2="13433"/>
                        <a14:foregroundMark x1="81025" y1="13433" x2="93213" y2="31557"/>
                        <a14:foregroundMark x1="93213" y1="31557" x2="90305" y2="56290"/>
                        <a14:foregroundMark x1="90305" y1="56290" x2="77147" y2="71855"/>
                        <a14:foregroundMark x1="77147" y1="71855" x2="61080" y2="64819"/>
                        <a14:foregroundMark x1="61080" y1="64819" x2="53878" y2="53305"/>
                        <a14:foregroundMark x1="18975" y1="61407" x2="18975" y2="61407"/>
                        <a14:foregroundMark x1="8033" y1="42217" x2="41551" y2="41578"/>
                        <a14:foregroundMark x1="41551" y1="41578" x2="53047" y2="58635"/>
                        <a14:foregroundMark x1="53047" y1="58635" x2="34765" y2="65032"/>
                        <a14:foregroundMark x1="34765" y1="65032" x2="18975" y2="60981"/>
                        <a14:foregroundMark x1="18975" y1="60981" x2="8864" y2="42217"/>
                        <a14:foregroundMark x1="16898" y1="55437" x2="33241" y2="51812"/>
                        <a14:foregroundMark x1="33241" y1="51812" x2="22853" y2="50533"/>
                        <a14:foregroundMark x1="21330" y1="61834" x2="15374" y2="58635"/>
                        <a14:foregroundMark x1="12465" y1="48188" x2="7756" y2="45416"/>
                        <a14:foregroundMark x1="51801" y1="46482" x2="68837" y2="50959"/>
                        <a14:foregroundMark x1="68837" y1="50959" x2="85596" y2="49041"/>
                        <a14:foregroundMark x1="85596" y1="49041" x2="91136" y2="49041"/>
                        <a14:foregroundMark x1="57479" y1="52878" x2="66343" y2="52878"/>
                        <a14:foregroundMark x1="63019" y1="52239" x2="86427" y2="53305"/>
                        <a14:foregroundMark x1="57756" y1="56930" x2="68698" y2="57356"/>
                        <a14:foregroundMark x1="63573" y1="48614" x2="81440" y2="48614"/>
                        <a14:foregroundMark x1="37535" y1="44989" x2="36427" y2="48614"/>
                        <a14:foregroundMark x1="47922" y1="62260" x2="50970" y2="60128"/>
                        <a14:foregroundMark x1="50277" y1="43284" x2="43490" y2="40512"/>
                        <a14:foregroundMark x1="10111" y1="85928" x2="26316" y2="88060"/>
                        <a14:foregroundMark x1="26316" y1="88060" x2="42798" y2="86994"/>
                        <a14:foregroundMark x1="42798" y1="86994" x2="90028" y2="89126"/>
                        <a14:foregroundMark x1="11496" y1="88273" x2="18006" y2="89552"/>
                        <a14:foregroundMark x1="18006" y1="89552" x2="51108" y2="90192"/>
                        <a14:foregroundMark x1="51108" y1="90192" x2="67452" y2="89126"/>
                        <a14:foregroundMark x1="67452" y1="89126" x2="88781" y2="89126"/>
                        <a14:foregroundMark x1="9557" y1="85075" x2="10388" y2="89126"/>
                        <a14:foregroundMark x1="10665" y1="85928" x2="9557" y2="81876"/>
                        <a14:foregroundMark x1="9834" y1="85501" x2="7756" y2="90192"/>
                        <a14:foregroundMark x1="90859" y1="86567" x2="91136" y2="92324"/>
                        <a14:foregroundMark x1="92382" y1="89126" x2="92105" y2="86994"/>
                        <a14:foregroundMark x1="90859" y1="91045" x2="91413" y2="91471"/>
                        <a14:foregroundMark x1="90305" y1="87846" x2="93490" y2="85501"/>
                        <a14:foregroundMark x1="93213" y1="86994" x2="90028" y2="91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5991225"/>
            <a:ext cx="1238352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3572A4-5ACF-4E5B-8CC9-620762F4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5" r="28235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8AC3-90BF-4096-87F5-7C4C535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400925"/>
            <a:ext cx="6133656" cy="143532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0">
                <a:solidFill>
                  <a:schemeClr val="bg1"/>
                </a:solidFill>
              </a:rPr>
              <a:t>Simulation in thinkercad</a:t>
            </a:r>
            <a:endParaRPr lang="en-US" sz="4000" spc="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1F160-483C-4018-88E4-8E199C179BEF}"/>
              </a:ext>
            </a:extLst>
          </p:cNvPr>
          <p:cNvSpPr txBox="1"/>
          <p:nvPr/>
        </p:nvSpPr>
        <p:spPr>
          <a:xfrm>
            <a:off x="4687410" y="4355164"/>
            <a:ext cx="751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https://www.tinkercad.com/things/dIGo5vfI5aP-final-project/editel?sharecode=VfwLz9HYxN6uVCfxVmfMCz0kZwo0WGXSDUclS3ieP6U</a:t>
            </a:r>
            <a:endParaRPr lang="en-MY" dirty="0"/>
          </a:p>
        </p:txBody>
      </p:sp>
      <p:pic>
        <p:nvPicPr>
          <p:cNvPr id="1026" name="Picture 2" descr="Tinkercad | Create 3D digital designs with online CAD | Tinkercad">
            <a:extLst>
              <a:ext uri="{FF2B5EF4-FFF2-40B4-BE49-F238E27FC236}">
                <a16:creationId xmlns:a16="http://schemas.microsoft.com/office/drawing/2014/main" id="{4D8B31CE-93CD-4F02-ABC3-F8650E55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82" y="5381410"/>
            <a:ext cx="3341664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958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7"/>
      </a:accent1>
      <a:accent2>
        <a:srgbClr val="9C3BB1"/>
      </a:accent2>
      <a:accent3>
        <a:srgbClr val="7D4DC3"/>
      </a:accent3>
      <a:accent4>
        <a:srgbClr val="4344B5"/>
      </a:accent4>
      <a:accent5>
        <a:srgbClr val="4D7FC3"/>
      </a:accent5>
      <a:accent6>
        <a:srgbClr val="3B9FB1"/>
      </a:accent6>
      <a:hlink>
        <a:srgbClr val="3F61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Gill Sans Nova</vt:lpstr>
      <vt:lpstr>GradientRiseVTI</vt:lpstr>
      <vt:lpstr>Tittle: Arduino uno distance measurement</vt:lpstr>
      <vt:lpstr>Personal detail</vt:lpstr>
      <vt:lpstr>INTRODUCTION</vt:lpstr>
      <vt:lpstr>Material: Arduino uno  </vt:lpstr>
      <vt:lpstr>Material: Ultrasonic distance sensor </vt:lpstr>
      <vt:lpstr>Material:  Liquid Crystal Display (LCD) 16x2 Green Version   </vt:lpstr>
      <vt:lpstr>Program flowchart</vt:lpstr>
      <vt:lpstr>Main coding</vt:lpstr>
      <vt:lpstr>Simulation in thinkercad</vt:lpstr>
      <vt:lpstr>discussion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Tittle: Arduino uno distance measurement</dc:title>
  <dc:creator>ATIQUL HAKIM</dc:creator>
  <cp:lastModifiedBy>ATIQUL HAKIM</cp:lastModifiedBy>
  <cp:revision>1</cp:revision>
  <dcterms:created xsi:type="dcterms:W3CDTF">2020-12-14T15:47:22Z</dcterms:created>
  <dcterms:modified xsi:type="dcterms:W3CDTF">2020-12-14T16:01:19Z</dcterms:modified>
</cp:coreProperties>
</file>