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F0A73-CA06-4832-8696-D12D33363927}"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290648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F0A73-CA06-4832-8696-D12D33363927}"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28558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F0A73-CA06-4832-8696-D12D33363927}"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393991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F0A73-CA06-4832-8696-D12D33363927}"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328405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F0A73-CA06-4832-8696-D12D33363927}"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299241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F0A73-CA06-4832-8696-D12D33363927}"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16754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F0A73-CA06-4832-8696-D12D33363927}"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167268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F0A73-CA06-4832-8696-D12D33363927}"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291540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F0A73-CA06-4832-8696-D12D33363927}"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405218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5F0A73-CA06-4832-8696-D12D33363927}"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166503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5F0A73-CA06-4832-8696-D12D33363927}"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73564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F0A73-CA06-4832-8696-D12D33363927}" type="datetimeFigureOut">
              <a:rPr lang="en-US" smtClean="0"/>
              <a:t>9/25/2023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9FEEB-BF5E-45EA-9550-2A0F15E2AC93}" type="slidenum">
              <a:rPr lang="en-US" smtClean="0"/>
              <a:t>‹#›</a:t>
            </a:fld>
            <a:endParaRPr lang="en-US"/>
          </a:p>
        </p:txBody>
      </p:sp>
    </p:spTree>
    <p:extLst>
      <p:ext uri="{BB962C8B-B14F-4D97-AF65-F5344CB8AC3E}">
        <p14:creationId xmlns:p14="http://schemas.microsoft.com/office/powerpoint/2010/main" val="2658070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CC2D9-6726-40A5-8981-3B4365DB966B}"/>
              </a:ext>
            </a:extLst>
          </p:cNvPr>
          <p:cNvSpPr txBox="1"/>
          <p:nvPr/>
        </p:nvSpPr>
        <p:spPr>
          <a:xfrm>
            <a:off x="844731" y="102776"/>
            <a:ext cx="10058400" cy="523220"/>
          </a:xfrm>
          <a:prstGeom prst="rect">
            <a:avLst/>
          </a:prstGeom>
          <a:noFill/>
        </p:spPr>
        <p:txBody>
          <a:bodyPr wrap="square" rtlCol="0">
            <a:spAutoFit/>
          </a:bodyPr>
          <a:lstStyle/>
          <a:p>
            <a:pPr algn="ctr"/>
            <a:r>
              <a:rPr lang="en-US" sz="2800" b="1" dirty="0">
                <a:solidFill>
                  <a:srgbClr val="7030A0"/>
                </a:solidFill>
              </a:rPr>
              <a:t>Analysis of Current Trends in Software Development</a:t>
            </a:r>
          </a:p>
        </p:txBody>
      </p:sp>
      <p:sp>
        <p:nvSpPr>
          <p:cNvPr id="2" name="TextBox 1">
            <a:extLst>
              <a:ext uri="{FF2B5EF4-FFF2-40B4-BE49-F238E27FC236}">
                <a16:creationId xmlns:a16="http://schemas.microsoft.com/office/drawing/2014/main" id="{DD7B3043-34F1-4431-B75A-44C7EE9F6743}"/>
              </a:ext>
            </a:extLst>
          </p:cNvPr>
          <p:cNvSpPr txBox="1"/>
          <p:nvPr/>
        </p:nvSpPr>
        <p:spPr>
          <a:xfrm>
            <a:off x="557344" y="1051499"/>
            <a:ext cx="1132114" cy="369332"/>
          </a:xfrm>
          <a:prstGeom prst="rect">
            <a:avLst/>
          </a:prstGeom>
          <a:noFill/>
        </p:spPr>
        <p:txBody>
          <a:bodyPr wrap="square" rtlCol="0">
            <a:spAutoFit/>
          </a:bodyPr>
          <a:lstStyle/>
          <a:p>
            <a:r>
              <a:rPr lang="en-US" b="1" dirty="0">
                <a:solidFill>
                  <a:srgbClr val="7030A0"/>
                </a:solidFill>
              </a:rPr>
              <a:t>Trend</a:t>
            </a:r>
          </a:p>
        </p:txBody>
      </p:sp>
      <p:sp>
        <p:nvSpPr>
          <p:cNvPr id="5" name="TextBox 4">
            <a:extLst>
              <a:ext uri="{FF2B5EF4-FFF2-40B4-BE49-F238E27FC236}">
                <a16:creationId xmlns:a16="http://schemas.microsoft.com/office/drawing/2014/main" id="{85AF3DA7-434C-4F8C-B89B-2630A0B784EE}"/>
              </a:ext>
            </a:extLst>
          </p:cNvPr>
          <p:cNvSpPr txBox="1"/>
          <p:nvPr/>
        </p:nvSpPr>
        <p:spPr>
          <a:xfrm>
            <a:off x="2061754" y="1042123"/>
            <a:ext cx="1406434" cy="369332"/>
          </a:xfrm>
          <a:prstGeom prst="rect">
            <a:avLst/>
          </a:prstGeom>
          <a:noFill/>
        </p:spPr>
        <p:txBody>
          <a:bodyPr wrap="square" rtlCol="0">
            <a:spAutoFit/>
          </a:bodyPr>
          <a:lstStyle/>
          <a:p>
            <a:r>
              <a:rPr lang="en-US" b="1" dirty="0">
                <a:solidFill>
                  <a:srgbClr val="7030A0"/>
                </a:solidFill>
              </a:rPr>
              <a:t>Description</a:t>
            </a:r>
          </a:p>
        </p:txBody>
      </p:sp>
      <p:sp>
        <p:nvSpPr>
          <p:cNvPr id="6" name="TextBox 5">
            <a:extLst>
              <a:ext uri="{FF2B5EF4-FFF2-40B4-BE49-F238E27FC236}">
                <a16:creationId xmlns:a16="http://schemas.microsoft.com/office/drawing/2014/main" id="{097CCB15-8719-4027-86D6-F77CFEC9FF97}"/>
              </a:ext>
            </a:extLst>
          </p:cNvPr>
          <p:cNvSpPr txBox="1"/>
          <p:nvPr/>
        </p:nvSpPr>
        <p:spPr>
          <a:xfrm>
            <a:off x="5203373" y="1050945"/>
            <a:ext cx="2503715" cy="369332"/>
          </a:xfrm>
          <a:prstGeom prst="rect">
            <a:avLst/>
          </a:prstGeom>
          <a:noFill/>
        </p:spPr>
        <p:txBody>
          <a:bodyPr wrap="square" rtlCol="0">
            <a:spAutoFit/>
          </a:bodyPr>
          <a:lstStyle/>
          <a:p>
            <a:r>
              <a:rPr lang="en-US" b="1" dirty="0">
                <a:solidFill>
                  <a:srgbClr val="7030A0"/>
                </a:solidFill>
              </a:rPr>
              <a:t>Why is it Happening?</a:t>
            </a:r>
          </a:p>
        </p:txBody>
      </p:sp>
      <p:sp>
        <p:nvSpPr>
          <p:cNvPr id="7" name="TextBox 6">
            <a:extLst>
              <a:ext uri="{FF2B5EF4-FFF2-40B4-BE49-F238E27FC236}">
                <a16:creationId xmlns:a16="http://schemas.microsoft.com/office/drawing/2014/main" id="{1E85285F-B798-426E-BE8F-E3E82630ED64}"/>
              </a:ext>
            </a:extLst>
          </p:cNvPr>
          <p:cNvSpPr txBox="1"/>
          <p:nvPr/>
        </p:nvSpPr>
        <p:spPr>
          <a:xfrm>
            <a:off x="8325398" y="1042123"/>
            <a:ext cx="2211976" cy="369332"/>
          </a:xfrm>
          <a:prstGeom prst="rect">
            <a:avLst/>
          </a:prstGeom>
          <a:noFill/>
        </p:spPr>
        <p:txBody>
          <a:bodyPr wrap="square" rtlCol="0">
            <a:spAutoFit/>
          </a:bodyPr>
          <a:lstStyle/>
          <a:p>
            <a:r>
              <a:rPr lang="en-US" b="1" dirty="0">
                <a:solidFill>
                  <a:srgbClr val="7030A0"/>
                </a:solidFill>
              </a:rPr>
              <a:t>Expected Impact</a:t>
            </a:r>
          </a:p>
        </p:txBody>
      </p:sp>
      <p:graphicFrame>
        <p:nvGraphicFramePr>
          <p:cNvPr id="8" name="Table 8">
            <a:extLst>
              <a:ext uri="{FF2B5EF4-FFF2-40B4-BE49-F238E27FC236}">
                <a16:creationId xmlns:a16="http://schemas.microsoft.com/office/drawing/2014/main" id="{CA3384C5-ED92-4DD0-8396-F90206D4822B}"/>
              </a:ext>
            </a:extLst>
          </p:cNvPr>
          <p:cNvGraphicFramePr>
            <a:graphicFrameLocks noGrp="1"/>
          </p:cNvGraphicFramePr>
          <p:nvPr>
            <p:extLst>
              <p:ext uri="{D42A27DB-BD31-4B8C-83A1-F6EECF244321}">
                <p14:modId xmlns:p14="http://schemas.microsoft.com/office/powerpoint/2010/main" val="2244484168"/>
              </p:ext>
            </p:extLst>
          </p:nvPr>
        </p:nvGraphicFramePr>
        <p:xfrm>
          <a:off x="557344" y="888938"/>
          <a:ext cx="11251476" cy="5988389"/>
        </p:xfrm>
        <a:graphic>
          <a:graphicData uri="http://schemas.openxmlformats.org/drawingml/2006/table">
            <a:tbl>
              <a:tblPr firstRow="1" bandRow="1">
                <a:tableStyleId>{3B4B98B0-60AC-42C2-AFA5-B58CD77FA1E5}</a:tableStyleId>
              </a:tblPr>
              <a:tblGrid>
                <a:gridCol w="1480457">
                  <a:extLst>
                    <a:ext uri="{9D8B030D-6E8A-4147-A177-3AD203B41FA5}">
                      <a16:colId xmlns:a16="http://schemas.microsoft.com/office/drawing/2014/main" val="226211329"/>
                    </a:ext>
                  </a:extLst>
                </a:gridCol>
                <a:gridCol w="3161212">
                  <a:extLst>
                    <a:ext uri="{9D8B030D-6E8A-4147-A177-3AD203B41FA5}">
                      <a16:colId xmlns:a16="http://schemas.microsoft.com/office/drawing/2014/main" val="848394521"/>
                    </a:ext>
                  </a:extLst>
                </a:gridCol>
                <a:gridCol w="3117668">
                  <a:extLst>
                    <a:ext uri="{9D8B030D-6E8A-4147-A177-3AD203B41FA5}">
                      <a16:colId xmlns:a16="http://schemas.microsoft.com/office/drawing/2014/main" val="956994733"/>
                    </a:ext>
                  </a:extLst>
                </a:gridCol>
                <a:gridCol w="3492139">
                  <a:extLst>
                    <a:ext uri="{9D8B030D-6E8A-4147-A177-3AD203B41FA5}">
                      <a16:colId xmlns:a16="http://schemas.microsoft.com/office/drawing/2014/main" val="2323803998"/>
                    </a:ext>
                  </a:extLst>
                </a:gridCol>
              </a:tblGrid>
              <a:tr h="456269">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2738569361"/>
                  </a:ext>
                </a:extLst>
              </a:tr>
              <a:tr h="1413276">
                <a:tc>
                  <a:txBody>
                    <a:bodyPr/>
                    <a:lstStyle/>
                    <a:p>
                      <a:r>
                        <a:rPr lang="en-US" sz="1000" b="1" dirty="0"/>
                        <a:t>Low Code</a:t>
                      </a:r>
                    </a:p>
                  </a:txBody>
                  <a:tcPr/>
                </a:tc>
                <a:tc>
                  <a:txBody>
                    <a:bodyPr/>
                    <a:lstStyle/>
                    <a:p>
                      <a:r>
                        <a:rPr lang="en-US" sz="1000" b="0" i="0" kern="1200" dirty="0">
                          <a:solidFill>
                            <a:schemeClr val="tx1"/>
                          </a:solidFill>
                          <a:effectLst/>
                          <a:latin typeface="+mn-lt"/>
                          <a:ea typeface="+mn-ea"/>
                          <a:cs typeface="+mn-cs"/>
                        </a:rPr>
                        <a:t>Low code development involves using a visual development environment or platform that provides pre-built components, templates, and tools to create applications with minimal hand-coding. </a:t>
                      </a:r>
                      <a:endParaRPr lang="en-US" sz="1000" dirty="0"/>
                    </a:p>
                  </a:txBody>
                  <a:tcPr/>
                </a:tc>
                <a:tc>
                  <a:txBody>
                    <a:bodyPr/>
                    <a:lstStyle/>
                    <a:p>
                      <a:r>
                        <a:rPr lang="en-US" sz="1000" b="0" i="0" kern="1200" dirty="0">
                          <a:solidFill>
                            <a:schemeClr val="tx1"/>
                          </a:solidFill>
                          <a:effectLst/>
                          <a:latin typeface="+mn-lt"/>
                          <a:ea typeface="+mn-ea"/>
                          <a:cs typeface="+mn-cs"/>
                        </a:rPr>
                        <a:t>In low code development, developers leverage pre-built functionality for common tasks such as database integration, user authentication, and UI design. They can focus more on defining business logic and requirements, making the development process faster and more accessible.</a:t>
                      </a:r>
                      <a:endParaRPr lang="en-US" sz="1000" dirty="0"/>
                    </a:p>
                  </a:txBody>
                  <a:tcPr/>
                </a:tc>
                <a:tc>
                  <a:txBody>
                    <a:bodyPr/>
                    <a:lstStyle/>
                    <a:p>
                      <a:r>
                        <a:rPr lang="en-US" sz="900" b="1" i="0" kern="1200" dirty="0">
                          <a:solidFill>
                            <a:schemeClr val="tx1"/>
                          </a:solidFill>
                          <a:effectLst/>
                          <a:latin typeface="+mn-lt"/>
                          <a:ea typeface="+mn-ea"/>
                          <a:cs typeface="+mn-cs"/>
                        </a:rPr>
                        <a:t>Faster Development</a:t>
                      </a:r>
                      <a:r>
                        <a:rPr lang="en-US" sz="900" b="0" i="0" kern="1200" dirty="0">
                          <a:solidFill>
                            <a:schemeClr val="tx1"/>
                          </a:solidFill>
                          <a:effectLst/>
                          <a:latin typeface="+mn-lt"/>
                          <a:ea typeface="+mn-ea"/>
                          <a:cs typeface="+mn-cs"/>
                        </a:rPr>
                        <a:t>: Low code reduces development time significantly because developers can leverage pre-built components and workflows.</a:t>
                      </a:r>
                    </a:p>
                    <a:p>
                      <a:r>
                        <a:rPr lang="en-US" sz="900" b="1" i="0" kern="1200" dirty="0">
                          <a:solidFill>
                            <a:schemeClr val="tx1"/>
                          </a:solidFill>
                          <a:effectLst/>
                          <a:latin typeface="+mn-lt"/>
                          <a:ea typeface="+mn-ea"/>
                          <a:cs typeface="+mn-cs"/>
                        </a:rPr>
                        <a:t>Reduced Skill Barriers</a:t>
                      </a:r>
                      <a:r>
                        <a:rPr lang="en-US" sz="900" b="0" i="0" kern="1200" dirty="0">
                          <a:solidFill>
                            <a:schemeClr val="tx1"/>
                          </a:solidFill>
                          <a:effectLst/>
                          <a:latin typeface="+mn-lt"/>
                          <a:ea typeface="+mn-ea"/>
                          <a:cs typeface="+mn-cs"/>
                        </a:rPr>
                        <a:t>: It allows individuals with limited programming experience to participate in application development.</a:t>
                      </a:r>
                    </a:p>
                    <a:p>
                      <a:r>
                        <a:rPr lang="en-US" sz="900" b="1" i="0" kern="1200" dirty="0">
                          <a:solidFill>
                            <a:schemeClr val="tx1"/>
                          </a:solidFill>
                          <a:effectLst/>
                          <a:latin typeface="+mn-lt"/>
                          <a:ea typeface="+mn-ea"/>
                          <a:cs typeface="+mn-cs"/>
                        </a:rPr>
                        <a:t>Increased Collaboration</a:t>
                      </a:r>
                      <a:r>
                        <a:rPr lang="en-US" sz="900" b="0" i="0" kern="1200" dirty="0">
                          <a:solidFill>
                            <a:schemeClr val="tx1"/>
                          </a:solidFill>
                          <a:effectLst/>
                          <a:latin typeface="+mn-lt"/>
                          <a:ea typeface="+mn-ea"/>
                          <a:cs typeface="+mn-cs"/>
                        </a:rPr>
                        <a:t>: Non-technical stakeholders can participate in the design and development process more effectively.</a:t>
                      </a:r>
                    </a:p>
                    <a:p>
                      <a:r>
                        <a:rPr lang="en-US" sz="900" b="1" i="0" kern="1200" dirty="0">
                          <a:solidFill>
                            <a:schemeClr val="tx1"/>
                          </a:solidFill>
                          <a:effectLst/>
                          <a:latin typeface="+mn-lt"/>
                          <a:ea typeface="+mn-ea"/>
                          <a:cs typeface="+mn-cs"/>
                        </a:rPr>
                        <a:t>Scalability</a:t>
                      </a:r>
                      <a:r>
                        <a:rPr lang="en-US" sz="900" b="0" i="0" kern="1200" dirty="0">
                          <a:solidFill>
                            <a:schemeClr val="tx1"/>
                          </a:solidFill>
                          <a:effectLst/>
                          <a:latin typeface="+mn-lt"/>
                          <a:ea typeface="+mn-ea"/>
                          <a:cs typeface="+mn-cs"/>
                        </a:rPr>
                        <a:t>: It can streamline iterative development and updates, making it easier to adapt to changing requirements.</a:t>
                      </a:r>
                    </a:p>
                    <a:p>
                      <a:endParaRPr lang="en-US" sz="1000" dirty="0"/>
                    </a:p>
                  </a:txBody>
                  <a:tcPr/>
                </a:tc>
                <a:extLst>
                  <a:ext uri="{0D108BD9-81ED-4DB2-BD59-A6C34878D82A}">
                    <a16:rowId xmlns:a16="http://schemas.microsoft.com/office/drawing/2014/main" val="1708607993"/>
                  </a:ext>
                </a:extLst>
              </a:tr>
              <a:tr h="2200048">
                <a:tc>
                  <a:txBody>
                    <a:bodyPr/>
                    <a:lstStyle/>
                    <a:p>
                      <a:r>
                        <a:rPr lang="en-US" sz="1000" b="1" dirty="0" err="1"/>
                        <a:t>DevSecOps</a:t>
                      </a:r>
                      <a:endParaRPr lang="en-US" sz="1000" b="1" dirty="0"/>
                    </a:p>
                  </a:txBody>
                  <a:tcPr/>
                </a:tc>
                <a:tc>
                  <a:txBody>
                    <a:bodyPr/>
                    <a:lstStyle/>
                    <a:p>
                      <a:r>
                        <a:rPr lang="en-US" sz="1000" b="0" i="0" kern="1200" dirty="0" err="1">
                          <a:solidFill>
                            <a:schemeClr val="tx1"/>
                          </a:solidFill>
                          <a:effectLst/>
                          <a:latin typeface="+mn-lt"/>
                          <a:ea typeface="+mn-ea"/>
                          <a:cs typeface="+mn-cs"/>
                        </a:rPr>
                        <a:t>DevSecOps</a:t>
                      </a:r>
                      <a:r>
                        <a:rPr lang="en-US" sz="1000" b="0" i="0" kern="1200" dirty="0">
                          <a:solidFill>
                            <a:schemeClr val="tx1"/>
                          </a:solidFill>
                          <a:effectLst/>
                          <a:latin typeface="+mn-lt"/>
                          <a:ea typeface="+mn-ea"/>
                          <a:cs typeface="+mn-cs"/>
                        </a:rPr>
                        <a:t> involves automating security checks and controls, integrating security testing early in the development cycle, and continuously monitoring applications and infrastructure for security threats.</a:t>
                      </a:r>
                      <a:endParaRPr lang="en-US" sz="1000" dirty="0"/>
                    </a:p>
                  </a:txBody>
                  <a:tcPr/>
                </a:tc>
                <a:tc>
                  <a:txBody>
                    <a:bodyPr/>
                    <a:lstStyle/>
                    <a:p>
                      <a:r>
                        <a:rPr lang="en-US" sz="1000" b="0" i="0" kern="1200" dirty="0">
                          <a:solidFill>
                            <a:schemeClr val="tx1"/>
                          </a:solidFill>
                          <a:effectLst/>
                          <a:latin typeface="+mn-lt"/>
                          <a:ea typeface="+mn-ea"/>
                          <a:cs typeface="+mn-cs"/>
                        </a:rPr>
                        <a:t>Security practices are integrated into the DevOps pipeline, with security experts working closely with developers and operations teams.</a:t>
                      </a:r>
                    </a:p>
                    <a:p>
                      <a:r>
                        <a:rPr lang="en-US" sz="1000" b="0" i="0" kern="1200" dirty="0">
                          <a:solidFill>
                            <a:schemeClr val="tx1"/>
                          </a:solidFill>
                          <a:effectLst/>
                          <a:latin typeface="+mn-lt"/>
                          <a:ea typeface="+mn-ea"/>
                          <a:cs typeface="+mn-cs"/>
                        </a:rPr>
                        <a:t>Automated security testing tools, such as static analysis (SAST), dynamic analysis (DAST), and interactive application security testing (IAST), are used to identify vulnerabilities in code and configurations.</a:t>
                      </a:r>
                    </a:p>
                    <a:p>
                      <a:endParaRPr lang="en-US" sz="1000" dirty="0"/>
                    </a:p>
                  </a:txBody>
                  <a:tcPr/>
                </a:tc>
                <a:tc>
                  <a:txBody>
                    <a:bodyPr/>
                    <a:lstStyle/>
                    <a:p>
                      <a:r>
                        <a:rPr lang="en-US" sz="900" b="1" i="0" kern="1200" dirty="0">
                          <a:solidFill>
                            <a:schemeClr val="tx1"/>
                          </a:solidFill>
                          <a:effectLst/>
                          <a:latin typeface="+mn-lt"/>
                          <a:ea typeface="+mn-ea"/>
                          <a:cs typeface="+mn-cs"/>
                        </a:rPr>
                        <a:t>Improved Security</a:t>
                      </a:r>
                      <a:r>
                        <a:rPr lang="en-US" sz="900" b="0" i="0" kern="1200" dirty="0">
                          <a:solidFill>
                            <a:schemeClr val="tx1"/>
                          </a:solidFill>
                          <a:effectLst/>
                          <a:latin typeface="+mn-lt"/>
                          <a:ea typeface="+mn-ea"/>
                          <a:cs typeface="+mn-cs"/>
                        </a:rPr>
                        <a:t>: By integrating security from the start, </a:t>
                      </a:r>
                      <a:r>
                        <a:rPr lang="en-US" sz="900" b="0" i="0" kern="1200" dirty="0" err="1">
                          <a:solidFill>
                            <a:schemeClr val="tx1"/>
                          </a:solidFill>
                          <a:effectLst/>
                          <a:latin typeface="+mn-lt"/>
                          <a:ea typeface="+mn-ea"/>
                          <a:cs typeface="+mn-cs"/>
                        </a:rPr>
                        <a:t>DevSecOps</a:t>
                      </a:r>
                      <a:r>
                        <a:rPr lang="en-US" sz="900" b="0" i="0" kern="1200" dirty="0">
                          <a:solidFill>
                            <a:schemeClr val="tx1"/>
                          </a:solidFill>
                          <a:effectLst/>
                          <a:latin typeface="+mn-lt"/>
                          <a:ea typeface="+mn-ea"/>
                          <a:cs typeface="+mn-cs"/>
                        </a:rPr>
                        <a:t> helps identify and address vulnerabilities early in the development process, reducing the risk of security breaches.</a:t>
                      </a:r>
                    </a:p>
                    <a:p>
                      <a:r>
                        <a:rPr lang="en-US" sz="900" b="1" i="0" kern="1200" dirty="0">
                          <a:solidFill>
                            <a:schemeClr val="tx1"/>
                          </a:solidFill>
                          <a:effectLst/>
                          <a:latin typeface="+mn-lt"/>
                          <a:ea typeface="+mn-ea"/>
                          <a:cs typeface="+mn-cs"/>
                        </a:rPr>
                        <a:t>Faster Delivery</a:t>
                      </a:r>
                      <a:r>
                        <a:rPr lang="en-US" sz="900" b="0" i="0" kern="1200" dirty="0">
                          <a:solidFill>
                            <a:schemeClr val="tx1"/>
                          </a:solidFill>
                          <a:effectLst/>
                          <a:latin typeface="+mn-lt"/>
                          <a:ea typeface="+mn-ea"/>
                          <a:cs typeface="+mn-cs"/>
                        </a:rPr>
                        <a:t>: Automation of security checks and compliance testing streamlines the development process, allowing for faster and more reliable software releases.</a:t>
                      </a:r>
                    </a:p>
                    <a:p>
                      <a:r>
                        <a:rPr lang="en-US" sz="900" b="1" i="0" kern="1200" dirty="0">
                          <a:solidFill>
                            <a:schemeClr val="tx1"/>
                          </a:solidFill>
                          <a:effectLst/>
                          <a:latin typeface="+mn-lt"/>
                          <a:ea typeface="+mn-ea"/>
                          <a:cs typeface="+mn-cs"/>
                        </a:rPr>
                        <a:t>Collaboration</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DevSecOps</a:t>
                      </a:r>
                      <a:r>
                        <a:rPr lang="en-US" sz="900" b="0" i="0" kern="1200" dirty="0">
                          <a:solidFill>
                            <a:schemeClr val="tx1"/>
                          </a:solidFill>
                          <a:effectLst/>
                          <a:latin typeface="+mn-lt"/>
                          <a:ea typeface="+mn-ea"/>
                          <a:cs typeface="+mn-cs"/>
                        </a:rPr>
                        <a:t> fosters collaboration and shared responsibility among development, security, and operations teams, leading to better communication and understanding of security risks.</a:t>
                      </a:r>
                    </a:p>
                    <a:p>
                      <a:r>
                        <a:rPr lang="en-US" sz="900" b="1" i="0" kern="1200" dirty="0">
                          <a:solidFill>
                            <a:schemeClr val="tx1"/>
                          </a:solidFill>
                          <a:effectLst/>
                          <a:latin typeface="+mn-lt"/>
                          <a:ea typeface="+mn-ea"/>
                          <a:cs typeface="+mn-cs"/>
                        </a:rPr>
                        <a:t>Cost Reduction</a:t>
                      </a:r>
                      <a:r>
                        <a:rPr lang="en-US" sz="900" b="0" i="0" kern="1200" dirty="0">
                          <a:solidFill>
                            <a:schemeClr val="tx1"/>
                          </a:solidFill>
                          <a:effectLst/>
                          <a:latin typeface="+mn-lt"/>
                          <a:ea typeface="+mn-ea"/>
                          <a:cs typeface="+mn-cs"/>
                        </a:rPr>
                        <a:t>: Early detection and mitigation of security issues can save organizations the high costs associated with addressing vulnerabilities after deployment.</a:t>
                      </a:r>
                    </a:p>
                    <a:p>
                      <a:r>
                        <a:rPr lang="en-US" sz="900" b="1" i="0" kern="1200" dirty="0">
                          <a:solidFill>
                            <a:schemeClr val="tx1"/>
                          </a:solidFill>
                          <a:effectLst/>
                          <a:latin typeface="+mn-lt"/>
                          <a:ea typeface="+mn-ea"/>
                          <a:cs typeface="+mn-cs"/>
                        </a:rPr>
                        <a:t>Compliance and Audit Readiness</a:t>
                      </a:r>
                      <a:r>
                        <a:rPr lang="en-US" sz="900" b="0" i="0" kern="1200" dirty="0">
                          <a:solidFill>
                            <a:schemeClr val="tx1"/>
                          </a:solidFill>
                          <a:effectLst/>
                          <a:latin typeface="+mn-lt"/>
                          <a:ea typeface="+mn-ea"/>
                          <a:cs typeface="+mn-cs"/>
                        </a:rPr>
                        <a:t>: Automation ensures that security policies and compliance requirements are consistently met, making it easier to pass audits and adhere to regulations.</a:t>
                      </a:r>
                    </a:p>
                    <a:p>
                      <a:endParaRPr lang="en-US" sz="1000" dirty="0"/>
                    </a:p>
                  </a:txBody>
                  <a:tcPr/>
                </a:tc>
                <a:extLst>
                  <a:ext uri="{0D108BD9-81ED-4DB2-BD59-A6C34878D82A}">
                    <a16:rowId xmlns:a16="http://schemas.microsoft.com/office/drawing/2014/main" val="2829504626"/>
                  </a:ext>
                </a:extLst>
              </a:tr>
              <a:tr h="1675534">
                <a:tc>
                  <a:txBody>
                    <a:bodyPr/>
                    <a:lstStyle/>
                    <a:p>
                      <a:r>
                        <a:rPr lang="en-US" sz="1000" b="1" dirty="0"/>
                        <a:t>Cross-Platform Mobile Development Frameworks</a:t>
                      </a:r>
                    </a:p>
                  </a:txBody>
                  <a:tcPr/>
                </a:tc>
                <a:tc>
                  <a:txBody>
                    <a:bodyPr/>
                    <a:lstStyle/>
                    <a:p>
                      <a:r>
                        <a:rPr lang="en-US" sz="1000" b="0" i="0" kern="1200" dirty="0">
                          <a:solidFill>
                            <a:schemeClr val="tx1"/>
                          </a:solidFill>
                          <a:effectLst/>
                          <a:latin typeface="+mn-lt"/>
                          <a:ea typeface="+mn-ea"/>
                          <a:cs typeface="+mn-cs"/>
                        </a:rPr>
                        <a:t>Cross-platform mobile development frameworks are software tools that enable developers to create mobile applications that can run on multiple operating systems, such as iOS and Android, using a single codebase</a:t>
                      </a:r>
                      <a:endParaRPr lang="en-US" sz="1000" dirty="0"/>
                    </a:p>
                  </a:txBody>
                  <a:tcPr/>
                </a:tc>
                <a:tc>
                  <a:txBody>
                    <a:bodyPr/>
                    <a:lstStyle/>
                    <a:p>
                      <a:r>
                        <a:rPr lang="en-US" sz="900" b="1" i="0" kern="1200" dirty="0">
                          <a:solidFill>
                            <a:schemeClr val="tx1"/>
                          </a:solidFill>
                          <a:effectLst/>
                          <a:latin typeface="+mn-lt"/>
                          <a:ea typeface="+mn-ea"/>
                          <a:cs typeface="+mn-cs"/>
                        </a:rPr>
                        <a:t>Code Sharing</a:t>
                      </a:r>
                      <a:r>
                        <a:rPr lang="en-US" sz="900" b="0" i="0" kern="1200" dirty="0">
                          <a:solidFill>
                            <a:schemeClr val="tx1"/>
                          </a:solidFill>
                          <a:effectLst/>
                          <a:latin typeface="+mn-lt"/>
                          <a:ea typeface="+mn-ea"/>
                          <a:cs typeface="+mn-cs"/>
                        </a:rPr>
                        <a:t>: Developers write a single set of code using the chosen framework, and this code can be used to create apps for multiple platforms. </a:t>
                      </a:r>
                    </a:p>
                    <a:p>
                      <a:r>
                        <a:rPr lang="en-US" sz="900" b="1" i="0" kern="1200" dirty="0">
                          <a:solidFill>
                            <a:schemeClr val="tx1"/>
                          </a:solidFill>
                          <a:effectLst/>
                          <a:latin typeface="+mn-lt"/>
                          <a:ea typeface="+mn-ea"/>
                          <a:cs typeface="+mn-cs"/>
                        </a:rPr>
                        <a:t>Abstraction Layer</a:t>
                      </a:r>
                      <a:r>
                        <a:rPr lang="en-US" sz="900" b="0" i="0" kern="1200" dirty="0">
                          <a:solidFill>
                            <a:schemeClr val="tx1"/>
                          </a:solidFill>
                          <a:effectLst/>
                          <a:latin typeface="+mn-lt"/>
                          <a:ea typeface="+mn-ea"/>
                          <a:cs typeface="+mn-cs"/>
                        </a:rPr>
                        <a:t>: Cross-platform frameworks provide an abstraction layer that sits between the code and the underlying operating systems. </a:t>
                      </a:r>
                    </a:p>
                    <a:p>
                      <a:r>
                        <a:rPr lang="en-US" sz="900" b="1" i="0" kern="1200" dirty="0">
                          <a:solidFill>
                            <a:schemeClr val="tx1"/>
                          </a:solidFill>
                          <a:effectLst/>
                          <a:latin typeface="+mn-lt"/>
                          <a:ea typeface="+mn-ea"/>
                          <a:cs typeface="+mn-cs"/>
                        </a:rPr>
                        <a:t>Access to Native Features</a:t>
                      </a:r>
                      <a:r>
                        <a:rPr lang="en-US" sz="900" b="0" i="0" kern="1200" dirty="0">
                          <a:solidFill>
                            <a:schemeClr val="tx1"/>
                          </a:solidFill>
                          <a:effectLst/>
                          <a:latin typeface="+mn-lt"/>
                          <a:ea typeface="+mn-ea"/>
                          <a:cs typeface="+mn-cs"/>
                        </a:rPr>
                        <a:t>: Frameworks often provide libraries and plugins that allow developers to access native device </a:t>
                      </a:r>
                    </a:p>
                    <a:p>
                      <a:r>
                        <a:rPr lang="en-US" sz="900" b="1" i="0" kern="1200" dirty="0">
                          <a:solidFill>
                            <a:schemeClr val="tx1"/>
                          </a:solidFill>
                          <a:effectLst/>
                          <a:latin typeface="+mn-lt"/>
                          <a:ea typeface="+mn-ea"/>
                          <a:cs typeface="+mn-cs"/>
                        </a:rPr>
                        <a:t>UI Components</a:t>
                      </a:r>
                      <a:r>
                        <a:rPr lang="en-US" sz="900" b="0" i="0" kern="1200" dirty="0">
                          <a:solidFill>
                            <a:schemeClr val="tx1"/>
                          </a:solidFill>
                          <a:effectLst/>
                          <a:latin typeface="+mn-lt"/>
                          <a:ea typeface="+mn-ea"/>
                          <a:cs typeface="+mn-cs"/>
                        </a:rPr>
                        <a:t>: Many frameworks offer pre-designed UI components that can be customized to create platform-specific user interfaces.</a:t>
                      </a:r>
                    </a:p>
                    <a:p>
                      <a:endParaRPr lang="en-US" sz="1000" dirty="0"/>
                    </a:p>
                  </a:txBody>
                  <a:tcPr/>
                </a:tc>
                <a:tc>
                  <a:txBody>
                    <a:bodyPr/>
                    <a:lstStyle/>
                    <a:p>
                      <a:r>
                        <a:rPr lang="en-US" sz="1000" dirty="0"/>
                        <a:t>Achieve faster time to market…</a:t>
                      </a:r>
                    </a:p>
                  </a:txBody>
                  <a:tcPr/>
                </a:tc>
                <a:extLst>
                  <a:ext uri="{0D108BD9-81ED-4DB2-BD59-A6C34878D82A}">
                    <a16:rowId xmlns:a16="http://schemas.microsoft.com/office/drawing/2014/main" val="2682577509"/>
                  </a:ext>
                </a:extLst>
              </a:tr>
            </a:tbl>
          </a:graphicData>
        </a:graphic>
      </p:graphicFrame>
    </p:spTree>
    <p:extLst>
      <p:ext uri="{BB962C8B-B14F-4D97-AF65-F5344CB8AC3E}">
        <p14:creationId xmlns:p14="http://schemas.microsoft.com/office/powerpoint/2010/main" val="421868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5D3E1-3662-45A4-8326-4968A01FB61B}"/>
              </a:ext>
            </a:extLst>
          </p:cNvPr>
          <p:cNvSpPr txBox="1"/>
          <p:nvPr/>
        </p:nvSpPr>
        <p:spPr>
          <a:xfrm>
            <a:off x="844731" y="102776"/>
            <a:ext cx="10058400" cy="523220"/>
          </a:xfrm>
          <a:prstGeom prst="rect">
            <a:avLst/>
          </a:prstGeom>
          <a:noFill/>
        </p:spPr>
        <p:txBody>
          <a:bodyPr wrap="square" rtlCol="0">
            <a:spAutoFit/>
          </a:bodyPr>
          <a:lstStyle/>
          <a:p>
            <a:pPr algn="ctr"/>
            <a:r>
              <a:rPr lang="en-US" sz="2800" b="1" dirty="0">
                <a:solidFill>
                  <a:srgbClr val="7030A0"/>
                </a:solidFill>
              </a:rPr>
              <a:t>Impact of Key Trends on a Real-World Project </a:t>
            </a:r>
          </a:p>
        </p:txBody>
      </p:sp>
      <p:sp>
        <p:nvSpPr>
          <p:cNvPr id="3" name="Rectangle 2">
            <a:extLst>
              <a:ext uri="{FF2B5EF4-FFF2-40B4-BE49-F238E27FC236}">
                <a16:creationId xmlns:a16="http://schemas.microsoft.com/office/drawing/2014/main" id="{D3BD88C9-609E-46A0-9BB7-BEC1BFCF278F}"/>
              </a:ext>
            </a:extLst>
          </p:cNvPr>
          <p:cNvSpPr/>
          <p:nvPr/>
        </p:nvSpPr>
        <p:spPr>
          <a:xfrm>
            <a:off x="6452427" y="876185"/>
            <a:ext cx="4972596" cy="220714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F9D933-C9CD-4906-8706-41997B33FB59}"/>
              </a:ext>
            </a:extLst>
          </p:cNvPr>
          <p:cNvSpPr txBox="1"/>
          <p:nvPr/>
        </p:nvSpPr>
        <p:spPr>
          <a:xfrm>
            <a:off x="6320241" y="520515"/>
            <a:ext cx="4889858" cy="369332"/>
          </a:xfrm>
          <a:prstGeom prst="rect">
            <a:avLst/>
          </a:prstGeom>
          <a:noFill/>
        </p:spPr>
        <p:txBody>
          <a:bodyPr wrap="square" rtlCol="0">
            <a:spAutoFit/>
          </a:bodyPr>
          <a:lstStyle/>
          <a:p>
            <a:pPr algn="ctr"/>
            <a:r>
              <a:rPr lang="en-US" dirty="0">
                <a:solidFill>
                  <a:srgbClr val="7030A0"/>
                </a:solidFill>
              </a:rPr>
              <a:t>Process Description – How was the Project Done?</a:t>
            </a:r>
          </a:p>
        </p:txBody>
      </p:sp>
      <p:sp>
        <p:nvSpPr>
          <p:cNvPr id="6" name="TextBox 5">
            <a:extLst>
              <a:ext uri="{FF2B5EF4-FFF2-40B4-BE49-F238E27FC236}">
                <a16:creationId xmlns:a16="http://schemas.microsoft.com/office/drawing/2014/main" id="{B5D26E74-5F8B-4C5C-905E-0FB84241E817}"/>
              </a:ext>
            </a:extLst>
          </p:cNvPr>
          <p:cNvSpPr txBox="1"/>
          <p:nvPr/>
        </p:nvSpPr>
        <p:spPr>
          <a:xfrm>
            <a:off x="2238102" y="520515"/>
            <a:ext cx="2074813" cy="369332"/>
          </a:xfrm>
          <a:prstGeom prst="rect">
            <a:avLst/>
          </a:prstGeom>
          <a:noFill/>
        </p:spPr>
        <p:txBody>
          <a:bodyPr wrap="square" rtlCol="0">
            <a:spAutoFit/>
          </a:bodyPr>
          <a:lstStyle/>
          <a:p>
            <a:pPr algn="ctr"/>
            <a:r>
              <a:rPr lang="en-US" dirty="0">
                <a:solidFill>
                  <a:srgbClr val="7030A0"/>
                </a:solidFill>
              </a:rPr>
              <a:t>Project Description</a:t>
            </a:r>
          </a:p>
        </p:txBody>
      </p:sp>
      <p:sp>
        <p:nvSpPr>
          <p:cNvPr id="7" name="Rectangle 6">
            <a:extLst>
              <a:ext uri="{FF2B5EF4-FFF2-40B4-BE49-F238E27FC236}">
                <a16:creationId xmlns:a16="http://schemas.microsoft.com/office/drawing/2014/main" id="{FF38CB53-A25B-4602-B5E8-C6F2B2A8EF90}"/>
              </a:ext>
            </a:extLst>
          </p:cNvPr>
          <p:cNvSpPr/>
          <p:nvPr/>
        </p:nvSpPr>
        <p:spPr>
          <a:xfrm>
            <a:off x="2286457" y="889847"/>
            <a:ext cx="4014652" cy="19289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F2D3FF6-90FF-447C-A5E3-089042AC28C5}"/>
              </a:ext>
            </a:extLst>
          </p:cNvPr>
          <p:cNvSpPr txBox="1"/>
          <p:nvPr/>
        </p:nvSpPr>
        <p:spPr>
          <a:xfrm>
            <a:off x="2272937" y="1252812"/>
            <a:ext cx="3727266" cy="738664"/>
          </a:xfrm>
          <a:prstGeom prst="rect">
            <a:avLst/>
          </a:prstGeom>
          <a:noFill/>
        </p:spPr>
        <p:txBody>
          <a:bodyPr wrap="square" rtlCol="0">
            <a:spAutoFit/>
          </a:bodyPr>
          <a:lstStyle/>
          <a:p>
            <a:pPr marL="174625" indent="-174625">
              <a:buFont typeface="Arial" panose="020B0604020202020204" pitchFamily="34" charset="0"/>
              <a:buChar char="•"/>
            </a:pPr>
            <a:r>
              <a:rPr lang="en-US" sz="1400" b="0" i="0" dirty="0">
                <a:effectLst/>
                <a:latin typeface="Google Sans"/>
              </a:rPr>
              <a:t>To develop a self-driving car that can safely navigate roads and highways without human input.</a:t>
            </a:r>
            <a:endParaRPr lang="en-US" sz="1400" dirty="0"/>
          </a:p>
        </p:txBody>
      </p:sp>
      <p:sp>
        <p:nvSpPr>
          <p:cNvPr id="12" name="TextBox 11">
            <a:extLst>
              <a:ext uri="{FF2B5EF4-FFF2-40B4-BE49-F238E27FC236}">
                <a16:creationId xmlns:a16="http://schemas.microsoft.com/office/drawing/2014/main" id="{AFBD2005-B756-434B-9449-0EEBCB903E69}"/>
              </a:ext>
            </a:extLst>
          </p:cNvPr>
          <p:cNvSpPr txBox="1"/>
          <p:nvPr/>
        </p:nvSpPr>
        <p:spPr>
          <a:xfrm>
            <a:off x="6452427" y="909862"/>
            <a:ext cx="4889859" cy="2308324"/>
          </a:xfrm>
          <a:prstGeom prst="rect">
            <a:avLst/>
          </a:prstGeom>
          <a:noFill/>
        </p:spPr>
        <p:txBody>
          <a:bodyPr wrap="square" rtlCol="0">
            <a:spAutoFit/>
          </a:bodyPr>
          <a:lstStyle/>
          <a:p>
            <a:pPr algn="l">
              <a:buFont typeface="+mj-lt"/>
              <a:buAutoNum type="arabicPeriod"/>
            </a:pPr>
            <a:r>
              <a:rPr lang="en-US" sz="1200" b="0" i="0" dirty="0">
                <a:effectLst/>
                <a:latin typeface="Google Sans"/>
              </a:rPr>
              <a:t>Requirements gathering: The team worked with stakeholders to gather requirements for the self-driving car. </a:t>
            </a:r>
          </a:p>
          <a:p>
            <a:pPr algn="l">
              <a:buFont typeface="+mj-lt"/>
              <a:buAutoNum type="arabicPeriod"/>
            </a:pPr>
            <a:r>
              <a:rPr lang="en-US" sz="1200" b="0" i="0" dirty="0">
                <a:effectLst/>
                <a:latin typeface="Google Sans"/>
              </a:rPr>
              <a:t>System design: The team designed the overall system architecture of the self-driving car. </a:t>
            </a:r>
          </a:p>
          <a:p>
            <a:pPr algn="l">
              <a:buFont typeface="+mj-lt"/>
              <a:buAutoNum type="arabicPeriod"/>
            </a:pPr>
            <a:r>
              <a:rPr lang="en-US" sz="1200" b="0" i="0" dirty="0">
                <a:effectLst/>
                <a:latin typeface="Google Sans"/>
              </a:rPr>
              <a:t>Software development: The team developed the software that controls the car's steering, braking, and acceleration. </a:t>
            </a:r>
          </a:p>
          <a:p>
            <a:pPr algn="l">
              <a:buFont typeface="+mj-lt"/>
              <a:buAutoNum type="arabicPeriod"/>
            </a:pPr>
            <a:r>
              <a:rPr lang="en-US" sz="1200" b="0" i="0" dirty="0">
                <a:effectLst/>
                <a:latin typeface="Google Sans"/>
              </a:rPr>
              <a:t>Hardware integration: The team integrated the car's software with its hardware components, such as sensors and actuators. This involved writing software to communicate with the hardware and to process the data that it collects.</a:t>
            </a:r>
          </a:p>
          <a:p>
            <a:pPr algn="l">
              <a:buFont typeface="+mj-lt"/>
              <a:buAutoNum type="arabicPeriod"/>
            </a:pPr>
            <a:r>
              <a:rPr lang="en-US" sz="1200" b="0" i="0" dirty="0">
                <a:effectLst/>
                <a:latin typeface="Google Sans"/>
              </a:rPr>
              <a:t>Testing: The team tested the self-driving car on a variety of </a:t>
            </a:r>
          </a:p>
          <a:p>
            <a:pPr marL="174625" indent="-174625">
              <a:buFont typeface="Arial" panose="020B0604020202020204" pitchFamily="34" charset="0"/>
              <a:buChar char="•"/>
            </a:pPr>
            <a:endParaRPr lang="en-US" sz="1200" dirty="0"/>
          </a:p>
        </p:txBody>
      </p:sp>
      <p:graphicFrame>
        <p:nvGraphicFramePr>
          <p:cNvPr id="21" name="Table 8">
            <a:extLst>
              <a:ext uri="{FF2B5EF4-FFF2-40B4-BE49-F238E27FC236}">
                <a16:creationId xmlns:a16="http://schemas.microsoft.com/office/drawing/2014/main" id="{DB20C4AB-D14E-494E-B4F5-F7691FF49037}"/>
              </a:ext>
            </a:extLst>
          </p:cNvPr>
          <p:cNvGraphicFramePr>
            <a:graphicFrameLocks noGrp="1"/>
          </p:cNvGraphicFramePr>
          <p:nvPr>
            <p:extLst>
              <p:ext uri="{D42A27DB-BD31-4B8C-83A1-F6EECF244321}">
                <p14:modId xmlns:p14="http://schemas.microsoft.com/office/powerpoint/2010/main" val="3673201940"/>
              </p:ext>
            </p:extLst>
          </p:nvPr>
        </p:nvGraphicFramePr>
        <p:xfrm>
          <a:off x="83976" y="3244056"/>
          <a:ext cx="11849876" cy="3427332"/>
        </p:xfrm>
        <a:graphic>
          <a:graphicData uri="http://schemas.openxmlformats.org/drawingml/2006/table">
            <a:tbl>
              <a:tblPr firstRow="1" bandRow="1">
                <a:tableStyleId>{3B4B98B0-60AC-42C2-AFA5-B58CD77FA1E5}</a:tableStyleId>
              </a:tblPr>
              <a:tblGrid>
                <a:gridCol w="2045545">
                  <a:extLst>
                    <a:ext uri="{9D8B030D-6E8A-4147-A177-3AD203B41FA5}">
                      <a16:colId xmlns:a16="http://schemas.microsoft.com/office/drawing/2014/main" val="226211329"/>
                    </a:ext>
                  </a:extLst>
                </a:gridCol>
                <a:gridCol w="3701931">
                  <a:extLst>
                    <a:ext uri="{9D8B030D-6E8A-4147-A177-3AD203B41FA5}">
                      <a16:colId xmlns:a16="http://schemas.microsoft.com/office/drawing/2014/main" val="956994733"/>
                    </a:ext>
                  </a:extLst>
                </a:gridCol>
                <a:gridCol w="6102400">
                  <a:extLst>
                    <a:ext uri="{9D8B030D-6E8A-4147-A177-3AD203B41FA5}">
                      <a16:colId xmlns:a16="http://schemas.microsoft.com/office/drawing/2014/main" val="2323803998"/>
                    </a:ext>
                  </a:extLst>
                </a:gridCol>
              </a:tblGrid>
              <a:tr h="623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rgbClr val="7030A0"/>
                          </a:solidFill>
                        </a:rPr>
                        <a:t>What key trends influenced your project?</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rgbClr val="7030A0"/>
                          </a:solidFill>
                        </a:rPr>
                        <a:t>How?</a:t>
                      </a:r>
                    </a:p>
                    <a:p>
                      <a:endParaRPr lang="en-US" sz="1000" dirty="0"/>
                    </a:p>
                  </a:txBody>
                  <a:tcPr/>
                </a:tc>
                <a:tc>
                  <a:txBody>
                    <a:bodyPr/>
                    <a:lstStyle/>
                    <a:p>
                      <a:r>
                        <a:rPr lang="en-US" sz="1000" b="1" dirty="0">
                          <a:solidFill>
                            <a:srgbClr val="7030A0"/>
                          </a:solidFill>
                        </a:rPr>
                        <a:t>What was the impact?</a:t>
                      </a:r>
                      <a:endParaRPr lang="en-US" sz="1000" dirty="0"/>
                    </a:p>
                  </a:txBody>
                  <a:tcPr/>
                </a:tc>
                <a:extLst>
                  <a:ext uri="{0D108BD9-81ED-4DB2-BD59-A6C34878D82A}">
                    <a16:rowId xmlns:a16="http://schemas.microsoft.com/office/drawing/2014/main" val="2738569361"/>
                  </a:ext>
                </a:extLst>
              </a:tr>
              <a:tr h="1488639">
                <a:tc>
                  <a:txBody>
                    <a:bodyPr/>
                    <a:lstStyle/>
                    <a:p>
                      <a:r>
                        <a:rPr lang="en-US" sz="1000" b="1" dirty="0"/>
                        <a:t>AI/ML</a:t>
                      </a:r>
                    </a:p>
                  </a:txBody>
                  <a:tcPr/>
                </a:tc>
                <a:tc>
                  <a:txBody>
                    <a:bodyPr/>
                    <a:lstStyle/>
                    <a:p>
                      <a:r>
                        <a:rPr lang="en-US" sz="1000" b="0" i="0" kern="1200" dirty="0">
                          <a:solidFill>
                            <a:schemeClr val="tx1"/>
                          </a:solidFill>
                          <a:effectLst/>
                          <a:latin typeface="+mn-lt"/>
                          <a:ea typeface="+mn-ea"/>
                          <a:cs typeface="+mn-cs"/>
                        </a:rPr>
                        <a:t>1. Perception: AI/ML is used to develop the algorithms that allow the car to perceive its surroundings. </a:t>
                      </a:r>
                    </a:p>
                    <a:p>
                      <a:r>
                        <a:rPr lang="en-US" sz="1000" b="0" i="0" kern="1200" dirty="0">
                          <a:solidFill>
                            <a:schemeClr val="tx1"/>
                          </a:solidFill>
                          <a:effectLst/>
                          <a:latin typeface="+mn-lt"/>
                          <a:ea typeface="+mn-ea"/>
                          <a:cs typeface="+mn-cs"/>
                        </a:rPr>
                        <a:t>2. Decision-making: AI/ML is used to develop the algorithms that allow the car to make decisions about how to navigate. </a:t>
                      </a:r>
                    </a:p>
                    <a:p>
                      <a:r>
                        <a:rPr lang="en-US" sz="1000" b="0" i="0" kern="1200" dirty="0">
                          <a:solidFill>
                            <a:schemeClr val="tx1"/>
                          </a:solidFill>
                          <a:effectLst/>
                          <a:latin typeface="+mn-lt"/>
                          <a:ea typeface="+mn-ea"/>
                          <a:cs typeface="+mn-cs"/>
                        </a:rPr>
                        <a:t>3. Control: AI/ML is used to develop the algorithms that control the car's steering, braking, and acceleration. </a:t>
                      </a:r>
                      <a:endParaRPr lang="en-US" sz="1000" dirty="0"/>
                    </a:p>
                  </a:txBody>
                  <a:tcPr/>
                </a:tc>
                <a:tc>
                  <a:txBody>
                    <a:bodyPr/>
                    <a:lstStyle/>
                    <a:p>
                      <a:r>
                        <a:rPr lang="en-US" sz="1000" b="0" i="0" kern="1200" dirty="0">
                          <a:solidFill>
                            <a:schemeClr val="tx1"/>
                          </a:solidFill>
                          <a:effectLst/>
                          <a:latin typeface="+mn-lt"/>
                          <a:ea typeface="+mn-ea"/>
                          <a:cs typeface="+mn-cs"/>
                        </a:rPr>
                        <a:t>Reduced traffic congestion: Self-driving cars can communicate with each other to coordinate their movements and avoid traffic jams.</a:t>
                      </a:r>
                    </a:p>
                    <a:p>
                      <a:r>
                        <a:rPr lang="en-US" sz="1000" b="0" i="0" kern="1200" dirty="0">
                          <a:solidFill>
                            <a:schemeClr val="tx1"/>
                          </a:solidFill>
                          <a:effectLst/>
                          <a:latin typeface="+mn-lt"/>
                          <a:ea typeface="+mn-ea"/>
                          <a:cs typeface="+mn-cs"/>
                        </a:rPr>
                        <a:t>Improved safety: Self-driving cars can be programmed to be more cautious and defensive drivers than humans.</a:t>
                      </a:r>
                    </a:p>
                    <a:p>
                      <a:r>
                        <a:rPr lang="en-US" sz="1000" b="0" i="0" kern="1200" dirty="0">
                          <a:solidFill>
                            <a:schemeClr val="tx1"/>
                          </a:solidFill>
                          <a:effectLst/>
                          <a:latin typeface="+mn-lt"/>
                          <a:ea typeface="+mn-ea"/>
                          <a:cs typeface="+mn-cs"/>
                        </a:rPr>
                        <a:t>Increased productivity: People can use the time they would otherwise spend driving to work.</a:t>
                      </a:r>
                    </a:p>
                    <a:p>
                      <a:r>
                        <a:rPr lang="en-US" sz="1000" b="0" i="0" kern="1200" dirty="0">
                          <a:solidFill>
                            <a:schemeClr val="tx1"/>
                          </a:solidFill>
                          <a:effectLst/>
                          <a:latin typeface="+mn-lt"/>
                          <a:ea typeface="+mn-ea"/>
                          <a:cs typeface="+mn-cs"/>
                        </a:rPr>
                        <a:t> Improved accessibility for people with disabilities: Self-driving cars can provide transportation for people who are unable to drive themselves.</a:t>
                      </a:r>
                    </a:p>
                    <a:p>
                      <a:endParaRPr lang="en-US" sz="1000" dirty="0"/>
                    </a:p>
                  </a:txBody>
                  <a:tcPr/>
                </a:tc>
                <a:extLst>
                  <a:ext uri="{0D108BD9-81ED-4DB2-BD59-A6C34878D82A}">
                    <a16:rowId xmlns:a16="http://schemas.microsoft.com/office/drawing/2014/main" val="1708607993"/>
                  </a:ext>
                </a:extLst>
              </a:tr>
              <a:tr h="1315542">
                <a:tc>
                  <a:txBody>
                    <a:bodyPr/>
                    <a:lstStyle/>
                    <a:p>
                      <a:r>
                        <a:rPr lang="en-US" sz="1000" b="1" dirty="0"/>
                        <a:t>Low / No code </a:t>
                      </a:r>
                    </a:p>
                  </a:txBody>
                  <a:tcPr/>
                </a:tc>
                <a:tc>
                  <a:txBody>
                    <a:bodyPr/>
                    <a:lstStyle/>
                    <a:p>
                      <a:r>
                        <a:rPr lang="en-US" sz="1000" b="0" i="0" kern="1200" dirty="0">
                          <a:solidFill>
                            <a:schemeClr val="tx1"/>
                          </a:solidFill>
                          <a:effectLst/>
                          <a:latin typeface="+mn-lt"/>
                          <a:ea typeface="+mn-ea"/>
                          <a:cs typeface="+mn-cs"/>
                        </a:rPr>
                        <a:t>1. Developing and testing algorithms: This can help to accelerate the development and deployment of self-driving cars.</a:t>
                      </a:r>
                    </a:p>
                    <a:p>
                      <a:r>
                        <a:rPr lang="en-US" sz="1000" b="0" i="0" kern="1200" dirty="0">
                          <a:solidFill>
                            <a:schemeClr val="tx1"/>
                          </a:solidFill>
                          <a:effectLst/>
                          <a:latin typeface="+mn-lt"/>
                          <a:ea typeface="+mn-ea"/>
                          <a:cs typeface="+mn-cs"/>
                        </a:rPr>
                        <a:t>2. Creating simulations:. These simulations can be used to test and evaluate self-driving cars in a variety of scenarios without the need for real-world testing..</a:t>
                      </a:r>
                    </a:p>
                    <a:p>
                      <a:r>
                        <a:rPr lang="en-US" sz="1000" b="0" i="0" kern="1200" dirty="0">
                          <a:solidFill>
                            <a:schemeClr val="tx1"/>
                          </a:solidFill>
                          <a:effectLst/>
                          <a:latin typeface="+mn-lt"/>
                          <a:ea typeface="+mn-ea"/>
                          <a:cs typeface="+mn-cs"/>
                        </a:rPr>
                        <a:t>3. Creating data pipelines: These data pipelines can be used to collect, store, and process the data that self-driving cars need to operate.</a:t>
                      </a:r>
                    </a:p>
                  </a:txBody>
                  <a:tcPr/>
                </a:tc>
                <a:tc>
                  <a:txBody>
                    <a:bodyPr/>
                    <a:lstStyle/>
                    <a:p>
                      <a:r>
                        <a:rPr lang="en-US" sz="1000" b="0" i="0" kern="1200" dirty="0">
                          <a:solidFill>
                            <a:schemeClr val="tx1"/>
                          </a:solidFill>
                          <a:effectLst/>
                          <a:latin typeface="+mn-lt"/>
                          <a:ea typeface="+mn-ea"/>
                          <a:cs typeface="+mn-cs"/>
                        </a:rPr>
                        <a:t>1. Accelerated development: LCNC platforms enabled the team to develop and test algorithms and applications more quickly than would have been possible using traditional software development tools and skills. </a:t>
                      </a:r>
                    </a:p>
                    <a:p>
                      <a:r>
                        <a:rPr lang="en-US" sz="1000" b="0" i="0" kern="1200" dirty="0">
                          <a:solidFill>
                            <a:schemeClr val="tx1"/>
                          </a:solidFill>
                          <a:effectLst/>
                          <a:latin typeface="+mn-lt"/>
                          <a:ea typeface="+mn-ea"/>
                          <a:cs typeface="+mn-cs"/>
                        </a:rPr>
                        <a:t>2. Improved efficiency: LCNC platforms helped to improve the efficiency of the development process by reducing the amount of manual coding required. </a:t>
                      </a:r>
                    </a:p>
                    <a:p>
                      <a:r>
                        <a:rPr lang="en-US" sz="1000" b="0" i="0" kern="1200" dirty="0">
                          <a:solidFill>
                            <a:schemeClr val="tx1"/>
                          </a:solidFill>
                          <a:effectLst/>
                          <a:latin typeface="+mn-lt"/>
                          <a:ea typeface="+mn-ea"/>
                          <a:cs typeface="+mn-cs"/>
                        </a:rPr>
                        <a:t>3. Reduced costs: LCNC platforms helped to reduce the costs of developing the self-driving car by making it possible to develop and test applications more quickly and efficiently.</a:t>
                      </a:r>
                    </a:p>
                    <a:p>
                      <a:r>
                        <a:rPr lang="en-US" sz="1000" b="0" i="0" kern="1200" dirty="0">
                          <a:solidFill>
                            <a:schemeClr val="tx1"/>
                          </a:solidFill>
                          <a:effectLst/>
                          <a:latin typeface="+mn-lt"/>
                          <a:ea typeface="+mn-ea"/>
                          <a:cs typeface="+mn-cs"/>
                        </a:rPr>
                        <a:t>4. Increased accessibility: LCNC platforms made it possible for a wider range of people to contribute to the development of the self-driving car. </a:t>
                      </a:r>
                      <a:endParaRPr lang="en-US" sz="1000" dirty="0"/>
                    </a:p>
                  </a:txBody>
                  <a:tcPr/>
                </a:tc>
                <a:extLst>
                  <a:ext uri="{0D108BD9-81ED-4DB2-BD59-A6C34878D82A}">
                    <a16:rowId xmlns:a16="http://schemas.microsoft.com/office/drawing/2014/main" val="2829504626"/>
                  </a:ext>
                </a:extLst>
              </a:tr>
            </a:tbl>
          </a:graphicData>
        </a:graphic>
      </p:graphicFrame>
      <p:sp>
        <p:nvSpPr>
          <p:cNvPr id="22" name="Rectangle 21">
            <a:extLst>
              <a:ext uri="{FF2B5EF4-FFF2-40B4-BE49-F238E27FC236}">
                <a16:creationId xmlns:a16="http://schemas.microsoft.com/office/drawing/2014/main" id="{7FA69821-D2D2-4B76-ACB8-B9C6D66BCC0B}"/>
              </a:ext>
            </a:extLst>
          </p:cNvPr>
          <p:cNvSpPr/>
          <p:nvPr/>
        </p:nvSpPr>
        <p:spPr>
          <a:xfrm>
            <a:off x="281001" y="884108"/>
            <a:ext cx="1809199" cy="1928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1469BB-A57C-4A63-900C-576AB6A97575}"/>
              </a:ext>
            </a:extLst>
          </p:cNvPr>
          <p:cNvSpPr txBox="1"/>
          <p:nvPr/>
        </p:nvSpPr>
        <p:spPr>
          <a:xfrm>
            <a:off x="334187" y="1261887"/>
            <a:ext cx="1820084" cy="523220"/>
          </a:xfrm>
          <a:prstGeom prst="rect">
            <a:avLst/>
          </a:prstGeom>
          <a:noFill/>
        </p:spPr>
        <p:txBody>
          <a:bodyPr wrap="square" rtlCol="0">
            <a:spAutoFit/>
          </a:bodyPr>
          <a:lstStyle/>
          <a:p>
            <a:r>
              <a:rPr lang="en-IN" sz="1400" b="0" i="0" dirty="0">
                <a:effectLst/>
                <a:latin typeface="Google Sans"/>
              </a:rPr>
              <a:t>Self-Driving Car Development</a:t>
            </a:r>
            <a:endParaRPr lang="en-US" sz="1400" dirty="0"/>
          </a:p>
        </p:txBody>
      </p:sp>
      <p:sp>
        <p:nvSpPr>
          <p:cNvPr id="24" name="TextBox 23">
            <a:extLst>
              <a:ext uri="{FF2B5EF4-FFF2-40B4-BE49-F238E27FC236}">
                <a16:creationId xmlns:a16="http://schemas.microsoft.com/office/drawing/2014/main" id="{C8A79E81-67C8-40D9-B1B9-01A9B586D830}"/>
              </a:ext>
            </a:extLst>
          </p:cNvPr>
          <p:cNvSpPr txBox="1"/>
          <p:nvPr/>
        </p:nvSpPr>
        <p:spPr>
          <a:xfrm>
            <a:off x="266705" y="540530"/>
            <a:ext cx="1463036" cy="369332"/>
          </a:xfrm>
          <a:prstGeom prst="rect">
            <a:avLst/>
          </a:prstGeom>
          <a:noFill/>
        </p:spPr>
        <p:txBody>
          <a:bodyPr wrap="square" rtlCol="0">
            <a:spAutoFit/>
          </a:bodyPr>
          <a:lstStyle/>
          <a:p>
            <a:pPr algn="ctr"/>
            <a:r>
              <a:rPr lang="en-US" dirty="0">
                <a:solidFill>
                  <a:srgbClr val="7030A0"/>
                </a:solidFill>
              </a:rPr>
              <a:t>Project Title</a:t>
            </a:r>
          </a:p>
        </p:txBody>
      </p:sp>
    </p:spTree>
    <p:extLst>
      <p:ext uri="{BB962C8B-B14F-4D97-AF65-F5344CB8AC3E}">
        <p14:creationId xmlns:p14="http://schemas.microsoft.com/office/powerpoint/2010/main" val="1924455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810</TotalTime>
  <Words>998</Words>
  <Application>Microsoft Office PowerPoint</Application>
  <PresentationFormat>Widescreen</PresentationFormat>
  <Paragraphs>58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Google Sans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Malone</dc:creator>
  <cp:lastModifiedBy>Abhijeet Bhambere</cp:lastModifiedBy>
  <cp:revision>10</cp:revision>
  <dcterms:created xsi:type="dcterms:W3CDTF">2021-10-08T17:27:31Z</dcterms:created>
  <dcterms:modified xsi:type="dcterms:W3CDTF">2023-09-25T13:35:51Z</dcterms:modified>
</cp:coreProperties>
</file>