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22"/>
  </p:notesMasterIdLst>
  <p:sldIdLst>
    <p:sldId id="258" r:id="rId2"/>
    <p:sldId id="259" r:id="rId3"/>
    <p:sldId id="271" r:id="rId4"/>
    <p:sldId id="260" r:id="rId5"/>
    <p:sldId id="261" r:id="rId6"/>
    <p:sldId id="262" r:id="rId7"/>
    <p:sldId id="263" r:id="rId8"/>
    <p:sldId id="264" r:id="rId9"/>
    <p:sldId id="265" r:id="rId10"/>
    <p:sldId id="274" r:id="rId11"/>
    <p:sldId id="266" r:id="rId12"/>
    <p:sldId id="267" r:id="rId13"/>
    <p:sldId id="270" r:id="rId14"/>
    <p:sldId id="272" r:id="rId15"/>
    <p:sldId id="276" r:id="rId16"/>
    <p:sldId id="277" r:id="rId17"/>
    <p:sldId id="273" r:id="rId18"/>
    <p:sldId id="275" r:id="rId19"/>
    <p:sldId id="278" r:id="rId20"/>
    <p:sldId id="269" r:id="rId21"/>
  </p:sldIdLst>
  <p:sldSz cx="9144000" cy="5143500" type="screen16x9"/>
  <p:notesSz cx="6858000" cy="9144000"/>
  <p:embeddedFontLst>
    <p:embeddedFont>
      <p:font typeface="Calibri" panose="020F0502020204030204" pitchFamily="34" charset="0"/>
      <p:regular r:id="rId23"/>
      <p:bold r:id="rId24"/>
      <p:italic r:id="rId25"/>
      <p:boldItalic r:id="rId26"/>
    </p:embeddedFont>
    <p:embeddedFont>
      <p:font typeface="Lato Light" panose="020F0502020204030203" pitchFamily="34" charset="0"/>
      <p:regular r:id="rId27"/>
      <p:bold r:id="rId28"/>
      <p:italic r:id="rId29"/>
      <p:boldItalic r:id="rId30"/>
    </p:embeddedFont>
    <p:embeddedFont>
      <p:font typeface="Montserrat" panose="00000500000000000000" pitchFamily="2" charset="0"/>
      <p:regular r:id="rId31"/>
      <p:bold r:id="rId32"/>
      <p:italic r:id="rId33"/>
      <p:boldItalic r:id="rId34"/>
    </p:embeddedFont>
    <p:embeddedFont>
      <p:font typeface="Montserrat SemiBold" panose="00000700000000000000" pitchFamily="2" charset="0"/>
      <p:regular r:id="rId35"/>
      <p:bold r:id="rId36"/>
      <p:italic r:id="rId37"/>
      <p:boldItalic r:id="rId38"/>
    </p:embeddedFont>
    <p:embeddedFont>
      <p:font typeface="Open Sans" panose="020B0606030504020204" pitchFamily="34" charset="0"/>
      <p:regular r:id="rId39"/>
      <p:bold r:id="rId40"/>
      <p:italic r:id="rId41"/>
      <p:boldItalic r:id="rId42"/>
    </p:embeddedFont>
    <p:embeddedFont>
      <p:font typeface="Open Sans Medium" panose="020B0604020202020204" charset="0"/>
      <p:regular r:id="rId43"/>
      <p:bold r:id="rId44"/>
      <p:italic r:id="rId45"/>
      <p:boldItalic r:id="rId46"/>
    </p:embeddedFont>
    <p:embeddedFont>
      <p:font typeface="Poppins" panose="00000500000000000000" pitchFamily="2" charset="0"/>
      <p:regular r:id="rId47"/>
      <p:bold r:id="rId48"/>
      <p:italic r:id="rId49"/>
      <p:boldItalic r:id="rId50"/>
    </p:embeddedFont>
    <p:embeddedFont>
      <p:font typeface="Roboto" panose="02000000000000000000" pitchFamily="2" charset="0"/>
      <p:regular r:id="rId51"/>
      <p:bold r:id="rId52"/>
      <p:italic r:id="rId53"/>
      <p:boldItalic r:id="rId54"/>
    </p:embeddedFont>
    <p:embeddedFont>
      <p:font typeface="Segoe UI" panose="020B0502040204020203" pitchFamily="34" charset="0"/>
      <p:regular r:id="rId55"/>
      <p:bold r:id="rId56"/>
      <p:italic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94660"/>
  </p:normalViewPr>
  <p:slideViewPr>
    <p:cSldViewPr snapToGrid="0">
      <p:cViewPr varScale="1">
        <p:scale>
          <a:sx n="103" d="100"/>
          <a:sy n="103" d="100"/>
        </p:scale>
        <p:origin x="677" y="-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font" Target="fonts/font20.fntdata"/><Relationship Id="rId47" Type="http://schemas.openxmlformats.org/officeDocument/2006/relationships/font" Target="fonts/font25.fntdata"/><Relationship Id="rId50" Type="http://schemas.openxmlformats.org/officeDocument/2006/relationships/font" Target="fonts/font28.fntdata"/><Relationship Id="rId55" Type="http://schemas.openxmlformats.org/officeDocument/2006/relationships/font" Target="fonts/font3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7.fntdata"/><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font" Target="fonts/font23.fntdata"/><Relationship Id="rId53" Type="http://schemas.openxmlformats.org/officeDocument/2006/relationships/font" Target="fonts/font31.fntdata"/><Relationship Id="rId58" Type="http://schemas.openxmlformats.org/officeDocument/2006/relationships/font" Target="fonts/font36.fntdata"/><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font" Target="fonts/font21.fntdata"/><Relationship Id="rId48" Type="http://schemas.openxmlformats.org/officeDocument/2006/relationships/font" Target="fonts/font26.fntdata"/><Relationship Id="rId56" Type="http://schemas.openxmlformats.org/officeDocument/2006/relationships/font" Target="fonts/font34.fntdata"/><Relationship Id="rId8" Type="http://schemas.openxmlformats.org/officeDocument/2006/relationships/slide" Target="slides/slide7.xml"/><Relationship Id="rId51" Type="http://schemas.openxmlformats.org/officeDocument/2006/relationships/font" Target="fonts/font2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openxmlformats.org/officeDocument/2006/relationships/font" Target="fonts/font24.fntdata"/><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9.fntdata"/><Relationship Id="rId54" Type="http://schemas.openxmlformats.org/officeDocument/2006/relationships/font" Target="fonts/font32.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49" Type="http://schemas.openxmlformats.org/officeDocument/2006/relationships/font" Target="fonts/font27.fntdata"/><Relationship Id="rId57" Type="http://schemas.openxmlformats.org/officeDocument/2006/relationships/font" Target="fonts/font35.fntdata"/><Relationship Id="rId10" Type="http://schemas.openxmlformats.org/officeDocument/2006/relationships/slide" Target="slides/slide9.xml"/><Relationship Id="rId31" Type="http://schemas.openxmlformats.org/officeDocument/2006/relationships/font" Target="fonts/font9.fntdata"/><Relationship Id="rId44" Type="http://schemas.openxmlformats.org/officeDocument/2006/relationships/font" Target="fonts/font22.fntdata"/><Relationship Id="rId52" Type="http://schemas.openxmlformats.org/officeDocument/2006/relationships/font" Target="fonts/font30.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SLIDES_API124517818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SLIDES_API124517818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SLIDES_API1245178182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SLIDES_API1245178182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SLIDES_API1245178182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SLIDES_API1245178182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SLIDES_API124517818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SLIDES_API124517818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4e0a663e4b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4e0a663e4b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4e0a663e4b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24e0a663e4b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4e0a663e4b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4e0a663e4b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4e0a663e4b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24e0a663e4b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SLIDES_API1245178182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SLIDES_API1245178182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SLIDES_API1245178182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SLIDES_API1245178182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501422bbd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2501422bbd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A_Introduction_Slide_1">
  <p:cSld name="TITLE_2">
    <p:spTree>
      <p:nvGrpSpPr>
        <p:cNvPr id="1" name="Shape 55"/>
        <p:cNvGrpSpPr/>
        <p:nvPr/>
      </p:nvGrpSpPr>
      <p:grpSpPr>
        <a:xfrm>
          <a:off x="0" y="0"/>
          <a:ext cx="0" cy="0"/>
          <a:chOff x="0" y="0"/>
          <a:chExt cx="0" cy="0"/>
        </a:xfrm>
      </p:grpSpPr>
      <p:sp>
        <p:nvSpPr>
          <p:cNvPr id="56" name="Google Shape;56;p14"/>
          <p:cNvSpPr txBox="1">
            <a:spLocks noGrp="1"/>
          </p:cNvSpPr>
          <p:nvPr>
            <p:ph type="title"/>
          </p:nvPr>
        </p:nvSpPr>
        <p:spPr>
          <a:xfrm>
            <a:off x="732150" y="1432763"/>
            <a:ext cx="7679700" cy="726900"/>
          </a:xfrm>
          <a:prstGeom prst="rect">
            <a:avLst/>
          </a:prstGeom>
        </p:spPr>
        <p:txBody>
          <a:bodyPr spcFirstLastPara="1" wrap="square" lIns="91425" tIns="91425" rIns="91425" bIns="91425" anchor="ctr" anchorCtr="0">
            <a:spAutoFit/>
          </a:bodyPr>
          <a:lstStyle>
            <a:lvl1pPr lvl="0" algn="ctr">
              <a:spcBef>
                <a:spcPts val="0"/>
              </a:spcBef>
              <a:spcAft>
                <a:spcPts val="0"/>
              </a:spcAft>
              <a:buSzPts val="2800"/>
              <a:buNone/>
              <a:defRPr/>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
        <p:nvSpPr>
          <p:cNvPr id="57" name="Google Shape;5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58" name="Google Shape;58;p14"/>
          <p:cNvSpPr txBox="1">
            <a:spLocks noGrp="1"/>
          </p:cNvSpPr>
          <p:nvPr>
            <p:ph type="body" idx="1"/>
          </p:nvPr>
        </p:nvSpPr>
        <p:spPr>
          <a:xfrm>
            <a:off x="732150" y="2229500"/>
            <a:ext cx="7679700" cy="1959600"/>
          </a:xfrm>
          <a:prstGeom prst="rect">
            <a:avLst/>
          </a:prstGeom>
        </p:spPr>
        <p:txBody>
          <a:bodyPr spcFirstLastPara="1" wrap="square" lIns="91425" tIns="91425" rIns="91425" bIns="91425" anchor="t" anchorCtr="0">
            <a:spAutoFit/>
          </a:bodyPr>
          <a:lstStyle>
            <a:lvl1pPr marL="457200" lvl="0" indent="-311150" algn="ctr">
              <a:spcBef>
                <a:spcPts val="0"/>
              </a:spcBef>
              <a:spcAft>
                <a:spcPts val="0"/>
              </a:spcAft>
              <a:buSzPts val="1300"/>
              <a:buChar char="●"/>
              <a:defRPr sz="1300"/>
            </a:lvl1pPr>
            <a:lvl2pPr marL="914400" lvl="1" indent="-304800" algn="ctr">
              <a:spcBef>
                <a:spcPts val="0"/>
              </a:spcBef>
              <a:spcAft>
                <a:spcPts val="0"/>
              </a:spcAft>
              <a:buSzPts val="1200"/>
              <a:buChar char="○"/>
              <a:defRPr sz="1200"/>
            </a:lvl2pPr>
            <a:lvl3pPr marL="1371600" lvl="2" indent="-304800" algn="ctr">
              <a:spcBef>
                <a:spcPts val="0"/>
              </a:spcBef>
              <a:spcAft>
                <a:spcPts val="0"/>
              </a:spcAft>
              <a:buSzPts val="1200"/>
              <a:buChar char="■"/>
              <a:defRPr sz="1200"/>
            </a:lvl3pPr>
            <a:lvl4pPr marL="1828800" lvl="3" indent="-304800" algn="ctr">
              <a:spcBef>
                <a:spcPts val="0"/>
              </a:spcBef>
              <a:spcAft>
                <a:spcPts val="0"/>
              </a:spcAft>
              <a:buSzPts val="1200"/>
              <a:buChar char="●"/>
              <a:defRPr sz="1200"/>
            </a:lvl4pPr>
            <a:lvl5pPr marL="2286000" lvl="4" indent="-304800" algn="ctr">
              <a:spcBef>
                <a:spcPts val="0"/>
              </a:spcBef>
              <a:spcAft>
                <a:spcPts val="0"/>
              </a:spcAft>
              <a:buSzPts val="1200"/>
              <a:buChar char="○"/>
              <a:defRPr sz="1200"/>
            </a:lvl5pPr>
            <a:lvl6pPr marL="2743200" lvl="5" indent="-304800" algn="ctr">
              <a:spcBef>
                <a:spcPts val="0"/>
              </a:spcBef>
              <a:spcAft>
                <a:spcPts val="0"/>
              </a:spcAft>
              <a:buSzPts val="1200"/>
              <a:buChar char="■"/>
              <a:defRPr sz="1200"/>
            </a:lvl6pPr>
            <a:lvl7pPr marL="3200400" lvl="6" indent="-304800" algn="ctr">
              <a:spcBef>
                <a:spcPts val="0"/>
              </a:spcBef>
              <a:spcAft>
                <a:spcPts val="0"/>
              </a:spcAft>
              <a:buSzPts val="1200"/>
              <a:buChar char="●"/>
              <a:defRPr sz="1200"/>
            </a:lvl7pPr>
            <a:lvl8pPr marL="3657600" lvl="7" indent="-304800" algn="ctr">
              <a:spcBef>
                <a:spcPts val="0"/>
              </a:spcBef>
              <a:spcAft>
                <a:spcPts val="0"/>
              </a:spcAft>
              <a:buSzPts val="1200"/>
              <a:buChar char="○"/>
              <a:defRPr sz="1200"/>
            </a:lvl8pPr>
            <a:lvl9pPr marL="4114800" lvl="8" indent="-304800" algn="ctr">
              <a:spcBef>
                <a:spcPts val="0"/>
              </a:spcBef>
              <a:spcAft>
                <a:spcPts val="0"/>
              </a:spcAft>
              <a:buSzPts val="1200"/>
              <a:buChar char="■"/>
              <a:defRPr sz="1200"/>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guide id="3" pos="398">
          <p15:clr>
            <a:srgbClr val="E46962"/>
          </p15:clr>
        </p15:guide>
        <p15:guide id="4" orient="horz" pos="628">
          <p15:clr>
            <a:srgbClr val="E46962"/>
          </p15:clr>
        </p15:guide>
        <p15:guide id="5" pos="5362">
          <p15:clr>
            <a:srgbClr val="E46962"/>
          </p15:clr>
        </p15:guide>
        <p15:guide id="6" pos="458">
          <p15:clr>
            <a:srgbClr val="E46962"/>
          </p15:clr>
        </p15:guide>
        <p15:guide id="7" orient="horz" pos="1082">
          <p15:clr>
            <a:srgbClr val="E46962"/>
          </p15:clr>
        </p15:guide>
        <p15:guide id="8" orient="horz" pos="903">
          <p15:clr>
            <a:srgbClr val="E46962"/>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oints 3_1">
  <p:cSld name="Default Slide_1">
    <p:spTree>
      <p:nvGrpSpPr>
        <p:cNvPr id="1" name="Shape 109"/>
        <p:cNvGrpSpPr/>
        <p:nvPr/>
      </p:nvGrpSpPr>
      <p:grpSpPr>
        <a:xfrm>
          <a:off x="0" y="0"/>
          <a:ext cx="0" cy="0"/>
          <a:chOff x="0" y="0"/>
          <a:chExt cx="0" cy="0"/>
        </a:xfrm>
      </p:grpSpPr>
      <p:sp>
        <p:nvSpPr>
          <p:cNvPr id="110" name="Google Shape;110;p24"/>
          <p:cNvSpPr txBox="1">
            <a:spLocks noGrp="1"/>
          </p:cNvSpPr>
          <p:nvPr>
            <p:ph type="subTitle" idx="1"/>
          </p:nvPr>
        </p:nvSpPr>
        <p:spPr>
          <a:xfrm>
            <a:off x="6595075" y="2305850"/>
            <a:ext cx="2096100" cy="1360500"/>
          </a:xfrm>
          <a:prstGeom prst="rect">
            <a:avLst/>
          </a:prstGeom>
        </p:spPr>
        <p:txBody>
          <a:bodyPr spcFirstLastPara="1" wrap="square" lIns="91425" tIns="91425" rIns="91425" bIns="91425" anchor="t" anchorCtr="0">
            <a:normAutofit/>
          </a:bodyPr>
          <a:lstStyle>
            <a:lvl1pPr lv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11" name="Google Shape;111;p24"/>
          <p:cNvSpPr txBox="1">
            <a:spLocks noGrp="1"/>
          </p:cNvSpPr>
          <p:nvPr>
            <p:ph type="title"/>
          </p:nvPr>
        </p:nvSpPr>
        <p:spPr>
          <a:xfrm>
            <a:off x="1730850" y="401725"/>
            <a:ext cx="5682300" cy="42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a:endParaRPr/>
          </a:p>
        </p:txBody>
      </p:sp>
      <p:sp>
        <p:nvSpPr>
          <p:cNvPr id="112" name="Google Shape;112;p24"/>
          <p:cNvSpPr txBox="1">
            <a:spLocks noGrp="1"/>
          </p:cNvSpPr>
          <p:nvPr>
            <p:ph type="subTitle" idx="2"/>
          </p:nvPr>
        </p:nvSpPr>
        <p:spPr>
          <a:xfrm>
            <a:off x="467425" y="1394975"/>
            <a:ext cx="2198400" cy="822600"/>
          </a:xfrm>
          <a:prstGeom prst="rect">
            <a:avLst/>
          </a:prstGeom>
        </p:spPr>
        <p:txBody>
          <a:bodyPr spcFirstLastPara="1" wrap="square" lIns="91425" tIns="91425" rIns="91425" bIns="91425" anchor="t" anchorCtr="0">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13" name="Google Shape;113;p24"/>
          <p:cNvSpPr txBox="1">
            <a:spLocks noGrp="1"/>
          </p:cNvSpPr>
          <p:nvPr>
            <p:ph type="subTitle" idx="3"/>
          </p:nvPr>
        </p:nvSpPr>
        <p:spPr>
          <a:xfrm>
            <a:off x="456700" y="3405075"/>
            <a:ext cx="2361600" cy="885000"/>
          </a:xfrm>
          <a:prstGeom prst="rect">
            <a:avLst/>
          </a:prstGeom>
        </p:spPr>
        <p:txBody>
          <a:bodyPr spcFirstLastPara="1" wrap="square" lIns="91425" tIns="91425" rIns="91425" bIns="91425" anchor="t" anchorCtr="0">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14" name="Google Shape;114;p24"/>
          <p:cNvSpPr/>
          <p:nvPr/>
        </p:nvSpPr>
        <p:spPr>
          <a:xfrm>
            <a:off x="4097288" y="1312051"/>
            <a:ext cx="2066887" cy="2072038"/>
          </a:xfrm>
          <a:custGeom>
            <a:avLst/>
            <a:gdLst/>
            <a:ahLst/>
            <a:cxnLst/>
            <a:rect l="l" t="t" r="r" b="b"/>
            <a:pathLst>
              <a:path w="958" h="1016" extrusionOk="0">
                <a:moveTo>
                  <a:pt x="453" y="0"/>
                </a:moveTo>
                <a:cubicBezTo>
                  <a:pt x="367" y="0"/>
                  <a:pt x="286" y="22"/>
                  <a:pt x="215" y="59"/>
                </a:cubicBezTo>
                <a:cubicBezTo>
                  <a:pt x="247" y="76"/>
                  <a:pt x="276" y="96"/>
                  <a:pt x="304" y="119"/>
                </a:cubicBezTo>
                <a:cubicBezTo>
                  <a:pt x="416" y="212"/>
                  <a:pt x="497" y="358"/>
                  <a:pt x="486" y="514"/>
                </a:cubicBezTo>
                <a:cubicBezTo>
                  <a:pt x="480" y="602"/>
                  <a:pt x="481" y="677"/>
                  <a:pt x="410" y="778"/>
                </a:cubicBezTo>
                <a:cubicBezTo>
                  <a:pt x="154" y="1002"/>
                  <a:pt x="0" y="732"/>
                  <a:pt x="0" y="732"/>
                </a:cubicBezTo>
                <a:cubicBezTo>
                  <a:pt x="27" y="877"/>
                  <a:pt x="209" y="960"/>
                  <a:pt x="209" y="960"/>
                </a:cubicBezTo>
                <a:cubicBezTo>
                  <a:pt x="278" y="996"/>
                  <a:pt x="370" y="1016"/>
                  <a:pt x="454" y="1016"/>
                </a:cubicBezTo>
                <a:cubicBezTo>
                  <a:pt x="553" y="1016"/>
                  <a:pt x="644" y="982"/>
                  <a:pt x="722" y="933"/>
                </a:cubicBezTo>
                <a:cubicBezTo>
                  <a:pt x="864" y="843"/>
                  <a:pt x="958" y="685"/>
                  <a:pt x="958" y="505"/>
                </a:cubicBezTo>
                <a:cubicBezTo>
                  <a:pt x="958" y="226"/>
                  <a:pt x="732" y="0"/>
                  <a:pt x="453" y="0"/>
                </a:cubicBezTo>
                <a:close/>
              </a:path>
            </a:pathLst>
          </a:custGeom>
          <a:solidFill>
            <a:schemeClr val="accent5"/>
          </a:solidFill>
          <a:ln>
            <a:noFill/>
          </a:ln>
        </p:spPr>
        <p:txBody>
          <a:bodyPr spcFirstLastPara="1" wrap="square" lIns="109550" tIns="54775" rIns="109550" bIns="54775" anchor="t" anchorCtr="0">
            <a:noAutofit/>
          </a:bodyPr>
          <a:lstStyle/>
          <a:p>
            <a:pPr marL="0" marR="0" lvl="0" indent="0" algn="l" rtl="0">
              <a:spcBef>
                <a:spcPts val="0"/>
              </a:spcBef>
              <a:spcAft>
                <a:spcPts val="0"/>
              </a:spcAft>
              <a:buNone/>
            </a:pPr>
            <a:endParaRPr sz="2200">
              <a:solidFill>
                <a:schemeClr val="dk1"/>
              </a:solidFill>
              <a:latin typeface="Lato Light"/>
              <a:ea typeface="Lato Light"/>
              <a:cs typeface="Lato Light"/>
              <a:sym typeface="Lato Light"/>
            </a:endParaRPr>
          </a:p>
        </p:txBody>
      </p:sp>
      <p:sp>
        <p:nvSpPr>
          <p:cNvPr id="115" name="Google Shape;115;p24"/>
          <p:cNvSpPr/>
          <p:nvPr/>
        </p:nvSpPr>
        <p:spPr>
          <a:xfrm>
            <a:off x="2979825" y="1320666"/>
            <a:ext cx="2197264" cy="1922987"/>
          </a:xfrm>
          <a:custGeom>
            <a:avLst/>
            <a:gdLst/>
            <a:ahLst/>
            <a:cxnLst/>
            <a:rect l="l" t="t" r="r" b="b"/>
            <a:pathLst>
              <a:path w="1018" h="943" extrusionOk="0">
                <a:moveTo>
                  <a:pt x="692" y="395"/>
                </a:moveTo>
                <a:cubicBezTo>
                  <a:pt x="692" y="395"/>
                  <a:pt x="694" y="397"/>
                  <a:pt x="694" y="397"/>
                </a:cubicBezTo>
                <a:cubicBezTo>
                  <a:pt x="694" y="397"/>
                  <a:pt x="694" y="397"/>
                  <a:pt x="694" y="397"/>
                </a:cubicBezTo>
                <a:cubicBezTo>
                  <a:pt x="708" y="394"/>
                  <a:pt x="723" y="393"/>
                  <a:pt x="739" y="393"/>
                </a:cubicBezTo>
                <a:cubicBezTo>
                  <a:pt x="868" y="393"/>
                  <a:pt x="972" y="498"/>
                  <a:pt x="972" y="627"/>
                </a:cubicBezTo>
                <a:cubicBezTo>
                  <a:pt x="972" y="706"/>
                  <a:pt x="933" y="776"/>
                  <a:pt x="872" y="818"/>
                </a:cubicBezTo>
                <a:cubicBezTo>
                  <a:pt x="872" y="818"/>
                  <a:pt x="872" y="818"/>
                  <a:pt x="872" y="818"/>
                </a:cubicBezTo>
                <a:cubicBezTo>
                  <a:pt x="891" y="806"/>
                  <a:pt x="911" y="792"/>
                  <a:pt x="931" y="774"/>
                </a:cubicBezTo>
                <a:cubicBezTo>
                  <a:pt x="1002" y="673"/>
                  <a:pt x="1001" y="598"/>
                  <a:pt x="1007" y="510"/>
                </a:cubicBezTo>
                <a:cubicBezTo>
                  <a:pt x="1018" y="354"/>
                  <a:pt x="937" y="208"/>
                  <a:pt x="825" y="115"/>
                </a:cubicBezTo>
                <a:cubicBezTo>
                  <a:pt x="797" y="92"/>
                  <a:pt x="768" y="72"/>
                  <a:pt x="736" y="55"/>
                </a:cubicBezTo>
                <a:cubicBezTo>
                  <a:pt x="735" y="56"/>
                  <a:pt x="735" y="56"/>
                  <a:pt x="735" y="56"/>
                </a:cubicBezTo>
                <a:cubicBezTo>
                  <a:pt x="666" y="20"/>
                  <a:pt x="588" y="0"/>
                  <a:pt x="504" y="0"/>
                </a:cubicBezTo>
                <a:cubicBezTo>
                  <a:pt x="226" y="0"/>
                  <a:pt x="0" y="226"/>
                  <a:pt x="0" y="504"/>
                </a:cubicBezTo>
                <a:cubicBezTo>
                  <a:pt x="0" y="685"/>
                  <a:pt x="95" y="843"/>
                  <a:pt x="237" y="932"/>
                </a:cubicBezTo>
                <a:cubicBezTo>
                  <a:pt x="244" y="936"/>
                  <a:pt x="250" y="940"/>
                  <a:pt x="257" y="943"/>
                </a:cubicBezTo>
                <a:cubicBezTo>
                  <a:pt x="256" y="928"/>
                  <a:pt x="255" y="913"/>
                  <a:pt x="255" y="898"/>
                </a:cubicBezTo>
                <a:cubicBezTo>
                  <a:pt x="255" y="643"/>
                  <a:pt x="449" y="433"/>
                  <a:pt x="692" y="395"/>
                </a:cubicBezTo>
                <a:close/>
                <a:moveTo>
                  <a:pt x="963" y="713"/>
                </a:moveTo>
                <a:cubicBezTo>
                  <a:pt x="963" y="714"/>
                  <a:pt x="963" y="714"/>
                  <a:pt x="963" y="714"/>
                </a:cubicBezTo>
                <a:cubicBezTo>
                  <a:pt x="963" y="714"/>
                  <a:pt x="963" y="713"/>
                  <a:pt x="963" y="713"/>
                </a:cubicBezTo>
                <a:close/>
              </a:path>
            </a:pathLst>
          </a:custGeom>
          <a:solidFill>
            <a:schemeClr val="accent1"/>
          </a:solidFill>
          <a:ln>
            <a:noFill/>
          </a:ln>
        </p:spPr>
        <p:txBody>
          <a:bodyPr spcFirstLastPara="1" wrap="square" lIns="109550" tIns="54775" rIns="109550" bIns="54775" anchor="t" anchorCtr="0">
            <a:noAutofit/>
          </a:bodyPr>
          <a:lstStyle/>
          <a:p>
            <a:pPr marL="0" marR="0" lvl="0" indent="0" algn="l" rtl="0">
              <a:spcBef>
                <a:spcPts val="0"/>
              </a:spcBef>
              <a:spcAft>
                <a:spcPts val="0"/>
              </a:spcAft>
              <a:buNone/>
            </a:pPr>
            <a:endParaRPr sz="2200">
              <a:solidFill>
                <a:schemeClr val="dk1"/>
              </a:solidFill>
              <a:latin typeface="Lato Light"/>
              <a:ea typeface="Lato Light"/>
              <a:cs typeface="Lato Light"/>
              <a:sym typeface="Lato Light"/>
            </a:endParaRPr>
          </a:p>
        </p:txBody>
      </p:sp>
      <p:sp>
        <p:nvSpPr>
          <p:cNvPr id="116" name="Google Shape;116;p24"/>
          <p:cNvSpPr/>
          <p:nvPr/>
        </p:nvSpPr>
        <p:spPr>
          <a:xfrm>
            <a:off x="3522899" y="2126219"/>
            <a:ext cx="2201823" cy="2066006"/>
          </a:xfrm>
          <a:custGeom>
            <a:avLst/>
            <a:gdLst/>
            <a:ahLst/>
            <a:cxnLst/>
            <a:rect l="l" t="t" r="r" b="b"/>
            <a:pathLst>
              <a:path w="1020" h="1013" extrusionOk="0">
                <a:moveTo>
                  <a:pt x="325" y="421"/>
                </a:moveTo>
                <a:cubicBezTo>
                  <a:pt x="325" y="421"/>
                  <a:pt x="249" y="349"/>
                  <a:pt x="249" y="230"/>
                </a:cubicBezTo>
                <a:cubicBezTo>
                  <a:pt x="249" y="116"/>
                  <a:pt x="322" y="34"/>
                  <a:pt x="439" y="2"/>
                </a:cubicBezTo>
                <a:cubicBezTo>
                  <a:pt x="439" y="2"/>
                  <a:pt x="437" y="0"/>
                  <a:pt x="437" y="0"/>
                </a:cubicBezTo>
                <a:cubicBezTo>
                  <a:pt x="194" y="38"/>
                  <a:pt x="0" y="248"/>
                  <a:pt x="0" y="503"/>
                </a:cubicBezTo>
                <a:cubicBezTo>
                  <a:pt x="0" y="785"/>
                  <a:pt x="228" y="1013"/>
                  <a:pt x="510" y="1013"/>
                </a:cubicBezTo>
                <a:cubicBezTo>
                  <a:pt x="792" y="1013"/>
                  <a:pt x="1020" y="785"/>
                  <a:pt x="1020" y="503"/>
                </a:cubicBezTo>
                <a:cubicBezTo>
                  <a:pt x="1020" y="503"/>
                  <a:pt x="679" y="804"/>
                  <a:pt x="325" y="421"/>
                </a:cubicBezTo>
                <a:close/>
              </a:path>
            </a:pathLst>
          </a:custGeom>
          <a:solidFill>
            <a:schemeClr val="accent4"/>
          </a:solidFill>
          <a:ln>
            <a:noFill/>
          </a:ln>
        </p:spPr>
        <p:txBody>
          <a:bodyPr spcFirstLastPara="1" wrap="square" lIns="109550" tIns="54775" rIns="109550" bIns="54775" anchor="t" anchorCtr="0">
            <a:noAutofit/>
          </a:bodyPr>
          <a:lstStyle/>
          <a:p>
            <a:pPr marL="0" marR="0" lvl="0" indent="0" algn="l" rtl="0">
              <a:spcBef>
                <a:spcPts val="0"/>
              </a:spcBef>
              <a:spcAft>
                <a:spcPts val="0"/>
              </a:spcAft>
              <a:buNone/>
            </a:pPr>
            <a:endParaRPr sz="2200">
              <a:solidFill>
                <a:schemeClr val="dk1"/>
              </a:solidFill>
              <a:latin typeface="Lato Light"/>
              <a:ea typeface="Lato Light"/>
              <a:cs typeface="Lato Light"/>
              <a:sym typeface="Lato Light"/>
            </a:endParaRPr>
          </a:p>
        </p:txBody>
      </p:sp>
      <p:sp>
        <p:nvSpPr>
          <p:cNvPr id="117" name="Google Shape;117;p24"/>
          <p:cNvSpPr txBox="1"/>
          <p:nvPr/>
        </p:nvSpPr>
        <p:spPr>
          <a:xfrm>
            <a:off x="3437328" y="1737425"/>
            <a:ext cx="532200" cy="388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GB" sz="2300" b="1">
                <a:solidFill>
                  <a:schemeClr val="lt1"/>
                </a:solidFill>
                <a:latin typeface="Montserrat"/>
                <a:ea typeface="Montserrat"/>
                <a:cs typeface="Montserrat"/>
                <a:sym typeface="Montserrat"/>
              </a:rPr>
              <a:t>01</a:t>
            </a:r>
            <a:endParaRPr sz="500" b="1">
              <a:latin typeface="Montserrat"/>
              <a:ea typeface="Montserrat"/>
              <a:cs typeface="Montserrat"/>
              <a:sym typeface="Montserrat"/>
            </a:endParaRPr>
          </a:p>
        </p:txBody>
      </p:sp>
      <p:sp>
        <p:nvSpPr>
          <p:cNvPr id="118" name="Google Shape;118;p24"/>
          <p:cNvSpPr txBox="1"/>
          <p:nvPr/>
        </p:nvSpPr>
        <p:spPr>
          <a:xfrm>
            <a:off x="5422878" y="2188350"/>
            <a:ext cx="532200" cy="388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GB" sz="2300" b="1">
                <a:solidFill>
                  <a:schemeClr val="lt1"/>
                </a:solidFill>
                <a:latin typeface="Montserrat"/>
                <a:ea typeface="Montserrat"/>
                <a:cs typeface="Montserrat"/>
                <a:sym typeface="Montserrat"/>
              </a:rPr>
              <a:t>02</a:t>
            </a:r>
            <a:endParaRPr sz="500" b="1">
              <a:latin typeface="Montserrat"/>
              <a:ea typeface="Montserrat"/>
              <a:cs typeface="Montserrat"/>
              <a:sym typeface="Montserrat"/>
            </a:endParaRPr>
          </a:p>
        </p:txBody>
      </p:sp>
      <p:sp>
        <p:nvSpPr>
          <p:cNvPr id="119" name="Google Shape;119;p24"/>
          <p:cNvSpPr txBox="1"/>
          <p:nvPr/>
        </p:nvSpPr>
        <p:spPr>
          <a:xfrm>
            <a:off x="3969528" y="3405075"/>
            <a:ext cx="532200" cy="388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GB" sz="2300" b="1">
                <a:solidFill>
                  <a:schemeClr val="lt1"/>
                </a:solidFill>
                <a:latin typeface="Montserrat"/>
                <a:ea typeface="Montserrat"/>
                <a:cs typeface="Montserrat"/>
                <a:sym typeface="Montserrat"/>
              </a:rPr>
              <a:t>03</a:t>
            </a:r>
            <a:endParaRPr sz="500" b="1">
              <a:latin typeface="Montserrat"/>
              <a:ea typeface="Montserrat"/>
              <a:cs typeface="Montserrat"/>
              <a:sym typeface="Montserrat"/>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oints 4_1">
  <p:cSld name="CUSTOM_1">
    <p:spTree>
      <p:nvGrpSpPr>
        <p:cNvPr id="1" name="Shape 120"/>
        <p:cNvGrpSpPr/>
        <p:nvPr/>
      </p:nvGrpSpPr>
      <p:grpSpPr>
        <a:xfrm>
          <a:off x="0" y="0"/>
          <a:ext cx="0" cy="0"/>
          <a:chOff x="0" y="0"/>
          <a:chExt cx="0" cy="0"/>
        </a:xfrm>
      </p:grpSpPr>
      <p:sp>
        <p:nvSpPr>
          <p:cNvPr id="121" name="Google Shape;121;p25"/>
          <p:cNvSpPr/>
          <p:nvPr/>
        </p:nvSpPr>
        <p:spPr>
          <a:xfrm>
            <a:off x="3036788" y="1364028"/>
            <a:ext cx="1519962" cy="1966570"/>
          </a:xfrm>
          <a:custGeom>
            <a:avLst/>
            <a:gdLst/>
            <a:ahLst/>
            <a:cxnLst/>
            <a:rect l="l" t="t" r="r" b="b"/>
            <a:pathLst>
              <a:path w="4983482" h="6447770" extrusionOk="0">
                <a:moveTo>
                  <a:pt x="4983482" y="0"/>
                </a:moveTo>
                <a:lnTo>
                  <a:pt x="4983482" y="1152"/>
                </a:lnTo>
                <a:lnTo>
                  <a:pt x="4884042" y="6173"/>
                </a:lnTo>
                <a:cubicBezTo>
                  <a:pt x="4168136" y="78877"/>
                  <a:pt x="3609474" y="683482"/>
                  <a:pt x="3609474" y="1418570"/>
                </a:cubicBezTo>
                <a:cubicBezTo>
                  <a:pt x="3609474" y="2107715"/>
                  <a:pt x="4100486" y="2682178"/>
                  <a:pt x="4751750" y="2811200"/>
                </a:cubicBezTo>
                <a:lnTo>
                  <a:pt x="4877001" y="2829915"/>
                </a:lnTo>
                <a:lnTo>
                  <a:pt x="4799835" y="2833812"/>
                </a:lnTo>
                <a:cubicBezTo>
                  <a:pt x="3688520" y="2946672"/>
                  <a:pt x="2821298" y="3885212"/>
                  <a:pt x="2821298" y="5026303"/>
                </a:cubicBezTo>
                <a:lnTo>
                  <a:pt x="2829563" y="5189982"/>
                </a:lnTo>
                <a:lnTo>
                  <a:pt x="2810610" y="5314168"/>
                </a:lnTo>
                <a:cubicBezTo>
                  <a:pt x="2678226" y="5961114"/>
                  <a:pt x="2105809" y="6447770"/>
                  <a:pt x="1419727" y="6447770"/>
                </a:cubicBezTo>
                <a:cubicBezTo>
                  <a:pt x="635633" y="6447770"/>
                  <a:pt x="0" y="5812137"/>
                  <a:pt x="0" y="5028043"/>
                </a:cubicBezTo>
                <a:lnTo>
                  <a:pt x="2309" y="4982324"/>
                </a:lnTo>
                <a:lnTo>
                  <a:pt x="1157" y="4982324"/>
                </a:lnTo>
                <a:lnTo>
                  <a:pt x="6545" y="4769242"/>
                </a:lnTo>
                <a:cubicBezTo>
                  <a:pt x="136898" y="2197684"/>
                  <a:pt x="2198840" y="135741"/>
                  <a:pt x="4770399" y="5388"/>
                </a:cubicBezTo>
                <a:close/>
              </a:path>
            </a:pathLst>
          </a:custGeom>
          <a:solidFill>
            <a:schemeClr val="dk1"/>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FFFFFF"/>
              </a:solidFill>
              <a:latin typeface="Calibri"/>
              <a:ea typeface="Calibri"/>
              <a:cs typeface="Calibri"/>
              <a:sym typeface="Calibri"/>
            </a:endParaRPr>
          </a:p>
        </p:txBody>
      </p:sp>
      <p:sp>
        <p:nvSpPr>
          <p:cNvPr id="122" name="Google Shape;122;p25"/>
          <p:cNvSpPr/>
          <p:nvPr/>
        </p:nvSpPr>
        <p:spPr>
          <a:xfrm>
            <a:off x="4138040" y="1363675"/>
            <a:ext cx="1966570" cy="1519962"/>
          </a:xfrm>
          <a:custGeom>
            <a:avLst/>
            <a:gdLst/>
            <a:ahLst/>
            <a:cxnLst/>
            <a:rect l="l" t="t" r="r" b="b"/>
            <a:pathLst>
              <a:path w="6447769" h="4983482" extrusionOk="0">
                <a:moveTo>
                  <a:pt x="1419727" y="0"/>
                </a:moveTo>
                <a:lnTo>
                  <a:pt x="1465447" y="2309"/>
                </a:lnTo>
                <a:lnTo>
                  <a:pt x="1465447" y="1157"/>
                </a:lnTo>
                <a:lnTo>
                  <a:pt x="1678528" y="6545"/>
                </a:lnTo>
                <a:cubicBezTo>
                  <a:pt x="4250087" y="136898"/>
                  <a:pt x="6312029" y="2198841"/>
                  <a:pt x="6442381" y="4770399"/>
                </a:cubicBezTo>
                <a:lnTo>
                  <a:pt x="6447769" y="4983482"/>
                </a:lnTo>
                <a:lnTo>
                  <a:pt x="6446619" y="4983482"/>
                </a:lnTo>
                <a:lnTo>
                  <a:pt x="6441597" y="4884041"/>
                </a:lnTo>
                <a:cubicBezTo>
                  <a:pt x="6368893" y="4168135"/>
                  <a:pt x="5764288" y="3609473"/>
                  <a:pt x="5029200" y="3609473"/>
                </a:cubicBezTo>
                <a:cubicBezTo>
                  <a:pt x="4294112" y="3609473"/>
                  <a:pt x="3689507" y="4168135"/>
                  <a:pt x="3616803" y="4884041"/>
                </a:cubicBezTo>
                <a:lnTo>
                  <a:pt x="3614562" y="4928423"/>
                </a:lnTo>
                <a:lnTo>
                  <a:pt x="3608185" y="4802127"/>
                </a:lnTo>
                <a:cubicBezTo>
                  <a:pt x="3495325" y="3690812"/>
                  <a:pt x="2556784" y="2823590"/>
                  <a:pt x="1415693" y="2823590"/>
                </a:cubicBezTo>
                <a:lnTo>
                  <a:pt x="1267636" y="2831067"/>
                </a:lnTo>
                <a:lnTo>
                  <a:pt x="1133602" y="2810611"/>
                </a:lnTo>
                <a:cubicBezTo>
                  <a:pt x="486657" y="2678226"/>
                  <a:pt x="0" y="2105810"/>
                  <a:pt x="0" y="1419727"/>
                </a:cubicBezTo>
                <a:cubicBezTo>
                  <a:pt x="0" y="635633"/>
                  <a:pt x="635633" y="0"/>
                  <a:pt x="1419727" y="0"/>
                </a:cubicBezTo>
                <a:close/>
              </a:path>
            </a:pathLst>
          </a:custGeom>
          <a:solidFill>
            <a:schemeClr val="accent1"/>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FFFFFF"/>
              </a:solidFill>
              <a:latin typeface="Calibri"/>
              <a:ea typeface="Calibri"/>
              <a:cs typeface="Calibri"/>
              <a:sym typeface="Calibri"/>
            </a:endParaRPr>
          </a:p>
        </p:txBody>
      </p:sp>
      <p:sp>
        <p:nvSpPr>
          <p:cNvPr id="123" name="Google Shape;123;p25"/>
          <p:cNvSpPr/>
          <p:nvPr/>
        </p:nvSpPr>
        <p:spPr>
          <a:xfrm>
            <a:off x="3037141" y="2911624"/>
            <a:ext cx="1966570" cy="1519962"/>
          </a:xfrm>
          <a:custGeom>
            <a:avLst/>
            <a:gdLst/>
            <a:ahLst/>
            <a:cxnLst/>
            <a:rect l="l" t="t" r="r" b="b"/>
            <a:pathLst>
              <a:path w="6447771" h="4983481" extrusionOk="0">
                <a:moveTo>
                  <a:pt x="0" y="0"/>
                </a:moveTo>
                <a:lnTo>
                  <a:pt x="1152" y="0"/>
                </a:lnTo>
                <a:lnTo>
                  <a:pt x="6173" y="99439"/>
                </a:lnTo>
                <a:cubicBezTo>
                  <a:pt x="78877" y="815345"/>
                  <a:pt x="683482" y="1374007"/>
                  <a:pt x="1418570" y="1374007"/>
                </a:cubicBezTo>
                <a:cubicBezTo>
                  <a:pt x="2107715" y="1374007"/>
                  <a:pt x="2682178" y="882996"/>
                  <a:pt x="2811200" y="231731"/>
                </a:cubicBezTo>
                <a:lnTo>
                  <a:pt x="2828419" y="116492"/>
                </a:lnTo>
                <a:lnTo>
                  <a:pt x="2831519" y="177872"/>
                </a:lnTo>
                <a:cubicBezTo>
                  <a:pt x="2944379" y="1289187"/>
                  <a:pt x="3882919" y="2156409"/>
                  <a:pt x="5024010" y="2156409"/>
                </a:cubicBezTo>
                <a:lnTo>
                  <a:pt x="5148631" y="2150116"/>
                </a:lnTo>
                <a:lnTo>
                  <a:pt x="5173203" y="2151357"/>
                </a:lnTo>
                <a:cubicBezTo>
                  <a:pt x="5889109" y="2224061"/>
                  <a:pt x="6447771" y="2828666"/>
                  <a:pt x="6447771" y="3563754"/>
                </a:cubicBezTo>
                <a:cubicBezTo>
                  <a:pt x="6447771" y="4347848"/>
                  <a:pt x="5812138" y="4983481"/>
                  <a:pt x="5028044" y="4983481"/>
                </a:cubicBezTo>
                <a:lnTo>
                  <a:pt x="4982325" y="4981172"/>
                </a:lnTo>
                <a:lnTo>
                  <a:pt x="4982325" y="4982324"/>
                </a:lnTo>
                <a:lnTo>
                  <a:pt x="4769242" y="4976936"/>
                </a:lnTo>
                <a:cubicBezTo>
                  <a:pt x="2197683" y="4846583"/>
                  <a:pt x="135741" y="2784641"/>
                  <a:pt x="5388" y="213082"/>
                </a:cubicBezTo>
                <a:close/>
              </a:path>
            </a:pathLst>
          </a:custGeom>
          <a:solidFill>
            <a:schemeClr val="accent5"/>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FFFFFF"/>
              </a:solidFill>
              <a:latin typeface="Calibri"/>
              <a:ea typeface="Calibri"/>
              <a:cs typeface="Calibri"/>
              <a:sym typeface="Calibri"/>
            </a:endParaRPr>
          </a:p>
        </p:txBody>
      </p:sp>
      <p:sp>
        <p:nvSpPr>
          <p:cNvPr id="124" name="Google Shape;124;p25"/>
          <p:cNvSpPr/>
          <p:nvPr/>
        </p:nvSpPr>
        <p:spPr>
          <a:xfrm>
            <a:off x="4585148" y="2464634"/>
            <a:ext cx="1519961" cy="1966570"/>
          </a:xfrm>
          <a:custGeom>
            <a:avLst/>
            <a:gdLst/>
            <a:ahLst/>
            <a:cxnLst/>
            <a:rect l="l" t="t" r="r" b="b"/>
            <a:pathLst>
              <a:path w="4983480" h="6447772" extrusionOk="0">
                <a:moveTo>
                  <a:pt x="3563753" y="0"/>
                </a:moveTo>
                <a:cubicBezTo>
                  <a:pt x="4347847" y="0"/>
                  <a:pt x="4983480" y="635633"/>
                  <a:pt x="4983480" y="1419727"/>
                </a:cubicBezTo>
                <a:lnTo>
                  <a:pt x="4981172" y="1465449"/>
                </a:lnTo>
                <a:lnTo>
                  <a:pt x="4982322" y="1465449"/>
                </a:lnTo>
                <a:lnTo>
                  <a:pt x="4976934" y="1678530"/>
                </a:lnTo>
                <a:cubicBezTo>
                  <a:pt x="4846582" y="4250089"/>
                  <a:pt x="2784640" y="6312031"/>
                  <a:pt x="213081" y="6442384"/>
                </a:cubicBezTo>
                <a:lnTo>
                  <a:pt x="0" y="6447772"/>
                </a:lnTo>
                <a:lnTo>
                  <a:pt x="0" y="6446619"/>
                </a:lnTo>
                <a:lnTo>
                  <a:pt x="99439" y="6441598"/>
                </a:lnTo>
                <a:cubicBezTo>
                  <a:pt x="815345" y="6368894"/>
                  <a:pt x="1374007" y="5764289"/>
                  <a:pt x="1374007" y="5029201"/>
                </a:cubicBezTo>
                <a:cubicBezTo>
                  <a:pt x="1374007" y="4294113"/>
                  <a:pt x="815345" y="3689508"/>
                  <a:pt x="99439" y="3616804"/>
                </a:cubicBezTo>
                <a:lnTo>
                  <a:pt x="74876" y="3615564"/>
                </a:lnTo>
                <a:lnTo>
                  <a:pt x="175579" y="3610479"/>
                </a:lnTo>
                <a:cubicBezTo>
                  <a:pt x="1286894" y="3497619"/>
                  <a:pt x="2154116" y="2559078"/>
                  <a:pt x="2154116" y="1417987"/>
                </a:cubicBezTo>
                <a:lnTo>
                  <a:pt x="2149115" y="1318948"/>
                </a:lnTo>
                <a:lnTo>
                  <a:pt x="2151356" y="1274568"/>
                </a:lnTo>
                <a:cubicBezTo>
                  <a:pt x="2224060" y="558662"/>
                  <a:pt x="2828665" y="0"/>
                  <a:pt x="3563753" y="0"/>
                </a:cubicBezTo>
                <a:close/>
              </a:path>
            </a:pathLst>
          </a:custGeom>
          <a:solidFill>
            <a:schemeClr val="accent4"/>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FFFFFF"/>
              </a:solidFill>
              <a:latin typeface="Calibri"/>
              <a:ea typeface="Calibri"/>
              <a:cs typeface="Calibri"/>
              <a:sym typeface="Calibri"/>
            </a:endParaRPr>
          </a:p>
        </p:txBody>
      </p:sp>
      <p:sp>
        <p:nvSpPr>
          <p:cNvPr id="125" name="Google Shape;125;p25"/>
          <p:cNvSpPr txBox="1">
            <a:spLocks noGrp="1"/>
          </p:cNvSpPr>
          <p:nvPr>
            <p:ph type="subTitle" idx="1"/>
          </p:nvPr>
        </p:nvSpPr>
        <p:spPr>
          <a:xfrm>
            <a:off x="467425" y="1394975"/>
            <a:ext cx="2198400" cy="1216200"/>
          </a:xfrm>
          <a:prstGeom prst="rect">
            <a:avLst/>
          </a:prstGeom>
        </p:spPr>
        <p:txBody>
          <a:bodyPr spcFirstLastPara="1" wrap="square" lIns="91425" tIns="91425" rIns="91425" bIns="91425" anchor="t" anchorCtr="0">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26" name="Google Shape;126;p25"/>
          <p:cNvSpPr txBox="1"/>
          <p:nvPr/>
        </p:nvSpPr>
        <p:spPr>
          <a:xfrm>
            <a:off x="3240103" y="2642525"/>
            <a:ext cx="532200" cy="388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GB" sz="2300" b="1">
                <a:solidFill>
                  <a:schemeClr val="lt1"/>
                </a:solidFill>
                <a:latin typeface="Montserrat"/>
                <a:ea typeface="Montserrat"/>
                <a:cs typeface="Montserrat"/>
                <a:sym typeface="Montserrat"/>
              </a:rPr>
              <a:t>01</a:t>
            </a:r>
            <a:endParaRPr sz="500" b="1">
              <a:latin typeface="Montserrat"/>
              <a:ea typeface="Montserrat"/>
              <a:cs typeface="Montserrat"/>
              <a:sym typeface="Montserrat"/>
            </a:endParaRPr>
          </a:p>
        </p:txBody>
      </p:sp>
      <p:sp>
        <p:nvSpPr>
          <p:cNvPr id="127" name="Google Shape;127;p25"/>
          <p:cNvSpPr txBox="1"/>
          <p:nvPr/>
        </p:nvSpPr>
        <p:spPr>
          <a:xfrm>
            <a:off x="4305541" y="1611875"/>
            <a:ext cx="532200" cy="388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GB" sz="2300" b="1">
                <a:solidFill>
                  <a:schemeClr val="lt1"/>
                </a:solidFill>
                <a:latin typeface="Montserrat"/>
                <a:ea typeface="Montserrat"/>
                <a:cs typeface="Montserrat"/>
                <a:sym typeface="Montserrat"/>
              </a:rPr>
              <a:t>02</a:t>
            </a:r>
            <a:endParaRPr sz="500" b="1">
              <a:latin typeface="Montserrat"/>
              <a:ea typeface="Montserrat"/>
              <a:cs typeface="Montserrat"/>
              <a:sym typeface="Montserrat"/>
            </a:endParaRPr>
          </a:p>
        </p:txBody>
      </p:sp>
      <p:sp>
        <p:nvSpPr>
          <p:cNvPr id="128" name="Google Shape;128;p25"/>
          <p:cNvSpPr txBox="1"/>
          <p:nvPr/>
        </p:nvSpPr>
        <p:spPr>
          <a:xfrm>
            <a:off x="5421603" y="2642525"/>
            <a:ext cx="532200" cy="388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GB" sz="2300" b="1">
                <a:solidFill>
                  <a:schemeClr val="lt1"/>
                </a:solidFill>
                <a:latin typeface="Montserrat"/>
                <a:ea typeface="Montserrat"/>
                <a:cs typeface="Montserrat"/>
                <a:sym typeface="Montserrat"/>
              </a:rPr>
              <a:t>03</a:t>
            </a:r>
            <a:endParaRPr sz="500" b="1">
              <a:latin typeface="Montserrat"/>
              <a:ea typeface="Montserrat"/>
              <a:cs typeface="Montserrat"/>
              <a:sym typeface="Montserrat"/>
            </a:endParaRPr>
          </a:p>
        </p:txBody>
      </p:sp>
      <p:sp>
        <p:nvSpPr>
          <p:cNvPr id="129" name="Google Shape;129;p25"/>
          <p:cNvSpPr txBox="1"/>
          <p:nvPr/>
        </p:nvSpPr>
        <p:spPr>
          <a:xfrm>
            <a:off x="4305541" y="3817250"/>
            <a:ext cx="532200" cy="388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GB" sz="2300" b="1">
                <a:solidFill>
                  <a:schemeClr val="lt1"/>
                </a:solidFill>
                <a:latin typeface="Montserrat"/>
                <a:ea typeface="Montserrat"/>
                <a:cs typeface="Montserrat"/>
                <a:sym typeface="Montserrat"/>
              </a:rPr>
              <a:t>04</a:t>
            </a:r>
            <a:endParaRPr sz="500" b="1">
              <a:latin typeface="Montserrat"/>
              <a:ea typeface="Montserrat"/>
              <a:cs typeface="Montserrat"/>
              <a:sym typeface="Montserrat"/>
            </a:endParaRPr>
          </a:p>
        </p:txBody>
      </p:sp>
      <p:sp>
        <p:nvSpPr>
          <p:cNvPr id="130" name="Google Shape;130;p25"/>
          <p:cNvSpPr txBox="1">
            <a:spLocks noGrp="1"/>
          </p:cNvSpPr>
          <p:nvPr>
            <p:ph type="subTitle" idx="2"/>
          </p:nvPr>
        </p:nvSpPr>
        <p:spPr>
          <a:xfrm>
            <a:off x="467425" y="3096425"/>
            <a:ext cx="2198400" cy="1216200"/>
          </a:xfrm>
          <a:prstGeom prst="rect">
            <a:avLst/>
          </a:prstGeom>
        </p:spPr>
        <p:txBody>
          <a:bodyPr spcFirstLastPara="1" wrap="square" lIns="91425" tIns="91425" rIns="91425" bIns="91425" anchor="t" anchorCtr="0">
            <a:normAutofit/>
          </a:bodyPr>
          <a:lstStyle>
            <a:lvl1pPr lv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31" name="Google Shape;131;p25"/>
          <p:cNvSpPr txBox="1">
            <a:spLocks noGrp="1"/>
          </p:cNvSpPr>
          <p:nvPr>
            <p:ph type="subTitle" idx="3"/>
          </p:nvPr>
        </p:nvSpPr>
        <p:spPr>
          <a:xfrm>
            <a:off x="6302925" y="1394975"/>
            <a:ext cx="2277300" cy="1212300"/>
          </a:xfrm>
          <a:prstGeom prst="rect">
            <a:avLst/>
          </a:prstGeom>
        </p:spPr>
        <p:txBody>
          <a:bodyPr spcFirstLastPara="1" wrap="square" lIns="91425" tIns="91425" rIns="91425" bIns="91425" anchor="t" anchorCtr="0">
            <a:normAutofit/>
          </a:bodyPr>
          <a:lstStyle>
            <a:lvl1pPr lv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32" name="Google Shape;132;p25"/>
          <p:cNvSpPr txBox="1">
            <a:spLocks noGrp="1"/>
          </p:cNvSpPr>
          <p:nvPr>
            <p:ph type="subTitle" idx="4"/>
          </p:nvPr>
        </p:nvSpPr>
        <p:spPr>
          <a:xfrm>
            <a:off x="6302925" y="3096425"/>
            <a:ext cx="2277300" cy="1212300"/>
          </a:xfrm>
          <a:prstGeom prst="rect">
            <a:avLst/>
          </a:prstGeom>
        </p:spPr>
        <p:txBody>
          <a:bodyPr spcFirstLastPara="1" wrap="square" lIns="91425" tIns="91425" rIns="91425" bIns="91425" anchor="t" anchorCtr="0">
            <a:normAutofit/>
          </a:bodyPr>
          <a:lstStyle>
            <a:lvl1pPr lv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33" name="Google Shape;133;p25"/>
          <p:cNvSpPr txBox="1">
            <a:spLocks noGrp="1"/>
          </p:cNvSpPr>
          <p:nvPr>
            <p:ph type="title"/>
          </p:nvPr>
        </p:nvSpPr>
        <p:spPr>
          <a:xfrm>
            <a:off x="1245150" y="401725"/>
            <a:ext cx="6653700" cy="42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oints 4_2">
  <p:cSld name="CUSTOM_2">
    <p:spTree>
      <p:nvGrpSpPr>
        <p:cNvPr id="1" name="Shape 134"/>
        <p:cNvGrpSpPr/>
        <p:nvPr/>
      </p:nvGrpSpPr>
      <p:grpSpPr>
        <a:xfrm>
          <a:off x="0" y="0"/>
          <a:ext cx="0" cy="0"/>
          <a:chOff x="0" y="0"/>
          <a:chExt cx="0" cy="0"/>
        </a:xfrm>
      </p:grpSpPr>
      <p:sp>
        <p:nvSpPr>
          <p:cNvPr id="135" name="Google Shape;135;p26"/>
          <p:cNvSpPr/>
          <p:nvPr/>
        </p:nvSpPr>
        <p:spPr>
          <a:xfrm>
            <a:off x="3734770" y="1278900"/>
            <a:ext cx="1658390" cy="1638576"/>
          </a:xfrm>
          <a:custGeom>
            <a:avLst/>
            <a:gdLst/>
            <a:ahLst/>
            <a:cxnLst/>
            <a:rect l="l" t="t" r="r" b="b"/>
            <a:pathLst>
              <a:path w="21429" h="20851" extrusionOk="0">
                <a:moveTo>
                  <a:pt x="1" y="10736"/>
                </a:moveTo>
                <a:cubicBezTo>
                  <a:pt x="-74" y="5791"/>
                  <a:pt x="3035" y="2106"/>
                  <a:pt x="7007" y="666"/>
                </a:cubicBezTo>
                <a:cubicBezTo>
                  <a:pt x="10907" y="-749"/>
                  <a:pt x="15586" y="18"/>
                  <a:pt x="18852" y="3666"/>
                </a:cubicBezTo>
                <a:cubicBezTo>
                  <a:pt x="19974" y="4919"/>
                  <a:pt x="20705" y="6356"/>
                  <a:pt x="21094" y="7850"/>
                </a:cubicBezTo>
                <a:cubicBezTo>
                  <a:pt x="21476" y="9323"/>
                  <a:pt x="21526" y="10854"/>
                  <a:pt x="21272" y="12327"/>
                </a:cubicBezTo>
                <a:cubicBezTo>
                  <a:pt x="20780" y="15178"/>
                  <a:pt x="19147" y="17844"/>
                  <a:pt x="16446" y="19576"/>
                </a:cubicBezTo>
                <a:lnTo>
                  <a:pt x="17659" y="20851"/>
                </a:lnTo>
                <a:lnTo>
                  <a:pt x="11189" y="20851"/>
                </a:lnTo>
                <a:lnTo>
                  <a:pt x="11189" y="14426"/>
                </a:lnTo>
                <a:lnTo>
                  <a:pt x="12489" y="15726"/>
                </a:lnTo>
                <a:cubicBezTo>
                  <a:pt x="14377" y="15044"/>
                  <a:pt x="15587" y="13538"/>
                  <a:pt x="16008" y="11843"/>
                </a:cubicBezTo>
                <a:cubicBezTo>
                  <a:pt x="16411" y="10218"/>
                  <a:pt x="16091" y="8391"/>
                  <a:pt x="14774" y="6995"/>
                </a:cubicBezTo>
                <a:cubicBezTo>
                  <a:pt x="12838" y="4944"/>
                  <a:pt x="10165" y="4773"/>
                  <a:pt x="8134" y="5864"/>
                </a:cubicBezTo>
                <a:cubicBezTo>
                  <a:pt x="7076" y="6433"/>
                  <a:pt x="6213" y="7336"/>
                  <a:pt x="5717" y="8432"/>
                </a:cubicBezTo>
                <a:cubicBezTo>
                  <a:pt x="5210" y="9552"/>
                  <a:pt x="5082" y="10878"/>
                  <a:pt x="5520" y="12293"/>
                </a:cubicBezTo>
                <a:cubicBezTo>
                  <a:pt x="4660" y="11758"/>
                  <a:pt x="3725" y="11352"/>
                  <a:pt x="2745" y="11089"/>
                </a:cubicBezTo>
                <a:cubicBezTo>
                  <a:pt x="1851" y="10849"/>
                  <a:pt x="928" y="10730"/>
                  <a:pt x="1" y="10736"/>
                </a:cubicBezTo>
                <a:close/>
              </a:path>
            </a:pathLst>
          </a:custGeom>
          <a:solidFill>
            <a:schemeClr val="accent1"/>
          </a:solidFill>
          <a:ln>
            <a:noFill/>
          </a:ln>
        </p:spPr>
        <p:txBody>
          <a:bodyPr spcFirstLastPara="1" wrap="square" lIns="19050" tIns="19050" rIns="19050" bIns="19050" anchor="ctr" anchorCtr="0">
            <a:noAutofit/>
          </a:bodyPr>
          <a:lstStyle/>
          <a:p>
            <a:pPr marL="0" marR="0" lvl="0" indent="0" algn="ctr" rtl="0">
              <a:spcBef>
                <a:spcPts val="0"/>
              </a:spcBef>
              <a:spcAft>
                <a:spcPts val="0"/>
              </a:spcAft>
              <a:buNone/>
            </a:pPr>
            <a:endParaRPr sz="1200">
              <a:solidFill>
                <a:srgbClr val="000000"/>
              </a:solidFill>
              <a:latin typeface="Lato Light"/>
              <a:ea typeface="Lato Light"/>
              <a:cs typeface="Lato Light"/>
              <a:sym typeface="Lato Light"/>
            </a:endParaRPr>
          </a:p>
        </p:txBody>
      </p:sp>
      <p:sp>
        <p:nvSpPr>
          <p:cNvPr id="136" name="Google Shape;136;p26"/>
          <p:cNvSpPr txBox="1">
            <a:spLocks noGrp="1"/>
          </p:cNvSpPr>
          <p:nvPr>
            <p:ph type="subTitle" idx="1"/>
          </p:nvPr>
        </p:nvSpPr>
        <p:spPr>
          <a:xfrm>
            <a:off x="6368675" y="1394975"/>
            <a:ext cx="2318400" cy="1216200"/>
          </a:xfrm>
          <a:prstGeom prst="rect">
            <a:avLst/>
          </a:prstGeom>
        </p:spPr>
        <p:txBody>
          <a:bodyPr spcFirstLastPara="1" wrap="square" lIns="91425" tIns="91425" rIns="91425" bIns="91425" anchor="t" anchorCtr="0">
            <a:normAutofit/>
          </a:bodyPr>
          <a:lstStyle>
            <a:lvl1pPr lvl="0">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37" name="Google Shape;137;p26"/>
          <p:cNvSpPr/>
          <p:nvPr/>
        </p:nvSpPr>
        <p:spPr>
          <a:xfrm>
            <a:off x="2902137" y="2119803"/>
            <a:ext cx="1623325" cy="1665656"/>
          </a:xfrm>
          <a:custGeom>
            <a:avLst/>
            <a:gdLst/>
            <a:ahLst/>
            <a:cxnLst/>
            <a:rect l="l" t="t" r="r" b="b"/>
            <a:pathLst>
              <a:path w="21501" h="20867" extrusionOk="0">
                <a:moveTo>
                  <a:pt x="21501" y="3787"/>
                </a:moveTo>
                <a:lnTo>
                  <a:pt x="21501" y="9990"/>
                </a:lnTo>
                <a:lnTo>
                  <a:pt x="14929" y="9990"/>
                </a:lnTo>
                <a:lnTo>
                  <a:pt x="16281" y="8704"/>
                </a:lnTo>
                <a:cubicBezTo>
                  <a:pt x="14580" y="4140"/>
                  <a:pt x="7864" y="3920"/>
                  <a:pt x="5837" y="8362"/>
                </a:cubicBezTo>
                <a:cubicBezTo>
                  <a:pt x="4878" y="10464"/>
                  <a:pt x="5470" y="12605"/>
                  <a:pt x="6862" y="14040"/>
                </a:cubicBezTo>
                <a:cubicBezTo>
                  <a:pt x="8248" y="15468"/>
                  <a:pt x="10429" y="16200"/>
                  <a:pt x="12713" y="15502"/>
                </a:cubicBezTo>
                <a:cubicBezTo>
                  <a:pt x="12159" y="16331"/>
                  <a:pt x="11733" y="17232"/>
                  <a:pt x="11448" y="18175"/>
                </a:cubicBezTo>
                <a:cubicBezTo>
                  <a:pt x="11183" y="19051"/>
                  <a:pt x="11042" y="19956"/>
                  <a:pt x="11027" y="20867"/>
                </a:cubicBezTo>
                <a:cubicBezTo>
                  <a:pt x="7844" y="20900"/>
                  <a:pt x="4992" y="19642"/>
                  <a:pt x="2992" y="17624"/>
                </a:cubicBezTo>
                <a:cubicBezTo>
                  <a:pt x="1979" y="16603"/>
                  <a:pt x="1184" y="15386"/>
                  <a:pt x="666" y="14048"/>
                </a:cubicBezTo>
                <a:cubicBezTo>
                  <a:pt x="145" y="12705"/>
                  <a:pt x="-99" y="11235"/>
                  <a:pt x="38" y="9702"/>
                </a:cubicBezTo>
                <a:cubicBezTo>
                  <a:pt x="256" y="7262"/>
                  <a:pt x="1257" y="5184"/>
                  <a:pt x="2727" y="3588"/>
                </a:cubicBezTo>
                <a:cubicBezTo>
                  <a:pt x="4232" y="1956"/>
                  <a:pt x="6226" y="831"/>
                  <a:pt x="8406" y="316"/>
                </a:cubicBezTo>
                <a:cubicBezTo>
                  <a:pt x="12706" y="-700"/>
                  <a:pt x="17572" y="711"/>
                  <a:pt x="20335" y="4861"/>
                </a:cubicBezTo>
                <a:lnTo>
                  <a:pt x="21501" y="3787"/>
                </a:lnTo>
                <a:close/>
              </a:path>
            </a:pathLst>
          </a:custGeom>
          <a:solidFill>
            <a:schemeClr val="accent5"/>
          </a:solidFill>
          <a:ln>
            <a:noFill/>
          </a:ln>
        </p:spPr>
        <p:txBody>
          <a:bodyPr spcFirstLastPara="1" wrap="square" lIns="19050" tIns="19050" rIns="19050" bIns="19050" anchor="ctr" anchorCtr="0">
            <a:noAutofit/>
          </a:bodyPr>
          <a:lstStyle/>
          <a:p>
            <a:pPr marL="0" marR="0" lvl="0" indent="0" algn="ctr" rtl="0">
              <a:spcBef>
                <a:spcPts val="0"/>
              </a:spcBef>
              <a:spcAft>
                <a:spcPts val="0"/>
              </a:spcAft>
              <a:buNone/>
            </a:pPr>
            <a:endParaRPr sz="1200">
              <a:solidFill>
                <a:srgbClr val="000000"/>
              </a:solidFill>
              <a:latin typeface="Lato Light"/>
              <a:ea typeface="Lato Light"/>
              <a:cs typeface="Lato Light"/>
              <a:sym typeface="Lato Light"/>
            </a:endParaRPr>
          </a:p>
        </p:txBody>
      </p:sp>
      <p:sp>
        <p:nvSpPr>
          <p:cNvPr id="138" name="Google Shape;138;p26"/>
          <p:cNvSpPr/>
          <p:nvPr/>
        </p:nvSpPr>
        <p:spPr>
          <a:xfrm>
            <a:off x="4601972" y="2120103"/>
            <a:ext cx="1639864" cy="1665623"/>
          </a:xfrm>
          <a:custGeom>
            <a:avLst/>
            <a:gdLst/>
            <a:ahLst/>
            <a:cxnLst/>
            <a:rect l="l" t="t" r="r" b="b"/>
            <a:pathLst>
              <a:path w="21467" h="21208" extrusionOk="0">
                <a:moveTo>
                  <a:pt x="10372" y="3"/>
                </a:moveTo>
                <a:cubicBezTo>
                  <a:pt x="10348" y="975"/>
                  <a:pt x="10194" y="1941"/>
                  <a:pt x="9914" y="2875"/>
                </a:cubicBezTo>
                <a:cubicBezTo>
                  <a:pt x="9631" y="3818"/>
                  <a:pt x="9222" y="4720"/>
                  <a:pt x="8697" y="5558"/>
                </a:cubicBezTo>
                <a:cubicBezTo>
                  <a:pt x="10843" y="4811"/>
                  <a:pt x="12957" y="5403"/>
                  <a:pt x="14390" y="6707"/>
                </a:cubicBezTo>
                <a:cubicBezTo>
                  <a:pt x="15803" y="7993"/>
                  <a:pt x="16564" y="9984"/>
                  <a:pt x="15935" y="12092"/>
                </a:cubicBezTo>
                <a:cubicBezTo>
                  <a:pt x="15185" y="14609"/>
                  <a:pt x="13018" y="15950"/>
                  <a:pt x="10791" y="16004"/>
                </a:cubicBezTo>
                <a:cubicBezTo>
                  <a:pt x="9683" y="16031"/>
                  <a:pt x="8573" y="15737"/>
                  <a:pt x="7616" y="15155"/>
                </a:cubicBezTo>
                <a:cubicBezTo>
                  <a:pt x="6612" y="14545"/>
                  <a:pt x="5769" y="13615"/>
                  <a:pt x="5249" y="12354"/>
                </a:cubicBezTo>
                <a:lnTo>
                  <a:pt x="6505" y="11107"/>
                </a:lnTo>
                <a:lnTo>
                  <a:pt x="0" y="11107"/>
                </a:lnTo>
                <a:lnTo>
                  <a:pt x="0" y="17436"/>
                </a:lnTo>
                <a:lnTo>
                  <a:pt x="1358" y="16110"/>
                </a:lnTo>
                <a:cubicBezTo>
                  <a:pt x="3668" y="19863"/>
                  <a:pt x="7726" y="21521"/>
                  <a:pt x="11614" y="21159"/>
                </a:cubicBezTo>
                <a:cubicBezTo>
                  <a:pt x="13439" y="20989"/>
                  <a:pt x="15221" y="20372"/>
                  <a:pt x="16771" y="19348"/>
                </a:cubicBezTo>
                <a:cubicBezTo>
                  <a:pt x="18313" y="18329"/>
                  <a:pt x="19638" y="16901"/>
                  <a:pt x="20512" y="15040"/>
                </a:cubicBezTo>
                <a:cubicBezTo>
                  <a:pt x="21361" y="13233"/>
                  <a:pt x="21600" y="11358"/>
                  <a:pt x="21401" y="9578"/>
                </a:cubicBezTo>
                <a:cubicBezTo>
                  <a:pt x="21204" y="7817"/>
                  <a:pt x="20575" y="6137"/>
                  <a:pt x="19586" y="4691"/>
                </a:cubicBezTo>
                <a:cubicBezTo>
                  <a:pt x="17644" y="1852"/>
                  <a:pt x="14322" y="-79"/>
                  <a:pt x="10372" y="3"/>
                </a:cubicBezTo>
                <a:close/>
              </a:path>
            </a:pathLst>
          </a:custGeom>
          <a:solidFill>
            <a:schemeClr val="accent4"/>
          </a:solidFill>
          <a:ln>
            <a:noFill/>
          </a:ln>
        </p:spPr>
        <p:txBody>
          <a:bodyPr spcFirstLastPara="1" wrap="square" lIns="19050" tIns="19050" rIns="19050" bIns="19050" anchor="ctr" anchorCtr="0">
            <a:noAutofit/>
          </a:bodyPr>
          <a:lstStyle/>
          <a:p>
            <a:pPr marL="0" marR="0" lvl="0" indent="0" algn="l" rtl="0">
              <a:spcBef>
                <a:spcPts val="0"/>
              </a:spcBef>
              <a:spcAft>
                <a:spcPts val="0"/>
              </a:spcAft>
              <a:buNone/>
            </a:pPr>
            <a:endParaRPr sz="1300">
              <a:solidFill>
                <a:srgbClr val="7F7F7F"/>
              </a:solidFill>
              <a:latin typeface="Lato Light"/>
              <a:ea typeface="Lato Light"/>
              <a:cs typeface="Lato Light"/>
              <a:sym typeface="Lato Light"/>
            </a:endParaRPr>
          </a:p>
        </p:txBody>
      </p:sp>
      <p:sp>
        <p:nvSpPr>
          <p:cNvPr id="139" name="Google Shape;139;p26"/>
          <p:cNvSpPr/>
          <p:nvPr/>
        </p:nvSpPr>
        <p:spPr>
          <a:xfrm>
            <a:off x="3733047" y="2990677"/>
            <a:ext cx="1662404" cy="1639761"/>
          </a:xfrm>
          <a:custGeom>
            <a:avLst/>
            <a:gdLst/>
            <a:ahLst/>
            <a:cxnLst/>
            <a:rect l="l" t="t" r="r" b="b"/>
            <a:pathLst>
              <a:path w="21501" h="21446" extrusionOk="0">
                <a:moveTo>
                  <a:pt x="3765" y="0"/>
                </a:moveTo>
                <a:lnTo>
                  <a:pt x="10283" y="0"/>
                </a:lnTo>
                <a:lnTo>
                  <a:pt x="10283" y="6590"/>
                </a:lnTo>
                <a:lnTo>
                  <a:pt x="8990" y="5343"/>
                </a:lnTo>
                <a:cubicBezTo>
                  <a:pt x="7519" y="5878"/>
                  <a:pt x="6512" y="6832"/>
                  <a:pt x="5929" y="7968"/>
                </a:cubicBezTo>
                <a:cubicBezTo>
                  <a:pt x="5337" y="9121"/>
                  <a:pt x="5179" y="10464"/>
                  <a:pt x="5446" y="11727"/>
                </a:cubicBezTo>
                <a:cubicBezTo>
                  <a:pt x="5970" y="14204"/>
                  <a:pt x="8090" y="16272"/>
                  <a:pt x="11243" y="16062"/>
                </a:cubicBezTo>
                <a:cubicBezTo>
                  <a:pt x="12115" y="16003"/>
                  <a:pt x="12895" y="15724"/>
                  <a:pt x="13572" y="15302"/>
                </a:cubicBezTo>
                <a:cubicBezTo>
                  <a:pt x="14286" y="14856"/>
                  <a:pt x="14889" y="14248"/>
                  <a:pt x="15335" y="13548"/>
                </a:cubicBezTo>
                <a:cubicBezTo>
                  <a:pt x="16207" y="12178"/>
                  <a:pt x="16504" y="10431"/>
                  <a:pt x="15928" y="8703"/>
                </a:cubicBezTo>
                <a:cubicBezTo>
                  <a:pt x="16792" y="9263"/>
                  <a:pt x="17732" y="9692"/>
                  <a:pt x="18718" y="9979"/>
                </a:cubicBezTo>
                <a:cubicBezTo>
                  <a:pt x="19623" y="10242"/>
                  <a:pt x="20559" y="10383"/>
                  <a:pt x="21501" y="10396"/>
                </a:cubicBezTo>
                <a:cubicBezTo>
                  <a:pt x="21505" y="12780"/>
                  <a:pt x="20816" y="14901"/>
                  <a:pt x="19662" y="16639"/>
                </a:cubicBezTo>
                <a:cubicBezTo>
                  <a:pt x="18516" y="18366"/>
                  <a:pt x="16908" y="19721"/>
                  <a:pt x="15053" y="20543"/>
                </a:cubicBezTo>
                <a:cubicBezTo>
                  <a:pt x="13325" y="21308"/>
                  <a:pt x="11408" y="21600"/>
                  <a:pt x="9505" y="21369"/>
                </a:cubicBezTo>
                <a:cubicBezTo>
                  <a:pt x="7408" y="21114"/>
                  <a:pt x="5325" y="20227"/>
                  <a:pt x="3541" y="18603"/>
                </a:cubicBezTo>
                <a:cubicBezTo>
                  <a:pt x="2210" y="17392"/>
                  <a:pt x="1279" y="15930"/>
                  <a:pt x="702" y="14376"/>
                </a:cubicBezTo>
                <a:cubicBezTo>
                  <a:pt x="131" y="12837"/>
                  <a:pt x="-95" y="11201"/>
                  <a:pt x="36" y="9594"/>
                </a:cubicBezTo>
                <a:cubicBezTo>
                  <a:pt x="300" y="6352"/>
                  <a:pt x="2013" y="3238"/>
                  <a:pt x="5065" y="1365"/>
                </a:cubicBezTo>
                <a:lnTo>
                  <a:pt x="3765" y="0"/>
                </a:lnTo>
                <a:close/>
              </a:path>
            </a:pathLst>
          </a:custGeom>
          <a:solidFill>
            <a:srgbClr val="437DB2"/>
          </a:solidFill>
          <a:ln>
            <a:noFill/>
          </a:ln>
        </p:spPr>
        <p:txBody>
          <a:bodyPr spcFirstLastPara="1" wrap="square" lIns="19050" tIns="19050" rIns="19050" bIns="19050" anchor="ctr" anchorCtr="0">
            <a:noAutofit/>
          </a:bodyPr>
          <a:lstStyle/>
          <a:p>
            <a:pPr marL="0" marR="0" lvl="0" indent="0" algn="ctr" rtl="0">
              <a:spcBef>
                <a:spcPts val="0"/>
              </a:spcBef>
              <a:spcAft>
                <a:spcPts val="0"/>
              </a:spcAft>
              <a:buNone/>
            </a:pPr>
            <a:endParaRPr sz="1200">
              <a:solidFill>
                <a:srgbClr val="000000"/>
              </a:solidFill>
              <a:latin typeface="Lato Light"/>
              <a:ea typeface="Lato Light"/>
              <a:cs typeface="Lato Light"/>
              <a:sym typeface="Lato Light"/>
            </a:endParaRPr>
          </a:p>
        </p:txBody>
      </p:sp>
      <p:sp>
        <p:nvSpPr>
          <p:cNvPr id="140" name="Google Shape;140;p26"/>
          <p:cNvSpPr/>
          <p:nvPr/>
        </p:nvSpPr>
        <p:spPr>
          <a:xfrm>
            <a:off x="3736306" y="1917864"/>
            <a:ext cx="423758" cy="316332"/>
          </a:xfrm>
          <a:custGeom>
            <a:avLst/>
            <a:gdLst/>
            <a:ahLst/>
            <a:cxnLst/>
            <a:rect l="l" t="t" r="r" b="b"/>
            <a:pathLst>
              <a:path w="21579" h="21600" extrusionOk="0">
                <a:moveTo>
                  <a:pt x="21579" y="21600"/>
                </a:moveTo>
                <a:cubicBezTo>
                  <a:pt x="20965" y="19090"/>
                  <a:pt x="20631" y="16471"/>
                  <a:pt x="20586" y="13829"/>
                </a:cubicBezTo>
                <a:cubicBezTo>
                  <a:pt x="20543" y="11244"/>
                  <a:pt x="20778" y="8664"/>
                  <a:pt x="21284" y="6170"/>
                </a:cubicBezTo>
                <a:cubicBezTo>
                  <a:pt x="18128" y="4224"/>
                  <a:pt x="14832" y="2720"/>
                  <a:pt x="11448" y="1683"/>
                </a:cubicBezTo>
                <a:cubicBezTo>
                  <a:pt x="8066" y="648"/>
                  <a:pt x="4614" y="84"/>
                  <a:pt x="1146" y="0"/>
                </a:cubicBezTo>
                <a:cubicBezTo>
                  <a:pt x="743" y="2263"/>
                  <a:pt x="445" y="4557"/>
                  <a:pt x="254" y="6870"/>
                </a:cubicBezTo>
                <a:cubicBezTo>
                  <a:pt x="62" y="9193"/>
                  <a:pt x="-21" y="11531"/>
                  <a:pt x="5" y="13868"/>
                </a:cubicBezTo>
                <a:cubicBezTo>
                  <a:pt x="3936" y="13809"/>
                  <a:pt x="7854" y="14499"/>
                  <a:pt x="11642" y="15919"/>
                </a:cubicBezTo>
                <a:cubicBezTo>
                  <a:pt x="15124" y="17224"/>
                  <a:pt x="18464" y="19134"/>
                  <a:pt x="21579" y="21600"/>
                </a:cubicBezTo>
                <a:close/>
              </a:path>
            </a:pathLst>
          </a:custGeom>
          <a:solidFill>
            <a:schemeClr val="accent1"/>
          </a:solidFill>
          <a:ln>
            <a:noFill/>
          </a:ln>
        </p:spPr>
        <p:txBody>
          <a:bodyPr spcFirstLastPara="1" wrap="square" lIns="19050" tIns="19050" rIns="19050" bIns="19050" anchor="ctr" anchorCtr="0">
            <a:noAutofit/>
          </a:bodyPr>
          <a:lstStyle/>
          <a:p>
            <a:pPr marL="0" marR="0" lvl="0" indent="0" algn="l" rtl="0">
              <a:spcBef>
                <a:spcPts val="0"/>
              </a:spcBef>
              <a:spcAft>
                <a:spcPts val="0"/>
              </a:spcAft>
              <a:buNone/>
            </a:pPr>
            <a:endParaRPr sz="1300">
              <a:solidFill>
                <a:srgbClr val="7F7F7F"/>
              </a:solidFill>
              <a:latin typeface="Lato Light"/>
              <a:ea typeface="Lato Light"/>
              <a:cs typeface="Lato Light"/>
              <a:sym typeface="Lato Light"/>
            </a:endParaRPr>
          </a:p>
        </p:txBody>
      </p:sp>
      <p:sp>
        <p:nvSpPr>
          <p:cNvPr id="141" name="Google Shape;141;p26"/>
          <p:cNvSpPr/>
          <p:nvPr/>
        </p:nvSpPr>
        <p:spPr>
          <a:xfrm>
            <a:off x="3532785" y="3357930"/>
            <a:ext cx="325512" cy="426509"/>
          </a:xfrm>
          <a:custGeom>
            <a:avLst/>
            <a:gdLst/>
            <a:ahLst/>
            <a:cxnLst/>
            <a:rect l="l" t="t" r="r" b="b"/>
            <a:pathLst>
              <a:path w="21600" h="21579" extrusionOk="0">
                <a:moveTo>
                  <a:pt x="21600" y="0"/>
                </a:moveTo>
                <a:cubicBezTo>
                  <a:pt x="19109" y="597"/>
                  <a:pt x="16522" y="932"/>
                  <a:pt x="13913" y="995"/>
                </a:cubicBezTo>
                <a:cubicBezTo>
                  <a:pt x="11327" y="1058"/>
                  <a:pt x="8742" y="853"/>
                  <a:pt x="6227" y="387"/>
                </a:cubicBezTo>
                <a:cubicBezTo>
                  <a:pt x="4357" y="3529"/>
                  <a:pt x="2888" y="6802"/>
                  <a:pt x="1843" y="10161"/>
                </a:cubicBezTo>
                <a:cubicBezTo>
                  <a:pt x="803" y="13498"/>
                  <a:pt x="186" y="16905"/>
                  <a:pt x="0" y="20333"/>
                </a:cubicBezTo>
                <a:cubicBezTo>
                  <a:pt x="2248" y="20780"/>
                  <a:pt x="4534" y="21109"/>
                  <a:pt x="6842" y="21316"/>
                </a:cubicBezTo>
                <a:cubicBezTo>
                  <a:pt x="9039" y="21513"/>
                  <a:pt x="11250" y="21600"/>
                  <a:pt x="13462" y="21575"/>
                </a:cubicBezTo>
                <a:cubicBezTo>
                  <a:pt x="13546" y="17890"/>
                  <a:pt x="14247" y="14228"/>
                  <a:pt x="15549" y="10679"/>
                </a:cubicBezTo>
                <a:cubicBezTo>
                  <a:pt x="16926" y="6926"/>
                  <a:pt x="18961" y="3334"/>
                  <a:pt x="21600" y="0"/>
                </a:cubicBezTo>
                <a:close/>
              </a:path>
            </a:pathLst>
          </a:custGeom>
          <a:solidFill>
            <a:schemeClr val="accent5"/>
          </a:solidFill>
          <a:ln>
            <a:noFill/>
          </a:ln>
        </p:spPr>
        <p:txBody>
          <a:bodyPr spcFirstLastPara="1" wrap="square" lIns="19050" tIns="19050" rIns="19050" bIns="19050" anchor="ctr" anchorCtr="0">
            <a:noAutofit/>
          </a:bodyPr>
          <a:lstStyle/>
          <a:p>
            <a:pPr marL="0" marR="0" lvl="0" indent="0" algn="l" rtl="0">
              <a:spcBef>
                <a:spcPts val="0"/>
              </a:spcBef>
              <a:spcAft>
                <a:spcPts val="0"/>
              </a:spcAft>
              <a:buNone/>
            </a:pPr>
            <a:endParaRPr sz="1300">
              <a:solidFill>
                <a:srgbClr val="7F7F7F"/>
              </a:solidFill>
              <a:latin typeface="Lato Light"/>
              <a:ea typeface="Lato Light"/>
              <a:cs typeface="Lato Light"/>
              <a:sym typeface="Lato Light"/>
            </a:endParaRPr>
          </a:p>
        </p:txBody>
      </p:sp>
      <p:sp>
        <p:nvSpPr>
          <p:cNvPr id="142" name="Google Shape;142;p26"/>
          <p:cNvSpPr/>
          <p:nvPr/>
        </p:nvSpPr>
        <p:spPr>
          <a:xfrm>
            <a:off x="4965248" y="3654331"/>
            <a:ext cx="427165" cy="337446"/>
          </a:xfrm>
          <a:custGeom>
            <a:avLst/>
            <a:gdLst/>
            <a:ahLst/>
            <a:cxnLst/>
            <a:rect l="l" t="t" r="r" b="b"/>
            <a:pathLst>
              <a:path w="21574" h="21600" extrusionOk="0">
                <a:moveTo>
                  <a:pt x="21568" y="8485"/>
                </a:moveTo>
                <a:cubicBezTo>
                  <a:pt x="21600" y="10739"/>
                  <a:pt x="21515" y="12993"/>
                  <a:pt x="21313" y="15232"/>
                </a:cubicBezTo>
                <a:cubicBezTo>
                  <a:pt x="21120" y="17377"/>
                  <a:pt x="20820" y="19504"/>
                  <a:pt x="20415" y="21600"/>
                </a:cubicBezTo>
                <a:cubicBezTo>
                  <a:pt x="17022" y="21426"/>
                  <a:pt x="13651" y="20820"/>
                  <a:pt x="10352" y="19792"/>
                </a:cubicBezTo>
                <a:cubicBezTo>
                  <a:pt x="7008" y="18749"/>
                  <a:pt x="3756" y="17277"/>
                  <a:pt x="646" y="15398"/>
                </a:cubicBezTo>
                <a:cubicBezTo>
                  <a:pt x="1044" y="12939"/>
                  <a:pt x="1202" y="10426"/>
                  <a:pt x="1114" y="7918"/>
                </a:cubicBezTo>
                <a:cubicBezTo>
                  <a:pt x="1020" y="5228"/>
                  <a:pt x="646" y="2565"/>
                  <a:pt x="0" y="0"/>
                </a:cubicBezTo>
                <a:cubicBezTo>
                  <a:pt x="3333" y="2760"/>
                  <a:pt x="6962" y="4892"/>
                  <a:pt x="10774" y="6331"/>
                </a:cubicBezTo>
                <a:cubicBezTo>
                  <a:pt x="14281" y="7655"/>
                  <a:pt x="17911" y="8379"/>
                  <a:pt x="21568" y="8485"/>
                </a:cubicBezTo>
                <a:close/>
              </a:path>
            </a:pathLst>
          </a:custGeom>
          <a:solidFill>
            <a:srgbClr val="325D85"/>
          </a:solidFill>
          <a:ln>
            <a:noFill/>
          </a:ln>
        </p:spPr>
        <p:txBody>
          <a:bodyPr spcFirstLastPara="1" wrap="square" lIns="19050" tIns="19050" rIns="19050" bIns="19050" anchor="ctr" anchorCtr="0">
            <a:noAutofit/>
          </a:bodyPr>
          <a:lstStyle/>
          <a:p>
            <a:pPr marL="0" marR="0" lvl="0" indent="0" algn="l" rtl="0">
              <a:spcBef>
                <a:spcPts val="0"/>
              </a:spcBef>
              <a:spcAft>
                <a:spcPts val="0"/>
              </a:spcAft>
              <a:buNone/>
            </a:pPr>
            <a:endParaRPr sz="1300">
              <a:solidFill>
                <a:srgbClr val="7F7F7F"/>
              </a:solidFill>
              <a:latin typeface="Lato Light"/>
              <a:ea typeface="Lato Light"/>
              <a:cs typeface="Lato Light"/>
              <a:sym typeface="Lato Light"/>
            </a:endParaRPr>
          </a:p>
        </p:txBody>
      </p:sp>
      <p:sp>
        <p:nvSpPr>
          <p:cNvPr id="143" name="Google Shape;143;p26"/>
          <p:cNvSpPr/>
          <p:nvPr/>
        </p:nvSpPr>
        <p:spPr>
          <a:xfrm>
            <a:off x="5263221" y="2119823"/>
            <a:ext cx="332640" cy="436981"/>
          </a:xfrm>
          <a:custGeom>
            <a:avLst/>
            <a:gdLst/>
            <a:ahLst/>
            <a:cxnLst/>
            <a:rect l="l" t="t" r="r" b="b"/>
            <a:pathLst>
              <a:path w="21600" h="21566" extrusionOk="0">
                <a:moveTo>
                  <a:pt x="21600" y="971"/>
                </a:moveTo>
                <a:cubicBezTo>
                  <a:pt x="21515" y="4369"/>
                  <a:pt x="20965" y="7751"/>
                  <a:pt x="19961" y="11062"/>
                </a:cubicBezTo>
                <a:cubicBezTo>
                  <a:pt x="18948" y="14404"/>
                  <a:pt x="17476" y="17656"/>
                  <a:pt x="15571" y="20764"/>
                </a:cubicBezTo>
                <a:cubicBezTo>
                  <a:pt x="13115" y="20381"/>
                  <a:pt x="10605" y="20240"/>
                  <a:pt x="8102" y="20343"/>
                </a:cubicBezTo>
                <a:cubicBezTo>
                  <a:pt x="5339" y="20458"/>
                  <a:pt x="2612" y="20869"/>
                  <a:pt x="0" y="21566"/>
                </a:cubicBezTo>
                <a:cubicBezTo>
                  <a:pt x="2626" y="18367"/>
                  <a:pt x="4673" y="14912"/>
                  <a:pt x="6083" y="11294"/>
                </a:cubicBezTo>
                <a:cubicBezTo>
                  <a:pt x="7509" y="7635"/>
                  <a:pt x="8272" y="3844"/>
                  <a:pt x="8350" y="27"/>
                </a:cubicBezTo>
                <a:cubicBezTo>
                  <a:pt x="10487" y="-34"/>
                  <a:pt x="12628" y="8"/>
                  <a:pt x="14759" y="151"/>
                </a:cubicBezTo>
                <a:cubicBezTo>
                  <a:pt x="17061" y="306"/>
                  <a:pt x="19346" y="580"/>
                  <a:pt x="21600" y="971"/>
                </a:cubicBezTo>
                <a:close/>
              </a:path>
            </a:pathLst>
          </a:custGeom>
          <a:solidFill>
            <a:schemeClr val="accent4"/>
          </a:solidFill>
          <a:ln>
            <a:noFill/>
          </a:ln>
        </p:spPr>
        <p:txBody>
          <a:bodyPr spcFirstLastPara="1" wrap="square" lIns="19050" tIns="19050" rIns="19050" bIns="19050" anchor="ctr" anchorCtr="0">
            <a:noAutofit/>
          </a:bodyPr>
          <a:lstStyle/>
          <a:p>
            <a:pPr marL="0" marR="0" lvl="0" indent="0" algn="l" rtl="0">
              <a:spcBef>
                <a:spcPts val="0"/>
              </a:spcBef>
              <a:spcAft>
                <a:spcPts val="0"/>
              </a:spcAft>
              <a:buNone/>
            </a:pPr>
            <a:endParaRPr sz="1300">
              <a:solidFill>
                <a:srgbClr val="7F7F7F"/>
              </a:solidFill>
              <a:latin typeface="Lato Light"/>
              <a:ea typeface="Lato Light"/>
              <a:cs typeface="Lato Light"/>
              <a:sym typeface="Lato Light"/>
            </a:endParaRPr>
          </a:p>
        </p:txBody>
      </p:sp>
      <p:sp>
        <p:nvSpPr>
          <p:cNvPr id="144" name="Google Shape;144;p26"/>
          <p:cNvSpPr txBox="1"/>
          <p:nvPr/>
        </p:nvSpPr>
        <p:spPr>
          <a:xfrm>
            <a:off x="4418481" y="1943276"/>
            <a:ext cx="320700" cy="2655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GB" sz="1500" b="1">
                <a:solidFill>
                  <a:schemeClr val="dk2"/>
                </a:solidFill>
                <a:latin typeface="Montserrat"/>
                <a:ea typeface="Montserrat"/>
                <a:cs typeface="Montserrat"/>
                <a:sym typeface="Montserrat"/>
              </a:rPr>
              <a:t>01</a:t>
            </a:r>
            <a:endParaRPr sz="1500" b="1">
              <a:solidFill>
                <a:schemeClr val="dk2"/>
              </a:solidFill>
              <a:latin typeface="Montserrat"/>
              <a:ea typeface="Montserrat"/>
              <a:cs typeface="Montserrat"/>
              <a:sym typeface="Montserrat"/>
            </a:endParaRPr>
          </a:p>
        </p:txBody>
      </p:sp>
      <p:sp>
        <p:nvSpPr>
          <p:cNvPr id="145" name="Google Shape;145;p26"/>
          <p:cNvSpPr txBox="1"/>
          <p:nvPr/>
        </p:nvSpPr>
        <p:spPr>
          <a:xfrm>
            <a:off x="4387426" y="3677818"/>
            <a:ext cx="378300" cy="2655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GB" sz="1500" b="1">
                <a:solidFill>
                  <a:schemeClr val="dk2"/>
                </a:solidFill>
                <a:latin typeface="Montserrat"/>
                <a:ea typeface="Montserrat"/>
                <a:cs typeface="Montserrat"/>
                <a:sym typeface="Montserrat"/>
              </a:rPr>
              <a:t>03</a:t>
            </a:r>
            <a:endParaRPr sz="1500" b="1">
              <a:solidFill>
                <a:schemeClr val="dk2"/>
              </a:solidFill>
              <a:latin typeface="Montserrat"/>
              <a:ea typeface="Montserrat"/>
              <a:cs typeface="Montserrat"/>
              <a:sym typeface="Montserrat"/>
            </a:endParaRPr>
          </a:p>
        </p:txBody>
      </p:sp>
      <p:sp>
        <p:nvSpPr>
          <p:cNvPr id="146" name="Google Shape;146;p26"/>
          <p:cNvSpPr txBox="1"/>
          <p:nvPr/>
        </p:nvSpPr>
        <p:spPr>
          <a:xfrm>
            <a:off x="5244434" y="2819875"/>
            <a:ext cx="370200" cy="2655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GB" sz="1500" b="1">
                <a:solidFill>
                  <a:schemeClr val="dk2"/>
                </a:solidFill>
                <a:latin typeface="Montserrat"/>
                <a:ea typeface="Montserrat"/>
                <a:cs typeface="Montserrat"/>
                <a:sym typeface="Montserrat"/>
              </a:rPr>
              <a:t>02</a:t>
            </a:r>
            <a:endParaRPr sz="1500" b="1">
              <a:solidFill>
                <a:schemeClr val="dk2"/>
              </a:solidFill>
              <a:latin typeface="Montserrat"/>
              <a:ea typeface="Montserrat"/>
              <a:cs typeface="Montserrat"/>
              <a:sym typeface="Montserrat"/>
            </a:endParaRPr>
          </a:p>
        </p:txBody>
      </p:sp>
      <p:sp>
        <p:nvSpPr>
          <p:cNvPr id="147" name="Google Shape;147;p26"/>
          <p:cNvSpPr txBox="1"/>
          <p:nvPr/>
        </p:nvSpPr>
        <p:spPr>
          <a:xfrm>
            <a:off x="3497093" y="2819875"/>
            <a:ext cx="396900" cy="2655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GB" sz="1500" b="1">
                <a:solidFill>
                  <a:schemeClr val="dk2"/>
                </a:solidFill>
                <a:latin typeface="Montserrat"/>
                <a:ea typeface="Montserrat"/>
                <a:cs typeface="Montserrat"/>
                <a:sym typeface="Montserrat"/>
              </a:rPr>
              <a:t>04</a:t>
            </a:r>
            <a:endParaRPr sz="1500" b="1">
              <a:solidFill>
                <a:schemeClr val="dk2"/>
              </a:solidFill>
              <a:latin typeface="Montserrat"/>
              <a:ea typeface="Montserrat"/>
              <a:cs typeface="Montserrat"/>
              <a:sym typeface="Montserrat"/>
            </a:endParaRPr>
          </a:p>
        </p:txBody>
      </p:sp>
      <p:sp>
        <p:nvSpPr>
          <p:cNvPr id="148" name="Google Shape;148;p26"/>
          <p:cNvSpPr txBox="1">
            <a:spLocks noGrp="1"/>
          </p:cNvSpPr>
          <p:nvPr>
            <p:ph type="subTitle" idx="2"/>
          </p:nvPr>
        </p:nvSpPr>
        <p:spPr>
          <a:xfrm>
            <a:off x="6368675" y="3321975"/>
            <a:ext cx="2318400" cy="1216200"/>
          </a:xfrm>
          <a:prstGeom prst="rect">
            <a:avLst/>
          </a:prstGeom>
        </p:spPr>
        <p:txBody>
          <a:bodyPr spcFirstLastPara="1" wrap="square" lIns="91425" tIns="91425" rIns="91425" bIns="91425" anchor="t" anchorCtr="0">
            <a:normAutofit/>
          </a:bodyPr>
          <a:lstStyle>
            <a:lvl1pPr lvl="0">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49" name="Google Shape;149;p26"/>
          <p:cNvSpPr txBox="1">
            <a:spLocks noGrp="1"/>
          </p:cNvSpPr>
          <p:nvPr>
            <p:ph type="subTitle" idx="3"/>
          </p:nvPr>
        </p:nvSpPr>
        <p:spPr>
          <a:xfrm>
            <a:off x="470725" y="1394975"/>
            <a:ext cx="2318400" cy="1216200"/>
          </a:xfrm>
          <a:prstGeom prst="rect">
            <a:avLst/>
          </a:prstGeom>
        </p:spPr>
        <p:txBody>
          <a:bodyPr spcFirstLastPara="1" wrap="square" lIns="91425" tIns="91425" rIns="91425" bIns="91425" anchor="t" anchorCtr="0">
            <a:normAutofit/>
          </a:bodyPr>
          <a:lstStyle>
            <a:lvl1pPr lvl="0" algn="r">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a:endParaRPr/>
          </a:p>
        </p:txBody>
      </p:sp>
      <p:sp>
        <p:nvSpPr>
          <p:cNvPr id="150" name="Google Shape;150;p26"/>
          <p:cNvSpPr txBox="1">
            <a:spLocks noGrp="1"/>
          </p:cNvSpPr>
          <p:nvPr>
            <p:ph type="subTitle" idx="4"/>
          </p:nvPr>
        </p:nvSpPr>
        <p:spPr>
          <a:xfrm>
            <a:off x="470725" y="3321975"/>
            <a:ext cx="2318400" cy="1216200"/>
          </a:xfrm>
          <a:prstGeom prst="rect">
            <a:avLst/>
          </a:prstGeom>
        </p:spPr>
        <p:txBody>
          <a:bodyPr spcFirstLastPara="1" wrap="square" lIns="91425" tIns="91425" rIns="91425" bIns="91425" anchor="t" anchorCtr="0">
            <a:normAutofit/>
          </a:bodyPr>
          <a:lstStyle>
            <a:lvl1pPr lvl="0" algn="r">
              <a:spcBef>
                <a:spcPts val="0"/>
              </a:spcBef>
              <a:spcAft>
                <a:spcPts val="0"/>
              </a:spcAft>
              <a:buSzPts val="1200"/>
              <a:buFont typeface="Open Sans Medium"/>
              <a:buNone/>
              <a:defRPr sz="1200">
                <a:latin typeface="Open Sans Medium"/>
                <a:ea typeface="Open Sans Medium"/>
                <a:cs typeface="Open Sans Medium"/>
                <a:sym typeface="Open Sans Medium"/>
              </a:defRPr>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a:endParaRPr/>
          </a:p>
        </p:txBody>
      </p:sp>
      <p:sp>
        <p:nvSpPr>
          <p:cNvPr id="151" name="Google Shape;151;p26"/>
          <p:cNvSpPr txBox="1">
            <a:spLocks noGrp="1"/>
          </p:cNvSpPr>
          <p:nvPr>
            <p:ph type="title"/>
          </p:nvPr>
        </p:nvSpPr>
        <p:spPr>
          <a:xfrm>
            <a:off x="1245150" y="401725"/>
            <a:ext cx="6653700" cy="42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oints 5_1">
  <p:cSld name="CUSTOM_2_1">
    <p:spTree>
      <p:nvGrpSpPr>
        <p:cNvPr id="1" name="Shape 152"/>
        <p:cNvGrpSpPr/>
        <p:nvPr/>
      </p:nvGrpSpPr>
      <p:grpSpPr>
        <a:xfrm>
          <a:off x="0" y="0"/>
          <a:ext cx="0" cy="0"/>
          <a:chOff x="0" y="0"/>
          <a:chExt cx="0" cy="0"/>
        </a:xfrm>
      </p:grpSpPr>
      <p:sp>
        <p:nvSpPr>
          <p:cNvPr id="153" name="Google Shape;153;p27"/>
          <p:cNvSpPr txBox="1">
            <a:spLocks noGrp="1"/>
          </p:cNvSpPr>
          <p:nvPr>
            <p:ph type="subTitle" idx="1"/>
          </p:nvPr>
        </p:nvSpPr>
        <p:spPr>
          <a:xfrm>
            <a:off x="6354875" y="1183150"/>
            <a:ext cx="2318400" cy="9951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a:endParaRPr/>
          </a:p>
        </p:txBody>
      </p:sp>
      <p:sp>
        <p:nvSpPr>
          <p:cNvPr id="154" name="Google Shape;154;p27"/>
          <p:cNvSpPr txBox="1">
            <a:spLocks noGrp="1"/>
          </p:cNvSpPr>
          <p:nvPr>
            <p:ph type="subTitle" idx="2"/>
          </p:nvPr>
        </p:nvSpPr>
        <p:spPr>
          <a:xfrm>
            <a:off x="6354875" y="2399350"/>
            <a:ext cx="2318400" cy="10479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a:endParaRPr/>
          </a:p>
        </p:txBody>
      </p:sp>
      <p:sp>
        <p:nvSpPr>
          <p:cNvPr id="155" name="Google Shape;155;p27"/>
          <p:cNvSpPr txBox="1">
            <a:spLocks noGrp="1"/>
          </p:cNvSpPr>
          <p:nvPr>
            <p:ph type="subTitle" idx="3"/>
          </p:nvPr>
        </p:nvSpPr>
        <p:spPr>
          <a:xfrm>
            <a:off x="456925" y="1278100"/>
            <a:ext cx="2318400" cy="1216200"/>
          </a:xfrm>
          <a:prstGeom prst="rect">
            <a:avLst/>
          </a:prstGeom>
        </p:spPr>
        <p:txBody>
          <a:bodyPr spcFirstLastPara="1" wrap="square" lIns="91425" tIns="91425" rIns="91425" bIns="91425" anchor="t" anchorCtr="0">
            <a:normAutofit/>
          </a:bodyPr>
          <a:lstStyle>
            <a:lvl1pPr lvl="0" algn="r">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
        <p:nvSpPr>
          <p:cNvPr id="156" name="Google Shape;156;p27"/>
          <p:cNvSpPr txBox="1">
            <a:spLocks noGrp="1"/>
          </p:cNvSpPr>
          <p:nvPr>
            <p:ph type="subTitle" idx="4"/>
          </p:nvPr>
        </p:nvSpPr>
        <p:spPr>
          <a:xfrm>
            <a:off x="470725" y="3321975"/>
            <a:ext cx="2318400" cy="1216200"/>
          </a:xfrm>
          <a:prstGeom prst="rect">
            <a:avLst/>
          </a:prstGeom>
        </p:spPr>
        <p:txBody>
          <a:bodyPr spcFirstLastPara="1" wrap="square" lIns="91425" tIns="91425" rIns="91425" bIns="91425" anchor="t" anchorCtr="0">
            <a:normAutofit/>
          </a:bodyPr>
          <a:lstStyle>
            <a:lvl1pPr lvl="0" algn="r">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
        <p:nvSpPr>
          <p:cNvPr id="157" name="Google Shape;157;p27"/>
          <p:cNvSpPr txBox="1">
            <a:spLocks noGrp="1"/>
          </p:cNvSpPr>
          <p:nvPr>
            <p:ph type="title"/>
          </p:nvPr>
        </p:nvSpPr>
        <p:spPr>
          <a:xfrm>
            <a:off x="1245150" y="401725"/>
            <a:ext cx="6653700" cy="4236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a:endParaRPr/>
          </a:p>
        </p:txBody>
      </p:sp>
      <p:grpSp>
        <p:nvGrpSpPr>
          <p:cNvPr id="158" name="Google Shape;158;p27"/>
          <p:cNvGrpSpPr/>
          <p:nvPr/>
        </p:nvGrpSpPr>
        <p:grpSpPr>
          <a:xfrm>
            <a:off x="3095387" y="1241947"/>
            <a:ext cx="2953226" cy="2951755"/>
            <a:chOff x="3102288" y="1429998"/>
            <a:chExt cx="2953226" cy="2951755"/>
          </a:xfrm>
        </p:grpSpPr>
        <p:sp>
          <p:nvSpPr>
            <p:cNvPr id="159" name="Google Shape;159;p27"/>
            <p:cNvSpPr/>
            <p:nvPr/>
          </p:nvSpPr>
          <p:spPr>
            <a:xfrm>
              <a:off x="4016728" y="1429998"/>
              <a:ext cx="1634040" cy="1193736"/>
            </a:xfrm>
            <a:custGeom>
              <a:avLst/>
              <a:gdLst/>
              <a:ahLst/>
              <a:cxnLst/>
              <a:rect l="l" t="t" r="r" b="b"/>
              <a:pathLst>
                <a:path w="21600" h="21010" extrusionOk="0">
                  <a:moveTo>
                    <a:pt x="21600" y="8145"/>
                  </a:moveTo>
                  <a:cubicBezTo>
                    <a:pt x="19118" y="4624"/>
                    <a:pt x="15943" y="2102"/>
                    <a:pt x="12437" y="865"/>
                  </a:cubicBezTo>
                  <a:cubicBezTo>
                    <a:pt x="8312" y="-590"/>
                    <a:pt x="3942" y="-201"/>
                    <a:pt x="0" y="1973"/>
                  </a:cubicBezTo>
                  <a:lnTo>
                    <a:pt x="0" y="21010"/>
                  </a:lnTo>
                  <a:cubicBezTo>
                    <a:pt x="500" y="19693"/>
                    <a:pt x="1192" y="18521"/>
                    <a:pt x="2034" y="17562"/>
                  </a:cubicBezTo>
                  <a:cubicBezTo>
                    <a:pt x="2905" y="16572"/>
                    <a:pt x="3919" y="15829"/>
                    <a:pt x="5014" y="15380"/>
                  </a:cubicBezTo>
                  <a:lnTo>
                    <a:pt x="21600" y="8145"/>
                  </a:lnTo>
                  <a:close/>
                </a:path>
              </a:pathLst>
            </a:custGeom>
            <a:solidFill>
              <a:schemeClr val="accent1"/>
            </a:solidFill>
            <a:ln>
              <a:noFill/>
            </a:ln>
          </p:spPr>
          <p:txBody>
            <a:bodyPr spcFirstLastPara="1" wrap="square" lIns="14275" tIns="14275" rIns="14275" bIns="14275" anchor="ctr" anchorCtr="0">
              <a:noAutofit/>
            </a:bodyPr>
            <a:lstStyle/>
            <a:p>
              <a:pPr marL="0" marR="0" lvl="0" indent="0" algn="l" rtl="0">
                <a:spcBef>
                  <a:spcPts val="0"/>
                </a:spcBef>
                <a:spcAft>
                  <a:spcPts val="0"/>
                </a:spcAft>
                <a:buNone/>
              </a:pPr>
              <a:endParaRPr sz="1300">
                <a:solidFill>
                  <a:schemeClr val="dk1"/>
                </a:solidFill>
                <a:latin typeface="Lato Light"/>
                <a:ea typeface="Lato Light"/>
                <a:cs typeface="Lato Light"/>
                <a:sym typeface="Lato Light"/>
              </a:endParaRPr>
            </a:p>
          </p:txBody>
        </p:sp>
        <p:sp>
          <p:nvSpPr>
            <p:cNvPr id="160" name="Google Shape;160;p27"/>
            <p:cNvSpPr/>
            <p:nvPr/>
          </p:nvSpPr>
          <p:spPr>
            <a:xfrm>
              <a:off x="3102288" y="1570339"/>
              <a:ext cx="1038072" cy="1787832"/>
            </a:xfrm>
            <a:custGeom>
              <a:avLst/>
              <a:gdLst/>
              <a:ahLst/>
              <a:cxnLst/>
              <a:rect l="l" t="t" r="r" b="b"/>
              <a:pathLst>
                <a:path w="21156" h="21600" extrusionOk="0">
                  <a:moveTo>
                    <a:pt x="17200" y="0"/>
                  </a:moveTo>
                  <a:cubicBezTo>
                    <a:pt x="12221" y="1401"/>
                    <a:pt x="7988" y="3585"/>
                    <a:pt x="4962" y="6316"/>
                  </a:cubicBezTo>
                  <a:cubicBezTo>
                    <a:pt x="1268" y="9650"/>
                    <a:pt x="-444" y="13619"/>
                    <a:pt x="98" y="17595"/>
                  </a:cubicBezTo>
                  <a:lnTo>
                    <a:pt x="21156" y="21600"/>
                  </a:lnTo>
                  <a:cubicBezTo>
                    <a:pt x="19937" y="20911"/>
                    <a:pt x="18965" y="20084"/>
                    <a:pt x="18298" y="19168"/>
                  </a:cubicBezTo>
                  <a:cubicBezTo>
                    <a:pt x="17547" y="18136"/>
                    <a:pt x="17200" y="17017"/>
                    <a:pt x="17283" y="15894"/>
                  </a:cubicBezTo>
                  <a:lnTo>
                    <a:pt x="17200" y="0"/>
                  </a:lnTo>
                  <a:close/>
                </a:path>
              </a:pathLst>
            </a:custGeom>
            <a:solidFill>
              <a:schemeClr val="accent5"/>
            </a:solidFill>
            <a:ln>
              <a:noFill/>
            </a:ln>
          </p:spPr>
          <p:txBody>
            <a:bodyPr spcFirstLastPara="1" wrap="square" lIns="14275" tIns="14275" rIns="14275" bIns="14275" anchor="ctr" anchorCtr="0">
              <a:noAutofit/>
            </a:bodyPr>
            <a:lstStyle/>
            <a:p>
              <a:pPr marL="0" marR="0" lvl="0" indent="0" algn="l" rtl="0">
                <a:spcBef>
                  <a:spcPts val="0"/>
                </a:spcBef>
                <a:spcAft>
                  <a:spcPts val="0"/>
                </a:spcAft>
                <a:buNone/>
              </a:pPr>
              <a:endParaRPr sz="1200">
                <a:solidFill>
                  <a:srgbClr val="FFFFFF"/>
                </a:solidFill>
                <a:latin typeface="Lato Light"/>
                <a:ea typeface="Lato Light"/>
                <a:cs typeface="Lato Light"/>
                <a:sym typeface="Lato Light"/>
              </a:endParaRPr>
            </a:p>
          </p:txBody>
        </p:sp>
        <p:sp>
          <p:nvSpPr>
            <p:cNvPr id="161" name="Google Shape;161;p27"/>
            <p:cNvSpPr/>
            <p:nvPr/>
          </p:nvSpPr>
          <p:spPr>
            <a:xfrm>
              <a:off x="3115511" y="3097809"/>
              <a:ext cx="1752732" cy="1245780"/>
            </a:xfrm>
            <a:custGeom>
              <a:avLst/>
              <a:gdLst/>
              <a:ahLst/>
              <a:cxnLst/>
              <a:rect l="l" t="t" r="r" b="b"/>
              <a:pathLst>
                <a:path w="21600" h="21600" extrusionOk="0">
                  <a:moveTo>
                    <a:pt x="21600" y="6445"/>
                  </a:moveTo>
                  <a:lnTo>
                    <a:pt x="13829" y="21600"/>
                  </a:lnTo>
                  <a:cubicBezTo>
                    <a:pt x="10009" y="20297"/>
                    <a:pt x="6587" y="17300"/>
                    <a:pt x="4071" y="13051"/>
                  </a:cubicBezTo>
                  <a:cubicBezTo>
                    <a:pt x="1866" y="9328"/>
                    <a:pt x="455" y="4804"/>
                    <a:pt x="0" y="0"/>
                  </a:cubicBezTo>
                  <a:lnTo>
                    <a:pt x="15759" y="7124"/>
                  </a:lnTo>
                  <a:cubicBezTo>
                    <a:pt x="16726" y="7545"/>
                    <a:pt x="17742" y="7698"/>
                    <a:pt x="18751" y="7576"/>
                  </a:cubicBezTo>
                  <a:cubicBezTo>
                    <a:pt x="19743" y="7456"/>
                    <a:pt x="20710" y="7073"/>
                    <a:pt x="21600" y="6445"/>
                  </a:cubicBezTo>
                  <a:close/>
                </a:path>
              </a:pathLst>
            </a:custGeom>
            <a:solidFill>
              <a:schemeClr val="accent4"/>
            </a:solidFill>
            <a:ln>
              <a:noFill/>
            </a:ln>
          </p:spPr>
          <p:txBody>
            <a:bodyPr spcFirstLastPara="1" wrap="square" lIns="14275" tIns="14275" rIns="14275" bIns="14275" anchor="ctr" anchorCtr="0">
              <a:noAutofit/>
            </a:bodyPr>
            <a:lstStyle/>
            <a:p>
              <a:pPr marL="0" marR="0" lvl="0" indent="0" algn="l" rtl="0">
                <a:spcBef>
                  <a:spcPts val="0"/>
                </a:spcBef>
                <a:spcAft>
                  <a:spcPts val="0"/>
                </a:spcAft>
                <a:buNone/>
              </a:pPr>
              <a:endParaRPr sz="1200">
                <a:solidFill>
                  <a:srgbClr val="FFFFFF"/>
                </a:solidFill>
                <a:latin typeface="Lato Light"/>
                <a:ea typeface="Lato Light"/>
                <a:cs typeface="Lato Light"/>
                <a:sym typeface="Lato Light"/>
              </a:endParaRPr>
            </a:p>
          </p:txBody>
        </p:sp>
        <p:sp>
          <p:nvSpPr>
            <p:cNvPr id="162" name="Google Shape;162;p27"/>
            <p:cNvSpPr/>
            <p:nvPr/>
          </p:nvSpPr>
          <p:spPr>
            <a:xfrm>
              <a:off x="4311781" y="2799840"/>
              <a:ext cx="1526364" cy="1581913"/>
            </a:xfrm>
            <a:custGeom>
              <a:avLst/>
              <a:gdLst/>
              <a:ahLst/>
              <a:cxnLst/>
              <a:rect l="l" t="t" r="r" b="b"/>
              <a:pathLst>
                <a:path w="21600" h="21243" extrusionOk="0">
                  <a:moveTo>
                    <a:pt x="12593" y="0"/>
                  </a:moveTo>
                  <a:lnTo>
                    <a:pt x="21600" y="11784"/>
                  </a:lnTo>
                  <a:cubicBezTo>
                    <a:pt x="19267" y="15419"/>
                    <a:pt x="15759" y="18239"/>
                    <a:pt x="11598" y="19826"/>
                  </a:cubicBezTo>
                  <a:cubicBezTo>
                    <a:pt x="7919" y="21229"/>
                    <a:pt x="3894" y="21600"/>
                    <a:pt x="0" y="20896"/>
                  </a:cubicBezTo>
                  <a:lnTo>
                    <a:pt x="10857" y="6567"/>
                  </a:lnTo>
                  <a:cubicBezTo>
                    <a:pt x="11599" y="5663"/>
                    <a:pt x="12137" y="4623"/>
                    <a:pt x="12439" y="3514"/>
                  </a:cubicBezTo>
                  <a:cubicBezTo>
                    <a:pt x="12751" y="2366"/>
                    <a:pt x="12804" y="1168"/>
                    <a:pt x="12593" y="0"/>
                  </a:cubicBezTo>
                  <a:close/>
                </a:path>
              </a:pathLst>
            </a:custGeom>
            <a:solidFill>
              <a:schemeClr val="accent3"/>
            </a:solidFill>
            <a:ln>
              <a:noFill/>
            </a:ln>
          </p:spPr>
          <p:txBody>
            <a:bodyPr spcFirstLastPara="1" wrap="square" lIns="14275" tIns="14275" rIns="14275" bIns="14275" anchor="ctr" anchorCtr="0">
              <a:noAutofit/>
            </a:bodyPr>
            <a:lstStyle/>
            <a:p>
              <a:pPr marL="0" marR="0" lvl="0" indent="0" algn="l" rtl="0">
                <a:spcBef>
                  <a:spcPts val="0"/>
                </a:spcBef>
                <a:spcAft>
                  <a:spcPts val="0"/>
                </a:spcAft>
                <a:buNone/>
              </a:pPr>
              <a:endParaRPr sz="1200">
                <a:solidFill>
                  <a:srgbClr val="FFFFFF"/>
                </a:solidFill>
                <a:latin typeface="Lato Light"/>
                <a:ea typeface="Lato Light"/>
                <a:cs typeface="Lato Light"/>
                <a:sym typeface="Lato Light"/>
              </a:endParaRPr>
            </a:p>
          </p:txBody>
        </p:sp>
        <p:sp>
          <p:nvSpPr>
            <p:cNvPr id="163" name="Google Shape;163;p27"/>
            <p:cNvSpPr/>
            <p:nvPr/>
          </p:nvSpPr>
          <p:spPr>
            <a:xfrm>
              <a:off x="4676823" y="1946286"/>
              <a:ext cx="1378690" cy="1668222"/>
            </a:xfrm>
            <a:custGeom>
              <a:avLst/>
              <a:gdLst/>
              <a:ahLst/>
              <a:cxnLst/>
              <a:rect l="l" t="t" r="r" b="b"/>
              <a:pathLst>
                <a:path w="21337" h="21600" extrusionOk="0">
                  <a:moveTo>
                    <a:pt x="0" y="4387"/>
                  </a:moveTo>
                  <a:lnTo>
                    <a:pt x="15846" y="0"/>
                  </a:lnTo>
                  <a:cubicBezTo>
                    <a:pt x="19012" y="3104"/>
                    <a:pt x="20914" y="6970"/>
                    <a:pt x="21275" y="11038"/>
                  </a:cubicBezTo>
                  <a:cubicBezTo>
                    <a:pt x="21600" y="14704"/>
                    <a:pt x="20656" y="18371"/>
                    <a:pt x="18557" y="21600"/>
                  </a:cubicBezTo>
                  <a:lnTo>
                    <a:pt x="6371" y="7619"/>
                  </a:lnTo>
                  <a:cubicBezTo>
                    <a:pt x="5672" y="6816"/>
                    <a:pt x="4801" y="6128"/>
                    <a:pt x="3803" y="5590"/>
                  </a:cubicBezTo>
                  <a:cubicBezTo>
                    <a:pt x="2651" y="4968"/>
                    <a:pt x="1355" y="4558"/>
                    <a:pt x="0" y="4387"/>
                  </a:cubicBezTo>
                  <a:close/>
                </a:path>
              </a:pathLst>
            </a:custGeom>
            <a:solidFill>
              <a:schemeClr val="accent2"/>
            </a:solidFill>
            <a:ln>
              <a:noFill/>
            </a:ln>
          </p:spPr>
          <p:txBody>
            <a:bodyPr spcFirstLastPara="1" wrap="square" lIns="14275" tIns="14275" rIns="14275" bIns="14275" anchor="ctr" anchorCtr="0">
              <a:noAutofit/>
            </a:bodyPr>
            <a:lstStyle/>
            <a:p>
              <a:pPr marL="0" marR="0" lvl="0" indent="0" algn="l" rtl="0">
                <a:spcBef>
                  <a:spcPts val="0"/>
                </a:spcBef>
                <a:spcAft>
                  <a:spcPts val="0"/>
                </a:spcAft>
                <a:buNone/>
              </a:pPr>
              <a:endParaRPr sz="1300">
                <a:solidFill>
                  <a:schemeClr val="dk1"/>
                </a:solidFill>
                <a:latin typeface="Lato Light"/>
                <a:ea typeface="Lato Light"/>
                <a:cs typeface="Lato Light"/>
                <a:sym typeface="Lato Light"/>
              </a:endParaRPr>
            </a:p>
          </p:txBody>
        </p:sp>
        <p:sp>
          <p:nvSpPr>
            <p:cNvPr id="164" name="Google Shape;164;p27"/>
            <p:cNvSpPr txBox="1"/>
            <p:nvPr/>
          </p:nvSpPr>
          <p:spPr>
            <a:xfrm>
              <a:off x="4444343" y="1670781"/>
              <a:ext cx="312300" cy="280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GB" sz="1600" b="1">
                  <a:solidFill>
                    <a:schemeClr val="lt1"/>
                  </a:solidFill>
                  <a:latin typeface="Poppins"/>
                  <a:ea typeface="Poppins"/>
                  <a:cs typeface="Poppins"/>
                  <a:sym typeface="Poppins"/>
                </a:rPr>
                <a:t>01</a:t>
              </a:r>
              <a:endParaRPr sz="1600"/>
            </a:p>
          </p:txBody>
        </p:sp>
        <p:sp>
          <p:nvSpPr>
            <p:cNvPr id="165" name="Google Shape;165;p27"/>
            <p:cNvSpPr txBox="1"/>
            <p:nvPr/>
          </p:nvSpPr>
          <p:spPr>
            <a:xfrm>
              <a:off x="5443660" y="2500224"/>
              <a:ext cx="360600" cy="280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GB" sz="1600" b="1">
                  <a:solidFill>
                    <a:schemeClr val="lt1"/>
                  </a:solidFill>
                  <a:latin typeface="Poppins"/>
                  <a:ea typeface="Poppins"/>
                  <a:cs typeface="Poppins"/>
                  <a:sym typeface="Poppins"/>
                </a:rPr>
                <a:t>02</a:t>
              </a:r>
              <a:endParaRPr sz="1600"/>
            </a:p>
          </p:txBody>
        </p:sp>
        <p:sp>
          <p:nvSpPr>
            <p:cNvPr id="166" name="Google Shape;166;p27"/>
            <p:cNvSpPr txBox="1"/>
            <p:nvPr/>
          </p:nvSpPr>
          <p:spPr>
            <a:xfrm>
              <a:off x="4929328" y="3709325"/>
              <a:ext cx="368700" cy="280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GB" sz="1600" b="1">
                  <a:solidFill>
                    <a:schemeClr val="lt1"/>
                  </a:solidFill>
                  <a:latin typeface="Poppins"/>
                  <a:ea typeface="Poppins"/>
                  <a:cs typeface="Poppins"/>
                  <a:sym typeface="Poppins"/>
                </a:rPr>
                <a:t>03</a:t>
              </a:r>
              <a:endParaRPr sz="1600"/>
            </a:p>
          </p:txBody>
        </p:sp>
        <p:sp>
          <p:nvSpPr>
            <p:cNvPr id="167" name="Google Shape;167;p27"/>
            <p:cNvSpPr txBox="1"/>
            <p:nvPr/>
          </p:nvSpPr>
          <p:spPr>
            <a:xfrm>
              <a:off x="3677557" y="3598802"/>
              <a:ext cx="386700" cy="280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GB" sz="1600" b="1">
                  <a:solidFill>
                    <a:schemeClr val="lt1"/>
                  </a:solidFill>
                  <a:latin typeface="Poppins"/>
                  <a:ea typeface="Poppins"/>
                  <a:cs typeface="Poppins"/>
                  <a:sym typeface="Poppins"/>
                </a:rPr>
                <a:t>04</a:t>
              </a:r>
              <a:endParaRPr sz="1600"/>
            </a:p>
          </p:txBody>
        </p:sp>
        <p:sp>
          <p:nvSpPr>
            <p:cNvPr id="168" name="Google Shape;168;p27"/>
            <p:cNvSpPr txBox="1"/>
            <p:nvPr/>
          </p:nvSpPr>
          <p:spPr>
            <a:xfrm>
              <a:off x="3395840" y="2345006"/>
              <a:ext cx="380400" cy="280800"/>
            </a:xfrm>
            <a:prstGeom prst="rect">
              <a:avLst/>
            </a:prstGeom>
            <a:no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r>
                <a:rPr lang="en-GB" sz="1600" b="1">
                  <a:solidFill>
                    <a:schemeClr val="lt1"/>
                  </a:solidFill>
                  <a:latin typeface="Poppins"/>
                  <a:ea typeface="Poppins"/>
                  <a:cs typeface="Poppins"/>
                  <a:sym typeface="Poppins"/>
                </a:rPr>
                <a:t>05</a:t>
              </a:r>
              <a:endParaRPr sz="1600"/>
            </a:p>
          </p:txBody>
        </p:sp>
      </p:grpSp>
      <p:sp>
        <p:nvSpPr>
          <p:cNvPr id="169" name="Google Shape;169;p27"/>
          <p:cNvSpPr txBox="1">
            <a:spLocks noGrp="1"/>
          </p:cNvSpPr>
          <p:nvPr>
            <p:ph type="subTitle" idx="5"/>
          </p:nvPr>
        </p:nvSpPr>
        <p:spPr>
          <a:xfrm>
            <a:off x="6354875" y="3668350"/>
            <a:ext cx="2318400" cy="12162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oints 4_3">
  <p:cSld name="CUSTOM_3_1">
    <p:spTree>
      <p:nvGrpSpPr>
        <p:cNvPr id="1" name="Shape 170"/>
        <p:cNvGrpSpPr/>
        <p:nvPr/>
      </p:nvGrpSpPr>
      <p:grpSpPr>
        <a:xfrm>
          <a:off x="0" y="0"/>
          <a:ext cx="0" cy="0"/>
          <a:chOff x="0" y="0"/>
          <a:chExt cx="0" cy="0"/>
        </a:xfrm>
      </p:grpSpPr>
      <p:sp>
        <p:nvSpPr>
          <p:cNvPr id="171" name="Google Shape;171;p28"/>
          <p:cNvSpPr txBox="1"/>
          <p:nvPr/>
        </p:nvSpPr>
        <p:spPr>
          <a:xfrm>
            <a:off x="563145" y="1498175"/>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GB" sz="2000" b="1">
                <a:solidFill>
                  <a:schemeClr val="accent4"/>
                </a:solidFill>
                <a:latin typeface="Poppins"/>
                <a:ea typeface="Poppins"/>
                <a:cs typeface="Poppins"/>
                <a:sym typeface="Poppins"/>
              </a:rPr>
              <a:t>01</a:t>
            </a:r>
            <a:endParaRPr sz="2000">
              <a:solidFill>
                <a:schemeClr val="accent4"/>
              </a:solidFill>
            </a:endParaRPr>
          </a:p>
        </p:txBody>
      </p:sp>
      <p:sp>
        <p:nvSpPr>
          <p:cNvPr id="172" name="Google Shape;172;p28"/>
          <p:cNvSpPr txBox="1">
            <a:spLocks noGrp="1"/>
          </p:cNvSpPr>
          <p:nvPr>
            <p:ph type="title"/>
          </p:nvPr>
        </p:nvSpPr>
        <p:spPr>
          <a:xfrm>
            <a:off x="1245150" y="401725"/>
            <a:ext cx="6653700" cy="423600"/>
          </a:xfrm>
          <a:prstGeom prst="rect">
            <a:avLst/>
          </a:prstGeom>
        </p:spPr>
        <p:txBody>
          <a:bodyPr spcFirstLastPara="1" wrap="square" lIns="91425" tIns="91425" rIns="91425" bIns="91425" anchor="ctr" anchorCtr="0">
            <a:spAutoFit/>
          </a:bodyPr>
          <a:lstStyle>
            <a:lvl1pPr lvl="0" algn="ctr">
              <a:spcBef>
                <a:spcPts val="0"/>
              </a:spcBef>
              <a:spcAft>
                <a:spcPts val="0"/>
              </a:spcAft>
              <a:buSzPts val="2400"/>
              <a:buNone/>
              <a:defRPr sz="2400"/>
            </a:lvl1pPr>
            <a:lvl2pPr lvl="1">
              <a:spcBef>
                <a:spcPts val="0"/>
              </a:spcBef>
              <a:spcAft>
                <a:spcPts val="0"/>
              </a:spcAft>
              <a:buSzPts val="2800"/>
              <a:buNone/>
              <a:defRPr>
                <a:latin typeface="Lato Light"/>
                <a:ea typeface="Lato Light"/>
                <a:cs typeface="Lato Light"/>
                <a:sym typeface="Lato Light"/>
              </a:defRPr>
            </a:lvl2pPr>
            <a:lvl3pPr lvl="2">
              <a:spcBef>
                <a:spcPts val="0"/>
              </a:spcBef>
              <a:spcAft>
                <a:spcPts val="0"/>
              </a:spcAft>
              <a:buSzPts val="2800"/>
              <a:buNone/>
              <a:defRPr>
                <a:latin typeface="Lato Light"/>
                <a:ea typeface="Lato Light"/>
                <a:cs typeface="Lato Light"/>
                <a:sym typeface="Lato Light"/>
              </a:defRPr>
            </a:lvl3pPr>
            <a:lvl4pPr lvl="3">
              <a:spcBef>
                <a:spcPts val="0"/>
              </a:spcBef>
              <a:spcAft>
                <a:spcPts val="0"/>
              </a:spcAft>
              <a:buSzPts val="2800"/>
              <a:buNone/>
              <a:defRPr>
                <a:latin typeface="Lato Light"/>
                <a:ea typeface="Lato Light"/>
                <a:cs typeface="Lato Light"/>
                <a:sym typeface="Lato Light"/>
              </a:defRPr>
            </a:lvl4pPr>
            <a:lvl5pPr lvl="4">
              <a:spcBef>
                <a:spcPts val="0"/>
              </a:spcBef>
              <a:spcAft>
                <a:spcPts val="0"/>
              </a:spcAft>
              <a:buSzPts val="2800"/>
              <a:buNone/>
              <a:defRPr>
                <a:latin typeface="Lato Light"/>
                <a:ea typeface="Lato Light"/>
                <a:cs typeface="Lato Light"/>
                <a:sym typeface="Lato Light"/>
              </a:defRPr>
            </a:lvl5pPr>
            <a:lvl6pPr lvl="5">
              <a:spcBef>
                <a:spcPts val="0"/>
              </a:spcBef>
              <a:spcAft>
                <a:spcPts val="0"/>
              </a:spcAft>
              <a:buSzPts val="2800"/>
              <a:buNone/>
              <a:defRPr>
                <a:latin typeface="Lato Light"/>
                <a:ea typeface="Lato Light"/>
                <a:cs typeface="Lato Light"/>
                <a:sym typeface="Lato Light"/>
              </a:defRPr>
            </a:lvl6pPr>
            <a:lvl7pPr lvl="6">
              <a:spcBef>
                <a:spcPts val="0"/>
              </a:spcBef>
              <a:spcAft>
                <a:spcPts val="0"/>
              </a:spcAft>
              <a:buSzPts val="2800"/>
              <a:buNone/>
              <a:defRPr>
                <a:latin typeface="Lato Light"/>
                <a:ea typeface="Lato Light"/>
                <a:cs typeface="Lato Light"/>
                <a:sym typeface="Lato Light"/>
              </a:defRPr>
            </a:lvl7pPr>
            <a:lvl8pPr lvl="7">
              <a:spcBef>
                <a:spcPts val="0"/>
              </a:spcBef>
              <a:spcAft>
                <a:spcPts val="0"/>
              </a:spcAft>
              <a:buSzPts val="2800"/>
              <a:buNone/>
              <a:defRPr>
                <a:latin typeface="Lato Light"/>
                <a:ea typeface="Lato Light"/>
                <a:cs typeface="Lato Light"/>
                <a:sym typeface="Lato Light"/>
              </a:defRPr>
            </a:lvl8pPr>
            <a:lvl9pPr lvl="8">
              <a:spcBef>
                <a:spcPts val="0"/>
              </a:spcBef>
              <a:spcAft>
                <a:spcPts val="0"/>
              </a:spcAft>
              <a:buSzPts val="2800"/>
              <a:buNone/>
              <a:defRPr>
                <a:latin typeface="Lato Light"/>
                <a:ea typeface="Lato Light"/>
                <a:cs typeface="Lato Light"/>
                <a:sym typeface="Lato Light"/>
              </a:defRPr>
            </a:lvl9pPr>
          </a:lstStyle>
          <a:p>
            <a:endParaRPr/>
          </a:p>
        </p:txBody>
      </p:sp>
      <p:sp>
        <p:nvSpPr>
          <p:cNvPr id="173" name="Google Shape;173;p28"/>
          <p:cNvSpPr txBox="1">
            <a:spLocks noGrp="1"/>
          </p:cNvSpPr>
          <p:nvPr>
            <p:ph type="subTitle" idx="1"/>
          </p:nvPr>
        </p:nvSpPr>
        <p:spPr>
          <a:xfrm>
            <a:off x="1106375" y="1444225"/>
            <a:ext cx="2881500" cy="13020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
        <p:nvSpPr>
          <p:cNvPr id="174" name="Google Shape;174;p28"/>
          <p:cNvSpPr txBox="1"/>
          <p:nvPr/>
        </p:nvSpPr>
        <p:spPr>
          <a:xfrm>
            <a:off x="4944270" y="1498175"/>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GB" sz="2000" b="1">
                <a:solidFill>
                  <a:schemeClr val="accent4"/>
                </a:solidFill>
                <a:latin typeface="Poppins"/>
                <a:ea typeface="Poppins"/>
                <a:cs typeface="Poppins"/>
                <a:sym typeface="Poppins"/>
              </a:rPr>
              <a:t>02</a:t>
            </a:r>
            <a:endParaRPr sz="2000">
              <a:solidFill>
                <a:schemeClr val="accent4"/>
              </a:solidFill>
            </a:endParaRPr>
          </a:p>
        </p:txBody>
      </p:sp>
      <p:sp>
        <p:nvSpPr>
          <p:cNvPr id="175" name="Google Shape;175;p28"/>
          <p:cNvSpPr txBox="1">
            <a:spLocks noGrp="1"/>
          </p:cNvSpPr>
          <p:nvPr>
            <p:ph type="subTitle" idx="2"/>
          </p:nvPr>
        </p:nvSpPr>
        <p:spPr>
          <a:xfrm>
            <a:off x="5487500" y="1444225"/>
            <a:ext cx="2881500" cy="13020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
        <p:nvSpPr>
          <p:cNvPr id="176" name="Google Shape;176;p28"/>
          <p:cNvSpPr txBox="1"/>
          <p:nvPr/>
        </p:nvSpPr>
        <p:spPr>
          <a:xfrm>
            <a:off x="563145" y="3235425"/>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GB" sz="2000" b="1">
                <a:solidFill>
                  <a:schemeClr val="accent4"/>
                </a:solidFill>
                <a:latin typeface="Poppins"/>
                <a:ea typeface="Poppins"/>
                <a:cs typeface="Poppins"/>
                <a:sym typeface="Poppins"/>
              </a:rPr>
              <a:t>03</a:t>
            </a:r>
            <a:endParaRPr sz="2000">
              <a:solidFill>
                <a:schemeClr val="accent4"/>
              </a:solidFill>
            </a:endParaRPr>
          </a:p>
        </p:txBody>
      </p:sp>
      <p:sp>
        <p:nvSpPr>
          <p:cNvPr id="177" name="Google Shape;177;p28"/>
          <p:cNvSpPr txBox="1">
            <a:spLocks noGrp="1"/>
          </p:cNvSpPr>
          <p:nvPr>
            <p:ph type="subTitle" idx="3"/>
          </p:nvPr>
        </p:nvSpPr>
        <p:spPr>
          <a:xfrm>
            <a:off x="1106375" y="3174175"/>
            <a:ext cx="2881500" cy="13020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
        <p:nvSpPr>
          <p:cNvPr id="178" name="Google Shape;178;p28"/>
          <p:cNvSpPr txBox="1"/>
          <p:nvPr/>
        </p:nvSpPr>
        <p:spPr>
          <a:xfrm>
            <a:off x="4944270" y="3235425"/>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GB" sz="2000" b="1">
                <a:solidFill>
                  <a:schemeClr val="accent4"/>
                </a:solidFill>
                <a:latin typeface="Poppins"/>
                <a:ea typeface="Poppins"/>
                <a:cs typeface="Poppins"/>
                <a:sym typeface="Poppins"/>
              </a:rPr>
              <a:t>04</a:t>
            </a:r>
            <a:endParaRPr sz="2000">
              <a:solidFill>
                <a:schemeClr val="accent4"/>
              </a:solidFill>
            </a:endParaRPr>
          </a:p>
        </p:txBody>
      </p:sp>
      <p:sp>
        <p:nvSpPr>
          <p:cNvPr id="179" name="Google Shape;179;p28"/>
          <p:cNvSpPr txBox="1">
            <a:spLocks noGrp="1"/>
          </p:cNvSpPr>
          <p:nvPr>
            <p:ph type="subTitle" idx="4"/>
          </p:nvPr>
        </p:nvSpPr>
        <p:spPr>
          <a:xfrm>
            <a:off x="5487500" y="3174175"/>
            <a:ext cx="2881500" cy="13020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Tree>
  </p:cSld>
  <p:clrMapOvr>
    <a:masterClrMapping/>
  </p:clrMapOvr>
  <p:extLst>
    <p:ext uri="{DCECCB84-F9BA-43D5-87BE-67443E8EF086}">
      <p15:sldGuideLst xmlns:p15="http://schemas.microsoft.com/office/powerpoint/2012/main">
        <p15:guide id="1" pos="1404">
          <p15:clr>
            <a:srgbClr val="E46962"/>
          </p15:clr>
        </p15:guide>
        <p15:guide id="2" orient="horz" pos="979">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A_Title_Body_1">
  <p:cSld name="TITLE_1">
    <p:spTree>
      <p:nvGrpSpPr>
        <p:cNvPr id="1" name="Shape 59"/>
        <p:cNvGrpSpPr/>
        <p:nvPr/>
      </p:nvGrpSpPr>
      <p:grpSpPr>
        <a:xfrm>
          <a:off x="0" y="0"/>
          <a:ext cx="0" cy="0"/>
          <a:chOff x="0" y="0"/>
          <a:chExt cx="0" cy="0"/>
        </a:xfrm>
      </p:grpSpPr>
      <p:sp>
        <p:nvSpPr>
          <p:cNvPr id="60" name="Google Shape;6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61" name="Google Shape;61;p15"/>
          <p:cNvSpPr>
            <a:spLocks noGrp="1"/>
          </p:cNvSpPr>
          <p:nvPr>
            <p:ph type="pic" idx="2"/>
          </p:nvPr>
        </p:nvSpPr>
        <p:spPr>
          <a:xfrm>
            <a:off x="5756411" y="66975"/>
            <a:ext cx="3387600" cy="5076600"/>
          </a:xfrm>
          <a:prstGeom prst="roundRect">
            <a:avLst>
              <a:gd name="adj" fmla="val 0"/>
            </a:avLst>
          </a:prstGeom>
          <a:noFill/>
          <a:ln>
            <a:noFill/>
          </a:ln>
        </p:spPr>
      </p:sp>
      <p:sp>
        <p:nvSpPr>
          <p:cNvPr id="62" name="Google Shape;62;p15"/>
          <p:cNvSpPr txBox="1">
            <a:spLocks noGrp="1"/>
          </p:cNvSpPr>
          <p:nvPr>
            <p:ph type="title"/>
          </p:nvPr>
        </p:nvSpPr>
        <p:spPr>
          <a:xfrm>
            <a:off x="632175" y="650250"/>
            <a:ext cx="5046000" cy="726900"/>
          </a:xfrm>
          <a:prstGeom prst="rect">
            <a:avLst/>
          </a:prstGeom>
        </p:spPr>
        <p:txBody>
          <a:bodyPr spcFirstLastPara="1" wrap="square" lIns="91425" tIns="91425" rIns="91425" bIns="91425" anchor="ctr" anchorCtr="0">
            <a:sp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
        <p:nvSpPr>
          <p:cNvPr id="63" name="Google Shape;63;p15"/>
          <p:cNvSpPr txBox="1">
            <a:spLocks noGrp="1"/>
          </p:cNvSpPr>
          <p:nvPr>
            <p:ph type="subTitle" idx="1"/>
          </p:nvPr>
        </p:nvSpPr>
        <p:spPr>
          <a:xfrm>
            <a:off x="642700" y="1562500"/>
            <a:ext cx="4337400" cy="1964700"/>
          </a:xfrm>
          <a:prstGeom prst="rect">
            <a:avLst/>
          </a:prstGeom>
        </p:spPr>
        <p:txBody>
          <a:bodyPr spcFirstLastPara="1" wrap="square" lIns="91425" tIns="91425" rIns="91425" bIns="91425" anchor="t" anchorCtr="0">
            <a:spAutoFit/>
          </a:bodyPr>
          <a:lstStyle>
            <a:lvl1pPr lvl="0">
              <a:spcBef>
                <a:spcPts val="0"/>
              </a:spcBef>
              <a:spcAft>
                <a:spcPts val="0"/>
              </a:spcAft>
              <a:buSzPts val="13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guide id="3" pos="405">
          <p15:clr>
            <a:srgbClr val="E46962"/>
          </p15:clr>
        </p15:guide>
        <p15:guide id="4" orient="horz" pos="628">
          <p15:clr>
            <a:srgbClr val="E46962"/>
          </p15:clr>
        </p15:guide>
        <p15:guide id="5" pos="5328">
          <p15:clr>
            <a:srgbClr val="E46962"/>
          </p15:clr>
        </p15:guide>
        <p15:guide id="6" orient="horz" pos="984">
          <p15:clr>
            <a:srgbClr val="E46962"/>
          </p15:clr>
        </p15:guide>
        <p15:guide id="7" orient="horz" pos="1080">
          <p15:clr>
            <a:srgbClr val="E46962"/>
          </p15:clr>
        </p15:guide>
        <p15:guide id="8" orient="horz" pos="410">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A_Title_Body_2">
  <p:cSld name="TITLE_1_1">
    <p:spTree>
      <p:nvGrpSpPr>
        <p:cNvPr id="1" name="Shape 64"/>
        <p:cNvGrpSpPr/>
        <p:nvPr/>
      </p:nvGrpSpPr>
      <p:grpSpPr>
        <a:xfrm>
          <a:off x="0" y="0"/>
          <a:ext cx="0" cy="0"/>
          <a:chOff x="0" y="0"/>
          <a:chExt cx="0" cy="0"/>
        </a:xfrm>
      </p:grpSpPr>
      <p:sp>
        <p:nvSpPr>
          <p:cNvPr id="65" name="Google Shape;65;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66" name="Google Shape;66;p16"/>
          <p:cNvSpPr>
            <a:spLocks noGrp="1"/>
          </p:cNvSpPr>
          <p:nvPr>
            <p:ph type="pic" idx="2"/>
          </p:nvPr>
        </p:nvSpPr>
        <p:spPr>
          <a:xfrm>
            <a:off x="0" y="57700"/>
            <a:ext cx="3393900" cy="5085900"/>
          </a:xfrm>
          <a:prstGeom prst="roundRect">
            <a:avLst>
              <a:gd name="adj" fmla="val 0"/>
            </a:avLst>
          </a:prstGeom>
          <a:noFill/>
          <a:ln>
            <a:noFill/>
          </a:ln>
        </p:spPr>
      </p:sp>
      <p:sp>
        <p:nvSpPr>
          <p:cNvPr id="67" name="Google Shape;67;p16"/>
          <p:cNvSpPr txBox="1">
            <a:spLocks noGrp="1"/>
          </p:cNvSpPr>
          <p:nvPr>
            <p:ph type="subTitle" idx="1"/>
          </p:nvPr>
        </p:nvSpPr>
        <p:spPr>
          <a:xfrm>
            <a:off x="4135200" y="1595175"/>
            <a:ext cx="4176600" cy="1964700"/>
          </a:xfrm>
          <a:prstGeom prst="rect">
            <a:avLst/>
          </a:prstGeom>
        </p:spPr>
        <p:txBody>
          <a:bodyPr spcFirstLastPara="1" wrap="square" lIns="91425" tIns="91425" rIns="91425" bIns="91425" anchor="t" anchorCtr="0">
            <a:spAutoFit/>
          </a:bodyPr>
          <a:lstStyle>
            <a:lvl1pPr lvl="0">
              <a:spcBef>
                <a:spcPts val="0"/>
              </a:spcBef>
              <a:spcAft>
                <a:spcPts val="0"/>
              </a:spcAft>
              <a:buSzPts val="13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68" name="Google Shape;68;p16"/>
          <p:cNvSpPr txBox="1">
            <a:spLocks noGrp="1"/>
          </p:cNvSpPr>
          <p:nvPr>
            <p:ph type="title"/>
          </p:nvPr>
        </p:nvSpPr>
        <p:spPr>
          <a:xfrm>
            <a:off x="4135200" y="650250"/>
            <a:ext cx="4270500" cy="726900"/>
          </a:xfrm>
          <a:prstGeom prst="rect">
            <a:avLst/>
          </a:prstGeom>
        </p:spPr>
        <p:txBody>
          <a:bodyPr spcFirstLastPara="1" wrap="square" lIns="91425" tIns="91425" rIns="91425" bIns="91425" anchor="ctr" anchorCtr="0">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oints 2_1">
  <p:cSld name="TITLE_1_1_2">
    <p:spTree>
      <p:nvGrpSpPr>
        <p:cNvPr id="1" name="Shape 69"/>
        <p:cNvGrpSpPr/>
        <p:nvPr/>
      </p:nvGrpSpPr>
      <p:grpSpPr>
        <a:xfrm>
          <a:off x="0" y="0"/>
          <a:ext cx="0" cy="0"/>
          <a:chOff x="0" y="0"/>
          <a:chExt cx="0" cy="0"/>
        </a:xfrm>
      </p:grpSpPr>
      <p:sp>
        <p:nvSpPr>
          <p:cNvPr id="70" name="Google Shape;70;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71" name="Google Shape;71;p17"/>
          <p:cNvSpPr>
            <a:spLocks noGrp="1"/>
          </p:cNvSpPr>
          <p:nvPr>
            <p:ph type="pic" idx="2"/>
          </p:nvPr>
        </p:nvSpPr>
        <p:spPr>
          <a:xfrm>
            <a:off x="0" y="57700"/>
            <a:ext cx="3393900" cy="5085900"/>
          </a:xfrm>
          <a:prstGeom prst="roundRect">
            <a:avLst>
              <a:gd name="adj" fmla="val 0"/>
            </a:avLst>
          </a:prstGeom>
          <a:noFill/>
          <a:ln>
            <a:noFill/>
          </a:ln>
        </p:spPr>
      </p:sp>
      <p:sp>
        <p:nvSpPr>
          <p:cNvPr id="72" name="Google Shape;72;p17"/>
          <p:cNvSpPr txBox="1">
            <a:spLocks noGrp="1"/>
          </p:cNvSpPr>
          <p:nvPr>
            <p:ph type="title"/>
          </p:nvPr>
        </p:nvSpPr>
        <p:spPr>
          <a:xfrm>
            <a:off x="4135200" y="650250"/>
            <a:ext cx="4270500" cy="726900"/>
          </a:xfrm>
          <a:prstGeom prst="rect">
            <a:avLst/>
          </a:prstGeom>
        </p:spPr>
        <p:txBody>
          <a:bodyPr spcFirstLastPara="1" wrap="square" lIns="91425" tIns="91425" rIns="91425" bIns="91425" anchor="ctr" anchorCtr="0">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
        <p:nvSpPr>
          <p:cNvPr id="73" name="Google Shape;73;p17"/>
          <p:cNvSpPr txBox="1"/>
          <p:nvPr/>
        </p:nvSpPr>
        <p:spPr>
          <a:xfrm>
            <a:off x="4135195" y="1741075"/>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GB" sz="2000" b="1">
                <a:solidFill>
                  <a:schemeClr val="accent4"/>
                </a:solidFill>
                <a:latin typeface="Poppins"/>
                <a:ea typeface="Poppins"/>
                <a:cs typeface="Poppins"/>
                <a:sym typeface="Poppins"/>
              </a:rPr>
              <a:t>01</a:t>
            </a:r>
            <a:endParaRPr sz="2000">
              <a:solidFill>
                <a:schemeClr val="accent4"/>
              </a:solidFill>
            </a:endParaRPr>
          </a:p>
        </p:txBody>
      </p:sp>
      <p:sp>
        <p:nvSpPr>
          <p:cNvPr id="74" name="Google Shape;74;p17"/>
          <p:cNvSpPr txBox="1">
            <a:spLocks noGrp="1"/>
          </p:cNvSpPr>
          <p:nvPr>
            <p:ph type="subTitle" idx="1"/>
          </p:nvPr>
        </p:nvSpPr>
        <p:spPr>
          <a:xfrm>
            <a:off x="4678425" y="1687125"/>
            <a:ext cx="3727200" cy="9348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
        <p:nvSpPr>
          <p:cNvPr id="75" name="Google Shape;75;p17"/>
          <p:cNvSpPr txBox="1"/>
          <p:nvPr/>
        </p:nvSpPr>
        <p:spPr>
          <a:xfrm>
            <a:off x="4135195" y="2768100"/>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GB" sz="2000" b="1">
                <a:solidFill>
                  <a:schemeClr val="accent4"/>
                </a:solidFill>
                <a:latin typeface="Poppins"/>
                <a:ea typeface="Poppins"/>
                <a:cs typeface="Poppins"/>
                <a:sym typeface="Poppins"/>
              </a:rPr>
              <a:t>02</a:t>
            </a:r>
            <a:endParaRPr sz="2000">
              <a:solidFill>
                <a:schemeClr val="accent4"/>
              </a:solidFill>
            </a:endParaRPr>
          </a:p>
        </p:txBody>
      </p:sp>
      <p:sp>
        <p:nvSpPr>
          <p:cNvPr id="76" name="Google Shape;76;p17"/>
          <p:cNvSpPr txBox="1">
            <a:spLocks noGrp="1"/>
          </p:cNvSpPr>
          <p:nvPr>
            <p:ph type="subTitle" idx="3"/>
          </p:nvPr>
        </p:nvSpPr>
        <p:spPr>
          <a:xfrm>
            <a:off x="4678425" y="2726325"/>
            <a:ext cx="3727200" cy="9348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oints 2_2">
  <p:cSld name="TITLE_1_1_2_1">
    <p:spTree>
      <p:nvGrpSpPr>
        <p:cNvPr id="1" name="Shape 77"/>
        <p:cNvGrpSpPr/>
        <p:nvPr/>
      </p:nvGrpSpPr>
      <p:grpSpPr>
        <a:xfrm>
          <a:off x="0" y="0"/>
          <a:ext cx="0" cy="0"/>
          <a:chOff x="0" y="0"/>
          <a:chExt cx="0" cy="0"/>
        </a:xfrm>
      </p:grpSpPr>
      <p:sp>
        <p:nvSpPr>
          <p:cNvPr id="78" name="Google Shape;78;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79" name="Google Shape;79;p18"/>
          <p:cNvSpPr>
            <a:spLocks noGrp="1"/>
          </p:cNvSpPr>
          <p:nvPr>
            <p:ph type="pic" idx="2"/>
          </p:nvPr>
        </p:nvSpPr>
        <p:spPr>
          <a:xfrm>
            <a:off x="5750100" y="57700"/>
            <a:ext cx="3393900" cy="5085900"/>
          </a:xfrm>
          <a:prstGeom prst="roundRect">
            <a:avLst>
              <a:gd name="adj" fmla="val 0"/>
            </a:avLst>
          </a:prstGeom>
          <a:noFill/>
          <a:ln>
            <a:noFill/>
          </a:ln>
        </p:spPr>
      </p:sp>
      <p:sp>
        <p:nvSpPr>
          <p:cNvPr id="80" name="Google Shape;80;p18"/>
          <p:cNvSpPr txBox="1">
            <a:spLocks noGrp="1"/>
          </p:cNvSpPr>
          <p:nvPr>
            <p:ph type="title"/>
          </p:nvPr>
        </p:nvSpPr>
        <p:spPr>
          <a:xfrm>
            <a:off x="642700" y="650250"/>
            <a:ext cx="4270500" cy="726900"/>
          </a:xfrm>
          <a:prstGeom prst="rect">
            <a:avLst/>
          </a:prstGeom>
        </p:spPr>
        <p:txBody>
          <a:bodyPr spcFirstLastPara="1" wrap="square" lIns="91425" tIns="91425" rIns="91425" bIns="91425" anchor="ctr" anchorCtr="0">
            <a:norm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
        <p:nvSpPr>
          <p:cNvPr id="81" name="Google Shape;81;p18"/>
          <p:cNvSpPr txBox="1"/>
          <p:nvPr/>
        </p:nvSpPr>
        <p:spPr>
          <a:xfrm>
            <a:off x="642695" y="1741075"/>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GB" sz="2000" b="1">
                <a:solidFill>
                  <a:schemeClr val="accent4"/>
                </a:solidFill>
                <a:latin typeface="Poppins"/>
                <a:ea typeface="Poppins"/>
                <a:cs typeface="Poppins"/>
                <a:sym typeface="Poppins"/>
              </a:rPr>
              <a:t>01</a:t>
            </a:r>
            <a:endParaRPr sz="2000">
              <a:solidFill>
                <a:schemeClr val="accent4"/>
              </a:solidFill>
            </a:endParaRPr>
          </a:p>
        </p:txBody>
      </p:sp>
      <p:sp>
        <p:nvSpPr>
          <p:cNvPr id="82" name="Google Shape;82;p18"/>
          <p:cNvSpPr txBox="1">
            <a:spLocks noGrp="1"/>
          </p:cNvSpPr>
          <p:nvPr>
            <p:ph type="subTitle" idx="1"/>
          </p:nvPr>
        </p:nvSpPr>
        <p:spPr>
          <a:xfrm>
            <a:off x="1185925" y="1687125"/>
            <a:ext cx="3727200" cy="9348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
        <p:nvSpPr>
          <p:cNvPr id="83" name="Google Shape;83;p18"/>
          <p:cNvSpPr txBox="1"/>
          <p:nvPr/>
        </p:nvSpPr>
        <p:spPr>
          <a:xfrm>
            <a:off x="642695" y="2768100"/>
            <a:ext cx="474900" cy="307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GB" sz="2000" b="1">
                <a:solidFill>
                  <a:schemeClr val="accent4"/>
                </a:solidFill>
                <a:latin typeface="Poppins"/>
                <a:ea typeface="Poppins"/>
                <a:cs typeface="Poppins"/>
                <a:sym typeface="Poppins"/>
              </a:rPr>
              <a:t>02</a:t>
            </a:r>
            <a:endParaRPr sz="2000">
              <a:solidFill>
                <a:schemeClr val="accent4"/>
              </a:solidFill>
            </a:endParaRPr>
          </a:p>
        </p:txBody>
      </p:sp>
      <p:sp>
        <p:nvSpPr>
          <p:cNvPr id="84" name="Google Shape;84;p18"/>
          <p:cNvSpPr txBox="1">
            <a:spLocks noGrp="1"/>
          </p:cNvSpPr>
          <p:nvPr>
            <p:ph type="subTitle" idx="3"/>
          </p:nvPr>
        </p:nvSpPr>
        <p:spPr>
          <a:xfrm>
            <a:off x="1185925" y="2726325"/>
            <a:ext cx="3727200" cy="934800"/>
          </a:xfrm>
          <a:prstGeom prst="rect">
            <a:avLst/>
          </a:prstGeom>
        </p:spPr>
        <p:txBody>
          <a:bodyPr spcFirstLastPara="1" wrap="square" lIns="91425" tIns="91425" rIns="91425" bIns="91425" anchor="t" anchorCtr="0">
            <a:normAutofit/>
          </a:bodyPr>
          <a:lstStyle>
            <a:lvl1pPr lvl="0">
              <a:spcBef>
                <a:spcPts val="0"/>
              </a:spcBef>
              <a:spcAft>
                <a:spcPts val="0"/>
              </a:spcAft>
              <a:buSzPts val="1100"/>
              <a:buFont typeface="Open Sans Medium"/>
              <a:buNone/>
              <a:defRPr sz="1100">
                <a:latin typeface="Open Sans Medium"/>
                <a:ea typeface="Open Sans Medium"/>
                <a:cs typeface="Open Sans Medium"/>
                <a:sym typeface="Open Sans Medium"/>
              </a:defRPr>
            </a:lvl1pPr>
            <a:lvl2pPr lvl="1" algn="r">
              <a:spcBef>
                <a:spcPts val="0"/>
              </a:spcBef>
              <a:spcAft>
                <a:spcPts val="0"/>
              </a:spcAft>
              <a:buSzPts val="1100"/>
              <a:buNone/>
              <a:defRPr sz="1100"/>
            </a:lvl2pPr>
            <a:lvl3pPr lvl="2" algn="r">
              <a:spcBef>
                <a:spcPts val="0"/>
              </a:spcBef>
              <a:spcAft>
                <a:spcPts val="0"/>
              </a:spcAft>
              <a:buSzPts val="1100"/>
              <a:buNone/>
              <a:defRPr sz="1100"/>
            </a:lvl3pPr>
            <a:lvl4pPr lvl="3" algn="r">
              <a:spcBef>
                <a:spcPts val="0"/>
              </a:spcBef>
              <a:spcAft>
                <a:spcPts val="0"/>
              </a:spcAft>
              <a:buSzPts val="1100"/>
              <a:buNone/>
              <a:defRPr sz="1100"/>
            </a:lvl4pPr>
            <a:lvl5pPr lvl="4" algn="r">
              <a:spcBef>
                <a:spcPts val="0"/>
              </a:spcBef>
              <a:spcAft>
                <a:spcPts val="0"/>
              </a:spcAft>
              <a:buSzPts val="1100"/>
              <a:buNone/>
              <a:defRPr sz="1100"/>
            </a:lvl5pPr>
            <a:lvl6pPr lvl="5" algn="r">
              <a:spcBef>
                <a:spcPts val="0"/>
              </a:spcBef>
              <a:spcAft>
                <a:spcPts val="0"/>
              </a:spcAft>
              <a:buSzPts val="1100"/>
              <a:buNone/>
              <a:defRPr sz="1100"/>
            </a:lvl6pPr>
            <a:lvl7pPr lvl="6" algn="r">
              <a:spcBef>
                <a:spcPts val="0"/>
              </a:spcBef>
              <a:spcAft>
                <a:spcPts val="0"/>
              </a:spcAft>
              <a:buSzPts val="1100"/>
              <a:buNone/>
              <a:defRPr sz="1100"/>
            </a:lvl7pPr>
            <a:lvl8pPr lvl="7" algn="r">
              <a:spcBef>
                <a:spcPts val="0"/>
              </a:spcBef>
              <a:spcAft>
                <a:spcPts val="0"/>
              </a:spcAft>
              <a:buSzPts val="1100"/>
              <a:buNone/>
              <a:defRPr sz="1100"/>
            </a:lvl8pPr>
            <a:lvl9pPr lvl="8" algn="r">
              <a:spcBef>
                <a:spcPts val="0"/>
              </a:spcBef>
              <a:spcAft>
                <a:spcPts val="0"/>
              </a:spcAft>
              <a:buSzPts val="1100"/>
              <a:buNone/>
              <a:defRPr sz="1100"/>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664">
          <p15:clr>
            <a:srgbClr val="E46962"/>
          </p15:clr>
        </p15:guide>
        <p15:guide id="3" pos="405">
          <p15:clr>
            <a:srgbClr val="E46962"/>
          </p15:clr>
        </p15:guide>
        <p15:guide id="4" pos="5328">
          <p15:clr>
            <a:srgbClr val="E46962"/>
          </p15:clr>
        </p15:guide>
        <p15:guide id="5" orient="horz" pos="409">
          <p15:clr>
            <a:srgbClr val="E46962"/>
          </p15:clr>
        </p15:guide>
        <p15:guide id="6" orient="horz" pos="1005">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A_Title_Body_3">
  <p:cSld name="TITLE_1_1_1">
    <p:spTree>
      <p:nvGrpSpPr>
        <p:cNvPr id="1" name="Shape 95"/>
        <p:cNvGrpSpPr/>
        <p:nvPr/>
      </p:nvGrpSpPr>
      <p:grpSpPr>
        <a:xfrm>
          <a:off x="0" y="0"/>
          <a:ext cx="0" cy="0"/>
          <a:chOff x="0" y="0"/>
          <a:chExt cx="0" cy="0"/>
        </a:xfrm>
      </p:grpSpPr>
      <p:sp>
        <p:nvSpPr>
          <p:cNvPr id="96" name="Google Shape;96;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97" name="Google Shape;97;p20"/>
          <p:cNvSpPr txBox="1">
            <a:spLocks noGrp="1"/>
          </p:cNvSpPr>
          <p:nvPr>
            <p:ph type="subTitle" idx="1"/>
          </p:nvPr>
        </p:nvSpPr>
        <p:spPr>
          <a:xfrm>
            <a:off x="383075" y="1798300"/>
            <a:ext cx="2469000" cy="4074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sz="12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98" name="Google Shape;98;p20"/>
          <p:cNvSpPr txBox="1">
            <a:spLocks noGrp="1"/>
          </p:cNvSpPr>
          <p:nvPr>
            <p:ph type="subTitle" idx="2"/>
          </p:nvPr>
        </p:nvSpPr>
        <p:spPr>
          <a:xfrm>
            <a:off x="3284763" y="1798300"/>
            <a:ext cx="2469000" cy="3951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sz="12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99" name="Google Shape;99;p20"/>
          <p:cNvSpPr txBox="1">
            <a:spLocks noGrp="1"/>
          </p:cNvSpPr>
          <p:nvPr>
            <p:ph type="title"/>
          </p:nvPr>
        </p:nvSpPr>
        <p:spPr>
          <a:xfrm>
            <a:off x="383075" y="900950"/>
            <a:ext cx="7753500" cy="636000"/>
          </a:xfrm>
          <a:prstGeom prst="rect">
            <a:avLst/>
          </a:prstGeom>
        </p:spPr>
        <p:txBody>
          <a:bodyPr spcFirstLastPara="1" wrap="square" lIns="91425" tIns="91425" rIns="91425" bIns="91425" anchor="ctr" anchorCtr="0">
            <a:sp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
        <p:nvSpPr>
          <p:cNvPr id="100" name="Google Shape;100;p20"/>
          <p:cNvSpPr txBox="1">
            <a:spLocks noGrp="1"/>
          </p:cNvSpPr>
          <p:nvPr>
            <p:ph type="subTitle" idx="3"/>
          </p:nvPr>
        </p:nvSpPr>
        <p:spPr>
          <a:xfrm>
            <a:off x="6186450" y="1798300"/>
            <a:ext cx="2469000" cy="3951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sz="12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guide id="3" orient="horz" pos="628">
          <p15:clr>
            <a:srgbClr val="E46962"/>
          </p15:clr>
        </p15:guide>
        <p15:guide id="4" pos="5328">
          <p15:clr>
            <a:srgbClr val="E46962"/>
          </p15:clr>
        </p15:guide>
        <p15:guide id="5" pos="288">
          <p15:clr>
            <a:srgbClr val="E46962"/>
          </p15:clr>
        </p15:guide>
        <p15:guide id="6" pos="1758">
          <p15:clr>
            <a:srgbClr val="E46962"/>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A_Title_Body_1_no_image">
  <p:cSld name="TITLE_1_1_1_2">
    <p:spTree>
      <p:nvGrpSpPr>
        <p:cNvPr id="1" name="Shape 101"/>
        <p:cNvGrpSpPr/>
        <p:nvPr/>
      </p:nvGrpSpPr>
      <p:grpSpPr>
        <a:xfrm>
          <a:off x="0" y="0"/>
          <a:ext cx="0" cy="0"/>
          <a:chOff x="0" y="0"/>
          <a:chExt cx="0" cy="0"/>
        </a:xfrm>
      </p:grpSpPr>
      <p:sp>
        <p:nvSpPr>
          <p:cNvPr id="102" name="Google Shape;102;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103" name="Google Shape;103;p21"/>
          <p:cNvSpPr txBox="1">
            <a:spLocks noGrp="1"/>
          </p:cNvSpPr>
          <p:nvPr>
            <p:ph type="subTitle" idx="1"/>
          </p:nvPr>
        </p:nvSpPr>
        <p:spPr>
          <a:xfrm>
            <a:off x="383075" y="1631475"/>
            <a:ext cx="7753500" cy="4074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sz="12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04" name="Google Shape;104;p21"/>
          <p:cNvSpPr txBox="1">
            <a:spLocks noGrp="1"/>
          </p:cNvSpPr>
          <p:nvPr>
            <p:ph type="title"/>
          </p:nvPr>
        </p:nvSpPr>
        <p:spPr>
          <a:xfrm>
            <a:off x="383075" y="900950"/>
            <a:ext cx="7753500" cy="636000"/>
          </a:xfrm>
          <a:prstGeom prst="rect">
            <a:avLst/>
          </a:prstGeom>
        </p:spPr>
        <p:txBody>
          <a:bodyPr spcFirstLastPara="1" wrap="square" lIns="91425" tIns="91425" rIns="91425" bIns="91425" anchor="ctr" anchorCtr="0">
            <a:spAutoFit/>
          </a:bodyPr>
          <a:lstStyle>
            <a:lvl1pPr lvl="0">
              <a:spcBef>
                <a:spcPts val="0"/>
              </a:spcBef>
              <a:spcAft>
                <a:spcPts val="0"/>
              </a:spcAft>
              <a:buSzPts val="2400"/>
              <a:buNone/>
              <a:defRPr sz="2400"/>
            </a:lvl1pPr>
            <a:lvl2pPr lvl="1">
              <a:spcBef>
                <a:spcPts val="0"/>
              </a:spcBef>
              <a:spcAft>
                <a:spcPts val="0"/>
              </a:spcAft>
              <a:buSzPts val="2800"/>
              <a:buNone/>
              <a:defRPr>
                <a:latin typeface="Poppins"/>
                <a:ea typeface="Poppins"/>
                <a:cs typeface="Poppins"/>
                <a:sym typeface="Poppins"/>
              </a:defRPr>
            </a:lvl2pPr>
            <a:lvl3pPr lvl="2">
              <a:spcBef>
                <a:spcPts val="0"/>
              </a:spcBef>
              <a:spcAft>
                <a:spcPts val="0"/>
              </a:spcAft>
              <a:buSzPts val="2800"/>
              <a:buNone/>
              <a:defRPr>
                <a:latin typeface="Poppins"/>
                <a:ea typeface="Poppins"/>
                <a:cs typeface="Poppins"/>
                <a:sym typeface="Poppins"/>
              </a:defRPr>
            </a:lvl3pPr>
            <a:lvl4pPr lvl="3">
              <a:spcBef>
                <a:spcPts val="0"/>
              </a:spcBef>
              <a:spcAft>
                <a:spcPts val="0"/>
              </a:spcAft>
              <a:buSzPts val="2800"/>
              <a:buNone/>
              <a:defRPr>
                <a:latin typeface="Poppins"/>
                <a:ea typeface="Poppins"/>
                <a:cs typeface="Poppins"/>
                <a:sym typeface="Poppins"/>
              </a:defRPr>
            </a:lvl4pPr>
            <a:lvl5pPr lvl="4">
              <a:spcBef>
                <a:spcPts val="0"/>
              </a:spcBef>
              <a:spcAft>
                <a:spcPts val="0"/>
              </a:spcAft>
              <a:buSzPts val="2800"/>
              <a:buNone/>
              <a:defRPr>
                <a:latin typeface="Poppins"/>
                <a:ea typeface="Poppins"/>
                <a:cs typeface="Poppins"/>
                <a:sym typeface="Poppins"/>
              </a:defRPr>
            </a:lvl5pPr>
            <a:lvl6pPr lvl="5">
              <a:spcBef>
                <a:spcPts val="0"/>
              </a:spcBef>
              <a:spcAft>
                <a:spcPts val="0"/>
              </a:spcAft>
              <a:buSzPts val="2800"/>
              <a:buNone/>
              <a:defRPr>
                <a:latin typeface="Poppins"/>
                <a:ea typeface="Poppins"/>
                <a:cs typeface="Poppins"/>
                <a:sym typeface="Poppins"/>
              </a:defRPr>
            </a:lvl6pPr>
            <a:lvl7pPr lvl="6">
              <a:spcBef>
                <a:spcPts val="0"/>
              </a:spcBef>
              <a:spcAft>
                <a:spcPts val="0"/>
              </a:spcAft>
              <a:buSzPts val="2800"/>
              <a:buNone/>
              <a:defRPr>
                <a:latin typeface="Poppins"/>
                <a:ea typeface="Poppins"/>
                <a:cs typeface="Poppins"/>
                <a:sym typeface="Poppins"/>
              </a:defRPr>
            </a:lvl7pPr>
            <a:lvl8pPr lvl="7">
              <a:spcBef>
                <a:spcPts val="0"/>
              </a:spcBef>
              <a:spcAft>
                <a:spcPts val="0"/>
              </a:spcAft>
              <a:buSzPts val="2800"/>
              <a:buNone/>
              <a:defRPr>
                <a:latin typeface="Poppins"/>
                <a:ea typeface="Poppins"/>
                <a:cs typeface="Poppins"/>
                <a:sym typeface="Poppins"/>
              </a:defRPr>
            </a:lvl8pPr>
            <a:lvl9pPr lvl="8">
              <a:spcBef>
                <a:spcPts val="0"/>
              </a:spcBef>
              <a:spcAft>
                <a:spcPts val="0"/>
              </a:spcAft>
              <a:buSzPts val="2800"/>
              <a:buNone/>
              <a:defRPr>
                <a:latin typeface="Poppins"/>
                <a:ea typeface="Poppins"/>
                <a:cs typeface="Poppins"/>
                <a:sym typeface="Poppins"/>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guide id="3" orient="horz" pos="628">
          <p15:clr>
            <a:srgbClr val="E46962"/>
          </p15:clr>
        </p15:guide>
        <p15:guide id="4" pos="5328">
          <p15:clr>
            <a:srgbClr val="E46962"/>
          </p15:clr>
        </p15:guide>
        <p15:guide id="5" pos="288">
          <p15:clr>
            <a:srgbClr val="E46962"/>
          </p15:clr>
        </p15:guide>
        <p15:guide id="6" pos="1758">
          <p15:clr>
            <a:srgbClr val="E46962"/>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A_Outro_1">
  <p:cSld name="TITLE_1_1_1_1">
    <p:spTree>
      <p:nvGrpSpPr>
        <p:cNvPr id="1" name="Shape 105"/>
        <p:cNvGrpSpPr/>
        <p:nvPr/>
      </p:nvGrpSpPr>
      <p:grpSpPr>
        <a:xfrm>
          <a:off x="0" y="0"/>
          <a:ext cx="0" cy="0"/>
          <a:chOff x="0" y="0"/>
          <a:chExt cx="0" cy="0"/>
        </a:xfrm>
      </p:grpSpPr>
      <p:sp>
        <p:nvSpPr>
          <p:cNvPr id="106" name="Google Shape;106;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107" name="Google Shape;107;p22"/>
          <p:cNvSpPr txBox="1">
            <a:spLocks noGrp="1"/>
          </p:cNvSpPr>
          <p:nvPr>
            <p:ph type="title"/>
          </p:nvPr>
        </p:nvSpPr>
        <p:spPr>
          <a:xfrm>
            <a:off x="530400" y="2208300"/>
            <a:ext cx="8083200" cy="726900"/>
          </a:xfrm>
          <a:prstGeom prst="rect">
            <a:avLst/>
          </a:prstGeom>
        </p:spPr>
        <p:txBody>
          <a:bodyPr spcFirstLastPara="1" wrap="square" lIns="91425" tIns="91425" rIns="91425" bIns="91425" anchor="ctr" anchorCtr="0">
            <a:spAutoFit/>
          </a:bodyPr>
          <a:lstStyle>
            <a:lvl1pPr lvl="0" algn="ctr">
              <a:spcBef>
                <a:spcPts val="0"/>
              </a:spcBef>
              <a:spcAft>
                <a:spcPts val="0"/>
              </a:spcAft>
              <a:buSzPts val="2800"/>
              <a:buNone/>
              <a:defRPr/>
            </a:lvl1pPr>
            <a:lvl2pPr lvl="1" algn="ctr">
              <a:spcBef>
                <a:spcPts val="0"/>
              </a:spcBef>
              <a:spcAft>
                <a:spcPts val="0"/>
              </a:spcAft>
              <a:buSzPts val="2800"/>
              <a:buNone/>
              <a:defRPr>
                <a:latin typeface="Poppins"/>
                <a:ea typeface="Poppins"/>
                <a:cs typeface="Poppins"/>
                <a:sym typeface="Poppins"/>
              </a:defRPr>
            </a:lvl2pPr>
            <a:lvl3pPr lvl="2" algn="ctr">
              <a:spcBef>
                <a:spcPts val="0"/>
              </a:spcBef>
              <a:spcAft>
                <a:spcPts val="0"/>
              </a:spcAft>
              <a:buSzPts val="2800"/>
              <a:buNone/>
              <a:defRPr>
                <a:latin typeface="Poppins"/>
                <a:ea typeface="Poppins"/>
                <a:cs typeface="Poppins"/>
                <a:sym typeface="Poppins"/>
              </a:defRPr>
            </a:lvl3pPr>
            <a:lvl4pPr lvl="3" algn="ctr">
              <a:spcBef>
                <a:spcPts val="0"/>
              </a:spcBef>
              <a:spcAft>
                <a:spcPts val="0"/>
              </a:spcAft>
              <a:buSzPts val="2800"/>
              <a:buNone/>
              <a:defRPr>
                <a:latin typeface="Poppins"/>
                <a:ea typeface="Poppins"/>
                <a:cs typeface="Poppins"/>
                <a:sym typeface="Poppins"/>
              </a:defRPr>
            </a:lvl4pPr>
            <a:lvl5pPr lvl="4" algn="ctr">
              <a:spcBef>
                <a:spcPts val="0"/>
              </a:spcBef>
              <a:spcAft>
                <a:spcPts val="0"/>
              </a:spcAft>
              <a:buSzPts val="2800"/>
              <a:buNone/>
              <a:defRPr>
                <a:latin typeface="Poppins"/>
                <a:ea typeface="Poppins"/>
                <a:cs typeface="Poppins"/>
                <a:sym typeface="Poppins"/>
              </a:defRPr>
            </a:lvl5pPr>
            <a:lvl6pPr lvl="5" algn="ctr">
              <a:spcBef>
                <a:spcPts val="0"/>
              </a:spcBef>
              <a:spcAft>
                <a:spcPts val="0"/>
              </a:spcAft>
              <a:buSzPts val="2800"/>
              <a:buNone/>
              <a:defRPr>
                <a:latin typeface="Poppins"/>
                <a:ea typeface="Poppins"/>
                <a:cs typeface="Poppins"/>
                <a:sym typeface="Poppins"/>
              </a:defRPr>
            </a:lvl6pPr>
            <a:lvl7pPr lvl="6" algn="ctr">
              <a:spcBef>
                <a:spcPts val="0"/>
              </a:spcBef>
              <a:spcAft>
                <a:spcPts val="0"/>
              </a:spcAft>
              <a:buSzPts val="2800"/>
              <a:buNone/>
              <a:defRPr>
                <a:latin typeface="Poppins"/>
                <a:ea typeface="Poppins"/>
                <a:cs typeface="Poppins"/>
                <a:sym typeface="Poppins"/>
              </a:defRPr>
            </a:lvl7pPr>
            <a:lvl8pPr lvl="7" algn="ctr">
              <a:spcBef>
                <a:spcPts val="0"/>
              </a:spcBef>
              <a:spcAft>
                <a:spcPts val="0"/>
              </a:spcAft>
              <a:buSzPts val="2800"/>
              <a:buNone/>
              <a:defRPr>
                <a:latin typeface="Poppins"/>
                <a:ea typeface="Poppins"/>
                <a:cs typeface="Poppins"/>
                <a:sym typeface="Poppins"/>
              </a:defRPr>
            </a:lvl8pPr>
            <a:lvl9pPr lvl="8" algn="ctr">
              <a:spcBef>
                <a:spcPts val="0"/>
              </a:spcBef>
              <a:spcAft>
                <a:spcPts val="0"/>
              </a:spcAft>
              <a:buSzPts val="2800"/>
              <a:buNone/>
              <a:defRPr>
                <a:latin typeface="Poppins"/>
                <a:ea typeface="Poppins"/>
                <a:cs typeface="Poppins"/>
                <a:sym typeface="Poppins"/>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3240">
          <p15:clr>
            <a:srgbClr val="E46962"/>
          </p15:clr>
        </p15:guide>
        <p15:guide id="3" pos="405">
          <p15:clr>
            <a:srgbClr val="E46962"/>
          </p15:clr>
        </p15:guide>
        <p15:guide id="4" orient="horz" pos="628">
          <p15:clr>
            <a:srgbClr val="E46962"/>
          </p15:clr>
        </p15:guide>
        <p15:guide id="5" pos="5328">
          <p15:clr>
            <a:srgbClr val="E46962"/>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p:cSld name="CUSTOM">
    <p:spTree>
      <p:nvGrpSpPr>
        <p:cNvPr id="1" name="Shape 108"/>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Montserrat SemiBold"/>
              <a:buNone/>
              <a:defRPr sz="2800">
                <a:solidFill>
                  <a:schemeClr val="dk1"/>
                </a:solidFill>
                <a:latin typeface="Montserrat SemiBold"/>
                <a:ea typeface="Montserrat SemiBold"/>
                <a:cs typeface="Montserrat SemiBold"/>
                <a:sym typeface="Montserrat SemiBo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spAutoFit/>
          </a:bodyPr>
          <a:lstStyle>
            <a:lvl1pPr marL="457200" lvl="0" indent="-311150">
              <a:lnSpc>
                <a:spcPct val="115000"/>
              </a:lnSpc>
              <a:spcBef>
                <a:spcPts val="0"/>
              </a:spcBef>
              <a:spcAft>
                <a:spcPts val="0"/>
              </a:spcAft>
              <a:buClr>
                <a:schemeClr val="dk2"/>
              </a:buClr>
              <a:buSzPts val="1300"/>
              <a:buFont typeface="Open Sans"/>
              <a:buChar char="●"/>
              <a:defRPr sz="1300">
                <a:solidFill>
                  <a:schemeClr val="dk2"/>
                </a:solidFill>
                <a:latin typeface="Open Sans"/>
                <a:ea typeface="Open Sans"/>
                <a:cs typeface="Open Sans"/>
                <a:sym typeface="Open Sans"/>
              </a:defRPr>
            </a:lvl1pPr>
            <a:lvl2pPr marL="914400" lvl="1" indent="-304800">
              <a:lnSpc>
                <a:spcPct val="115000"/>
              </a:lnSpc>
              <a:spcBef>
                <a:spcPts val="0"/>
              </a:spcBef>
              <a:spcAft>
                <a:spcPts val="0"/>
              </a:spcAft>
              <a:buClr>
                <a:schemeClr val="dk2"/>
              </a:buClr>
              <a:buSzPts val="1200"/>
              <a:buFont typeface="Open Sans"/>
              <a:buChar char="○"/>
              <a:defRPr sz="1200">
                <a:solidFill>
                  <a:schemeClr val="dk2"/>
                </a:solidFill>
                <a:latin typeface="Open Sans"/>
                <a:ea typeface="Open Sans"/>
                <a:cs typeface="Open Sans"/>
                <a:sym typeface="Open Sans"/>
              </a:defRPr>
            </a:lvl2pPr>
            <a:lvl3pPr marL="1371600" lvl="2" indent="-304800">
              <a:lnSpc>
                <a:spcPct val="115000"/>
              </a:lnSpc>
              <a:spcBef>
                <a:spcPts val="0"/>
              </a:spcBef>
              <a:spcAft>
                <a:spcPts val="0"/>
              </a:spcAft>
              <a:buClr>
                <a:schemeClr val="dk2"/>
              </a:buClr>
              <a:buSzPts val="1200"/>
              <a:buFont typeface="Open Sans"/>
              <a:buChar char="■"/>
              <a:defRPr sz="1200">
                <a:solidFill>
                  <a:schemeClr val="dk2"/>
                </a:solidFill>
                <a:latin typeface="Open Sans"/>
                <a:ea typeface="Open Sans"/>
                <a:cs typeface="Open Sans"/>
                <a:sym typeface="Open Sans"/>
              </a:defRPr>
            </a:lvl3pPr>
            <a:lvl4pPr marL="1828800" lvl="3" indent="-304800">
              <a:lnSpc>
                <a:spcPct val="115000"/>
              </a:lnSpc>
              <a:spcBef>
                <a:spcPts val="0"/>
              </a:spcBef>
              <a:spcAft>
                <a:spcPts val="0"/>
              </a:spcAft>
              <a:buClr>
                <a:schemeClr val="dk2"/>
              </a:buClr>
              <a:buSzPts val="1200"/>
              <a:buFont typeface="Open Sans"/>
              <a:buChar char="●"/>
              <a:defRPr sz="1200">
                <a:solidFill>
                  <a:schemeClr val="dk2"/>
                </a:solidFill>
                <a:latin typeface="Open Sans"/>
                <a:ea typeface="Open Sans"/>
                <a:cs typeface="Open Sans"/>
                <a:sym typeface="Open Sans"/>
              </a:defRPr>
            </a:lvl4pPr>
            <a:lvl5pPr marL="2286000" lvl="4" indent="-304800">
              <a:lnSpc>
                <a:spcPct val="115000"/>
              </a:lnSpc>
              <a:spcBef>
                <a:spcPts val="0"/>
              </a:spcBef>
              <a:spcAft>
                <a:spcPts val="0"/>
              </a:spcAft>
              <a:buClr>
                <a:schemeClr val="dk2"/>
              </a:buClr>
              <a:buSzPts val="1200"/>
              <a:buFont typeface="Open Sans"/>
              <a:buChar char="○"/>
              <a:defRPr sz="1200">
                <a:solidFill>
                  <a:schemeClr val="dk2"/>
                </a:solidFill>
                <a:latin typeface="Open Sans"/>
                <a:ea typeface="Open Sans"/>
                <a:cs typeface="Open Sans"/>
                <a:sym typeface="Open Sans"/>
              </a:defRPr>
            </a:lvl5pPr>
            <a:lvl6pPr marL="2743200" lvl="5" indent="-304800">
              <a:lnSpc>
                <a:spcPct val="115000"/>
              </a:lnSpc>
              <a:spcBef>
                <a:spcPts val="0"/>
              </a:spcBef>
              <a:spcAft>
                <a:spcPts val="0"/>
              </a:spcAft>
              <a:buClr>
                <a:schemeClr val="dk2"/>
              </a:buClr>
              <a:buSzPts val="1200"/>
              <a:buFont typeface="Open Sans"/>
              <a:buChar char="■"/>
              <a:defRPr sz="1200">
                <a:solidFill>
                  <a:schemeClr val="dk2"/>
                </a:solidFill>
                <a:latin typeface="Open Sans"/>
                <a:ea typeface="Open Sans"/>
                <a:cs typeface="Open Sans"/>
                <a:sym typeface="Open Sans"/>
              </a:defRPr>
            </a:lvl6pPr>
            <a:lvl7pPr marL="3200400" lvl="6" indent="-304800">
              <a:lnSpc>
                <a:spcPct val="115000"/>
              </a:lnSpc>
              <a:spcBef>
                <a:spcPts val="0"/>
              </a:spcBef>
              <a:spcAft>
                <a:spcPts val="0"/>
              </a:spcAft>
              <a:buClr>
                <a:schemeClr val="dk2"/>
              </a:buClr>
              <a:buSzPts val="1200"/>
              <a:buFont typeface="Open Sans"/>
              <a:buChar char="●"/>
              <a:defRPr sz="1200">
                <a:solidFill>
                  <a:schemeClr val="dk2"/>
                </a:solidFill>
                <a:latin typeface="Open Sans"/>
                <a:ea typeface="Open Sans"/>
                <a:cs typeface="Open Sans"/>
                <a:sym typeface="Open Sans"/>
              </a:defRPr>
            </a:lvl7pPr>
            <a:lvl8pPr marL="3657600" lvl="7" indent="-304800">
              <a:lnSpc>
                <a:spcPct val="115000"/>
              </a:lnSpc>
              <a:spcBef>
                <a:spcPts val="0"/>
              </a:spcBef>
              <a:spcAft>
                <a:spcPts val="0"/>
              </a:spcAft>
              <a:buClr>
                <a:schemeClr val="dk2"/>
              </a:buClr>
              <a:buSzPts val="1200"/>
              <a:buFont typeface="Open Sans"/>
              <a:buChar char="○"/>
              <a:defRPr sz="1200">
                <a:solidFill>
                  <a:schemeClr val="dk2"/>
                </a:solidFill>
                <a:latin typeface="Open Sans"/>
                <a:ea typeface="Open Sans"/>
                <a:cs typeface="Open Sans"/>
                <a:sym typeface="Open Sans"/>
              </a:defRPr>
            </a:lvl8pPr>
            <a:lvl9pPr marL="4114800" lvl="8" indent="-304800">
              <a:lnSpc>
                <a:spcPct val="115000"/>
              </a:lnSpc>
              <a:spcBef>
                <a:spcPts val="0"/>
              </a:spcBef>
              <a:spcAft>
                <a:spcPts val="0"/>
              </a:spcAft>
              <a:buClr>
                <a:schemeClr val="dk2"/>
              </a:buClr>
              <a:buSzPts val="1200"/>
              <a:buFont typeface="Open Sans"/>
              <a:buChar char="■"/>
              <a:defRPr sz="1200">
                <a:solidFill>
                  <a:schemeClr val="dk2"/>
                </a:solidFill>
                <a:latin typeface="Open Sans"/>
                <a:ea typeface="Open Sans"/>
                <a:cs typeface="Open Sans"/>
                <a:sym typeface="Open Sans"/>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
        <p:nvSpPr>
          <p:cNvPr id="54" name="Google Shape;54;p13"/>
          <p:cNvSpPr/>
          <p:nvPr/>
        </p:nvSpPr>
        <p:spPr>
          <a:xfrm>
            <a:off x="0" y="0"/>
            <a:ext cx="9144000" cy="63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ingularityhub.com/2016/10/04/a-computer-can-now-translate-languages-as-well-as-a-human/" TargetMode="Externa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uu.diva-portal.org/smash/get/diva2:1540841/FULLTEXT01.pdf" TargetMode="External"/><Relationship Id="rId7" Type="http://schemas.openxmlformats.org/officeDocument/2006/relationships/hyperlink" Target="https://www.irjmets.com/uploadedfiles/paper/volume3/issue_6_june_2021/12649/1628083502.pdf" TargetMode="External"/><Relationship Id="rId2" Type="http://schemas.openxmlformats.org/officeDocument/2006/relationships/hyperlink" Target="https://www.kaggle.com/code/adityabhambere/machine-translation-fr-en-with-bleu-score?scriptVersionId=154272184" TargetMode="External"/><Relationship Id="rId1" Type="http://schemas.openxmlformats.org/officeDocument/2006/relationships/slideLayout" Target="../slideLayouts/slideLayout2.xml"/><Relationship Id="rId6" Type="http://schemas.openxmlformats.org/officeDocument/2006/relationships/hyperlink" Target="https://www.researchgate.net/publication/347066090_The_use_of_machine_translation_algorithm_based_on_residual_and_LSTM_neural_network_in_translation_teaching" TargetMode="External"/><Relationship Id="rId5" Type="http://schemas.openxmlformats.org/officeDocument/2006/relationships/hyperlink" Target="https://journals.plos.org/plosone/article?id=10.1371/journal.pone.0240663" TargetMode="External"/><Relationship Id="rId4" Type="http://schemas.openxmlformats.org/officeDocument/2006/relationships/hyperlink" Target="https://www.ijraset.com/research-paper/language-translation-using-artificial-intelligenc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1"/>
          <p:cNvSpPr txBox="1">
            <a:spLocks noGrp="1"/>
          </p:cNvSpPr>
          <p:nvPr>
            <p:ph type="title"/>
          </p:nvPr>
        </p:nvSpPr>
        <p:spPr>
          <a:xfrm>
            <a:off x="732150" y="1432763"/>
            <a:ext cx="7679700" cy="726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Language Translation using AI/ML</a:t>
            </a:r>
            <a:br>
              <a:rPr lang="en-GB" dirty="0"/>
            </a:br>
            <a:endParaRPr dirty="0"/>
          </a:p>
        </p:txBody>
      </p:sp>
      <p:sp>
        <p:nvSpPr>
          <p:cNvPr id="195" name="Google Shape;195;p31"/>
          <p:cNvSpPr txBox="1">
            <a:spLocks noGrp="1"/>
          </p:cNvSpPr>
          <p:nvPr>
            <p:ph type="body" idx="1"/>
          </p:nvPr>
        </p:nvSpPr>
        <p:spPr>
          <a:xfrm>
            <a:off x="732150" y="2229500"/>
            <a:ext cx="7679700" cy="19596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GB" dirty="0"/>
              <a:t>An overview of language translation using LSTM algorithm, including the AI model LSTM, analysis in Jupyter Notebook, and displaying the results in </a:t>
            </a:r>
            <a:r>
              <a:rPr lang="en-GB" dirty="0" err="1"/>
              <a:t>Tkinter</a:t>
            </a:r>
            <a:r>
              <a:rPr lang="en-GB" dirty="0"/>
              <a:t> GUI</a:t>
            </a:r>
            <a:endParaRPr dirty="0"/>
          </a:p>
        </p:txBody>
      </p:sp>
      <p:pic>
        <p:nvPicPr>
          <p:cNvPr id="2" name="Picture 3" descr="Google DeepMind">
            <a:extLst>
              <a:ext uri="{FF2B5EF4-FFF2-40B4-BE49-F238E27FC236}">
                <a16:creationId xmlns:a16="http://schemas.microsoft.com/office/drawing/2014/main" id="{052853B6-AD7D-E23F-312D-02F74299D5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002280"/>
            <a:ext cx="3505200" cy="19596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FDD59F8-4BB7-24D5-1C45-443983B30CBB}"/>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571500" y="3002280"/>
            <a:ext cx="3785865" cy="195960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fade">
                                      <p:cBhvr>
                                        <p:cTn id="7" dur="500"/>
                                        <p:tgtEl>
                                          <p:spTgt spid="19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95">
                                            <p:txEl>
                                              <p:pRg st="0" end="0"/>
                                            </p:txEl>
                                          </p:spTgt>
                                        </p:tgtEl>
                                        <p:attrNameLst>
                                          <p:attrName>style.visibility</p:attrName>
                                        </p:attrNameLst>
                                      </p:cBhvr>
                                      <p:to>
                                        <p:strVal val="visible"/>
                                      </p:to>
                                    </p:set>
                                    <p:anim calcmode="lin" valueType="num">
                                      <p:cBhvr additive="base">
                                        <p:cTn id="12" dur="500" fill="hold"/>
                                        <p:tgtEl>
                                          <p:spTgt spid="195">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down)">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down)">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 grpId="0"/>
      <p:bldP spid="19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3A40733-62B9-E804-4772-36DB77A49F04}"/>
              </a:ext>
            </a:extLst>
          </p:cNvPr>
          <p:cNvSpPr>
            <a:spLocks noGrp="1"/>
          </p:cNvSpPr>
          <p:nvPr>
            <p:ph type="title"/>
          </p:nvPr>
        </p:nvSpPr>
        <p:spPr>
          <a:xfrm>
            <a:off x="416560" y="418746"/>
            <a:ext cx="8483600" cy="553968"/>
          </a:xfrm>
        </p:spPr>
        <p:txBody>
          <a:bodyPr/>
          <a:lstStyle/>
          <a:p>
            <a:r>
              <a:rPr lang="en-IN" dirty="0"/>
              <a:t>Result of Training  </a:t>
            </a:r>
          </a:p>
        </p:txBody>
      </p:sp>
      <p:sp>
        <p:nvSpPr>
          <p:cNvPr id="4" name="Subtitle 3">
            <a:extLst>
              <a:ext uri="{FF2B5EF4-FFF2-40B4-BE49-F238E27FC236}">
                <a16:creationId xmlns:a16="http://schemas.microsoft.com/office/drawing/2014/main" id="{BA00AC48-CBB8-0EA9-777A-4F0EE676AFE6}"/>
              </a:ext>
            </a:extLst>
          </p:cNvPr>
          <p:cNvSpPr>
            <a:spLocks noGrp="1"/>
          </p:cNvSpPr>
          <p:nvPr>
            <p:ph type="subTitle" idx="1"/>
          </p:nvPr>
        </p:nvSpPr>
        <p:spPr>
          <a:xfrm>
            <a:off x="416560" y="1188720"/>
            <a:ext cx="8483600" cy="414699"/>
          </a:xfrm>
        </p:spPr>
        <p:txBody>
          <a:bodyPr/>
          <a:lstStyle/>
          <a:p>
            <a:r>
              <a:rPr lang="en-IN" dirty="0"/>
              <a:t>The result after the model is trained and the loss of the model. </a:t>
            </a:r>
          </a:p>
        </p:txBody>
      </p:sp>
      <p:pic>
        <p:nvPicPr>
          <p:cNvPr id="6" name="Picture 5">
            <a:extLst>
              <a:ext uri="{FF2B5EF4-FFF2-40B4-BE49-F238E27FC236}">
                <a16:creationId xmlns:a16="http://schemas.microsoft.com/office/drawing/2014/main" id="{24F5C7FE-28E5-7B58-C3A5-71C52B2D8464}"/>
              </a:ext>
            </a:extLst>
          </p:cNvPr>
          <p:cNvPicPr>
            <a:picLocks noChangeAspect="1"/>
          </p:cNvPicPr>
          <p:nvPr/>
        </p:nvPicPr>
        <p:blipFill>
          <a:blip r:embed="rId2"/>
          <a:stretch>
            <a:fillRect/>
          </a:stretch>
        </p:blipFill>
        <p:spPr>
          <a:xfrm>
            <a:off x="193040" y="1760539"/>
            <a:ext cx="3243580" cy="2964214"/>
          </a:xfrm>
          <a:prstGeom prst="rect">
            <a:avLst/>
          </a:prstGeom>
        </p:spPr>
      </p:pic>
      <p:pic>
        <p:nvPicPr>
          <p:cNvPr id="8" name="Picture 7">
            <a:extLst>
              <a:ext uri="{FF2B5EF4-FFF2-40B4-BE49-F238E27FC236}">
                <a16:creationId xmlns:a16="http://schemas.microsoft.com/office/drawing/2014/main" id="{AAB9AEBC-21F4-8948-4FC4-AC7F309913F7}"/>
              </a:ext>
            </a:extLst>
          </p:cNvPr>
          <p:cNvPicPr>
            <a:picLocks noChangeAspect="1"/>
          </p:cNvPicPr>
          <p:nvPr/>
        </p:nvPicPr>
        <p:blipFill>
          <a:blip r:embed="rId3"/>
          <a:stretch>
            <a:fillRect/>
          </a:stretch>
        </p:blipFill>
        <p:spPr>
          <a:xfrm>
            <a:off x="3496310" y="1819425"/>
            <a:ext cx="3185160" cy="2835541"/>
          </a:xfrm>
          <a:prstGeom prst="rect">
            <a:avLst/>
          </a:prstGeom>
        </p:spPr>
      </p:pic>
      <p:pic>
        <p:nvPicPr>
          <p:cNvPr id="10" name="Picture 9">
            <a:extLst>
              <a:ext uri="{FF2B5EF4-FFF2-40B4-BE49-F238E27FC236}">
                <a16:creationId xmlns:a16="http://schemas.microsoft.com/office/drawing/2014/main" id="{6B154400-C891-0899-B8B4-2260F5BE3F0F}"/>
              </a:ext>
            </a:extLst>
          </p:cNvPr>
          <p:cNvPicPr>
            <a:picLocks noChangeAspect="1"/>
          </p:cNvPicPr>
          <p:nvPr/>
        </p:nvPicPr>
        <p:blipFill>
          <a:blip r:embed="rId4"/>
          <a:stretch>
            <a:fillRect/>
          </a:stretch>
        </p:blipFill>
        <p:spPr>
          <a:xfrm>
            <a:off x="6681470" y="1878312"/>
            <a:ext cx="2446172" cy="2776654"/>
          </a:xfrm>
          <a:prstGeom prst="rect">
            <a:avLst/>
          </a:prstGeom>
        </p:spPr>
      </p:pic>
    </p:spTree>
    <p:extLst>
      <p:ext uri="{BB962C8B-B14F-4D97-AF65-F5344CB8AC3E}">
        <p14:creationId xmlns:p14="http://schemas.microsoft.com/office/powerpoint/2010/main" val="34446703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9"/>
          <p:cNvSpPr txBox="1">
            <a:spLocks noGrp="1"/>
          </p:cNvSpPr>
          <p:nvPr>
            <p:ph type="title"/>
          </p:nvPr>
        </p:nvSpPr>
        <p:spPr>
          <a:xfrm>
            <a:off x="642937" y="198096"/>
            <a:ext cx="5046000" cy="5541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IN" dirty="0"/>
              <a:t>Methodology for training  </a:t>
            </a:r>
            <a:endParaRPr dirty="0"/>
          </a:p>
        </p:txBody>
      </p:sp>
      <p:sp>
        <p:nvSpPr>
          <p:cNvPr id="4" name="Subtitle 1">
            <a:extLst>
              <a:ext uri="{FF2B5EF4-FFF2-40B4-BE49-F238E27FC236}">
                <a16:creationId xmlns:a16="http://schemas.microsoft.com/office/drawing/2014/main" id="{B27F5E34-83D9-E904-E1A5-559FB83B357B}"/>
              </a:ext>
            </a:extLst>
          </p:cNvPr>
          <p:cNvSpPr>
            <a:spLocks noGrp="1" noChangeArrowheads="1"/>
          </p:cNvSpPr>
          <p:nvPr>
            <p:ph type="subTitle" idx="1"/>
          </p:nvPr>
        </p:nvSpPr>
        <p:spPr bwMode="auto">
          <a:xfrm>
            <a:off x="642937" y="752196"/>
            <a:ext cx="7902158" cy="24929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8088"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i="0" strike="noStrike" cap="none" normalizeH="0" baseline="0" dirty="0">
                <a:ln>
                  <a:noFill/>
                </a:ln>
                <a:solidFill>
                  <a:schemeClr val="tx1"/>
                </a:solidFill>
                <a:effectLst/>
                <a:latin typeface="-apple-system"/>
              </a:rPr>
              <a:t>Methodology to process, train and test the LSTM model is as follows –</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i="0" strike="noStrike" cap="none" normalizeH="0" baseline="0" dirty="0">
                <a:ln>
                  <a:noFill/>
                </a:ln>
                <a:solidFill>
                  <a:schemeClr val="tx1"/>
                </a:solidFill>
                <a:effectLst/>
                <a:latin typeface="-apple-system"/>
              </a:rPr>
              <a:t>Data Pre-processing – Here we use Pandas to perform pre-processing of the CSV file data i.e. the creat</a:t>
            </a:r>
            <a:r>
              <a:rPr lang="en-US" altLang="en-US" sz="1400" dirty="0">
                <a:latin typeface="-apple-system"/>
              </a:rPr>
              <a:t>e the train and test sets for further use</a:t>
            </a:r>
            <a:r>
              <a:rPr kumimoji="0" lang="en-US" altLang="en-US" sz="1400" i="0" strike="noStrike" cap="none" normalizeH="0" baseline="0" dirty="0">
                <a:ln>
                  <a:noFill/>
                </a:ln>
                <a:solidFill>
                  <a:schemeClr val="tx1"/>
                </a:solidFill>
                <a:effectLst/>
                <a:latin typeface="-apple-system"/>
              </a:rPr>
              <a:t>. </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lang="en-US" altLang="en-US" sz="1400" dirty="0">
                <a:latin typeface="-apple-system"/>
              </a:rPr>
              <a:t>Create and train model – Here the Kera's and NLTK libraries for ML/AI are used to build and train the model. It includes models like LSTM, ‘</a:t>
            </a:r>
            <a:r>
              <a:rPr lang="en-US" altLang="en-US" sz="1400" dirty="0" err="1">
                <a:latin typeface="-apple-system"/>
              </a:rPr>
              <a:t>corpus_belu</a:t>
            </a:r>
            <a:r>
              <a:rPr lang="en-US" altLang="en-US" sz="1400" dirty="0">
                <a:latin typeface="-apple-system"/>
              </a:rPr>
              <a:t>’, Tokenizer, etc.</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i="0" strike="noStrike" cap="none" normalizeH="0" baseline="0" dirty="0">
                <a:ln>
                  <a:noFill/>
                </a:ln>
                <a:solidFill>
                  <a:schemeClr val="tx1"/>
                </a:solidFill>
                <a:effectLst/>
                <a:latin typeface="-apple-system"/>
              </a:rPr>
              <a:t>Result o</a:t>
            </a:r>
            <a:r>
              <a:rPr lang="en-US" altLang="en-US" sz="1400" dirty="0">
                <a:latin typeface="-apple-system"/>
              </a:rPr>
              <a:t>n test set – Towards the end a portion of the dataset will be used to test the model.</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i="0" strike="noStrike" cap="none" normalizeH="0" baseline="0" dirty="0">
                <a:ln>
                  <a:noFill/>
                </a:ln>
                <a:solidFill>
                  <a:schemeClr val="tx1"/>
                </a:solidFill>
                <a:effectLst/>
                <a:latin typeface="-apple-system"/>
              </a:rPr>
              <a:t>Prediction evaluation</a:t>
            </a:r>
            <a:r>
              <a:rPr lang="en-US" altLang="en-US" sz="1400" dirty="0">
                <a:latin typeface="-apple-system"/>
              </a:rPr>
              <a:t> with BELU – Also BELU algorithm will be used to further investigate the accuracy of the LSTM model, here we use NLTK’s ‘</a:t>
            </a:r>
            <a:r>
              <a:rPr lang="en-US" altLang="en-US" sz="1400" dirty="0" err="1">
                <a:latin typeface="-apple-system"/>
              </a:rPr>
              <a:t>corpus_belu</a:t>
            </a:r>
            <a:r>
              <a:rPr lang="en-US" altLang="en-US" sz="1400" dirty="0">
                <a:latin typeface="-apple-system"/>
              </a:rPr>
              <a:t>’ method. </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lang="en-US" altLang="en-US" sz="1400" dirty="0">
                <a:latin typeface="-apple-system"/>
              </a:rPr>
              <a:t>The result  of the BELU score on training and test sets.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200" i="0" strike="noStrike" cap="none" normalizeH="0" baseline="0" dirty="0">
              <a:ln>
                <a:noFill/>
              </a:ln>
              <a:solidFill>
                <a:schemeClr val="tx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15CE66D7-55A6-854C-CA46-F4136E46AA53}"/>
              </a:ext>
            </a:extLst>
          </p:cNvPr>
          <p:cNvPicPr>
            <a:picLocks noChangeAspect="1"/>
          </p:cNvPicPr>
          <p:nvPr/>
        </p:nvPicPr>
        <p:blipFill>
          <a:blip r:embed="rId3"/>
          <a:stretch>
            <a:fillRect/>
          </a:stretch>
        </p:blipFill>
        <p:spPr>
          <a:xfrm>
            <a:off x="4826000" y="2822319"/>
            <a:ext cx="3317410" cy="2198749"/>
          </a:xfrm>
          <a:prstGeom prst="rect">
            <a:avLst/>
          </a:prstGeom>
        </p:spPr>
      </p:pic>
      <p:pic>
        <p:nvPicPr>
          <p:cNvPr id="6" name="Picture 5">
            <a:extLst>
              <a:ext uri="{FF2B5EF4-FFF2-40B4-BE49-F238E27FC236}">
                <a16:creationId xmlns:a16="http://schemas.microsoft.com/office/drawing/2014/main" id="{A6E533AF-CCC1-9D56-4745-768AF0DCA1E7}"/>
              </a:ext>
            </a:extLst>
          </p:cNvPr>
          <p:cNvPicPr>
            <a:picLocks noChangeAspect="1"/>
          </p:cNvPicPr>
          <p:nvPr/>
        </p:nvPicPr>
        <p:blipFill>
          <a:blip r:embed="rId4"/>
          <a:stretch>
            <a:fillRect/>
          </a:stretch>
        </p:blipFill>
        <p:spPr>
          <a:xfrm>
            <a:off x="1092039" y="2893580"/>
            <a:ext cx="2982121" cy="212748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8"/>
                                        </p:tgtEl>
                                        <p:attrNameLst>
                                          <p:attrName>style.visibility</p:attrName>
                                        </p:attrNameLst>
                                      </p:cBhvr>
                                      <p:to>
                                        <p:strVal val="visible"/>
                                      </p:to>
                                    </p:set>
                                    <p:animEffect transition="in" filter="fade">
                                      <p:cBhvr>
                                        <p:cTn id="7" dur="1000"/>
                                        <p:tgtEl>
                                          <p:spTgt spid="248"/>
                                        </p:tgtEl>
                                      </p:cBhvr>
                                    </p:animEffect>
                                    <p:anim calcmode="lin" valueType="num">
                                      <p:cBhvr>
                                        <p:cTn id="8" dur="1000" fill="hold"/>
                                        <p:tgtEl>
                                          <p:spTgt spid="248"/>
                                        </p:tgtEl>
                                        <p:attrNameLst>
                                          <p:attrName>ppt_x</p:attrName>
                                        </p:attrNameLst>
                                      </p:cBhvr>
                                      <p:tavLst>
                                        <p:tav tm="0">
                                          <p:val>
                                            <p:strVal val="#ppt_x"/>
                                          </p:val>
                                        </p:tav>
                                        <p:tav tm="100000">
                                          <p:val>
                                            <p:strVal val="#ppt_x"/>
                                          </p:val>
                                        </p:tav>
                                      </p:tavLst>
                                    </p:anim>
                                    <p:anim calcmode="lin" valueType="num">
                                      <p:cBhvr>
                                        <p:cTn id="9" dur="1000" fill="hold"/>
                                        <p:tgtEl>
                                          <p:spTgt spid="24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bg/>
                                          </p:spTgt>
                                        </p:tgtEl>
                                        <p:attrNameLst>
                                          <p:attrName>style.visibility</p:attrName>
                                        </p:attrNameLst>
                                      </p:cBhvr>
                                      <p:to>
                                        <p:strVal val="visible"/>
                                      </p:to>
                                    </p:set>
                                    <p:animEffect transition="in" filter="fade">
                                      <p:cBhvr>
                                        <p:cTn id="14" dur="1000"/>
                                        <p:tgtEl>
                                          <p:spTgt spid="4">
                                            <p:bg/>
                                          </p:spTgt>
                                        </p:tgtEl>
                                      </p:cBhvr>
                                    </p:animEffect>
                                    <p:anim calcmode="lin" valueType="num">
                                      <p:cBhvr>
                                        <p:cTn id="15" dur="1000" fill="hold"/>
                                        <p:tgtEl>
                                          <p:spTgt spid="4">
                                            <p:bg/>
                                          </p:spTgt>
                                        </p:tgtEl>
                                        <p:attrNameLst>
                                          <p:attrName>ppt_x</p:attrName>
                                        </p:attrNameLst>
                                      </p:cBhvr>
                                      <p:tavLst>
                                        <p:tav tm="0">
                                          <p:val>
                                            <p:strVal val="#ppt_x"/>
                                          </p:val>
                                        </p:tav>
                                        <p:tav tm="100000">
                                          <p:val>
                                            <p:strVal val="#ppt_x"/>
                                          </p:val>
                                        </p:tav>
                                      </p:tavLst>
                                    </p:anim>
                                    <p:anim calcmode="lin" valueType="num">
                                      <p:cBhvr>
                                        <p:cTn id="16" dur="1000" fill="hold"/>
                                        <p:tgtEl>
                                          <p:spTgt spid="4">
                                            <p:bg/>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fade">
                                      <p:cBhvr>
                                        <p:cTn id="21" dur="1000"/>
                                        <p:tgtEl>
                                          <p:spTgt spid="4">
                                            <p:txEl>
                                              <p:pRg st="0" end="0"/>
                                            </p:txEl>
                                          </p:spTgt>
                                        </p:tgtEl>
                                      </p:cBhvr>
                                    </p:animEffect>
                                    <p:anim calcmode="lin" valueType="num">
                                      <p:cBhvr>
                                        <p:cTn id="22"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1" end="1"/>
                                            </p:txEl>
                                          </p:spTgt>
                                        </p:tgtEl>
                                        <p:attrNameLst>
                                          <p:attrName>style.visibility</p:attrName>
                                        </p:attrNameLst>
                                      </p:cBhvr>
                                      <p:to>
                                        <p:strVal val="visible"/>
                                      </p:to>
                                    </p:set>
                                    <p:animEffect transition="in" filter="fade">
                                      <p:cBhvr>
                                        <p:cTn id="28" dur="1000"/>
                                        <p:tgtEl>
                                          <p:spTgt spid="4">
                                            <p:txEl>
                                              <p:pRg st="1" end="1"/>
                                            </p:txEl>
                                          </p:spTgt>
                                        </p:tgtEl>
                                      </p:cBhvr>
                                    </p:animEffect>
                                    <p:anim calcmode="lin" valueType="num">
                                      <p:cBhvr>
                                        <p:cTn id="29"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animEffect transition="in" filter="fade">
                                      <p:cBhvr>
                                        <p:cTn id="35" dur="1000"/>
                                        <p:tgtEl>
                                          <p:spTgt spid="4">
                                            <p:txEl>
                                              <p:pRg st="2" end="2"/>
                                            </p:txEl>
                                          </p:spTgt>
                                        </p:tgtEl>
                                      </p:cBhvr>
                                    </p:animEffect>
                                    <p:anim calcmode="lin" valueType="num">
                                      <p:cBhvr>
                                        <p:cTn id="36"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
                                            <p:txEl>
                                              <p:pRg st="3" end="3"/>
                                            </p:txEl>
                                          </p:spTgt>
                                        </p:tgtEl>
                                        <p:attrNameLst>
                                          <p:attrName>style.visibility</p:attrName>
                                        </p:attrNameLst>
                                      </p:cBhvr>
                                      <p:to>
                                        <p:strVal val="visible"/>
                                      </p:to>
                                    </p:set>
                                    <p:animEffect transition="in" filter="fade">
                                      <p:cBhvr>
                                        <p:cTn id="42" dur="1000"/>
                                        <p:tgtEl>
                                          <p:spTgt spid="4">
                                            <p:txEl>
                                              <p:pRg st="3" end="3"/>
                                            </p:txEl>
                                          </p:spTgt>
                                        </p:tgtEl>
                                      </p:cBhvr>
                                    </p:animEffect>
                                    <p:anim calcmode="lin" valueType="num">
                                      <p:cBhvr>
                                        <p:cTn id="43"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4">
                                            <p:txEl>
                                              <p:pRg st="4" end="4"/>
                                            </p:txEl>
                                          </p:spTgt>
                                        </p:tgtEl>
                                        <p:attrNameLst>
                                          <p:attrName>style.visibility</p:attrName>
                                        </p:attrNameLst>
                                      </p:cBhvr>
                                      <p:to>
                                        <p:strVal val="visible"/>
                                      </p:to>
                                    </p:set>
                                    <p:animEffect transition="in" filter="fade">
                                      <p:cBhvr>
                                        <p:cTn id="49" dur="1000"/>
                                        <p:tgtEl>
                                          <p:spTgt spid="4">
                                            <p:txEl>
                                              <p:pRg st="4" end="4"/>
                                            </p:txEl>
                                          </p:spTgt>
                                        </p:tgtEl>
                                      </p:cBhvr>
                                    </p:animEffect>
                                    <p:anim calcmode="lin" valueType="num">
                                      <p:cBhvr>
                                        <p:cTn id="50"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4">
                                            <p:txEl>
                                              <p:pRg st="5" end="5"/>
                                            </p:txEl>
                                          </p:spTgt>
                                        </p:tgtEl>
                                        <p:attrNameLst>
                                          <p:attrName>style.visibility</p:attrName>
                                        </p:attrNameLst>
                                      </p:cBhvr>
                                      <p:to>
                                        <p:strVal val="visible"/>
                                      </p:to>
                                    </p:set>
                                    <p:animEffect transition="in" filter="fade">
                                      <p:cBhvr>
                                        <p:cTn id="56" dur="1000"/>
                                        <p:tgtEl>
                                          <p:spTgt spid="4">
                                            <p:txEl>
                                              <p:pRg st="5" end="5"/>
                                            </p:txEl>
                                          </p:spTgt>
                                        </p:tgtEl>
                                      </p:cBhvr>
                                    </p:animEffect>
                                    <p:anim calcmode="lin" valueType="num">
                                      <p:cBhvr>
                                        <p:cTn id="57"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58"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anim calcmode="lin" valueType="num">
                                      <p:cBhvr additive="base">
                                        <p:cTn id="63" dur="500" fill="hold"/>
                                        <p:tgtEl>
                                          <p:spTgt spid="6"/>
                                        </p:tgtEl>
                                        <p:attrNameLst>
                                          <p:attrName>ppt_x</p:attrName>
                                        </p:attrNameLst>
                                      </p:cBhvr>
                                      <p:tavLst>
                                        <p:tav tm="0">
                                          <p:val>
                                            <p:strVal val="#ppt_x"/>
                                          </p:val>
                                        </p:tav>
                                        <p:tav tm="100000">
                                          <p:val>
                                            <p:strVal val="#ppt_x"/>
                                          </p:val>
                                        </p:tav>
                                      </p:tavLst>
                                    </p:anim>
                                    <p:anim calcmode="lin" valueType="num">
                                      <p:cBhvr additive="base">
                                        <p:cTn id="6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3"/>
                                        </p:tgtEl>
                                        <p:attrNameLst>
                                          <p:attrName>style.visibility</p:attrName>
                                        </p:attrNameLst>
                                      </p:cBhvr>
                                      <p:to>
                                        <p:strVal val="visible"/>
                                      </p:to>
                                    </p:set>
                                    <p:anim calcmode="lin" valueType="num">
                                      <p:cBhvr additive="base">
                                        <p:cTn id="69" dur="500" fill="hold"/>
                                        <p:tgtEl>
                                          <p:spTgt spid="3"/>
                                        </p:tgtEl>
                                        <p:attrNameLst>
                                          <p:attrName>ppt_x</p:attrName>
                                        </p:attrNameLst>
                                      </p:cBhvr>
                                      <p:tavLst>
                                        <p:tav tm="0">
                                          <p:val>
                                            <p:strVal val="#ppt_x"/>
                                          </p:val>
                                        </p:tav>
                                        <p:tav tm="100000">
                                          <p:val>
                                            <p:strVal val="#ppt_x"/>
                                          </p:val>
                                        </p:tav>
                                      </p:tavLst>
                                    </p:anim>
                                    <p:anim calcmode="lin" valueType="num">
                                      <p:cBhvr additive="base">
                                        <p:cTn id="7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 grpId="0"/>
      <p:bldP spid="4"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0"/>
          <p:cNvSpPr txBox="1">
            <a:spLocks noGrp="1"/>
          </p:cNvSpPr>
          <p:nvPr>
            <p:ph type="subTitle" idx="1"/>
          </p:nvPr>
        </p:nvSpPr>
        <p:spPr>
          <a:xfrm>
            <a:off x="6595075" y="2305850"/>
            <a:ext cx="2096100" cy="1360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GB" dirty="0"/>
              <a:t>Utilizing PIP libraries to build and demonstrate a simple application for translation</a:t>
            </a:r>
            <a:endParaRPr dirty="0"/>
          </a:p>
        </p:txBody>
      </p:sp>
      <p:sp>
        <p:nvSpPr>
          <p:cNvPr id="255" name="Google Shape;255;p40"/>
          <p:cNvSpPr txBox="1">
            <a:spLocks noGrp="1"/>
          </p:cNvSpPr>
          <p:nvPr>
            <p:ph type="title"/>
          </p:nvPr>
        </p:nvSpPr>
        <p:spPr>
          <a:xfrm>
            <a:off x="1730850" y="401725"/>
            <a:ext cx="5682300" cy="42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err="1"/>
              <a:t>Tkinter</a:t>
            </a:r>
            <a:r>
              <a:rPr lang="en-GB" dirty="0"/>
              <a:t> Based Translator App</a:t>
            </a:r>
            <a:endParaRPr dirty="0"/>
          </a:p>
        </p:txBody>
      </p:sp>
      <p:sp>
        <p:nvSpPr>
          <p:cNvPr id="256" name="Google Shape;256;p40"/>
          <p:cNvSpPr txBox="1">
            <a:spLocks noGrp="1"/>
          </p:cNvSpPr>
          <p:nvPr>
            <p:ph type="subTitle" idx="2"/>
          </p:nvPr>
        </p:nvSpPr>
        <p:spPr>
          <a:xfrm>
            <a:off x="467425" y="1394975"/>
            <a:ext cx="2198400" cy="822600"/>
          </a:xfrm>
          <a:prstGeom prst="rect">
            <a:avLst/>
          </a:prstGeom>
        </p:spPr>
        <p:txBody>
          <a:bodyPr spcFirstLastPara="1" wrap="square" lIns="91425" tIns="91425" rIns="91425" bIns="91425" anchor="t" anchorCtr="0">
            <a:noAutofit/>
          </a:bodyPr>
          <a:lstStyle/>
          <a:p>
            <a:pPr marL="0" lvl="0" indent="0" algn="r" rtl="0">
              <a:spcBef>
                <a:spcPts val="0"/>
              </a:spcBef>
              <a:spcAft>
                <a:spcPts val="1200"/>
              </a:spcAft>
              <a:buNone/>
            </a:pPr>
            <a:r>
              <a:rPr lang="en-GB" dirty="0"/>
              <a:t>Introduction to </a:t>
            </a:r>
            <a:r>
              <a:rPr lang="en-GB" dirty="0" err="1"/>
              <a:t>Tkinter</a:t>
            </a:r>
            <a:r>
              <a:rPr lang="en-GB" dirty="0"/>
              <a:t> GUI Library</a:t>
            </a:r>
            <a:endParaRPr dirty="0"/>
          </a:p>
        </p:txBody>
      </p:sp>
      <p:sp>
        <p:nvSpPr>
          <p:cNvPr id="257" name="Google Shape;257;p40"/>
          <p:cNvSpPr txBox="1">
            <a:spLocks noGrp="1"/>
          </p:cNvSpPr>
          <p:nvPr>
            <p:ph type="subTitle" idx="3"/>
          </p:nvPr>
        </p:nvSpPr>
        <p:spPr>
          <a:xfrm>
            <a:off x="456700" y="3405075"/>
            <a:ext cx="2361600" cy="885000"/>
          </a:xfrm>
          <a:prstGeom prst="rect">
            <a:avLst/>
          </a:prstGeom>
        </p:spPr>
        <p:txBody>
          <a:bodyPr spcFirstLastPara="1" wrap="square" lIns="91425" tIns="91425" rIns="91425" bIns="91425" anchor="t" anchorCtr="0">
            <a:noAutofit/>
          </a:bodyPr>
          <a:lstStyle/>
          <a:p>
            <a:pPr marL="0" lvl="0" indent="0" algn="r" rtl="0">
              <a:spcBef>
                <a:spcPts val="0"/>
              </a:spcBef>
              <a:spcAft>
                <a:spcPts val="1200"/>
              </a:spcAft>
              <a:buNone/>
            </a:pPr>
            <a:r>
              <a:rPr lang="en-GB" dirty="0"/>
              <a:t>Purpose of this app translation</a:t>
            </a:r>
            <a:endParaRPr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55"/>
                                        </p:tgtEl>
                                        <p:attrNameLst>
                                          <p:attrName>style.visibility</p:attrName>
                                        </p:attrNameLst>
                                      </p:cBhvr>
                                      <p:to>
                                        <p:strVal val="visible"/>
                                      </p:to>
                                    </p:set>
                                    <p:animEffect transition="in" filter="fade">
                                      <p:cBhvr>
                                        <p:cTn id="7" dur="1000"/>
                                        <p:tgtEl>
                                          <p:spTgt spid="255"/>
                                        </p:tgtEl>
                                      </p:cBhvr>
                                    </p:animEffect>
                                    <p:anim calcmode="lin" valueType="num">
                                      <p:cBhvr>
                                        <p:cTn id="8" dur="1000" fill="hold"/>
                                        <p:tgtEl>
                                          <p:spTgt spid="255"/>
                                        </p:tgtEl>
                                        <p:attrNameLst>
                                          <p:attrName>ppt_x</p:attrName>
                                        </p:attrNameLst>
                                      </p:cBhvr>
                                      <p:tavLst>
                                        <p:tav tm="0">
                                          <p:val>
                                            <p:strVal val="#ppt_x"/>
                                          </p:val>
                                        </p:tav>
                                        <p:tav tm="100000">
                                          <p:val>
                                            <p:strVal val="#ppt_x"/>
                                          </p:val>
                                        </p:tav>
                                      </p:tavLst>
                                    </p:anim>
                                    <p:anim calcmode="lin" valueType="num">
                                      <p:cBhvr>
                                        <p:cTn id="9" dur="1000" fill="hold"/>
                                        <p:tgtEl>
                                          <p:spTgt spid="25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56">
                                            <p:txEl>
                                              <p:pRg st="0" end="0"/>
                                            </p:txEl>
                                          </p:spTgt>
                                        </p:tgtEl>
                                        <p:attrNameLst>
                                          <p:attrName>style.visibility</p:attrName>
                                        </p:attrNameLst>
                                      </p:cBhvr>
                                      <p:to>
                                        <p:strVal val="visible"/>
                                      </p:to>
                                    </p:set>
                                    <p:animEffect transition="in" filter="fade">
                                      <p:cBhvr>
                                        <p:cTn id="14" dur="1000"/>
                                        <p:tgtEl>
                                          <p:spTgt spid="256">
                                            <p:txEl>
                                              <p:pRg st="0" end="0"/>
                                            </p:txEl>
                                          </p:spTgt>
                                        </p:tgtEl>
                                      </p:cBhvr>
                                    </p:animEffect>
                                    <p:anim calcmode="lin" valueType="num">
                                      <p:cBhvr>
                                        <p:cTn id="15" dur="1000" fill="hold"/>
                                        <p:tgtEl>
                                          <p:spTgt spid="256">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5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54">
                                            <p:txEl>
                                              <p:pRg st="0" end="0"/>
                                            </p:txEl>
                                          </p:spTgt>
                                        </p:tgtEl>
                                        <p:attrNameLst>
                                          <p:attrName>style.visibility</p:attrName>
                                        </p:attrNameLst>
                                      </p:cBhvr>
                                      <p:to>
                                        <p:strVal val="visible"/>
                                      </p:to>
                                    </p:set>
                                    <p:animEffect transition="in" filter="fade">
                                      <p:cBhvr>
                                        <p:cTn id="21" dur="1000"/>
                                        <p:tgtEl>
                                          <p:spTgt spid="254">
                                            <p:txEl>
                                              <p:pRg st="0" end="0"/>
                                            </p:txEl>
                                          </p:spTgt>
                                        </p:tgtEl>
                                      </p:cBhvr>
                                    </p:animEffect>
                                    <p:anim calcmode="lin" valueType="num">
                                      <p:cBhvr>
                                        <p:cTn id="22" dur="1000" fill="hold"/>
                                        <p:tgtEl>
                                          <p:spTgt spid="254">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25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57">
                                            <p:txEl>
                                              <p:pRg st="0" end="0"/>
                                            </p:txEl>
                                          </p:spTgt>
                                        </p:tgtEl>
                                        <p:attrNameLst>
                                          <p:attrName>style.visibility</p:attrName>
                                        </p:attrNameLst>
                                      </p:cBhvr>
                                      <p:to>
                                        <p:strVal val="visible"/>
                                      </p:to>
                                    </p:set>
                                    <p:animEffect transition="in" filter="fade">
                                      <p:cBhvr>
                                        <p:cTn id="28" dur="1000"/>
                                        <p:tgtEl>
                                          <p:spTgt spid="257">
                                            <p:txEl>
                                              <p:pRg st="0" end="0"/>
                                            </p:txEl>
                                          </p:spTgt>
                                        </p:tgtEl>
                                      </p:cBhvr>
                                    </p:animEffect>
                                    <p:anim calcmode="lin" valueType="num">
                                      <p:cBhvr>
                                        <p:cTn id="29" dur="1000" fill="hold"/>
                                        <p:tgtEl>
                                          <p:spTgt spid="257">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25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 grpId="0" build="p"/>
      <p:bldP spid="255" grpId="0"/>
      <p:bldP spid="256" grpId="0" build="p"/>
      <p:bldP spid="25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F742F-F303-511E-62AA-00AEA3D312AC}"/>
              </a:ext>
            </a:extLst>
          </p:cNvPr>
          <p:cNvSpPr>
            <a:spLocks noGrp="1"/>
          </p:cNvSpPr>
          <p:nvPr>
            <p:ph type="title"/>
          </p:nvPr>
        </p:nvSpPr>
        <p:spPr>
          <a:xfrm>
            <a:off x="732150" y="123433"/>
            <a:ext cx="7679700" cy="1046410"/>
          </a:xfrm>
        </p:spPr>
        <p:txBody>
          <a:bodyPr/>
          <a:lstStyle/>
          <a:p>
            <a:pPr algn="l"/>
            <a:r>
              <a:rPr lang="en-IN" dirty="0"/>
              <a:t>Introduction to </a:t>
            </a:r>
            <a:r>
              <a:rPr lang="en-IN" dirty="0" err="1"/>
              <a:t>Tkinter</a:t>
            </a:r>
            <a:r>
              <a:rPr lang="en-IN" dirty="0"/>
              <a:t> and the Translator app</a:t>
            </a:r>
          </a:p>
        </p:txBody>
      </p:sp>
      <p:sp>
        <p:nvSpPr>
          <p:cNvPr id="3" name="Text Placeholder 2">
            <a:extLst>
              <a:ext uri="{FF2B5EF4-FFF2-40B4-BE49-F238E27FC236}">
                <a16:creationId xmlns:a16="http://schemas.microsoft.com/office/drawing/2014/main" id="{F792ED72-4F86-9604-05B0-03B099C7E3F7}"/>
              </a:ext>
            </a:extLst>
          </p:cNvPr>
          <p:cNvSpPr>
            <a:spLocks noGrp="1"/>
          </p:cNvSpPr>
          <p:nvPr>
            <p:ph type="body" idx="1"/>
          </p:nvPr>
        </p:nvSpPr>
        <p:spPr>
          <a:xfrm>
            <a:off x="732150" y="1565336"/>
            <a:ext cx="7679700" cy="2249816"/>
          </a:xfrm>
        </p:spPr>
        <p:txBody>
          <a:bodyPr/>
          <a:lstStyle/>
          <a:p>
            <a:pPr indent="-330200" algn="l">
              <a:lnSpc>
                <a:spcPct val="110000"/>
              </a:lnSpc>
              <a:buClr>
                <a:schemeClr val="dk1"/>
              </a:buClr>
              <a:buSzPts val="1600"/>
            </a:pPr>
            <a:r>
              <a:rPr lang="en-US" sz="1400" dirty="0" err="1">
                <a:solidFill>
                  <a:schemeClr val="dk1"/>
                </a:solidFill>
                <a:highlight>
                  <a:schemeClr val="lt1"/>
                </a:highlight>
                <a:latin typeface="Arial"/>
                <a:cs typeface="Arial"/>
              </a:rPr>
              <a:t>Tkinter</a:t>
            </a:r>
            <a:r>
              <a:rPr lang="en-US" sz="1400" dirty="0">
                <a:solidFill>
                  <a:schemeClr val="dk1"/>
                </a:solidFill>
                <a:highlight>
                  <a:schemeClr val="lt1"/>
                </a:highlight>
                <a:latin typeface="Arial"/>
                <a:cs typeface="Arial"/>
              </a:rPr>
              <a:t> is a Python binding to the Tk GUI toolkit. It is the standard Python interface to the Tk GUI toolkit, and is Python's de facto standard GUI. </a:t>
            </a:r>
            <a:r>
              <a:rPr lang="en-US" sz="1400" dirty="0" err="1">
                <a:solidFill>
                  <a:schemeClr val="dk1"/>
                </a:solidFill>
                <a:highlight>
                  <a:schemeClr val="lt1"/>
                </a:highlight>
                <a:latin typeface="Arial"/>
                <a:cs typeface="Arial"/>
              </a:rPr>
              <a:t>Tkinter</a:t>
            </a:r>
            <a:r>
              <a:rPr lang="en-US" sz="1400" dirty="0">
                <a:solidFill>
                  <a:schemeClr val="dk1"/>
                </a:solidFill>
                <a:highlight>
                  <a:schemeClr val="lt1"/>
                </a:highlight>
                <a:latin typeface="Arial"/>
                <a:cs typeface="Arial"/>
              </a:rPr>
              <a:t> is included with standard Linux, Microsoft Windows and macOS installs of Python.</a:t>
            </a:r>
          </a:p>
          <a:p>
            <a:pPr indent="-330200" algn="l">
              <a:lnSpc>
                <a:spcPct val="110000"/>
              </a:lnSpc>
              <a:buClr>
                <a:schemeClr val="dk1"/>
              </a:buClr>
              <a:buSzPts val="1600"/>
            </a:pPr>
            <a:r>
              <a:rPr lang="en-US" sz="1400" dirty="0">
                <a:solidFill>
                  <a:schemeClr val="dk1"/>
                </a:solidFill>
                <a:highlight>
                  <a:schemeClr val="lt1"/>
                </a:highlight>
                <a:latin typeface="Arial"/>
                <a:cs typeface="Arial"/>
              </a:rPr>
              <a:t>The use of </a:t>
            </a:r>
            <a:r>
              <a:rPr lang="en-US" sz="1400" dirty="0" err="1">
                <a:solidFill>
                  <a:schemeClr val="dk1"/>
                </a:solidFill>
                <a:highlight>
                  <a:schemeClr val="lt1"/>
                </a:highlight>
                <a:latin typeface="Arial"/>
                <a:cs typeface="Arial"/>
              </a:rPr>
              <a:t>Tkinter</a:t>
            </a:r>
            <a:r>
              <a:rPr lang="en-US" sz="1400" dirty="0">
                <a:solidFill>
                  <a:schemeClr val="dk1"/>
                </a:solidFill>
                <a:highlight>
                  <a:schemeClr val="lt1"/>
                </a:highlight>
                <a:latin typeface="Arial"/>
                <a:cs typeface="Arial"/>
              </a:rPr>
              <a:t> is to demonstrate a simple GUI app for language translation.</a:t>
            </a:r>
          </a:p>
          <a:p>
            <a:pPr indent="-330200" algn="l">
              <a:lnSpc>
                <a:spcPct val="110000"/>
              </a:lnSpc>
              <a:buClr>
                <a:schemeClr val="dk1"/>
              </a:buClr>
              <a:buSzPts val="1600"/>
            </a:pPr>
            <a:r>
              <a:rPr lang="en-US" sz="1400" dirty="0">
                <a:solidFill>
                  <a:schemeClr val="dk1"/>
                </a:solidFill>
                <a:highlight>
                  <a:schemeClr val="lt1"/>
                </a:highlight>
                <a:latin typeface="Arial"/>
                <a:cs typeface="Arial"/>
              </a:rPr>
              <a:t>Along with </a:t>
            </a:r>
            <a:r>
              <a:rPr lang="en-US" sz="1400" dirty="0" err="1">
                <a:solidFill>
                  <a:schemeClr val="dk1"/>
                </a:solidFill>
                <a:highlight>
                  <a:schemeClr val="lt1"/>
                </a:highlight>
                <a:latin typeface="Arial"/>
                <a:cs typeface="Arial"/>
              </a:rPr>
              <a:t>Tkinter</a:t>
            </a:r>
            <a:r>
              <a:rPr lang="en-US" sz="1400" dirty="0">
                <a:solidFill>
                  <a:schemeClr val="dk1"/>
                </a:solidFill>
                <a:highlight>
                  <a:schemeClr val="lt1"/>
                </a:highlight>
                <a:latin typeface="Arial"/>
                <a:cs typeface="Arial"/>
              </a:rPr>
              <a:t> we will also be using </a:t>
            </a:r>
            <a:r>
              <a:rPr lang="en-US" sz="1400" dirty="0" err="1">
                <a:solidFill>
                  <a:schemeClr val="dk1"/>
                </a:solidFill>
                <a:highlight>
                  <a:schemeClr val="lt1"/>
                </a:highlight>
                <a:latin typeface="Arial"/>
                <a:cs typeface="Arial"/>
              </a:rPr>
              <a:t>GoogleTrans</a:t>
            </a:r>
            <a:r>
              <a:rPr lang="en-US" sz="1400" dirty="0">
                <a:solidFill>
                  <a:schemeClr val="dk1"/>
                </a:solidFill>
                <a:highlight>
                  <a:schemeClr val="lt1"/>
                </a:highlight>
                <a:latin typeface="Arial"/>
                <a:cs typeface="Arial"/>
              </a:rPr>
              <a:t>, </a:t>
            </a:r>
            <a:r>
              <a:rPr lang="en-US" sz="1400" dirty="0" err="1">
                <a:solidFill>
                  <a:schemeClr val="dk1"/>
                </a:solidFill>
                <a:highlight>
                  <a:schemeClr val="lt1"/>
                </a:highlight>
                <a:latin typeface="Arial"/>
                <a:cs typeface="Arial"/>
              </a:rPr>
              <a:t>Textblob</a:t>
            </a:r>
            <a:r>
              <a:rPr lang="en-US" sz="1400" dirty="0">
                <a:solidFill>
                  <a:schemeClr val="dk1"/>
                </a:solidFill>
                <a:highlight>
                  <a:schemeClr val="lt1"/>
                </a:highlight>
                <a:latin typeface="Arial"/>
                <a:cs typeface="Arial"/>
              </a:rPr>
              <a:t> PIP libraries, there are other approaches to it.</a:t>
            </a:r>
          </a:p>
          <a:p>
            <a:pPr indent="-330200" algn="l">
              <a:lnSpc>
                <a:spcPct val="110000"/>
              </a:lnSpc>
              <a:buClr>
                <a:schemeClr val="dk1"/>
              </a:buClr>
              <a:buSzPts val="1600"/>
            </a:pPr>
            <a:r>
              <a:rPr lang="en-US" sz="1400" dirty="0">
                <a:solidFill>
                  <a:schemeClr val="dk1"/>
                </a:solidFill>
                <a:highlight>
                  <a:schemeClr val="lt1"/>
                </a:highlight>
                <a:latin typeface="Arial"/>
                <a:cs typeface="Arial"/>
              </a:rPr>
              <a:t>This is to show a more practical implementation of the LSTM for language translation.</a:t>
            </a:r>
          </a:p>
          <a:p>
            <a:pPr marL="127000" indent="0" algn="l">
              <a:lnSpc>
                <a:spcPct val="110000"/>
              </a:lnSpc>
              <a:buClr>
                <a:schemeClr val="dk1"/>
              </a:buClr>
              <a:buSzPts val="1600"/>
              <a:buNone/>
            </a:pPr>
            <a:endParaRPr lang="en-US" sz="1200" dirty="0">
              <a:solidFill>
                <a:schemeClr val="dk1"/>
              </a:solidFill>
              <a:highlight>
                <a:schemeClr val="lt1"/>
              </a:highlight>
              <a:latin typeface="Arial"/>
              <a:cs typeface="Arial"/>
            </a:endParaRPr>
          </a:p>
          <a:p>
            <a:pPr indent="-330200" algn="l">
              <a:lnSpc>
                <a:spcPct val="110000"/>
              </a:lnSpc>
              <a:buClr>
                <a:schemeClr val="dk1"/>
              </a:buClr>
              <a:buSzPts val="1600"/>
            </a:pPr>
            <a:endParaRPr lang="en-IN" sz="1200" dirty="0">
              <a:solidFill>
                <a:schemeClr val="dk1"/>
              </a:solidFill>
              <a:highlight>
                <a:schemeClr val="lt1"/>
              </a:highlight>
              <a:latin typeface="Arial"/>
              <a:cs typeface="Arial"/>
            </a:endParaRPr>
          </a:p>
        </p:txBody>
      </p:sp>
    </p:spTree>
    <p:extLst>
      <p:ext uri="{BB962C8B-B14F-4D97-AF65-F5344CB8AC3E}">
        <p14:creationId xmlns:p14="http://schemas.microsoft.com/office/powerpoint/2010/main" val="171187137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2F633-A477-6DF5-33EE-2CD078885230}"/>
              </a:ext>
            </a:extLst>
          </p:cNvPr>
          <p:cNvSpPr>
            <a:spLocks noGrp="1"/>
          </p:cNvSpPr>
          <p:nvPr>
            <p:ph type="title"/>
          </p:nvPr>
        </p:nvSpPr>
        <p:spPr>
          <a:xfrm>
            <a:off x="464521" y="283188"/>
            <a:ext cx="7679700" cy="615523"/>
          </a:xfrm>
        </p:spPr>
        <p:txBody>
          <a:bodyPr/>
          <a:lstStyle/>
          <a:p>
            <a:pPr algn="l"/>
            <a:r>
              <a:rPr lang="en-IN" dirty="0"/>
              <a:t>Steps involved to create the GUI</a:t>
            </a:r>
          </a:p>
        </p:txBody>
      </p:sp>
      <p:sp>
        <p:nvSpPr>
          <p:cNvPr id="3" name="Text Placeholder 2">
            <a:extLst>
              <a:ext uri="{FF2B5EF4-FFF2-40B4-BE49-F238E27FC236}">
                <a16:creationId xmlns:a16="http://schemas.microsoft.com/office/drawing/2014/main" id="{4600E09E-893A-9973-4127-0E61A948F37A}"/>
              </a:ext>
            </a:extLst>
          </p:cNvPr>
          <p:cNvSpPr>
            <a:spLocks noGrp="1"/>
          </p:cNvSpPr>
          <p:nvPr>
            <p:ph type="body" idx="1"/>
          </p:nvPr>
        </p:nvSpPr>
        <p:spPr>
          <a:xfrm>
            <a:off x="464521" y="898711"/>
            <a:ext cx="7679700" cy="4148798"/>
          </a:xfrm>
        </p:spPr>
        <p:txBody>
          <a:bodyPr/>
          <a:lstStyle/>
          <a:p>
            <a:pPr algn="l"/>
            <a:r>
              <a:rPr lang="en-IN" sz="1400" dirty="0">
                <a:solidFill>
                  <a:schemeClr val="tx1"/>
                </a:solidFill>
              </a:rPr>
              <a:t>First, will be setting up an environment, one can use default environment on our device.</a:t>
            </a:r>
          </a:p>
          <a:p>
            <a:pPr algn="l"/>
            <a:r>
              <a:rPr lang="en-IN" sz="1400" dirty="0">
                <a:solidFill>
                  <a:schemeClr val="tx1"/>
                </a:solidFill>
              </a:rPr>
              <a:t>Secondly check the versions of python and PIP to make sure that we don’t end-up with older and deprecated language and tool features.</a:t>
            </a:r>
          </a:p>
          <a:p>
            <a:pPr algn="l"/>
            <a:r>
              <a:rPr lang="en-IN" sz="1400" dirty="0">
                <a:solidFill>
                  <a:schemeClr val="tx1"/>
                </a:solidFill>
              </a:rPr>
              <a:t>Then run the command ‘pip list’ to check whether </a:t>
            </a:r>
            <a:r>
              <a:rPr lang="en-IN" sz="1400" dirty="0" err="1">
                <a:solidFill>
                  <a:schemeClr val="tx1"/>
                </a:solidFill>
              </a:rPr>
              <a:t>Tkinter</a:t>
            </a:r>
            <a:r>
              <a:rPr lang="en-IN" sz="1400" dirty="0">
                <a:solidFill>
                  <a:schemeClr val="tx1"/>
                </a:solidFill>
              </a:rPr>
              <a:t> and other required libraries are present or not, if not simply use ‘pip install’ to install libraries.</a:t>
            </a:r>
          </a:p>
          <a:p>
            <a:pPr algn="l"/>
            <a:r>
              <a:rPr lang="en-IN" sz="1400" dirty="0">
                <a:solidFill>
                  <a:schemeClr val="tx1"/>
                </a:solidFill>
              </a:rPr>
              <a:t>After that, we created a git repository on local and on GitHub.io, where our codebase will reside.</a:t>
            </a:r>
          </a:p>
          <a:p>
            <a:pPr algn="l"/>
            <a:r>
              <a:rPr lang="en-IN" sz="1400" dirty="0">
                <a:solidFill>
                  <a:schemeClr val="tx1"/>
                </a:solidFill>
              </a:rPr>
              <a:t>After, that with command ‘code .’ to open </a:t>
            </a:r>
            <a:r>
              <a:rPr lang="en-IN" sz="1400" dirty="0" err="1">
                <a:solidFill>
                  <a:schemeClr val="tx1"/>
                </a:solidFill>
              </a:rPr>
              <a:t>VScode</a:t>
            </a:r>
            <a:r>
              <a:rPr lang="en-IN" sz="1400" dirty="0">
                <a:solidFill>
                  <a:schemeClr val="tx1"/>
                </a:solidFill>
              </a:rPr>
              <a:t> and started the development of the GUI app.</a:t>
            </a:r>
          </a:p>
          <a:p>
            <a:pPr algn="l"/>
            <a:r>
              <a:rPr lang="en-IN" sz="1400" dirty="0">
                <a:solidFill>
                  <a:schemeClr val="tx1"/>
                </a:solidFill>
              </a:rPr>
              <a:t>During development, we will be integrating different libraries like </a:t>
            </a:r>
            <a:r>
              <a:rPr lang="en-IN" sz="1400" dirty="0" err="1">
                <a:solidFill>
                  <a:schemeClr val="tx1"/>
                </a:solidFill>
              </a:rPr>
              <a:t>GoogleTrans</a:t>
            </a:r>
            <a:r>
              <a:rPr lang="en-IN" sz="1400" dirty="0">
                <a:solidFill>
                  <a:schemeClr val="tx1"/>
                </a:solidFill>
              </a:rPr>
              <a:t>,  </a:t>
            </a:r>
            <a:r>
              <a:rPr lang="en-IN" sz="1400" dirty="0" err="1">
                <a:solidFill>
                  <a:schemeClr val="tx1"/>
                </a:solidFill>
              </a:rPr>
              <a:t>TextBlob</a:t>
            </a:r>
            <a:r>
              <a:rPr lang="en-IN" sz="1400" dirty="0">
                <a:solidFill>
                  <a:schemeClr val="tx1"/>
                </a:solidFill>
              </a:rPr>
              <a:t> with </a:t>
            </a:r>
            <a:r>
              <a:rPr lang="en-IN" sz="1400" dirty="0" err="1">
                <a:solidFill>
                  <a:schemeClr val="tx1"/>
                </a:solidFill>
              </a:rPr>
              <a:t>Tkinter</a:t>
            </a:r>
            <a:r>
              <a:rPr lang="en-IN" sz="1400" dirty="0">
                <a:solidFill>
                  <a:schemeClr val="tx1"/>
                </a:solidFill>
              </a:rPr>
              <a:t> ‘s application.</a:t>
            </a:r>
          </a:p>
          <a:p>
            <a:pPr algn="l"/>
            <a:r>
              <a:rPr lang="en-IN" sz="1400" dirty="0">
                <a:solidFill>
                  <a:schemeClr val="tx1"/>
                </a:solidFill>
              </a:rPr>
              <a:t>The UI has the following components – </a:t>
            </a:r>
          </a:p>
          <a:p>
            <a:pPr marL="946150" lvl="1" indent="-342900" algn="l">
              <a:buFont typeface="+mj-lt"/>
              <a:buAutoNum type="arabicPeriod"/>
            </a:pPr>
            <a:r>
              <a:rPr lang="en-IN" sz="1400" dirty="0">
                <a:solidFill>
                  <a:schemeClr val="tx1"/>
                </a:solidFill>
              </a:rPr>
              <a:t>The input text field.</a:t>
            </a:r>
          </a:p>
          <a:p>
            <a:pPr marL="946150" lvl="1" indent="-342900" algn="l">
              <a:buFont typeface="+mj-lt"/>
              <a:buAutoNum type="arabicPeriod"/>
            </a:pPr>
            <a:r>
              <a:rPr lang="en-IN" sz="1400" dirty="0">
                <a:solidFill>
                  <a:schemeClr val="tx1"/>
                </a:solidFill>
              </a:rPr>
              <a:t>Output text field.</a:t>
            </a:r>
          </a:p>
          <a:p>
            <a:pPr marL="946150" lvl="1" indent="-342900" algn="l">
              <a:buFont typeface="+mj-lt"/>
              <a:buAutoNum type="arabicPeriod"/>
            </a:pPr>
            <a:r>
              <a:rPr lang="en-IN" sz="1400" dirty="0">
                <a:solidFill>
                  <a:schemeClr val="tx1"/>
                </a:solidFill>
              </a:rPr>
              <a:t>Language selection box for both the languages.</a:t>
            </a:r>
          </a:p>
        </p:txBody>
      </p:sp>
    </p:spTree>
    <p:extLst>
      <p:ext uri="{BB962C8B-B14F-4D97-AF65-F5344CB8AC3E}">
        <p14:creationId xmlns:p14="http://schemas.microsoft.com/office/powerpoint/2010/main" val="38312124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anim calcmode="lin" valueType="num">
                                      <p:cBhvr additive="base">
                                        <p:cTn id="5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
                                            <p:txEl>
                                              <p:pRg st="8" end="8"/>
                                            </p:txEl>
                                          </p:spTgt>
                                        </p:tgtEl>
                                        <p:attrNameLst>
                                          <p:attrName>style.visibility</p:attrName>
                                        </p:attrNameLst>
                                      </p:cBhvr>
                                      <p:to>
                                        <p:strVal val="visible"/>
                                      </p:to>
                                    </p:set>
                                    <p:anim calcmode="lin" valueType="num">
                                      <p:cBhvr additive="base">
                                        <p:cTn id="5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6DBD217-5166-E957-E0D5-B004E9DFADFB}"/>
              </a:ext>
            </a:extLst>
          </p:cNvPr>
          <p:cNvSpPr>
            <a:spLocks noGrp="1"/>
          </p:cNvSpPr>
          <p:nvPr>
            <p:ph type="title"/>
          </p:nvPr>
        </p:nvSpPr>
        <p:spPr>
          <a:xfrm>
            <a:off x="586454" y="277731"/>
            <a:ext cx="8321325" cy="811929"/>
          </a:xfrm>
        </p:spPr>
        <p:txBody>
          <a:bodyPr/>
          <a:lstStyle/>
          <a:p>
            <a:r>
              <a:rPr lang="en-IN" dirty="0"/>
              <a:t>Impacts of AI for Cross-Cultural Dialogues</a:t>
            </a:r>
          </a:p>
        </p:txBody>
      </p:sp>
      <p:sp>
        <p:nvSpPr>
          <p:cNvPr id="4" name="Subtitle 3">
            <a:extLst>
              <a:ext uri="{FF2B5EF4-FFF2-40B4-BE49-F238E27FC236}">
                <a16:creationId xmlns:a16="http://schemas.microsoft.com/office/drawing/2014/main" id="{E124CE0C-8C56-7761-078C-991FDD2008F2}"/>
              </a:ext>
            </a:extLst>
          </p:cNvPr>
          <p:cNvSpPr>
            <a:spLocks noGrp="1"/>
          </p:cNvSpPr>
          <p:nvPr>
            <p:ph type="subTitle" idx="1"/>
          </p:nvPr>
        </p:nvSpPr>
        <p:spPr>
          <a:xfrm>
            <a:off x="629960" y="1089661"/>
            <a:ext cx="7884080" cy="3985259"/>
          </a:xfrm>
        </p:spPr>
        <p:txBody>
          <a:bodyPr/>
          <a:lstStyle/>
          <a:p>
            <a:pPr algn="l"/>
            <a:r>
              <a:rPr lang="en-US" sz="1400" b="0" i="0" dirty="0">
                <a:solidFill>
                  <a:schemeClr val="tx1"/>
                </a:solidFill>
                <a:effectLst/>
                <a:latin typeface="Google Sans"/>
              </a:rPr>
              <a:t>The rise of artificial intelligence (AI) has revolutionized the field of language translation, making it faster, more accessible, and increasingly accurate. This has had a profound impact on various aspects of culture, breaking down communication barriers and fostering greater understanding between diverse communities around the world.</a:t>
            </a:r>
          </a:p>
          <a:p>
            <a:pPr algn="l"/>
            <a:r>
              <a:rPr lang="en-US" sz="1400" b="0" i="0" dirty="0">
                <a:solidFill>
                  <a:schemeClr val="tx1"/>
                </a:solidFill>
                <a:effectLst/>
                <a:latin typeface="Google Sans"/>
              </a:rPr>
              <a:t>Here are some key ways AI is influencing the cultural landscape through language translation:</a:t>
            </a:r>
          </a:p>
          <a:p>
            <a:pPr algn="l"/>
            <a:r>
              <a:rPr lang="en-US" sz="1400" b="0" i="0" dirty="0">
                <a:solidFill>
                  <a:schemeClr val="tx1"/>
                </a:solidFill>
                <a:effectLst/>
                <a:latin typeface="Google Sans"/>
              </a:rPr>
              <a:t>1. Breaking Down Language Barriers:</a:t>
            </a:r>
          </a:p>
          <a:p>
            <a:pPr algn="l">
              <a:buFont typeface="Arial" panose="020B0604020202020204" pitchFamily="34" charset="0"/>
              <a:buChar char="•"/>
            </a:pPr>
            <a:r>
              <a:rPr lang="en-US" sz="1400" b="0" i="0" dirty="0">
                <a:solidFill>
                  <a:schemeClr val="tx1"/>
                </a:solidFill>
                <a:effectLst/>
                <a:latin typeface="Google Sans"/>
              </a:rPr>
              <a:t>AI translation tools like Google Translate and </a:t>
            </a:r>
            <a:r>
              <a:rPr lang="en-US" sz="1400" b="0" i="0" dirty="0" err="1">
                <a:solidFill>
                  <a:schemeClr val="tx1"/>
                </a:solidFill>
                <a:effectLst/>
                <a:latin typeface="Google Sans"/>
              </a:rPr>
              <a:t>DeepLear</a:t>
            </a:r>
            <a:r>
              <a:rPr lang="en-US" sz="1400" dirty="0" err="1">
                <a:solidFill>
                  <a:schemeClr val="tx1"/>
                </a:solidFill>
                <a:latin typeface="Google Sans"/>
              </a:rPr>
              <a:t>n</a:t>
            </a:r>
            <a:r>
              <a:rPr lang="en-US" sz="1400" b="0" i="0" dirty="0">
                <a:solidFill>
                  <a:schemeClr val="tx1"/>
                </a:solidFill>
                <a:effectLst/>
                <a:latin typeface="Google Sans"/>
              </a:rPr>
              <a:t> are now capable of translating between hundreds of languages, enabling real-time communication across borders. This empowers individuals to connect with others from different cultures, fostering personal relationships and cultural exchange.</a:t>
            </a:r>
          </a:p>
          <a:p>
            <a:pPr algn="l"/>
            <a:r>
              <a:rPr lang="en-US" sz="1400" b="0" i="0" dirty="0">
                <a:solidFill>
                  <a:schemeClr val="tx1"/>
                </a:solidFill>
                <a:effectLst/>
                <a:latin typeface="Google Sans"/>
              </a:rPr>
              <a:t>2. Accessibility to Information and Media:</a:t>
            </a:r>
          </a:p>
          <a:p>
            <a:pPr algn="l">
              <a:buFont typeface="Arial" panose="020B0604020202020204" pitchFamily="34" charset="0"/>
              <a:buChar char="•"/>
            </a:pPr>
            <a:r>
              <a:rPr lang="en-US" sz="1400" b="0" i="0" dirty="0">
                <a:solidFill>
                  <a:schemeClr val="tx1"/>
                </a:solidFill>
                <a:effectLst/>
                <a:latin typeface="Google Sans"/>
              </a:rPr>
              <a:t>AI translation opens doors to a wider range of information and media for people who may not speak the dominant languages in their region. This includes access to news, literature, educational materials, and entertainment, enriching cultural experiences and promoting global understanding.</a:t>
            </a:r>
          </a:p>
          <a:p>
            <a:pPr algn="l">
              <a:buFont typeface="Arial" panose="020B0604020202020204" pitchFamily="34" charset="0"/>
              <a:buChar char="•"/>
            </a:pPr>
            <a:endParaRPr lang="en-US" sz="1400" b="0" i="0" dirty="0">
              <a:solidFill>
                <a:schemeClr val="tx1"/>
              </a:solidFill>
              <a:effectLst/>
              <a:latin typeface="Google Sans"/>
            </a:endParaRPr>
          </a:p>
          <a:p>
            <a:endParaRPr lang="en-IN" dirty="0"/>
          </a:p>
        </p:txBody>
      </p:sp>
    </p:spTree>
    <p:extLst>
      <p:ext uri="{BB962C8B-B14F-4D97-AF65-F5344CB8AC3E}">
        <p14:creationId xmlns:p14="http://schemas.microsoft.com/office/powerpoint/2010/main" val="12299759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1000"/>
                                        <p:tgtEl>
                                          <p:spTgt spid="4">
                                            <p:txEl>
                                              <p:pRg st="1" end="1"/>
                                            </p:txEl>
                                          </p:spTgt>
                                        </p:tgtEl>
                                      </p:cBhvr>
                                    </p:animEffect>
                                    <p:anim calcmode="lin" valueType="num">
                                      <p:cBhvr>
                                        <p:cTn id="22"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Effect transition="in" filter="fade">
                                      <p:cBhvr>
                                        <p:cTn id="28" dur="1000"/>
                                        <p:tgtEl>
                                          <p:spTgt spid="4">
                                            <p:txEl>
                                              <p:pRg st="2" end="2"/>
                                            </p:txEl>
                                          </p:spTgt>
                                        </p:tgtEl>
                                      </p:cBhvr>
                                    </p:animEffect>
                                    <p:anim calcmode="lin" valueType="num">
                                      <p:cBhvr>
                                        <p:cTn id="29"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animEffect transition="in" filter="fade">
                                      <p:cBhvr>
                                        <p:cTn id="35" dur="1000"/>
                                        <p:tgtEl>
                                          <p:spTgt spid="4">
                                            <p:txEl>
                                              <p:pRg st="3" end="3"/>
                                            </p:txEl>
                                          </p:spTgt>
                                        </p:tgtEl>
                                      </p:cBhvr>
                                    </p:animEffect>
                                    <p:anim calcmode="lin" valueType="num">
                                      <p:cBhvr>
                                        <p:cTn id="36"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
                                            <p:txEl>
                                              <p:pRg st="4" end="4"/>
                                            </p:txEl>
                                          </p:spTgt>
                                        </p:tgtEl>
                                        <p:attrNameLst>
                                          <p:attrName>style.visibility</p:attrName>
                                        </p:attrNameLst>
                                      </p:cBhvr>
                                      <p:to>
                                        <p:strVal val="visible"/>
                                      </p:to>
                                    </p:set>
                                    <p:animEffect transition="in" filter="fade">
                                      <p:cBhvr>
                                        <p:cTn id="42" dur="1000"/>
                                        <p:tgtEl>
                                          <p:spTgt spid="4">
                                            <p:txEl>
                                              <p:pRg st="4" end="4"/>
                                            </p:txEl>
                                          </p:spTgt>
                                        </p:tgtEl>
                                      </p:cBhvr>
                                    </p:animEffect>
                                    <p:anim calcmode="lin" valueType="num">
                                      <p:cBhvr>
                                        <p:cTn id="43"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4">
                                            <p:txEl>
                                              <p:pRg st="5" end="5"/>
                                            </p:txEl>
                                          </p:spTgt>
                                        </p:tgtEl>
                                        <p:attrNameLst>
                                          <p:attrName>style.visibility</p:attrName>
                                        </p:attrNameLst>
                                      </p:cBhvr>
                                      <p:to>
                                        <p:strVal val="visible"/>
                                      </p:to>
                                    </p:set>
                                    <p:animEffect transition="in" filter="fade">
                                      <p:cBhvr>
                                        <p:cTn id="49" dur="1000"/>
                                        <p:tgtEl>
                                          <p:spTgt spid="4">
                                            <p:txEl>
                                              <p:pRg st="5" end="5"/>
                                            </p:txEl>
                                          </p:spTgt>
                                        </p:tgtEl>
                                      </p:cBhvr>
                                    </p:animEffect>
                                    <p:anim calcmode="lin" valueType="num">
                                      <p:cBhvr>
                                        <p:cTn id="50"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0DA6A49E-8E1E-1906-ACDA-3AB22D753E21}"/>
              </a:ext>
            </a:extLst>
          </p:cNvPr>
          <p:cNvSpPr>
            <a:spLocks noGrp="1"/>
          </p:cNvSpPr>
          <p:nvPr>
            <p:ph type="subTitle" idx="1"/>
          </p:nvPr>
        </p:nvSpPr>
        <p:spPr>
          <a:xfrm>
            <a:off x="642700" y="175260"/>
            <a:ext cx="8173640" cy="4626621"/>
          </a:xfrm>
        </p:spPr>
        <p:txBody>
          <a:bodyPr/>
          <a:lstStyle/>
          <a:p>
            <a:pPr algn="l"/>
            <a:r>
              <a:rPr lang="en-US" sz="1400" dirty="0">
                <a:solidFill>
                  <a:schemeClr val="tx1"/>
                </a:solidFill>
                <a:latin typeface="Google Sans"/>
              </a:rPr>
              <a:t>3</a:t>
            </a:r>
            <a:r>
              <a:rPr lang="en-US" sz="1400" b="0" i="0" dirty="0">
                <a:solidFill>
                  <a:schemeClr val="tx1"/>
                </a:solidFill>
                <a:effectLst/>
                <a:latin typeface="Google Sans"/>
              </a:rPr>
              <a:t>. Bridging Cultural Gaps:</a:t>
            </a:r>
          </a:p>
          <a:p>
            <a:pPr algn="l">
              <a:buFont typeface="Arial" panose="020B0604020202020204" pitchFamily="34" charset="0"/>
              <a:buChar char="•"/>
            </a:pPr>
            <a:r>
              <a:rPr lang="en-US" sz="1400" b="0" i="0" dirty="0">
                <a:solidFill>
                  <a:schemeClr val="tx1"/>
                </a:solidFill>
                <a:effectLst/>
                <a:latin typeface="Google Sans"/>
              </a:rPr>
              <a:t>By enabling people to understand each other's narratives and perspectives, AI translation tools can help bridge cultural gaps and build empathy. This can promote tolerance, combat prejudice, and foster intercultural dialogue.</a:t>
            </a:r>
          </a:p>
          <a:p>
            <a:pPr algn="l"/>
            <a:r>
              <a:rPr lang="en-US" sz="1400" dirty="0">
                <a:solidFill>
                  <a:schemeClr val="tx1"/>
                </a:solidFill>
                <a:latin typeface="Google Sans"/>
              </a:rPr>
              <a:t>4</a:t>
            </a:r>
            <a:r>
              <a:rPr lang="en-US" sz="1400" b="0" i="0" dirty="0">
                <a:solidFill>
                  <a:schemeClr val="tx1"/>
                </a:solidFill>
                <a:effectLst/>
                <a:latin typeface="Google Sans"/>
              </a:rPr>
              <a:t>. Democratization of Knowledge and Culture:</a:t>
            </a:r>
          </a:p>
          <a:p>
            <a:pPr algn="l">
              <a:buFont typeface="Arial" panose="020B0604020202020204" pitchFamily="34" charset="0"/>
              <a:buChar char="•"/>
            </a:pPr>
            <a:r>
              <a:rPr lang="en-US" sz="1400" b="0" i="0" dirty="0">
                <a:solidFill>
                  <a:schemeClr val="tx1"/>
                </a:solidFill>
                <a:effectLst/>
                <a:latin typeface="Google Sans"/>
              </a:rPr>
              <a:t>AI translation removes language barriers to access knowledge and cultural expression, making them more accessible to individuals regardless of their linguistic background. This empowers people to participate in global conversations and contribute to a richer cultural exchange.</a:t>
            </a:r>
          </a:p>
          <a:p>
            <a:pPr algn="l"/>
            <a:r>
              <a:rPr lang="en-US" sz="1400" dirty="0">
                <a:solidFill>
                  <a:schemeClr val="tx1"/>
                </a:solidFill>
                <a:latin typeface="Google Sans"/>
              </a:rPr>
              <a:t>5</a:t>
            </a:r>
            <a:r>
              <a:rPr lang="en-US" sz="1400" b="0" i="0" dirty="0">
                <a:solidFill>
                  <a:schemeClr val="tx1"/>
                </a:solidFill>
                <a:effectLst/>
                <a:latin typeface="Google Sans"/>
              </a:rPr>
              <a:t>. New Forms of Creative Expression:</a:t>
            </a:r>
          </a:p>
          <a:p>
            <a:pPr algn="l">
              <a:buFont typeface="Arial" panose="020B0604020202020204" pitchFamily="34" charset="0"/>
              <a:buChar char="•"/>
            </a:pPr>
            <a:r>
              <a:rPr lang="en-US" sz="1400" b="0" i="0" dirty="0">
                <a:solidFill>
                  <a:schemeClr val="tx1"/>
                </a:solidFill>
                <a:effectLst/>
                <a:latin typeface="Google Sans"/>
              </a:rPr>
              <a:t>AI translation tools are being used by artists and creators to explore new forms of expression by blending languages, translating art forms, and creating hybrid cultural experiences. This enriches the cultural landscape and promotes artistic innovation.</a:t>
            </a:r>
          </a:p>
          <a:p>
            <a:pPr algn="l"/>
            <a:r>
              <a:rPr lang="en-US" sz="1400" b="0" i="0" dirty="0">
                <a:solidFill>
                  <a:schemeClr val="tx1"/>
                </a:solidFill>
                <a:effectLst/>
                <a:latin typeface="Google Sans"/>
              </a:rPr>
              <a:t>6. Ethical Considerations:</a:t>
            </a:r>
          </a:p>
          <a:p>
            <a:pPr algn="l">
              <a:buFont typeface="Arial" panose="020B0604020202020204" pitchFamily="34" charset="0"/>
              <a:buChar char="•"/>
            </a:pPr>
            <a:r>
              <a:rPr lang="en-US" sz="1400" b="0" i="0" dirty="0">
                <a:solidFill>
                  <a:schemeClr val="tx1"/>
                </a:solidFill>
                <a:effectLst/>
                <a:latin typeface="Google Sans"/>
              </a:rPr>
              <a:t>While AI translation offers immense benefits, it also raises ethical concerns. Bias within translation algorithms can perpetuate cultural stereotypes and discrimination. It's crucial to address these issues to ensure responsible and fair development of AI translation technology.</a:t>
            </a:r>
          </a:p>
          <a:p>
            <a:pPr algn="l">
              <a:buFont typeface="Arial" panose="020B0604020202020204" pitchFamily="34" charset="0"/>
              <a:buChar char="•"/>
            </a:pPr>
            <a:endParaRPr lang="en-US" sz="1400" b="0" i="0" dirty="0">
              <a:solidFill>
                <a:schemeClr val="tx1"/>
              </a:solidFill>
              <a:effectLst/>
              <a:latin typeface="Google Sans"/>
            </a:endParaRPr>
          </a:p>
          <a:p>
            <a:endParaRPr lang="en-IN" dirty="0"/>
          </a:p>
        </p:txBody>
      </p:sp>
    </p:spTree>
    <p:extLst>
      <p:ext uri="{BB962C8B-B14F-4D97-AF65-F5344CB8AC3E}">
        <p14:creationId xmlns:p14="http://schemas.microsoft.com/office/powerpoint/2010/main" val="8225677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animEffect transition="in" filter="fade">
                                      <p:cBhvr>
                                        <p:cTn id="49" dur="1000"/>
                                        <p:tgtEl>
                                          <p:spTgt spid="4">
                                            <p:txEl>
                                              <p:pRg st="6" end="6"/>
                                            </p:txEl>
                                          </p:spTgt>
                                        </p:tgtEl>
                                      </p:cBhvr>
                                    </p:animEffect>
                                    <p:anim calcmode="lin" valueType="num">
                                      <p:cBhvr>
                                        <p:cTn id="50"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4">
                                            <p:txEl>
                                              <p:pRg st="7" end="7"/>
                                            </p:txEl>
                                          </p:spTgt>
                                        </p:tgtEl>
                                        <p:attrNameLst>
                                          <p:attrName>style.visibility</p:attrName>
                                        </p:attrNameLst>
                                      </p:cBhvr>
                                      <p:to>
                                        <p:strVal val="visible"/>
                                      </p:to>
                                    </p:set>
                                    <p:animEffect transition="in" filter="fade">
                                      <p:cBhvr>
                                        <p:cTn id="56" dur="1000"/>
                                        <p:tgtEl>
                                          <p:spTgt spid="4">
                                            <p:txEl>
                                              <p:pRg st="7" end="7"/>
                                            </p:txEl>
                                          </p:spTgt>
                                        </p:tgtEl>
                                      </p:cBhvr>
                                    </p:animEffect>
                                    <p:anim calcmode="lin" valueType="num">
                                      <p:cBhvr>
                                        <p:cTn id="57"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C4E22-6B88-5492-C813-41B0A08F6838}"/>
              </a:ext>
            </a:extLst>
          </p:cNvPr>
          <p:cNvSpPr>
            <a:spLocks noGrp="1"/>
          </p:cNvSpPr>
          <p:nvPr>
            <p:ph type="title"/>
          </p:nvPr>
        </p:nvSpPr>
        <p:spPr>
          <a:xfrm>
            <a:off x="732150" y="239515"/>
            <a:ext cx="7679700" cy="615523"/>
          </a:xfrm>
        </p:spPr>
        <p:txBody>
          <a:bodyPr/>
          <a:lstStyle/>
          <a:p>
            <a:pPr algn="l"/>
            <a:r>
              <a:rPr lang="en-IN" dirty="0"/>
              <a:t>Conclusion</a:t>
            </a:r>
          </a:p>
        </p:txBody>
      </p:sp>
      <p:sp>
        <p:nvSpPr>
          <p:cNvPr id="3" name="Text Placeholder 2">
            <a:extLst>
              <a:ext uri="{FF2B5EF4-FFF2-40B4-BE49-F238E27FC236}">
                <a16:creationId xmlns:a16="http://schemas.microsoft.com/office/drawing/2014/main" id="{6DF13CC0-EFA9-8110-EA74-315B84F32F0A}"/>
              </a:ext>
            </a:extLst>
          </p:cNvPr>
          <p:cNvSpPr>
            <a:spLocks noGrp="1"/>
          </p:cNvSpPr>
          <p:nvPr>
            <p:ph type="body" idx="1"/>
          </p:nvPr>
        </p:nvSpPr>
        <p:spPr>
          <a:xfrm>
            <a:off x="732150" y="1225890"/>
            <a:ext cx="7679700" cy="3437550"/>
          </a:xfrm>
        </p:spPr>
        <p:txBody>
          <a:bodyPr/>
          <a:lstStyle/>
          <a:p>
            <a:pPr marL="146050" indent="0" algn="l">
              <a:buNone/>
            </a:pPr>
            <a:r>
              <a:rPr lang="en-US" sz="1400" b="0" i="0" dirty="0">
                <a:solidFill>
                  <a:schemeClr val="tx1"/>
                </a:solidFill>
                <a:effectLst/>
                <a:latin typeface="Google Sans"/>
              </a:rPr>
              <a:t>In conclusion, this presentation explored the application of the Long Short-Term Memory (LSTM) model and the BLEU (Bilingual Evaluation Understudy) score in achieving accurate and fluent language translation. We discussed the strengths of LSTMs in capturing long-range dependencies within sentences, allowing them to translate complex and nuanced language effectively. Additionally, we highlighted the BLEU score as a valuable metric to evaluate the quality of machine translations, providing insights into the model's accuracy and fluency.</a:t>
            </a:r>
          </a:p>
          <a:p>
            <a:pPr marL="146050" indent="0" algn="l">
              <a:buNone/>
            </a:pPr>
            <a:r>
              <a:rPr lang="en-US" sz="1400" b="0" i="0" dirty="0">
                <a:solidFill>
                  <a:schemeClr val="tx1"/>
                </a:solidFill>
                <a:effectLst/>
                <a:latin typeface="Google Sans"/>
              </a:rPr>
              <a:t>Key findings:</a:t>
            </a:r>
          </a:p>
          <a:p>
            <a:pPr algn="l"/>
            <a:r>
              <a:rPr lang="en-US" sz="1400" b="0" i="0" dirty="0">
                <a:solidFill>
                  <a:schemeClr val="tx1"/>
                </a:solidFill>
                <a:effectLst/>
                <a:latin typeface="Google Sans"/>
              </a:rPr>
              <a:t>LSTMs exhibited promising results in translating languages, achieving high BLEU scores and generating translations that closely resembled human-quality text.</a:t>
            </a:r>
          </a:p>
          <a:p>
            <a:pPr algn="l"/>
            <a:r>
              <a:rPr lang="en-US" sz="1400" b="0" i="0" dirty="0">
                <a:solidFill>
                  <a:schemeClr val="tx1"/>
                </a:solidFill>
                <a:effectLst/>
                <a:latin typeface="Google Sans"/>
              </a:rPr>
              <a:t>The BLEU score proved to be a reliable metric for assessing the performance of the LSTM model, providing a quantifiable measure of translation quality.</a:t>
            </a:r>
          </a:p>
          <a:p>
            <a:pPr algn="l"/>
            <a:r>
              <a:rPr lang="en-US" sz="1400" b="0" i="0" dirty="0">
                <a:solidFill>
                  <a:schemeClr val="tx1"/>
                </a:solidFill>
                <a:effectLst/>
                <a:latin typeface="Google Sans"/>
              </a:rPr>
              <a:t>Optimizations such as attention mechanisms and beam search further enhanced the model's performance, leading to even more accurate and natural-sounding translations.</a:t>
            </a:r>
          </a:p>
        </p:txBody>
      </p:sp>
    </p:spTree>
    <p:extLst>
      <p:ext uri="{BB962C8B-B14F-4D97-AF65-F5344CB8AC3E}">
        <p14:creationId xmlns:p14="http://schemas.microsoft.com/office/powerpoint/2010/main" val="42425149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additive="base">
                                        <p:cTn id="3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FA379A88-AB42-A8F6-CAF3-24906E0A0ECD}"/>
              </a:ext>
            </a:extLst>
          </p:cNvPr>
          <p:cNvSpPr>
            <a:spLocks noGrp="1"/>
          </p:cNvSpPr>
          <p:nvPr>
            <p:ph type="subTitle" idx="1"/>
          </p:nvPr>
        </p:nvSpPr>
        <p:spPr>
          <a:xfrm>
            <a:off x="642700" y="259080"/>
            <a:ext cx="8143160" cy="4831081"/>
          </a:xfrm>
        </p:spPr>
        <p:txBody>
          <a:bodyPr/>
          <a:lstStyle/>
          <a:p>
            <a:pPr marL="146050" indent="0" algn="l">
              <a:buNone/>
            </a:pPr>
            <a:r>
              <a:rPr lang="en-US" sz="1400" b="0" i="0" dirty="0">
                <a:solidFill>
                  <a:schemeClr val="tx1"/>
                </a:solidFill>
                <a:effectLst/>
                <a:latin typeface="Google Sans"/>
              </a:rPr>
              <a:t>Future directions:</a:t>
            </a:r>
          </a:p>
          <a:p>
            <a:pPr marL="431800" indent="-285750" algn="l">
              <a:buFont typeface="Arial" panose="020B0604020202020204" pitchFamily="34" charset="0"/>
              <a:buChar char="•"/>
            </a:pPr>
            <a:r>
              <a:rPr lang="en-US" sz="1400" b="0" i="0" dirty="0">
                <a:solidFill>
                  <a:schemeClr val="tx1"/>
                </a:solidFill>
                <a:effectLst/>
                <a:latin typeface="Google Sans"/>
              </a:rPr>
              <a:t>Exploring the integration of LSTMs with other neural network architectures to further improve translation quality.</a:t>
            </a:r>
          </a:p>
          <a:p>
            <a:pPr marL="431800" indent="-285750" algn="l">
              <a:buFont typeface="Arial" panose="020B0604020202020204" pitchFamily="34" charset="0"/>
              <a:buChar char="•"/>
            </a:pPr>
            <a:r>
              <a:rPr lang="en-US" sz="1400" b="0" i="0" dirty="0">
                <a:solidFill>
                  <a:schemeClr val="tx1"/>
                </a:solidFill>
                <a:effectLst/>
                <a:latin typeface="Google Sans"/>
              </a:rPr>
              <a:t>Utilizing advanced BLEU variants or alternative metrics to capture more nuanced aspects of translation quality, such as fluency and semantic similarity.</a:t>
            </a:r>
          </a:p>
          <a:p>
            <a:pPr marL="431800" indent="-285750" algn="l">
              <a:buFont typeface="Arial" panose="020B0604020202020204" pitchFamily="34" charset="0"/>
              <a:buChar char="•"/>
            </a:pPr>
            <a:r>
              <a:rPr lang="en-US" sz="1400" b="0" i="0" dirty="0">
                <a:solidFill>
                  <a:schemeClr val="tx1"/>
                </a:solidFill>
                <a:effectLst/>
                <a:latin typeface="Google Sans"/>
              </a:rPr>
              <a:t>Investigating the application of LSTMs to translate less-resourced languages, addressing the challenges of limited training data and linguistic complexity.</a:t>
            </a:r>
          </a:p>
          <a:p>
            <a:pPr marL="146050" indent="0" algn="l">
              <a:buNone/>
            </a:pPr>
            <a:r>
              <a:rPr lang="en-US" sz="1400" b="0" i="0" dirty="0">
                <a:solidFill>
                  <a:schemeClr val="tx1"/>
                </a:solidFill>
                <a:effectLst/>
                <a:latin typeface="Google Sans"/>
              </a:rPr>
              <a:t>Overall, the combination of LSTMs and the BLEU score presents a powerful approach to achieving high-quality machine translation. Further research and development in this field hold great promise for advancing the capabilities of automated language translation and bridging the communication gap between different cultures.</a:t>
            </a:r>
          </a:p>
          <a:p>
            <a:pPr marL="146050" indent="0" algn="l">
              <a:buNone/>
            </a:pPr>
            <a:r>
              <a:rPr lang="en-US" sz="1400" b="0" i="0" dirty="0">
                <a:solidFill>
                  <a:schemeClr val="tx1"/>
                </a:solidFill>
                <a:effectLst/>
                <a:latin typeface="Google Sans"/>
              </a:rPr>
              <a:t>Additionally, consider mentioning the following points to strengthen your conclusion:</a:t>
            </a:r>
          </a:p>
          <a:p>
            <a:pPr marL="431800" indent="-285750" algn="l">
              <a:buFont typeface="Arial" panose="020B0604020202020204" pitchFamily="34" charset="0"/>
              <a:buChar char="•"/>
            </a:pPr>
            <a:r>
              <a:rPr lang="en-US" sz="1400" b="0" i="0" dirty="0">
                <a:solidFill>
                  <a:schemeClr val="tx1"/>
                </a:solidFill>
                <a:effectLst/>
                <a:latin typeface="Google Sans"/>
              </a:rPr>
              <a:t>Address the limitations of the current approach, such as potential bias or sensitivity to domain-specific language.</a:t>
            </a:r>
          </a:p>
          <a:p>
            <a:pPr marL="431800" indent="-285750" algn="l">
              <a:buFont typeface="Arial" panose="020B0604020202020204" pitchFamily="34" charset="0"/>
              <a:buChar char="•"/>
            </a:pPr>
            <a:r>
              <a:rPr lang="en-US" sz="1400" b="0" i="0" dirty="0">
                <a:solidFill>
                  <a:schemeClr val="tx1"/>
                </a:solidFill>
                <a:effectLst/>
                <a:latin typeface="Google Sans"/>
              </a:rPr>
              <a:t>Briefly discuss the potential societal impact of accurate and efficient machine translation.</a:t>
            </a:r>
          </a:p>
          <a:p>
            <a:pPr marL="431800" indent="-285750" algn="l">
              <a:buFont typeface="Arial" panose="020B0604020202020204" pitchFamily="34" charset="0"/>
              <a:buChar char="•"/>
            </a:pPr>
            <a:r>
              <a:rPr lang="en-US" sz="1400" b="0" i="0" dirty="0">
                <a:solidFill>
                  <a:schemeClr val="tx1"/>
                </a:solidFill>
                <a:effectLst/>
                <a:latin typeface="Google Sans"/>
              </a:rPr>
              <a:t>Encourage further research and development in the field of neural machine translation.</a:t>
            </a:r>
          </a:p>
          <a:p>
            <a:pPr algn="l"/>
            <a:endParaRPr lang="en-IN" dirty="0">
              <a:solidFill>
                <a:schemeClr val="tx1"/>
              </a:solidFill>
            </a:endParaRPr>
          </a:p>
          <a:p>
            <a:pPr algn="l"/>
            <a:endParaRPr lang="en-IN" dirty="0">
              <a:solidFill>
                <a:schemeClr val="tx1"/>
              </a:solidFill>
            </a:endParaRPr>
          </a:p>
          <a:p>
            <a:endParaRPr lang="en-IN" dirty="0"/>
          </a:p>
        </p:txBody>
      </p:sp>
    </p:spTree>
    <p:extLst>
      <p:ext uri="{BB962C8B-B14F-4D97-AF65-F5344CB8AC3E}">
        <p14:creationId xmlns:p14="http://schemas.microsoft.com/office/powerpoint/2010/main" val="32991774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animEffect transition="in" filter="fade">
                                      <p:cBhvr>
                                        <p:cTn id="49" dur="1000"/>
                                        <p:tgtEl>
                                          <p:spTgt spid="4">
                                            <p:txEl>
                                              <p:pRg st="6" end="6"/>
                                            </p:txEl>
                                          </p:spTgt>
                                        </p:tgtEl>
                                      </p:cBhvr>
                                    </p:animEffect>
                                    <p:anim calcmode="lin" valueType="num">
                                      <p:cBhvr>
                                        <p:cTn id="50"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4">
                                            <p:txEl>
                                              <p:pRg st="7" end="7"/>
                                            </p:txEl>
                                          </p:spTgt>
                                        </p:tgtEl>
                                        <p:attrNameLst>
                                          <p:attrName>style.visibility</p:attrName>
                                        </p:attrNameLst>
                                      </p:cBhvr>
                                      <p:to>
                                        <p:strVal val="visible"/>
                                      </p:to>
                                    </p:set>
                                    <p:animEffect transition="in" filter="fade">
                                      <p:cBhvr>
                                        <p:cTn id="56" dur="1000"/>
                                        <p:tgtEl>
                                          <p:spTgt spid="4">
                                            <p:txEl>
                                              <p:pRg st="7" end="7"/>
                                            </p:txEl>
                                          </p:spTgt>
                                        </p:tgtEl>
                                      </p:cBhvr>
                                    </p:animEffect>
                                    <p:anim calcmode="lin" valueType="num">
                                      <p:cBhvr>
                                        <p:cTn id="57"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4">
                                            <p:txEl>
                                              <p:pRg st="8" end="8"/>
                                            </p:txEl>
                                          </p:spTgt>
                                        </p:tgtEl>
                                        <p:attrNameLst>
                                          <p:attrName>style.visibility</p:attrName>
                                        </p:attrNameLst>
                                      </p:cBhvr>
                                      <p:to>
                                        <p:strVal val="visible"/>
                                      </p:to>
                                    </p:set>
                                    <p:animEffect transition="in" filter="fade">
                                      <p:cBhvr>
                                        <p:cTn id="63" dur="1000"/>
                                        <p:tgtEl>
                                          <p:spTgt spid="4">
                                            <p:txEl>
                                              <p:pRg st="8" end="8"/>
                                            </p:txEl>
                                          </p:spTgt>
                                        </p:tgtEl>
                                      </p:cBhvr>
                                    </p:animEffect>
                                    <p:anim calcmode="lin" valueType="num">
                                      <p:cBhvr>
                                        <p:cTn id="64"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CEC540E-640D-A8B1-D958-0D6918C27FE7}"/>
              </a:ext>
            </a:extLst>
          </p:cNvPr>
          <p:cNvSpPr>
            <a:spLocks noGrp="1"/>
          </p:cNvSpPr>
          <p:nvPr>
            <p:ph type="title"/>
          </p:nvPr>
        </p:nvSpPr>
        <p:spPr>
          <a:xfrm>
            <a:off x="642700" y="285351"/>
            <a:ext cx="8191785" cy="613809"/>
          </a:xfrm>
        </p:spPr>
        <p:txBody>
          <a:bodyPr/>
          <a:lstStyle/>
          <a:p>
            <a:r>
              <a:rPr lang="en-IN" dirty="0"/>
              <a:t>Important Links and Resources</a:t>
            </a:r>
          </a:p>
        </p:txBody>
      </p:sp>
      <p:sp>
        <p:nvSpPr>
          <p:cNvPr id="4" name="Subtitle 3">
            <a:extLst>
              <a:ext uri="{FF2B5EF4-FFF2-40B4-BE49-F238E27FC236}">
                <a16:creationId xmlns:a16="http://schemas.microsoft.com/office/drawing/2014/main" id="{9DB156AA-282D-B6E3-635B-2AA7D1B116D4}"/>
              </a:ext>
            </a:extLst>
          </p:cNvPr>
          <p:cNvSpPr>
            <a:spLocks noGrp="1"/>
          </p:cNvSpPr>
          <p:nvPr>
            <p:ph type="subTitle" idx="1"/>
          </p:nvPr>
        </p:nvSpPr>
        <p:spPr>
          <a:xfrm>
            <a:off x="642700" y="899160"/>
            <a:ext cx="8280320" cy="4745115"/>
          </a:xfrm>
        </p:spPr>
        <p:txBody>
          <a:bodyPr/>
          <a:lstStyle/>
          <a:p>
            <a:pPr>
              <a:buFont typeface="Arial" panose="020B0604020202020204" pitchFamily="34" charset="0"/>
              <a:buChar char="•"/>
            </a:pPr>
            <a:r>
              <a:rPr lang="en-IN" dirty="0"/>
              <a:t>Kaggle Notebook –</a:t>
            </a:r>
            <a:r>
              <a:rPr lang="en-IN" sz="1100" dirty="0"/>
              <a:t> </a:t>
            </a:r>
            <a:r>
              <a:rPr lang="en-IN" sz="1100" dirty="0">
                <a:hlinkClick r:id="rId2"/>
              </a:rPr>
              <a:t>https://www.kaggle.com/code/adityabhambere/machine-translation-fr-en-with-bleu-score?scriptVersionId=154272184</a:t>
            </a:r>
            <a:r>
              <a:rPr lang="en-IN" sz="1100" dirty="0"/>
              <a:t> </a:t>
            </a:r>
          </a:p>
          <a:p>
            <a:pPr>
              <a:buFont typeface="Arial" panose="020B0604020202020204" pitchFamily="34" charset="0"/>
              <a:buChar char="•"/>
            </a:pPr>
            <a:r>
              <a:rPr lang="en-IN" dirty="0"/>
              <a:t>GitHub Link </a:t>
            </a:r>
            <a:r>
              <a:rPr lang="en-IN"/>
              <a:t>– </a:t>
            </a:r>
          </a:p>
          <a:p>
            <a:pPr marL="146050" indent="0"/>
            <a:endParaRPr lang="en-IN" dirty="0"/>
          </a:p>
          <a:p>
            <a:pPr>
              <a:buFont typeface="Arial" panose="020B0604020202020204" pitchFamily="34" charset="0"/>
              <a:buChar char="•"/>
            </a:pPr>
            <a:r>
              <a:rPr lang="en-IN" dirty="0"/>
              <a:t>Research Papers - </a:t>
            </a:r>
          </a:p>
          <a:p>
            <a:pPr marL="488950" indent="-342900">
              <a:spcBef>
                <a:spcPts val="1500"/>
              </a:spcBef>
              <a:spcAft>
                <a:spcPts val="1500"/>
              </a:spcAft>
              <a:buFont typeface="+mj-lt"/>
              <a:buAutoNum type="arabicPeriod"/>
            </a:pPr>
            <a:r>
              <a:rPr lang="en-IN" sz="1000" u="sng" dirty="0">
                <a:solidFill>
                  <a:srgbClr val="0000FF"/>
                </a:solidFill>
                <a:effectLst/>
                <a:latin typeface="Segoe UI" panose="020B0502040204020203" pitchFamily="34" charset="0"/>
                <a:ea typeface="Times New Roman" panose="02020603050405020304" pitchFamily="18" charset="0"/>
                <a:hlinkClick r:id="rId3"/>
              </a:rPr>
              <a:t>https://uu.diva-portal.org/smash/get/diva2:1540841/FULLTEXT01.pdf</a:t>
            </a:r>
            <a:r>
              <a:rPr lang="en-IN" sz="1000" dirty="0">
                <a:effectLst/>
                <a:latin typeface="Segoe UI" panose="020B0502040204020203" pitchFamily="34" charset="0"/>
                <a:ea typeface="Times New Roman" panose="02020603050405020304" pitchFamily="18" charset="0"/>
              </a:rPr>
              <a:t> - 1st </a:t>
            </a:r>
            <a:endParaRPr lang="en-IN" sz="1000" dirty="0">
              <a:effectLst/>
              <a:latin typeface="Times New Roman" panose="02020603050405020304" pitchFamily="18" charset="0"/>
              <a:ea typeface="Times New Roman" panose="02020603050405020304" pitchFamily="18" charset="0"/>
            </a:endParaRPr>
          </a:p>
          <a:p>
            <a:pPr marL="488950" indent="-342900">
              <a:spcBef>
                <a:spcPts val="1500"/>
              </a:spcBef>
              <a:spcAft>
                <a:spcPts val="1500"/>
              </a:spcAft>
              <a:buFont typeface="+mj-lt"/>
              <a:buAutoNum type="arabicPeriod"/>
            </a:pPr>
            <a:r>
              <a:rPr lang="en-IN" sz="1000" u="sng" dirty="0">
                <a:solidFill>
                  <a:srgbClr val="0000FF"/>
                </a:solidFill>
                <a:effectLst/>
                <a:latin typeface="Segoe UI" panose="020B0502040204020203" pitchFamily="34" charset="0"/>
                <a:ea typeface="Times New Roman" panose="02020603050405020304" pitchFamily="18" charset="0"/>
                <a:hlinkClick r:id="rId4"/>
              </a:rPr>
              <a:t>https://www.ijraset.com/research-paper/language-translation-using-artificial-intelligence</a:t>
            </a:r>
            <a:r>
              <a:rPr lang="en-IN" sz="1000" dirty="0">
                <a:effectLst/>
                <a:latin typeface="Segoe UI" panose="020B0502040204020203" pitchFamily="34" charset="0"/>
                <a:ea typeface="Times New Roman" panose="02020603050405020304" pitchFamily="18" charset="0"/>
              </a:rPr>
              <a:t> - 2nd</a:t>
            </a:r>
            <a:endParaRPr lang="en-IN" sz="1000" dirty="0">
              <a:effectLst/>
              <a:latin typeface="Times New Roman" panose="02020603050405020304" pitchFamily="18" charset="0"/>
              <a:ea typeface="Times New Roman" panose="02020603050405020304" pitchFamily="18" charset="0"/>
            </a:endParaRPr>
          </a:p>
          <a:p>
            <a:pPr marL="488950" indent="-342900">
              <a:spcBef>
                <a:spcPts val="1500"/>
              </a:spcBef>
              <a:spcAft>
                <a:spcPts val="1500"/>
              </a:spcAft>
              <a:buFont typeface="+mj-lt"/>
              <a:buAutoNum type="arabicPeriod"/>
            </a:pPr>
            <a:r>
              <a:rPr lang="en-IN" sz="1000" u="sng" dirty="0">
                <a:solidFill>
                  <a:srgbClr val="0000FF"/>
                </a:solidFill>
                <a:effectLst/>
                <a:latin typeface="Segoe UI" panose="020B0502040204020203" pitchFamily="34" charset="0"/>
                <a:ea typeface="Times New Roman" panose="02020603050405020304" pitchFamily="18" charset="0"/>
                <a:hlinkClick r:id="rId5"/>
              </a:rPr>
              <a:t>https://journals.plos.org/plosone/article?id=10.1371/journal.pone.0240663</a:t>
            </a:r>
            <a:r>
              <a:rPr lang="en-IN" sz="1000" dirty="0">
                <a:effectLst/>
                <a:latin typeface="Segoe UI" panose="020B0502040204020203" pitchFamily="34" charset="0"/>
                <a:ea typeface="Times New Roman" panose="02020603050405020304" pitchFamily="18" charset="0"/>
              </a:rPr>
              <a:t> - 3rd </a:t>
            </a:r>
            <a:endParaRPr lang="en-IN" sz="1000" dirty="0">
              <a:effectLst/>
              <a:latin typeface="Times New Roman" panose="02020603050405020304" pitchFamily="18" charset="0"/>
              <a:ea typeface="Times New Roman" panose="02020603050405020304" pitchFamily="18" charset="0"/>
            </a:endParaRPr>
          </a:p>
          <a:p>
            <a:pPr marL="488950" indent="-342900">
              <a:spcBef>
                <a:spcPts val="1500"/>
              </a:spcBef>
              <a:spcAft>
                <a:spcPts val="1500"/>
              </a:spcAft>
              <a:buFont typeface="+mj-lt"/>
              <a:buAutoNum type="arabicPeriod"/>
            </a:pPr>
            <a:r>
              <a:rPr lang="en-IN" sz="1000" u="sng" dirty="0">
                <a:solidFill>
                  <a:srgbClr val="0000FF"/>
                </a:solidFill>
                <a:effectLst/>
                <a:latin typeface="Segoe UI" panose="020B0502040204020203" pitchFamily="34" charset="0"/>
                <a:ea typeface="Times New Roman" panose="02020603050405020304" pitchFamily="18" charset="0"/>
                <a:hlinkClick r:id="rId6"/>
              </a:rPr>
              <a:t>https://www.researchgate.net/publication/347066090_The_use_of_machine_translation_algorithm_based_on_residual_and_LSTM_neural_network_in_translation_teaching</a:t>
            </a:r>
            <a:r>
              <a:rPr lang="en-IN" sz="1000" dirty="0">
                <a:effectLst/>
                <a:latin typeface="Segoe UI" panose="020B0502040204020203" pitchFamily="34" charset="0"/>
                <a:ea typeface="Times New Roman" panose="02020603050405020304" pitchFamily="18" charset="0"/>
              </a:rPr>
              <a:t> - 4th </a:t>
            </a:r>
            <a:endParaRPr lang="en-IN" sz="1000" dirty="0">
              <a:effectLst/>
              <a:latin typeface="Times New Roman" panose="02020603050405020304" pitchFamily="18" charset="0"/>
              <a:ea typeface="Times New Roman" panose="02020603050405020304" pitchFamily="18" charset="0"/>
            </a:endParaRPr>
          </a:p>
          <a:p>
            <a:pPr marL="488950" indent="-342900">
              <a:spcBef>
                <a:spcPts val="1500"/>
              </a:spcBef>
              <a:spcAft>
                <a:spcPts val="1500"/>
              </a:spcAft>
              <a:buFont typeface="+mj-lt"/>
              <a:buAutoNum type="arabicPeriod"/>
            </a:pPr>
            <a:r>
              <a:rPr lang="en-IN" sz="1000" u="sng" dirty="0">
                <a:solidFill>
                  <a:srgbClr val="0000FF"/>
                </a:solidFill>
                <a:effectLst/>
                <a:latin typeface="Segoe UI" panose="020B0502040204020203" pitchFamily="34" charset="0"/>
                <a:ea typeface="Times New Roman" panose="02020603050405020304" pitchFamily="18" charset="0"/>
                <a:hlinkClick r:id="rId7"/>
              </a:rPr>
              <a:t>https://www.irjmets.com/uploadedfiles/paper/volume3/issue_6_june_2021/12649/1628083502.pdf</a:t>
            </a:r>
            <a:r>
              <a:rPr lang="en-IN" sz="1000" dirty="0">
                <a:effectLst/>
                <a:latin typeface="Segoe UI" panose="020B0502040204020203" pitchFamily="34" charset="0"/>
                <a:ea typeface="Times New Roman" panose="02020603050405020304" pitchFamily="18" charset="0"/>
              </a:rPr>
              <a:t>-5th</a:t>
            </a:r>
            <a:endParaRPr lang="en-IN" sz="1000" dirty="0">
              <a:effectLst/>
              <a:latin typeface="Times New Roman" panose="02020603050405020304" pitchFamily="18" charset="0"/>
              <a:ea typeface="Times New Roman" panose="02020603050405020304" pitchFamily="18" charset="0"/>
            </a:endParaRPr>
          </a:p>
          <a:p>
            <a:pPr marL="488950" indent="-342900">
              <a:buFont typeface="+mj-lt"/>
              <a:buAutoNum type="arabicPeriod"/>
            </a:pPr>
            <a:endParaRPr lang="en-IN" dirty="0"/>
          </a:p>
          <a:p>
            <a:pPr marL="488950" indent="-342900">
              <a:buFont typeface="+mj-lt"/>
              <a:buAutoNum type="arabicPeriod"/>
            </a:pPr>
            <a:endParaRPr lang="en-IN" dirty="0"/>
          </a:p>
        </p:txBody>
      </p:sp>
    </p:spTree>
    <p:extLst>
      <p:ext uri="{BB962C8B-B14F-4D97-AF65-F5344CB8AC3E}">
        <p14:creationId xmlns:p14="http://schemas.microsoft.com/office/powerpoint/2010/main" val="5325049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1000"/>
                                        <p:tgtEl>
                                          <p:spTgt spid="4">
                                            <p:txEl>
                                              <p:pRg st="1" end="1"/>
                                            </p:txEl>
                                          </p:spTgt>
                                        </p:tgtEl>
                                      </p:cBhvr>
                                    </p:animEffect>
                                    <p:anim calcmode="lin" valueType="num">
                                      <p:cBhvr>
                                        <p:cTn id="22"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animEffect transition="in" filter="fade">
                                      <p:cBhvr>
                                        <p:cTn id="49" dur="1000"/>
                                        <p:tgtEl>
                                          <p:spTgt spid="4">
                                            <p:txEl>
                                              <p:pRg st="6" end="6"/>
                                            </p:txEl>
                                          </p:spTgt>
                                        </p:tgtEl>
                                      </p:cBhvr>
                                    </p:animEffect>
                                    <p:anim calcmode="lin" valueType="num">
                                      <p:cBhvr>
                                        <p:cTn id="50"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4">
                                            <p:txEl>
                                              <p:pRg st="7" end="7"/>
                                            </p:txEl>
                                          </p:spTgt>
                                        </p:tgtEl>
                                        <p:attrNameLst>
                                          <p:attrName>style.visibility</p:attrName>
                                        </p:attrNameLst>
                                      </p:cBhvr>
                                      <p:to>
                                        <p:strVal val="visible"/>
                                      </p:to>
                                    </p:set>
                                    <p:animEffect transition="in" filter="fade">
                                      <p:cBhvr>
                                        <p:cTn id="56" dur="1000"/>
                                        <p:tgtEl>
                                          <p:spTgt spid="4">
                                            <p:txEl>
                                              <p:pRg st="7" end="7"/>
                                            </p:txEl>
                                          </p:spTgt>
                                        </p:tgtEl>
                                      </p:cBhvr>
                                    </p:animEffect>
                                    <p:anim calcmode="lin" valueType="num">
                                      <p:cBhvr>
                                        <p:cTn id="57"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4">
                                            <p:txEl>
                                              <p:pRg st="8" end="8"/>
                                            </p:txEl>
                                          </p:spTgt>
                                        </p:tgtEl>
                                        <p:attrNameLst>
                                          <p:attrName>style.visibility</p:attrName>
                                        </p:attrNameLst>
                                      </p:cBhvr>
                                      <p:to>
                                        <p:strVal val="visible"/>
                                      </p:to>
                                    </p:set>
                                    <p:animEffect transition="in" filter="fade">
                                      <p:cBhvr>
                                        <p:cTn id="63" dur="1000"/>
                                        <p:tgtEl>
                                          <p:spTgt spid="4">
                                            <p:txEl>
                                              <p:pRg st="8" end="8"/>
                                            </p:txEl>
                                          </p:spTgt>
                                        </p:tgtEl>
                                      </p:cBhvr>
                                    </p:animEffect>
                                    <p:anim calcmode="lin" valueType="num">
                                      <p:cBhvr>
                                        <p:cTn id="64"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2"/>
          <p:cNvSpPr txBox="1">
            <a:spLocks noGrp="1"/>
          </p:cNvSpPr>
          <p:nvPr>
            <p:ph type="subTitle" idx="1"/>
          </p:nvPr>
        </p:nvSpPr>
        <p:spPr>
          <a:xfrm>
            <a:off x="6595075" y="2305850"/>
            <a:ext cx="2096100" cy="1360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GB" dirty="0">
                <a:solidFill>
                  <a:schemeClr val="tx1"/>
                </a:solidFill>
              </a:rPr>
              <a:t>Explanation of the RNN and LSTM </a:t>
            </a:r>
            <a:endParaRPr dirty="0">
              <a:solidFill>
                <a:schemeClr val="tx1"/>
              </a:solidFill>
            </a:endParaRPr>
          </a:p>
        </p:txBody>
      </p:sp>
      <p:sp>
        <p:nvSpPr>
          <p:cNvPr id="201" name="Google Shape;201;p32"/>
          <p:cNvSpPr txBox="1">
            <a:spLocks noGrp="1"/>
          </p:cNvSpPr>
          <p:nvPr>
            <p:ph type="title"/>
          </p:nvPr>
        </p:nvSpPr>
        <p:spPr>
          <a:xfrm>
            <a:off x="1730850" y="401725"/>
            <a:ext cx="5682300" cy="42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Objective and Purpose</a:t>
            </a:r>
            <a:endParaRPr dirty="0"/>
          </a:p>
        </p:txBody>
      </p:sp>
      <p:sp>
        <p:nvSpPr>
          <p:cNvPr id="202" name="Google Shape;202;p32"/>
          <p:cNvSpPr txBox="1">
            <a:spLocks noGrp="1"/>
          </p:cNvSpPr>
          <p:nvPr>
            <p:ph type="subTitle" idx="2"/>
          </p:nvPr>
        </p:nvSpPr>
        <p:spPr>
          <a:xfrm>
            <a:off x="467425" y="1394975"/>
            <a:ext cx="2198400" cy="822600"/>
          </a:xfrm>
          <a:prstGeom prst="rect">
            <a:avLst/>
          </a:prstGeom>
        </p:spPr>
        <p:txBody>
          <a:bodyPr spcFirstLastPara="1" wrap="square" lIns="91425" tIns="91425" rIns="91425" bIns="91425" anchor="t" anchorCtr="0">
            <a:noAutofit/>
          </a:bodyPr>
          <a:lstStyle/>
          <a:p>
            <a:pPr marL="0" lvl="0" indent="0" algn="r" rtl="0">
              <a:spcBef>
                <a:spcPts val="0"/>
              </a:spcBef>
              <a:spcAft>
                <a:spcPts val="1200"/>
              </a:spcAft>
              <a:buNone/>
            </a:pPr>
            <a:r>
              <a:rPr lang="en-GB" dirty="0">
                <a:solidFill>
                  <a:schemeClr val="tx1"/>
                </a:solidFill>
              </a:rPr>
              <a:t>Introduce Objectives of language translation using LSTM algorithm</a:t>
            </a:r>
            <a:endParaRPr dirty="0">
              <a:solidFill>
                <a:schemeClr val="tx1"/>
              </a:solidFill>
            </a:endParaRPr>
          </a:p>
        </p:txBody>
      </p:sp>
      <p:sp>
        <p:nvSpPr>
          <p:cNvPr id="203" name="Google Shape;203;p32"/>
          <p:cNvSpPr txBox="1">
            <a:spLocks noGrp="1"/>
          </p:cNvSpPr>
          <p:nvPr>
            <p:ph type="subTitle" idx="3"/>
          </p:nvPr>
        </p:nvSpPr>
        <p:spPr>
          <a:xfrm>
            <a:off x="456700" y="3405075"/>
            <a:ext cx="2361600" cy="885000"/>
          </a:xfrm>
          <a:prstGeom prst="rect">
            <a:avLst/>
          </a:prstGeom>
        </p:spPr>
        <p:txBody>
          <a:bodyPr spcFirstLastPara="1" wrap="square" lIns="91425" tIns="91425" rIns="91425" bIns="91425" anchor="t" anchorCtr="0">
            <a:noAutofit/>
          </a:bodyPr>
          <a:lstStyle/>
          <a:p>
            <a:pPr marL="0" lvl="0" indent="0" algn="r" rtl="0">
              <a:spcBef>
                <a:spcPts val="0"/>
              </a:spcBef>
              <a:spcAft>
                <a:spcPts val="1200"/>
              </a:spcAft>
              <a:buNone/>
            </a:pPr>
            <a:r>
              <a:rPr lang="en-IN" dirty="0">
                <a:solidFill>
                  <a:schemeClr val="tx1"/>
                </a:solidFill>
              </a:rPr>
              <a:t>Creating a model in </a:t>
            </a:r>
            <a:r>
              <a:rPr lang="en-IN" dirty="0" err="1">
                <a:solidFill>
                  <a:schemeClr val="tx1"/>
                </a:solidFill>
              </a:rPr>
              <a:t>Jupyter</a:t>
            </a:r>
            <a:r>
              <a:rPr lang="en-IN" dirty="0">
                <a:solidFill>
                  <a:schemeClr val="tx1"/>
                </a:solidFill>
              </a:rPr>
              <a:t> notebook and have a simple Translator App</a:t>
            </a:r>
            <a:endParaRPr dirty="0">
              <a:solidFill>
                <a:schemeClr val="tx1"/>
              </a:solidFill>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01"/>
                                        </p:tgtEl>
                                        <p:attrNameLst>
                                          <p:attrName>style.visibility</p:attrName>
                                        </p:attrNameLst>
                                      </p:cBhvr>
                                      <p:to>
                                        <p:strVal val="visible"/>
                                      </p:to>
                                    </p:set>
                                    <p:animEffect transition="in" filter="circle(in)">
                                      <p:cBhvr>
                                        <p:cTn id="7" dur="2000"/>
                                        <p:tgtEl>
                                          <p:spTgt spid="20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02">
                                            <p:txEl>
                                              <p:pRg st="0" end="0"/>
                                            </p:txEl>
                                          </p:spTgt>
                                        </p:tgtEl>
                                        <p:attrNameLst>
                                          <p:attrName>style.visibility</p:attrName>
                                        </p:attrNameLst>
                                      </p:cBhvr>
                                      <p:to>
                                        <p:strVal val="visible"/>
                                      </p:to>
                                    </p:set>
                                    <p:animEffect transition="in" filter="fade">
                                      <p:cBhvr>
                                        <p:cTn id="12" dur="1000"/>
                                        <p:tgtEl>
                                          <p:spTgt spid="202">
                                            <p:txEl>
                                              <p:pRg st="0" end="0"/>
                                            </p:txEl>
                                          </p:spTgt>
                                        </p:tgtEl>
                                      </p:cBhvr>
                                    </p:animEffect>
                                    <p:anim calcmode="lin" valueType="num">
                                      <p:cBhvr>
                                        <p:cTn id="13" dur="1000" fill="hold"/>
                                        <p:tgtEl>
                                          <p:spTgt spid="202">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0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00">
                                            <p:txEl>
                                              <p:pRg st="0" end="0"/>
                                            </p:txEl>
                                          </p:spTgt>
                                        </p:tgtEl>
                                        <p:attrNameLst>
                                          <p:attrName>style.visibility</p:attrName>
                                        </p:attrNameLst>
                                      </p:cBhvr>
                                      <p:to>
                                        <p:strVal val="visible"/>
                                      </p:to>
                                    </p:set>
                                    <p:animEffect transition="in" filter="fade">
                                      <p:cBhvr>
                                        <p:cTn id="19" dur="1000"/>
                                        <p:tgtEl>
                                          <p:spTgt spid="200">
                                            <p:txEl>
                                              <p:pRg st="0" end="0"/>
                                            </p:txEl>
                                          </p:spTgt>
                                        </p:tgtEl>
                                      </p:cBhvr>
                                    </p:animEffect>
                                    <p:anim calcmode="lin" valueType="num">
                                      <p:cBhvr>
                                        <p:cTn id="20" dur="1000" fill="hold"/>
                                        <p:tgtEl>
                                          <p:spTgt spid="200">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20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03">
                                            <p:txEl>
                                              <p:pRg st="0" end="0"/>
                                            </p:txEl>
                                          </p:spTgt>
                                        </p:tgtEl>
                                        <p:attrNameLst>
                                          <p:attrName>style.visibility</p:attrName>
                                        </p:attrNameLst>
                                      </p:cBhvr>
                                      <p:to>
                                        <p:strVal val="visible"/>
                                      </p:to>
                                    </p:set>
                                    <p:animEffect transition="in" filter="fade">
                                      <p:cBhvr>
                                        <p:cTn id="26" dur="1000"/>
                                        <p:tgtEl>
                                          <p:spTgt spid="203">
                                            <p:txEl>
                                              <p:pRg st="0" end="0"/>
                                            </p:txEl>
                                          </p:spTgt>
                                        </p:tgtEl>
                                      </p:cBhvr>
                                    </p:animEffect>
                                    <p:anim calcmode="lin" valueType="num">
                                      <p:cBhvr>
                                        <p:cTn id="27" dur="1000" fill="hold"/>
                                        <p:tgtEl>
                                          <p:spTgt spid="203">
                                            <p:txEl>
                                              <p:pRg st="0" end="0"/>
                                            </p:txEl>
                                          </p:spTgt>
                                        </p:tgtEl>
                                        <p:attrNameLst>
                                          <p:attrName>ppt_x</p:attrName>
                                        </p:attrNameLst>
                                      </p:cBhvr>
                                      <p:tavLst>
                                        <p:tav tm="0">
                                          <p:val>
                                            <p:strVal val="#ppt_x"/>
                                          </p:val>
                                        </p:tav>
                                        <p:tav tm="100000">
                                          <p:val>
                                            <p:strVal val="#ppt_x"/>
                                          </p:val>
                                        </p:tav>
                                      </p:tavLst>
                                    </p:anim>
                                    <p:anim calcmode="lin" valueType="num">
                                      <p:cBhvr>
                                        <p:cTn id="28" dur="1000" fill="hold"/>
                                        <p:tgtEl>
                                          <p:spTgt spid="20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 grpId="0" build="p"/>
      <p:bldP spid="201" grpId="0"/>
      <p:bldP spid="202" grpId="0" build="p"/>
      <p:bldP spid="20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2"/>
          <p:cNvSpPr txBox="1">
            <a:spLocks noGrp="1"/>
          </p:cNvSpPr>
          <p:nvPr>
            <p:ph type="title"/>
          </p:nvPr>
        </p:nvSpPr>
        <p:spPr>
          <a:xfrm>
            <a:off x="530400" y="2208300"/>
            <a:ext cx="8083200" cy="726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Thank you for your time and attention 🙂</a:t>
            </a:r>
            <a:endParaRPr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71"/>
                                        </p:tgtEl>
                                        <p:attrNameLst>
                                          <p:attrName>style.visibility</p:attrName>
                                        </p:attrNameLst>
                                      </p:cBhvr>
                                      <p:to>
                                        <p:strVal val="visible"/>
                                      </p:to>
                                    </p:set>
                                    <p:animEffect transition="in" filter="barn(inVertical)">
                                      <p:cBhvr>
                                        <p:cTn id="7" dur="500"/>
                                        <p:tgtEl>
                                          <p:spTgt spid="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9A95C-8857-0B3C-4960-ABF383BA29A7}"/>
              </a:ext>
            </a:extLst>
          </p:cNvPr>
          <p:cNvSpPr>
            <a:spLocks noGrp="1"/>
          </p:cNvSpPr>
          <p:nvPr>
            <p:ph type="title"/>
          </p:nvPr>
        </p:nvSpPr>
        <p:spPr>
          <a:xfrm>
            <a:off x="650375" y="209778"/>
            <a:ext cx="7679700" cy="615523"/>
          </a:xfrm>
        </p:spPr>
        <p:txBody>
          <a:bodyPr/>
          <a:lstStyle/>
          <a:p>
            <a:pPr algn="l"/>
            <a:r>
              <a:rPr lang="en-IN" dirty="0"/>
              <a:t>Objective and Aim of the Project</a:t>
            </a:r>
          </a:p>
        </p:txBody>
      </p:sp>
      <p:sp>
        <p:nvSpPr>
          <p:cNvPr id="3" name="Text Placeholder 2">
            <a:extLst>
              <a:ext uri="{FF2B5EF4-FFF2-40B4-BE49-F238E27FC236}">
                <a16:creationId xmlns:a16="http://schemas.microsoft.com/office/drawing/2014/main" id="{48DCEB9A-EA68-F43A-4E06-C5050CAC2A56}"/>
              </a:ext>
            </a:extLst>
          </p:cNvPr>
          <p:cNvSpPr>
            <a:spLocks noGrp="1"/>
          </p:cNvSpPr>
          <p:nvPr>
            <p:ph type="body" idx="1"/>
          </p:nvPr>
        </p:nvSpPr>
        <p:spPr>
          <a:xfrm>
            <a:off x="650375" y="1129246"/>
            <a:ext cx="7679700" cy="2782270"/>
          </a:xfrm>
        </p:spPr>
        <p:txBody>
          <a:bodyPr/>
          <a:lstStyle/>
          <a:p>
            <a:pPr marL="171450" indent="-171450" algn="l">
              <a:spcBef>
                <a:spcPts val="1200"/>
              </a:spcBef>
              <a:buClr>
                <a:schemeClr val="dk1"/>
              </a:buClr>
              <a:buSzPts val="1100"/>
            </a:pPr>
            <a:r>
              <a:rPr lang="en-IN" sz="1400" dirty="0">
                <a:solidFill>
                  <a:schemeClr val="dk1"/>
                </a:solidFill>
                <a:latin typeface="Open Sans Medium"/>
                <a:ea typeface="Open Sans Medium"/>
                <a:cs typeface="Open Sans Medium"/>
              </a:rPr>
              <a:t>The purpose of this project is to demonstrate how one can use AI/ML</a:t>
            </a:r>
          </a:p>
          <a:p>
            <a:pPr marL="171450" indent="-171450" algn="l">
              <a:spcBef>
                <a:spcPts val="1200"/>
              </a:spcBef>
              <a:buClr>
                <a:schemeClr val="dk1"/>
              </a:buClr>
              <a:buSzPts val="1100"/>
            </a:pPr>
            <a:r>
              <a:rPr lang="en-IN" sz="1400" dirty="0">
                <a:solidFill>
                  <a:schemeClr val="dk1"/>
                </a:solidFill>
                <a:latin typeface="Open Sans Medium"/>
                <a:ea typeface="Open Sans Medium"/>
                <a:cs typeface="Open Sans Medium"/>
              </a:rPr>
              <a:t>In today’s globalized world language barriers are a big hinderance of communication between people different nationalities and regions. Therefore Machine Learning models and methods are utilized to break those said barriers.</a:t>
            </a:r>
          </a:p>
          <a:p>
            <a:pPr marL="171450" indent="-171450" algn="l">
              <a:spcBef>
                <a:spcPts val="1200"/>
              </a:spcBef>
              <a:buClr>
                <a:schemeClr val="dk1"/>
              </a:buClr>
              <a:buSzPts val="1100"/>
            </a:pPr>
            <a:r>
              <a:rPr lang="en-IN" sz="1400" dirty="0">
                <a:solidFill>
                  <a:schemeClr val="dk1"/>
                </a:solidFill>
                <a:latin typeface="Open Sans Medium"/>
                <a:ea typeface="Open Sans Medium"/>
                <a:cs typeface="Open Sans Medium"/>
              </a:rPr>
              <a:t>It is very important to note that such Language Translation via Machine Learning is a well researched field of study.</a:t>
            </a:r>
          </a:p>
          <a:p>
            <a:pPr marL="171450" indent="-171450" algn="l">
              <a:spcBef>
                <a:spcPts val="1200"/>
              </a:spcBef>
              <a:buClr>
                <a:schemeClr val="dk1"/>
              </a:buClr>
              <a:buSzPts val="1100"/>
            </a:pPr>
            <a:r>
              <a:rPr lang="en-IN" sz="1400" dirty="0">
                <a:solidFill>
                  <a:schemeClr val="dk1"/>
                </a:solidFill>
                <a:latin typeface="Open Sans Medium"/>
                <a:ea typeface="Open Sans Medium"/>
                <a:cs typeface="Open Sans Medium"/>
              </a:rPr>
              <a:t>Our goal is to demonstrate a simple translation GUI app and to use a sample dataset to train a LSTM model and investigate its accuracy. </a:t>
            </a:r>
          </a:p>
        </p:txBody>
      </p:sp>
    </p:spTree>
    <p:extLst>
      <p:ext uri="{BB962C8B-B14F-4D97-AF65-F5344CB8AC3E}">
        <p14:creationId xmlns:p14="http://schemas.microsoft.com/office/powerpoint/2010/main" val="19716098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3"/>
          <p:cNvSpPr txBox="1">
            <a:spLocks noGrp="1"/>
          </p:cNvSpPr>
          <p:nvPr>
            <p:ph type="title"/>
          </p:nvPr>
        </p:nvSpPr>
        <p:spPr>
          <a:xfrm>
            <a:off x="642700" y="96150"/>
            <a:ext cx="5046000" cy="5541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dirty="0"/>
              <a:t>LSTM and RNN </a:t>
            </a:r>
            <a:endParaRPr dirty="0"/>
          </a:p>
        </p:txBody>
      </p:sp>
      <p:sp>
        <p:nvSpPr>
          <p:cNvPr id="209" name="Google Shape;209;p33"/>
          <p:cNvSpPr txBox="1">
            <a:spLocks noGrp="1"/>
          </p:cNvSpPr>
          <p:nvPr>
            <p:ph type="subTitle" idx="1"/>
          </p:nvPr>
        </p:nvSpPr>
        <p:spPr>
          <a:xfrm>
            <a:off x="642700" y="560175"/>
            <a:ext cx="8135400" cy="5208319"/>
          </a:xfrm>
          <a:prstGeom prst="rect">
            <a:avLst/>
          </a:prstGeom>
        </p:spPr>
        <p:txBody>
          <a:bodyPr spcFirstLastPara="1" wrap="square" lIns="91425" tIns="91425" rIns="91425" bIns="91425" anchor="t" anchorCtr="0">
            <a:spAutoFit/>
          </a:bodyPr>
          <a:lstStyle/>
          <a:p>
            <a:pPr marL="285750" indent="-285750">
              <a:spcBef>
                <a:spcPts val="1200"/>
              </a:spcBef>
              <a:buClr>
                <a:schemeClr val="dk1"/>
              </a:buClr>
              <a:buSzPts val="1100"/>
              <a:buFont typeface="Arial" panose="020B0604020202020204" pitchFamily="34" charset="0"/>
              <a:buChar char="•"/>
            </a:pPr>
            <a:r>
              <a:rPr lang="en-GB" sz="1400" b="1" dirty="0">
                <a:solidFill>
                  <a:schemeClr val="dk1"/>
                </a:solidFill>
                <a:sym typeface="Open Sans Medium"/>
              </a:rPr>
              <a:t>LSTM basic definition:</a:t>
            </a:r>
          </a:p>
          <a:p>
            <a:pPr marL="0" lvl="0" indent="0" algn="l" rtl="0">
              <a:spcBef>
                <a:spcPts val="0"/>
              </a:spcBef>
              <a:spcAft>
                <a:spcPts val="0"/>
              </a:spcAft>
              <a:buClr>
                <a:schemeClr val="dk1"/>
              </a:buClr>
              <a:buSzPts val="1100"/>
            </a:pPr>
            <a:r>
              <a:rPr lang="en-GB" sz="1400" dirty="0">
                <a:solidFill>
                  <a:schemeClr val="dk1"/>
                </a:solidFill>
                <a:latin typeface="Open Sans Medium"/>
                <a:ea typeface="Open Sans Medium"/>
                <a:cs typeface="Open Sans Medium"/>
                <a:sym typeface="Open Sans Medium"/>
              </a:rPr>
              <a:t>Long Short-Term Memory (LSTM) is a type of recurrent neural network (RNN) architecture designed to overcome the limitations of standard RNNs in capturing and retaining long-range dependencies in sequential data. LSTMs are particularly well-suited for tasks involving time series data, natural language processing, and other sequential data analysis.</a:t>
            </a:r>
            <a:endParaRPr sz="1400" dirty="0">
              <a:solidFill>
                <a:schemeClr val="dk1"/>
              </a:solidFill>
              <a:latin typeface="Open Sans Medium"/>
              <a:ea typeface="Open Sans Medium"/>
              <a:cs typeface="Open Sans Medium"/>
              <a:sym typeface="Open Sans Medium"/>
            </a:endParaRPr>
          </a:p>
          <a:p>
            <a:pPr marL="285750" lvl="0" indent="-285750" algn="l" rtl="0">
              <a:spcBef>
                <a:spcPts val="1200"/>
              </a:spcBef>
              <a:spcAft>
                <a:spcPts val="0"/>
              </a:spcAft>
              <a:buClr>
                <a:schemeClr val="dk1"/>
              </a:buClr>
              <a:buSzPts val="1100"/>
              <a:buFont typeface="Arial" panose="020B0604020202020204" pitchFamily="34" charset="0"/>
              <a:buChar char="•"/>
            </a:pPr>
            <a:r>
              <a:rPr lang="en-GB" sz="1400" b="1" dirty="0">
                <a:solidFill>
                  <a:schemeClr val="dk1"/>
                </a:solidFill>
              </a:rPr>
              <a:t>RNNs and the Need for LSTMs:</a:t>
            </a:r>
            <a:endParaRPr sz="1400" b="1" dirty="0">
              <a:solidFill>
                <a:schemeClr val="dk1"/>
              </a:solidFill>
            </a:endParaRPr>
          </a:p>
          <a:p>
            <a:pPr marL="0" lvl="0" indent="0" algn="l" rtl="0">
              <a:spcBef>
                <a:spcPts val="1200"/>
              </a:spcBef>
              <a:spcAft>
                <a:spcPts val="0"/>
              </a:spcAft>
              <a:buClr>
                <a:schemeClr val="dk1"/>
              </a:buClr>
              <a:buSzPts val="1100"/>
            </a:pPr>
            <a:r>
              <a:rPr lang="en-GB" sz="1400" dirty="0">
                <a:solidFill>
                  <a:schemeClr val="dk1"/>
                </a:solidFill>
                <a:latin typeface="Open Sans Medium"/>
                <a:ea typeface="Open Sans Medium"/>
                <a:cs typeface="Open Sans Medium"/>
                <a:sym typeface="Open Sans Medium"/>
              </a:rPr>
              <a:t>Standard RNNs process sequential data by maintaining a hidden state that evolves as it receives new input elements in a sequence. However, they suffer from the "vanishing gradient" problem, which makes it challenging for them to learn long-term dependencies. This is because gradients that become too small during backpropagation prevent earlier time steps from effectively influencing later ones.</a:t>
            </a:r>
            <a:endParaRPr sz="1400" dirty="0">
              <a:solidFill>
                <a:schemeClr val="dk1"/>
              </a:solidFill>
              <a:latin typeface="Open Sans Medium"/>
              <a:ea typeface="Open Sans Medium"/>
              <a:cs typeface="Open Sans Medium"/>
              <a:sym typeface="Open Sans Medium"/>
            </a:endParaRPr>
          </a:p>
          <a:p>
            <a:pPr marL="285750" lvl="0" indent="-285750" algn="l" rtl="0">
              <a:spcBef>
                <a:spcPts val="1200"/>
              </a:spcBef>
              <a:spcAft>
                <a:spcPts val="0"/>
              </a:spcAft>
              <a:buClr>
                <a:schemeClr val="dk1"/>
              </a:buClr>
              <a:buSzPts val="1100"/>
              <a:buFont typeface="Arial" panose="020B0604020202020204" pitchFamily="34" charset="0"/>
              <a:buChar char="•"/>
            </a:pPr>
            <a:r>
              <a:rPr lang="en-GB" sz="1400" b="1" dirty="0">
                <a:solidFill>
                  <a:schemeClr val="dk1"/>
                </a:solidFill>
              </a:rPr>
              <a:t>LSTM Introduction:</a:t>
            </a:r>
            <a:endParaRPr sz="1400" b="1" dirty="0">
              <a:solidFill>
                <a:schemeClr val="dk1"/>
              </a:solidFill>
            </a:endParaRPr>
          </a:p>
          <a:p>
            <a:pPr marL="0" lvl="0" indent="0" algn="l" rtl="0">
              <a:spcBef>
                <a:spcPts val="1200"/>
              </a:spcBef>
              <a:spcAft>
                <a:spcPts val="0"/>
              </a:spcAft>
            </a:pPr>
            <a:r>
              <a:rPr lang="en-GB" sz="1400" dirty="0">
                <a:solidFill>
                  <a:schemeClr val="dk1"/>
                </a:solidFill>
                <a:latin typeface="Open Sans Medium"/>
                <a:ea typeface="Open Sans Medium"/>
                <a:cs typeface="Open Sans Medium"/>
                <a:sym typeface="Open Sans Medium"/>
              </a:rPr>
              <a:t>LSTMs were introduced to address this problem by introducing a more complex structure within the recurrent unit, which allows them to better capture and propagate information across long sequences.</a:t>
            </a:r>
            <a:endParaRPr sz="1400" dirty="0">
              <a:solidFill>
                <a:schemeClr val="dk1"/>
              </a:solidFill>
              <a:latin typeface="Open Sans Medium"/>
              <a:ea typeface="Open Sans Medium"/>
              <a:cs typeface="Open Sans Medium"/>
              <a:sym typeface="Open Sans Medium"/>
            </a:endParaRPr>
          </a:p>
          <a:p>
            <a:pPr marL="0" lvl="0" indent="0" algn="l" rtl="0">
              <a:spcBef>
                <a:spcPts val="1200"/>
              </a:spcBef>
              <a:spcAft>
                <a:spcPts val="1200"/>
              </a:spcAft>
              <a:buNone/>
            </a:pPr>
            <a:endParaRPr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08"/>
                                        </p:tgtEl>
                                        <p:attrNameLst>
                                          <p:attrName>style.visibility</p:attrName>
                                        </p:attrNameLst>
                                      </p:cBhvr>
                                      <p:to>
                                        <p:strVal val="visible"/>
                                      </p:to>
                                    </p:set>
                                    <p:animEffect transition="in" filter="barn(inVertical)">
                                      <p:cBhvr>
                                        <p:cTn id="7" dur="500"/>
                                        <p:tgtEl>
                                          <p:spTgt spid="20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09">
                                            <p:txEl>
                                              <p:pRg st="0" end="0"/>
                                            </p:txEl>
                                          </p:spTgt>
                                        </p:tgtEl>
                                        <p:attrNameLst>
                                          <p:attrName>style.visibility</p:attrName>
                                        </p:attrNameLst>
                                      </p:cBhvr>
                                      <p:to>
                                        <p:strVal val="visible"/>
                                      </p:to>
                                    </p:set>
                                    <p:anim calcmode="lin" valueType="num">
                                      <p:cBhvr additive="base">
                                        <p:cTn id="12" dur="500" fill="hold"/>
                                        <p:tgtEl>
                                          <p:spTgt spid="209">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0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09">
                                            <p:txEl>
                                              <p:pRg st="1" end="1"/>
                                            </p:txEl>
                                          </p:spTgt>
                                        </p:tgtEl>
                                        <p:attrNameLst>
                                          <p:attrName>style.visibility</p:attrName>
                                        </p:attrNameLst>
                                      </p:cBhvr>
                                      <p:to>
                                        <p:strVal val="visible"/>
                                      </p:to>
                                    </p:set>
                                    <p:anim calcmode="lin" valueType="num">
                                      <p:cBhvr additive="base">
                                        <p:cTn id="18" dur="500" fill="hold"/>
                                        <p:tgtEl>
                                          <p:spTgt spid="209">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0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09">
                                            <p:txEl>
                                              <p:pRg st="2" end="2"/>
                                            </p:txEl>
                                          </p:spTgt>
                                        </p:tgtEl>
                                        <p:attrNameLst>
                                          <p:attrName>style.visibility</p:attrName>
                                        </p:attrNameLst>
                                      </p:cBhvr>
                                      <p:to>
                                        <p:strVal val="visible"/>
                                      </p:to>
                                    </p:set>
                                    <p:anim calcmode="lin" valueType="num">
                                      <p:cBhvr additive="base">
                                        <p:cTn id="24" dur="500" fill="hold"/>
                                        <p:tgtEl>
                                          <p:spTgt spid="209">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0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09">
                                            <p:txEl>
                                              <p:pRg st="3" end="3"/>
                                            </p:txEl>
                                          </p:spTgt>
                                        </p:tgtEl>
                                        <p:attrNameLst>
                                          <p:attrName>style.visibility</p:attrName>
                                        </p:attrNameLst>
                                      </p:cBhvr>
                                      <p:to>
                                        <p:strVal val="visible"/>
                                      </p:to>
                                    </p:set>
                                    <p:anim calcmode="lin" valueType="num">
                                      <p:cBhvr additive="base">
                                        <p:cTn id="30" dur="500" fill="hold"/>
                                        <p:tgtEl>
                                          <p:spTgt spid="209">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20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209">
                                            <p:txEl>
                                              <p:pRg st="4" end="4"/>
                                            </p:txEl>
                                          </p:spTgt>
                                        </p:tgtEl>
                                        <p:attrNameLst>
                                          <p:attrName>style.visibility</p:attrName>
                                        </p:attrNameLst>
                                      </p:cBhvr>
                                      <p:to>
                                        <p:strVal val="visible"/>
                                      </p:to>
                                    </p:set>
                                    <p:anim calcmode="lin" valueType="num">
                                      <p:cBhvr additive="base">
                                        <p:cTn id="36" dur="500" fill="hold"/>
                                        <p:tgtEl>
                                          <p:spTgt spid="209">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20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209">
                                            <p:txEl>
                                              <p:pRg st="5" end="5"/>
                                            </p:txEl>
                                          </p:spTgt>
                                        </p:tgtEl>
                                        <p:attrNameLst>
                                          <p:attrName>style.visibility</p:attrName>
                                        </p:attrNameLst>
                                      </p:cBhvr>
                                      <p:to>
                                        <p:strVal val="visible"/>
                                      </p:to>
                                    </p:set>
                                    <p:anim calcmode="lin" valueType="num">
                                      <p:cBhvr additive="base">
                                        <p:cTn id="42" dur="500" fill="hold"/>
                                        <p:tgtEl>
                                          <p:spTgt spid="209">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20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 grpId="0"/>
      <p:bldP spid="20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4"/>
          <p:cNvSpPr txBox="1">
            <a:spLocks noGrp="1"/>
          </p:cNvSpPr>
          <p:nvPr>
            <p:ph type="title"/>
          </p:nvPr>
        </p:nvSpPr>
        <p:spPr>
          <a:xfrm>
            <a:off x="642700" y="149900"/>
            <a:ext cx="7815600" cy="5541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dirty="0"/>
              <a:t>Key Components and Operation of LSTM </a:t>
            </a:r>
            <a:endParaRPr dirty="0"/>
          </a:p>
        </p:txBody>
      </p:sp>
      <p:sp>
        <p:nvSpPr>
          <p:cNvPr id="215" name="Google Shape;215;p34"/>
          <p:cNvSpPr txBox="1">
            <a:spLocks noGrp="1"/>
          </p:cNvSpPr>
          <p:nvPr>
            <p:ph type="subTitle" idx="1"/>
          </p:nvPr>
        </p:nvSpPr>
        <p:spPr>
          <a:xfrm>
            <a:off x="642700" y="997400"/>
            <a:ext cx="3929400" cy="5330660"/>
          </a:xfrm>
          <a:prstGeom prst="rect">
            <a:avLst/>
          </a:prstGeom>
        </p:spPr>
        <p:txBody>
          <a:bodyPr spcFirstLastPara="1" wrap="square" lIns="91425" tIns="91425" rIns="91425" bIns="91425" anchor="t" anchorCtr="0">
            <a:spAutoFit/>
          </a:bodyPr>
          <a:lstStyle/>
          <a:p>
            <a:pPr marL="0" marR="0" lvl="0" indent="0" algn="l" rtl="0">
              <a:lnSpc>
                <a:spcPct val="115000"/>
              </a:lnSpc>
              <a:spcBef>
                <a:spcPts val="1500"/>
              </a:spcBef>
              <a:spcAft>
                <a:spcPts val="0"/>
              </a:spcAft>
              <a:buNone/>
            </a:pPr>
            <a:r>
              <a:rPr lang="en-GB" sz="1200" dirty="0">
                <a:solidFill>
                  <a:schemeClr val="dk1"/>
                </a:solidFill>
                <a:highlight>
                  <a:schemeClr val="lt1"/>
                </a:highlight>
                <a:latin typeface="Roboto"/>
                <a:ea typeface="Roboto"/>
                <a:cs typeface="Roboto"/>
                <a:sym typeface="Roboto"/>
              </a:rPr>
              <a:t>a</a:t>
            </a:r>
            <a:r>
              <a:rPr lang="en-GB" sz="1400" dirty="0">
                <a:solidFill>
                  <a:schemeClr val="dk1"/>
                </a:solidFill>
                <a:highlight>
                  <a:schemeClr val="lt1"/>
                </a:highlight>
                <a:latin typeface="Roboto"/>
                <a:ea typeface="Roboto"/>
                <a:cs typeface="Roboto"/>
                <a:sym typeface="Roboto"/>
              </a:rPr>
              <a:t>. Cell State (Ct): This is the central concept in LSTM. It represents the memory of the cell and can store information over long sequences. It is passed through the network with minimal alteration.</a:t>
            </a:r>
            <a:endParaRPr sz="1400" dirty="0">
              <a:solidFill>
                <a:schemeClr val="dk1"/>
              </a:solidFill>
              <a:highlight>
                <a:schemeClr val="lt1"/>
              </a:highlight>
              <a:latin typeface="Roboto"/>
              <a:ea typeface="Roboto"/>
              <a:cs typeface="Roboto"/>
              <a:sym typeface="Roboto"/>
            </a:endParaRPr>
          </a:p>
          <a:p>
            <a:pPr marL="0" marR="0" lvl="0" indent="0" algn="l" rtl="0">
              <a:lnSpc>
                <a:spcPct val="115000"/>
              </a:lnSpc>
              <a:spcBef>
                <a:spcPts val="1500"/>
              </a:spcBef>
              <a:spcAft>
                <a:spcPts val="0"/>
              </a:spcAft>
              <a:buNone/>
            </a:pPr>
            <a:r>
              <a:rPr lang="en-GB" sz="1400" dirty="0">
                <a:solidFill>
                  <a:schemeClr val="dk1"/>
                </a:solidFill>
                <a:highlight>
                  <a:schemeClr val="lt1"/>
                </a:highlight>
                <a:latin typeface="Roboto"/>
                <a:ea typeface="Roboto"/>
                <a:cs typeface="Roboto"/>
                <a:sym typeface="Roboto"/>
              </a:rPr>
              <a:t>b. Hidden State (</a:t>
            </a:r>
            <a:r>
              <a:rPr lang="en-GB" sz="1400" dirty="0" err="1">
                <a:solidFill>
                  <a:schemeClr val="dk1"/>
                </a:solidFill>
                <a:highlight>
                  <a:schemeClr val="lt1"/>
                </a:highlight>
                <a:latin typeface="Roboto"/>
                <a:ea typeface="Roboto"/>
                <a:cs typeface="Roboto"/>
                <a:sym typeface="Roboto"/>
              </a:rPr>
              <a:t>ht</a:t>
            </a:r>
            <a:r>
              <a:rPr lang="en-GB" sz="1400" dirty="0">
                <a:solidFill>
                  <a:schemeClr val="dk1"/>
                </a:solidFill>
                <a:highlight>
                  <a:schemeClr val="lt1"/>
                </a:highlight>
                <a:latin typeface="Roboto"/>
                <a:ea typeface="Roboto"/>
                <a:cs typeface="Roboto"/>
                <a:sym typeface="Roboto"/>
              </a:rPr>
              <a:t>): This is similar to the hidden state in traditional RNNs and acts as a working memory of the LSTM cell.</a:t>
            </a:r>
            <a:endParaRPr sz="1400" dirty="0">
              <a:solidFill>
                <a:schemeClr val="dk1"/>
              </a:solidFill>
              <a:highlight>
                <a:schemeClr val="lt1"/>
              </a:highlight>
              <a:latin typeface="Roboto"/>
              <a:ea typeface="Roboto"/>
              <a:cs typeface="Roboto"/>
              <a:sym typeface="Roboto"/>
            </a:endParaRPr>
          </a:p>
          <a:p>
            <a:pPr marL="0" marR="0" lvl="0" indent="0" algn="l" rtl="0">
              <a:lnSpc>
                <a:spcPct val="115000"/>
              </a:lnSpc>
              <a:spcBef>
                <a:spcPts val="1500"/>
              </a:spcBef>
              <a:spcAft>
                <a:spcPts val="0"/>
              </a:spcAft>
              <a:buNone/>
            </a:pPr>
            <a:r>
              <a:rPr lang="en-GB" sz="1400" dirty="0">
                <a:solidFill>
                  <a:schemeClr val="dk1"/>
                </a:solidFill>
                <a:highlight>
                  <a:schemeClr val="lt1"/>
                </a:highlight>
                <a:latin typeface="Roboto"/>
                <a:ea typeface="Roboto"/>
                <a:cs typeface="Roboto"/>
                <a:sym typeface="Roboto"/>
              </a:rPr>
              <a:t>c. Gates: LSTMs have three types of gates that control the flow of information in and out of the cell:</a:t>
            </a:r>
            <a:endParaRPr sz="1400" dirty="0">
              <a:solidFill>
                <a:schemeClr val="dk1"/>
              </a:solidFill>
              <a:highlight>
                <a:schemeClr val="lt1"/>
              </a:highlight>
              <a:latin typeface="Roboto"/>
              <a:ea typeface="Roboto"/>
              <a:cs typeface="Roboto"/>
              <a:sym typeface="Roboto"/>
            </a:endParaRPr>
          </a:p>
          <a:p>
            <a:pPr marL="0" lvl="0" indent="0" algn="l" rtl="0">
              <a:spcBef>
                <a:spcPts val="1500"/>
              </a:spcBef>
              <a:spcAft>
                <a:spcPts val="0"/>
              </a:spcAft>
              <a:buClr>
                <a:schemeClr val="dk1"/>
              </a:buClr>
              <a:buSzPts val="1100"/>
              <a:buFont typeface="Arial"/>
              <a:buNone/>
            </a:pPr>
            <a:endParaRPr dirty="0">
              <a:solidFill>
                <a:schemeClr val="dk1"/>
              </a:solidFill>
              <a:highlight>
                <a:schemeClr val="lt1"/>
              </a:highlight>
              <a:latin typeface="Roboto"/>
              <a:ea typeface="Roboto"/>
              <a:cs typeface="Roboto"/>
              <a:sym typeface="Roboto"/>
            </a:endParaRPr>
          </a:p>
          <a:p>
            <a:pPr marL="0" lvl="0" indent="0" algn="l" rtl="0">
              <a:spcBef>
                <a:spcPts val="1500"/>
              </a:spcBef>
              <a:spcAft>
                <a:spcPts val="0"/>
              </a:spcAft>
              <a:buClr>
                <a:schemeClr val="dk1"/>
              </a:buClr>
              <a:buSzPts val="1100"/>
              <a:buFont typeface="Arial"/>
              <a:buNone/>
            </a:pPr>
            <a:endParaRPr dirty="0">
              <a:solidFill>
                <a:srgbClr val="D1D5DB"/>
              </a:solidFill>
              <a:highlight>
                <a:srgbClr val="444654"/>
              </a:highlight>
              <a:latin typeface="Roboto"/>
              <a:ea typeface="Roboto"/>
              <a:cs typeface="Roboto"/>
              <a:sym typeface="Roboto"/>
            </a:endParaRPr>
          </a:p>
          <a:p>
            <a:pPr marL="0" lvl="0" indent="0" algn="l" rtl="0">
              <a:spcBef>
                <a:spcPts val="1500"/>
              </a:spcBef>
              <a:spcAft>
                <a:spcPts val="0"/>
              </a:spcAft>
              <a:buNone/>
            </a:pPr>
            <a:endParaRPr dirty="0">
              <a:solidFill>
                <a:srgbClr val="D1D5DB"/>
              </a:solidFill>
              <a:highlight>
                <a:srgbClr val="444654"/>
              </a:highlight>
              <a:latin typeface="Roboto"/>
              <a:ea typeface="Roboto"/>
              <a:cs typeface="Roboto"/>
              <a:sym typeface="Roboto"/>
            </a:endParaRPr>
          </a:p>
          <a:p>
            <a:pPr marL="0" lvl="0" indent="0" algn="l" rtl="0">
              <a:spcBef>
                <a:spcPts val="1500"/>
              </a:spcBef>
              <a:spcAft>
                <a:spcPts val="1200"/>
              </a:spcAft>
              <a:buNone/>
            </a:pPr>
            <a:endParaRPr dirty="0"/>
          </a:p>
        </p:txBody>
      </p:sp>
      <p:sp>
        <p:nvSpPr>
          <p:cNvPr id="216" name="Google Shape;216;p34"/>
          <p:cNvSpPr txBox="1"/>
          <p:nvPr/>
        </p:nvSpPr>
        <p:spPr>
          <a:xfrm>
            <a:off x="5495750" y="997400"/>
            <a:ext cx="285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Open Sans"/>
              <a:ea typeface="Open Sans"/>
              <a:cs typeface="Open Sans"/>
              <a:sym typeface="Open Sans"/>
            </a:endParaRPr>
          </a:p>
        </p:txBody>
      </p:sp>
      <p:sp>
        <p:nvSpPr>
          <p:cNvPr id="217" name="Google Shape;217;p34"/>
          <p:cNvSpPr txBox="1"/>
          <p:nvPr/>
        </p:nvSpPr>
        <p:spPr>
          <a:xfrm>
            <a:off x="4948700" y="997400"/>
            <a:ext cx="3929400" cy="396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00"/>
              </a:spcBef>
              <a:spcAft>
                <a:spcPts val="0"/>
              </a:spcAft>
              <a:buClr>
                <a:schemeClr val="dk1"/>
              </a:buClr>
              <a:buSzPts val="1100"/>
              <a:buFont typeface="Arial"/>
              <a:buNone/>
            </a:pPr>
            <a:r>
              <a:rPr lang="en-GB" dirty="0">
                <a:solidFill>
                  <a:schemeClr val="dk1"/>
                </a:solidFill>
                <a:highlight>
                  <a:schemeClr val="lt1"/>
                </a:highlight>
                <a:latin typeface="Roboto"/>
                <a:ea typeface="Roboto"/>
                <a:cs typeface="Roboto"/>
                <a:sym typeface="Roboto"/>
              </a:rPr>
              <a:t>LSTM Operation:</a:t>
            </a:r>
            <a:endParaRPr dirty="0">
              <a:solidFill>
                <a:schemeClr val="dk1"/>
              </a:solidFill>
              <a:highlight>
                <a:schemeClr val="lt1"/>
              </a:highlight>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GB" dirty="0">
                <a:solidFill>
                  <a:schemeClr val="dk1"/>
                </a:solidFill>
                <a:highlight>
                  <a:schemeClr val="lt1"/>
                </a:highlight>
                <a:latin typeface="Roboto"/>
                <a:ea typeface="Roboto"/>
                <a:cs typeface="Roboto"/>
                <a:sym typeface="Roboto"/>
              </a:rPr>
              <a:t>The LSTM operations can be summarized as follows:</a:t>
            </a:r>
            <a:endParaRPr dirty="0">
              <a:solidFill>
                <a:schemeClr val="dk1"/>
              </a:solidFill>
              <a:highlight>
                <a:schemeClr val="lt1"/>
              </a:highlight>
              <a:latin typeface="Roboto"/>
              <a:ea typeface="Roboto"/>
              <a:cs typeface="Roboto"/>
              <a:sym typeface="Roboto"/>
            </a:endParaRPr>
          </a:p>
          <a:p>
            <a:pPr marL="457200" lvl="0" indent="-304800" algn="l" rtl="0">
              <a:lnSpc>
                <a:spcPct val="115000"/>
              </a:lnSpc>
              <a:spcBef>
                <a:spcPts val="1500"/>
              </a:spcBef>
              <a:spcAft>
                <a:spcPts val="0"/>
              </a:spcAft>
              <a:buClr>
                <a:schemeClr val="dk1"/>
              </a:buClr>
              <a:buSzPts val="1200"/>
              <a:buFont typeface="Roboto"/>
              <a:buChar char="●"/>
            </a:pPr>
            <a:r>
              <a:rPr lang="en-GB" dirty="0">
                <a:solidFill>
                  <a:schemeClr val="dk1"/>
                </a:solidFill>
                <a:highlight>
                  <a:schemeClr val="lt1"/>
                </a:highlight>
                <a:latin typeface="Roboto"/>
                <a:ea typeface="Roboto"/>
                <a:cs typeface="Roboto"/>
                <a:sym typeface="Roboto"/>
              </a:rPr>
              <a:t>Forget gate operation:</a:t>
            </a:r>
            <a:endParaRPr dirty="0">
              <a:solidFill>
                <a:schemeClr val="dk1"/>
              </a:solidFill>
              <a:highlight>
                <a:schemeClr val="lt1"/>
              </a:highlight>
              <a:latin typeface="Roboto"/>
              <a:ea typeface="Roboto"/>
              <a:cs typeface="Roboto"/>
              <a:sym typeface="Roboto"/>
            </a:endParaRPr>
          </a:p>
          <a:p>
            <a:pPr marL="914400" lvl="1" indent="-304800" algn="l" rtl="0">
              <a:lnSpc>
                <a:spcPct val="115000"/>
              </a:lnSpc>
              <a:spcBef>
                <a:spcPts val="0"/>
              </a:spcBef>
              <a:spcAft>
                <a:spcPts val="0"/>
              </a:spcAft>
              <a:buClr>
                <a:schemeClr val="dk1"/>
              </a:buClr>
              <a:buSzPts val="1200"/>
              <a:buFont typeface="Roboto"/>
              <a:buChar char="●"/>
            </a:pPr>
            <a:r>
              <a:rPr lang="en-GB" dirty="0">
                <a:solidFill>
                  <a:schemeClr val="dk1"/>
                </a:solidFill>
                <a:highlight>
                  <a:schemeClr val="lt1"/>
                </a:highlight>
                <a:latin typeface="Roboto"/>
                <a:ea typeface="Roboto"/>
                <a:cs typeface="Roboto"/>
                <a:sym typeface="Roboto"/>
              </a:rPr>
              <a:t>ft = sigmoid(</a:t>
            </a:r>
            <a:r>
              <a:rPr lang="en-GB" dirty="0" err="1">
                <a:solidFill>
                  <a:schemeClr val="dk1"/>
                </a:solidFill>
                <a:highlight>
                  <a:schemeClr val="lt1"/>
                </a:highlight>
                <a:latin typeface="Roboto"/>
                <a:ea typeface="Roboto"/>
                <a:cs typeface="Roboto"/>
                <a:sym typeface="Roboto"/>
              </a:rPr>
              <a:t>Wf</a:t>
            </a:r>
            <a:r>
              <a:rPr lang="en-GB" dirty="0">
                <a:solidFill>
                  <a:schemeClr val="dk1"/>
                </a:solidFill>
                <a:highlight>
                  <a:schemeClr val="lt1"/>
                </a:highlight>
                <a:latin typeface="Roboto"/>
                <a:ea typeface="Roboto"/>
                <a:cs typeface="Roboto"/>
                <a:sym typeface="Roboto"/>
              </a:rPr>
              <a:t> * [ht-1, </a:t>
            </a:r>
            <a:r>
              <a:rPr lang="en-GB" dirty="0" err="1">
                <a:solidFill>
                  <a:schemeClr val="dk1"/>
                </a:solidFill>
                <a:highlight>
                  <a:schemeClr val="lt1"/>
                </a:highlight>
                <a:latin typeface="Roboto"/>
                <a:ea typeface="Roboto"/>
                <a:cs typeface="Roboto"/>
                <a:sym typeface="Roboto"/>
              </a:rPr>
              <a:t>xt</a:t>
            </a:r>
            <a:r>
              <a:rPr lang="en-GB" dirty="0">
                <a:solidFill>
                  <a:schemeClr val="dk1"/>
                </a:solidFill>
                <a:highlight>
                  <a:schemeClr val="lt1"/>
                </a:highlight>
                <a:latin typeface="Roboto"/>
                <a:ea typeface="Roboto"/>
                <a:cs typeface="Roboto"/>
                <a:sym typeface="Roboto"/>
              </a:rPr>
              <a:t>] + bf)</a:t>
            </a:r>
            <a:endParaRPr dirty="0">
              <a:solidFill>
                <a:schemeClr val="dk1"/>
              </a:solidFill>
              <a:highlight>
                <a:schemeClr val="lt1"/>
              </a:highlight>
              <a:latin typeface="Roboto"/>
              <a:ea typeface="Roboto"/>
              <a:cs typeface="Roboto"/>
              <a:sym typeface="Roboto"/>
            </a:endParaRPr>
          </a:p>
          <a:p>
            <a:pPr marL="457200" lvl="0" indent="-304800" algn="l" rtl="0">
              <a:lnSpc>
                <a:spcPct val="115000"/>
              </a:lnSpc>
              <a:spcBef>
                <a:spcPts val="0"/>
              </a:spcBef>
              <a:spcAft>
                <a:spcPts val="0"/>
              </a:spcAft>
              <a:buClr>
                <a:schemeClr val="dk1"/>
              </a:buClr>
              <a:buSzPts val="1200"/>
              <a:buFont typeface="Roboto"/>
              <a:buChar char="●"/>
            </a:pPr>
            <a:r>
              <a:rPr lang="en-GB" dirty="0">
                <a:solidFill>
                  <a:schemeClr val="dk1"/>
                </a:solidFill>
                <a:highlight>
                  <a:schemeClr val="lt1"/>
                </a:highlight>
                <a:latin typeface="Roboto"/>
                <a:ea typeface="Roboto"/>
                <a:cs typeface="Roboto"/>
                <a:sym typeface="Roboto"/>
              </a:rPr>
              <a:t>Input gate operation:</a:t>
            </a:r>
            <a:endParaRPr dirty="0">
              <a:solidFill>
                <a:schemeClr val="dk1"/>
              </a:solidFill>
              <a:highlight>
                <a:schemeClr val="lt1"/>
              </a:highlight>
              <a:latin typeface="Roboto"/>
              <a:ea typeface="Roboto"/>
              <a:cs typeface="Roboto"/>
              <a:sym typeface="Roboto"/>
            </a:endParaRPr>
          </a:p>
          <a:p>
            <a:pPr marL="914400" lvl="1" indent="-304800" algn="l" rtl="0">
              <a:lnSpc>
                <a:spcPct val="115000"/>
              </a:lnSpc>
              <a:spcBef>
                <a:spcPts val="0"/>
              </a:spcBef>
              <a:spcAft>
                <a:spcPts val="0"/>
              </a:spcAft>
              <a:buClr>
                <a:schemeClr val="dk1"/>
              </a:buClr>
              <a:buSzPts val="1200"/>
              <a:buFont typeface="Roboto"/>
              <a:buChar char="●"/>
            </a:pPr>
            <a:r>
              <a:rPr lang="en-GB" dirty="0">
                <a:solidFill>
                  <a:schemeClr val="dk1"/>
                </a:solidFill>
                <a:highlight>
                  <a:schemeClr val="lt1"/>
                </a:highlight>
                <a:latin typeface="Roboto"/>
                <a:ea typeface="Roboto"/>
                <a:cs typeface="Roboto"/>
                <a:sym typeface="Roboto"/>
              </a:rPr>
              <a:t>it = sigmoid(Wi * [ht-1, </a:t>
            </a:r>
            <a:r>
              <a:rPr lang="en-GB" dirty="0" err="1">
                <a:solidFill>
                  <a:schemeClr val="dk1"/>
                </a:solidFill>
                <a:highlight>
                  <a:schemeClr val="lt1"/>
                </a:highlight>
                <a:latin typeface="Roboto"/>
                <a:ea typeface="Roboto"/>
                <a:cs typeface="Roboto"/>
                <a:sym typeface="Roboto"/>
              </a:rPr>
              <a:t>xt</a:t>
            </a:r>
            <a:r>
              <a:rPr lang="en-GB" dirty="0">
                <a:solidFill>
                  <a:schemeClr val="dk1"/>
                </a:solidFill>
                <a:highlight>
                  <a:schemeClr val="lt1"/>
                </a:highlight>
                <a:latin typeface="Roboto"/>
                <a:ea typeface="Roboto"/>
                <a:cs typeface="Roboto"/>
                <a:sym typeface="Roboto"/>
              </a:rPr>
              <a:t>] + bi)</a:t>
            </a:r>
            <a:endParaRPr dirty="0">
              <a:solidFill>
                <a:schemeClr val="dk1"/>
              </a:solidFill>
              <a:highlight>
                <a:schemeClr val="lt1"/>
              </a:highlight>
              <a:latin typeface="Roboto"/>
              <a:ea typeface="Roboto"/>
              <a:cs typeface="Roboto"/>
              <a:sym typeface="Roboto"/>
            </a:endParaRPr>
          </a:p>
          <a:p>
            <a:pPr marL="914400" lvl="1" indent="-304800" algn="l" rtl="0">
              <a:lnSpc>
                <a:spcPct val="115000"/>
              </a:lnSpc>
              <a:spcBef>
                <a:spcPts val="0"/>
              </a:spcBef>
              <a:spcAft>
                <a:spcPts val="0"/>
              </a:spcAft>
              <a:buClr>
                <a:schemeClr val="dk1"/>
              </a:buClr>
              <a:buSzPts val="1200"/>
              <a:buFont typeface="Roboto"/>
              <a:buChar char="●"/>
            </a:pPr>
            <a:r>
              <a:rPr lang="en-GB" dirty="0" err="1">
                <a:solidFill>
                  <a:schemeClr val="dk1"/>
                </a:solidFill>
                <a:highlight>
                  <a:schemeClr val="lt1"/>
                </a:highlight>
                <a:latin typeface="Roboto"/>
                <a:ea typeface="Roboto"/>
                <a:cs typeface="Roboto"/>
                <a:sym typeface="Roboto"/>
              </a:rPr>
              <a:t>C_tilde</a:t>
            </a:r>
            <a:r>
              <a:rPr lang="en-GB" dirty="0">
                <a:solidFill>
                  <a:schemeClr val="dk1"/>
                </a:solidFill>
                <a:highlight>
                  <a:schemeClr val="lt1"/>
                </a:highlight>
                <a:latin typeface="Roboto"/>
                <a:ea typeface="Roboto"/>
                <a:cs typeface="Roboto"/>
                <a:sym typeface="Roboto"/>
              </a:rPr>
              <a:t> = tanh(</a:t>
            </a:r>
            <a:r>
              <a:rPr lang="en-GB" dirty="0" err="1">
                <a:solidFill>
                  <a:schemeClr val="dk1"/>
                </a:solidFill>
                <a:highlight>
                  <a:schemeClr val="lt1"/>
                </a:highlight>
                <a:latin typeface="Roboto"/>
                <a:ea typeface="Roboto"/>
                <a:cs typeface="Roboto"/>
                <a:sym typeface="Roboto"/>
              </a:rPr>
              <a:t>Wc</a:t>
            </a:r>
            <a:r>
              <a:rPr lang="en-GB" dirty="0">
                <a:solidFill>
                  <a:schemeClr val="dk1"/>
                </a:solidFill>
                <a:highlight>
                  <a:schemeClr val="lt1"/>
                </a:highlight>
                <a:latin typeface="Roboto"/>
                <a:ea typeface="Roboto"/>
                <a:cs typeface="Roboto"/>
                <a:sym typeface="Roboto"/>
              </a:rPr>
              <a:t> * [ht-1, </a:t>
            </a:r>
            <a:r>
              <a:rPr lang="en-GB" dirty="0" err="1">
                <a:solidFill>
                  <a:schemeClr val="dk1"/>
                </a:solidFill>
                <a:highlight>
                  <a:schemeClr val="lt1"/>
                </a:highlight>
                <a:latin typeface="Roboto"/>
                <a:ea typeface="Roboto"/>
                <a:cs typeface="Roboto"/>
                <a:sym typeface="Roboto"/>
              </a:rPr>
              <a:t>xt</a:t>
            </a:r>
            <a:r>
              <a:rPr lang="en-GB" dirty="0">
                <a:solidFill>
                  <a:schemeClr val="dk1"/>
                </a:solidFill>
                <a:highlight>
                  <a:schemeClr val="lt1"/>
                </a:highlight>
                <a:latin typeface="Roboto"/>
                <a:ea typeface="Roboto"/>
                <a:cs typeface="Roboto"/>
                <a:sym typeface="Roboto"/>
              </a:rPr>
              <a:t>] + </a:t>
            </a:r>
            <a:r>
              <a:rPr lang="en-GB" dirty="0" err="1">
                <a:solidFill>
                  <a:schemeClr val="dk1"/>
                </a:solidFill>
                <a:highlight>
                  <a:schemeClr val="lt1"/>
                </a:highlight>
                <a:latin typeface="Roboto"/>
                <a:ea typeface="Roboto"/>
                <a:cs typeface="Roboto"/>
                <a:sym typeface="Roboto"/>
              </a:rPr>
              <a:t>bc</a:t>
            </a:r>
            <a:r>
              <a:rPr lang="en-GB" dirty="0">
                <a:solidFill>
                  <a:schemeClr val="dk1"/>
                </a:solidFill>
                <a:highlight>
                  <a:schemeClr val="lt1"/>
                </a:highlight>
                <a:latin typeface="Roboto"/>
                <a:ea typeface="Roboto"/>
                <a:cs typeface="Roboto"/>
                <a:sym typeface="Roboto"/>
              </a:rPr>
              <a:t>)</a:t>
            </a:r>
            <a:endParaRPr dirty="0">
              <a:solidFill>
                <a:schemeClr val="dk1"/>
              </a:solidFill>
              <a:highlight>
                <a:schemeClr val="lt1"/>
              </a:highlight>
              <a:latin typeface="Roboto"/>
              <a:ea typeface="Roboto"/>
              <a:cs typeface="Roboto"/>
              <a:sym typeface="Roboto"/>
            </a:endParaRPr>
          </a:p>
          <a:p>
            <a:pPr marL="457200" lvl="0" indent="-304800" algn="l" rtl="0">
              <a:lnSpc>
                <a:spcPct val="115000"/>
              </a:lnSpc>
              <a:spcBef>
                <a:spcPts val="0"/>
              </a:spcBef>
              <a:spcAft>
                <a:spcPts val="0"/>
              </a:spcAft>
              <a:buClr>
                <a:schemeClr val="dk1"/>
              </a:buClr>
              <a:buSzPts val="1200"/>
              <a:buFont typeface="Roboto"/>
              <a:buChar char="●"/>
            </a:pPr>
            <a:r>
              <a:rPr lang="en-GB" dirty="0">
                <a:solidFill>
                  <a:schemeClr val="dk1"/>
                </a:solidFill>
                <a:highlight>
                  <a:schemeClr val="lt1"/>
                </a:highlight>
                <a:latin typeface="Roboto"/>
                <a:ea typeface="Roboto"/>
                <a:cs typeface="Roboto"/>
                <a:sym typeface="Roboto"/>
              </a:rPr>
              <a:t>Update the cell state:</a:t>
            </a:r>
            <a:endParaRPr dirty="0">
              <a:solidFill>
                <a:schemeClr val="dk1"/>
              </a:solidFill>
              <a:highlight>
                <a:schemeClr val="lt1"/>
              </a:highlight>
              <a:latin typeface="Roboto"/>
              <a:ea typeface="Roboto"/>
              <a:cs typeface="Roboto"/>
              <a:sym typeface="Roboto"/>
            </a:endParaRPr>
          </a:p>
          <a:p>
            <a:pPr marL="914400" lvl="1" indent="-304800" algn="l" rtl="0">
              <a:lnSpc>
                <a:spcPct val="115000"/>
              </a:lnSpc>
              <a:spcBef>
                <a:spcPts val="0"/>
              </a:spcBef>
              <a:spcAft>
                <a:spcPts val="0"/>
              </a:spcAft>
              <a:buClr>
                <a:schemeClr val="dk1"/>
              </a:buClr>
              <a:buSzPts val="1200"/>
              <a:buFont typeface="Roboto"/>
              <a:buChar char="●"/>
            </a:pPr>
            <a:r>
              <a:rPr lang="en-GB" dirty="0">
                <a:solidFill>
                  <a:schemeClr val="dk1"/>
                </a:solidFill>
                <a:highlight>
                  <a:schemeClr val="lt1"/>
                </a:highlight>
                <a:latin typeface="Roboto"/>
                <a:ea typeface="Roboto"/>
                <a:cs typeface="Roboto"/>
                <a:sym typeface="Roboto"/>
              </a:rPr>
              <a:t>Ct = ft * Ct-1 + it * </a:t>
            </a:r>
            <a:r>
              <a:rPr lang="en-GB" dirty="0" err="1">
                <a:solidFill>
                  <a:schemeClr val="dk1"/>
                </a:solidFill>
                <a:highlight>
                  <a:schemeClr val="lt1"/>
                </a:highlight>
                <a:latin typeface="Roboto"/>
                <a:ea typeface="Roboto"/>
                <a:cs typeface="Roboto"/>
                <a:sym typeface="Roboto"/>
              </a:rPr>
              <a:t>C_tilde</a:t>
            </a:r>
            <a:endParaRPr dirty="0">
              <a:solidFill>
                <a:schemeClr val="dk1"/>
              </a:solidFill>
              <a:highlight>
                <a:schemeClr val="lt1"/>
              </a:highlight>
              <a:latin typeface="Roboto"/>
              <a:ea typeface="Roboto"/>
              <a:cs typeface="Roboto"/>
              <a:sym typeface="Roboto"/>
            </a:endParaRPr>
          </a:p>
          <a:p>
            <a:pPr marL="457200" lvl="0" indent="-304800" algn="l" rtl="0">
              <a:lnSpc>
                <a:spcPct val="115000"/>
              </a:lnSpc>
              <a:spcBef>
                <a:spcPts val="0"/>
              </a:spcBef>
              <a:spcAft>
                <a:spcPts val="0"/>
              </a:spcAft>
              <a:buClr>
                <a:schemeClr val="dk1"/>
              </a:buClr>
              <a:buSzPts val="1200"/>
              <a:buFont typeface="Roboto"/>
              <a:buChar char="●"/>
            </a:pPr>
            <a:r>
              <a:rPr lang="en-GB" dirty="0">
                <a:solidFill>
                  <a:schemeClr val="dk1"/>
                </a:solidFill>
                <a:highlight>
                  <a:schemeClr val="lt1"/>
                </a:highlight>
                <a:latin typeface="Roboto"/>
                <a:ea typeface="Roboto"/>
                <a:cs typeface="Roboto"/>
                <a:sym typeface="Roboto"/>
              </a:rPr>
              <a:t>Output gate operation:</a:t>
            </a:r>
            <a:endParaRPr dirty="0">
              <a:solidFill>
                <a:schemeClr val="dk1"/>
              </a:solidFill>
              <a:highlight>
                <a:schemeClr val="lt1"/>
              </a:highlight>
              <a:latin typeface="Roboto"/>
              <a:ea typeface="Roboto"/>
              <a:cs typeface="Roboto"/>
              <a:sym typeface="Roboto"/>
            </a:endParaRPr>
          </a:p>
          <a:p>
            <a:pPr marL="914400" lvl="1" indent="-304800" algn="l" rtl="0">
              <a:lnSpc>
                <a:spcPct val="115000"/>
              </a:lnSpc>
              <a:spcBef>
                <a:spcPts val="0"/>
              </a:spcBef>
              <a:spcAft>
                <a:spcPts val="0"/>
              </a:spcAft>
              <a:buClr>
                <a:schemeClr val="dk1"/>
              </a:buClr>
              <a:buSzPts val="1200"/>
              <a:buFont typeface="Roboto"/>
              <a:buChar char="●"/>
            </a:pPr>
            <a:r>
              <a:rPr lang="en-GB" dirty="0" err="1">
                <a:solidFill>
                  <a:schemeClr val="dk1"/>
                </a:solidFill>
                <a:highlight>
                  <a:schemeClr val="lt1"/>
                </a:highlight>
                <a:latin typeface="Roboto"/>
                <a:ea typeface="Roboto"/>
                <a:cs typeface="Roboto"/>
                <a:sym typeface="Roboto"/>
              </a:rPr>
              <a:t>ot</a:t>
            </a:r>
            <a:r>
              <a:rPr lang="en-GB" dirty="0">
                <a:solidFill>
                  <a:schemeClr val="dk1"/>
                </a:solidFill>
                <a:highlight>
                  <a:schemeClr val="lt1"/>
                </a:highlight>
                <a:latin typeface="Roboto"/>
                <a:ea typeface="Roboto"/>
                <a:cs typeface="Roboto"/>
                <a:sym typeface="Roboto"/>
              </a:rPr>
              <a:t> = sigmoid(Wo * [ht-1, </a:t>
            </a:r>
            <a:r>
              <a:rPr lang="en-GB" dirty="0" err="1">
                <a:solidFill>
                  <a:schemeClr val="dk1"/>
                </a:solidFill>
                <a:highlight>
                  <a:schemeClr val="lt1"/>
                </a:highlight>
                <a:latin typeface="Roboto"/>
                <a:ea typeface="Roboto"/>
                <a:cs typeface="Roboto"/>
                <a:sym typeface="Roboto"/>
              </a:rPr>
              <a:t>xt</a:t>
            </a:r>
            <a:r>
              <a:rPr lang="en-GB" dirty="0">
                <a:solidFill>
                  <a:schemeClr val="dk1"/>
                </a:solidFill>
                <a:highlight>
                  <a:schemeClr val="lt1"/>
                </a:highlight>
                <a:latin typeface="Roboto"/>
                <a:ea typeface="Roboto"/>
                <a:cs typeface="Roboto"/>
                <a:sym typeface="Roboto"/>
              </a:rPr>
              <a:t>] + </a:t>
            </a:r>
            <a:r>
              <a:rPr lang="en-GB" dirty="0" err="1">
                <a:solidFill>
                  <a:schemeClr val="dk1"/>
                </a:solidFill>
                <a:highlight>
                  <a:schemeClr val="lt1"/>
                </a:highlight>
                <a:latin typeface="Roboto"/>
                <a:ea typeface="Roboto"/>
                <a:cs typeface="Roboto"/>
                <a:sym typeface="Roboto"/>
              </a:rPr>
              <a:t>bo</a:t>
            </a:r>
            <a:r>
              <a:rPr lang="en-GB" dirty="0">
                <a:solidFill>
                  <a:schemeClr val="dk1"/>
                </a:solidFill>
                <a:highlight>
                  <a:schemeClr val="lt1"/>
                </a:highlight>
                <a:latin typeface="Roboto"/>
                <a:ea typeface="Roboto"/>
                <a:cs typeface="Roboto"/>
                <a:sym typeface="Roboto"/>
              </a:rPr>
              <a:t>)</a:t>
            </a:r>
            <a:endParaRPr dirty="0">
              <a:solidFill>
                <a:schemeClr val="dk1"/>
              </a:solidFill>
              <a:highlight>
                <a:schemeClr val="lt1"/>
              </a:highlight>
              <a:latin typeface="Roboto"/>
              <a:ea typeface="Roboto"/>
              <a:cs typeface="Roboto"/>
              <a:sym typeface="Roboto"/>
            </a:endParaRPr>
          </a:p>
          <a:p>
            <a:pPr marL="457200" lvl="0" indent="-304800" algn="l" rtl="0">
              <a:lnSpc>
                <a:spcPct val="115000"/>
              </a:lnSpc>
              <a:spcBef>
                <a:spcPts val="0"/>
              </a:spcBef>
              <a:spcAft>
                <a:spcPts val="0"/>
              </a:spcAft>
              <a:buClr>
                <a:schemeClr val="dk1"/>
              </a:buClr>
              <a:buSzPts val="1200"/>
              <a:buFont typeface="Roboto"/>
              <a:buChar char="●"/>
            </a:pPr>
            <a:r>
              <a:rPr lang="en-GB" dirty="0">
                <a:solidFill>
                  <a:schemeClr val="dk1"/>
                </a:solidFill>
                <a:highlight>
                  <a:schemeClr val="lt1"/>
                </a:highlight>
                <a:latin typeface="Roboto"/>
                <a:ea typeface="Roboto"/>
                <a:cs typeface="Roboto"/>
                <a:sym typeface="Roboto"/>
              </a:rPr>
              <a:t>Update the hidden state:</a:t>
            </a:r>
            <a:endParaRPr dirty="0">
              <a:solidFill>
                <a:schemeClr val="dk1"/>
              </a:solidFill>
              <a:highlight>
                <a:schemeClr val="lt1"/>
              </a:highlight>
              <a:latin typeface="Roboto"/>
              <a:ea typeface="Roboto"/>
              <a:cs typeface="Roboto"/>
              <a:sym typeface="Roboto"/>
            </a:endParaRPr>
          </a:p>
          <a:p>
            <a:pPr marL="914400" lvl="1" indent="-304800" algn="l" rtl="0">
              <a:lnSpc>
                <a:spcPct val="115000"/>
              </a:lnSpc>
              <a:spcBef>
                <a:spcPts val="0"/>
              </a:spcBef>
              <a:spcAft>
                <a:spcPts val="0"/>
              </a:spcAft>
              <a:buClr>
                <a:schemeClr val="dk1"/>
              </a:buClr>
              <a:buSzPts val="1200"/>
              <a:buFont typeface="Roboto"/>
              <a:buChar char="●"/>
            </a:pPr>
            <a:r>
              <a:rPr lang="en-GB" dirty="0" err="1">
                <a:solidFill>
                  <a:schemeClr val="dk1"/>
                </a:solidFill>
                <a:highlight>
                  <a:schemeClr val="lt1"/>
                </a:highlight>
                <a:latin typeface="Roboto"/>
                <a:ea typeface="Roboto"/>
                <a:cs typeface="Roboto"/>
                <a:sym typeface="Roboto"/>
              </a:rPr>
              <a:t>ht</a:t>
            </a:r>
            <a:r>
              <a:rPr lang="en-GB" dirty="0">
                <a:solidFill>
                  <a:schemeClr val="dk1"/>
                </a:solidFill>
                <a:highlight>
                  <a:schemeClr val="lt1"/>
                </a:highlight>
                <a:latin typeface="Roboto"/>
                <a:ea typeface="Roboto"/>
                <a:cs typeface="Roboto"/>
                <a:sym typeface="Roboto"/>
              </a:rPr>
              <a:t> = </a:t>
            </a:r>
            <a:r>
              <a:rPr lang="en-GB" dirty="0" err="1">
                <a:solidFill>
                  <a:schemeClr val="dk1"/>
                </a:solidFill>
                <a:highlight>
                  <a:schemeClr val="lt1"/>
                </a:highlight>
                <a:latin typeface="Roboto"/>
                <a:ea typeface="Roboto"/>
                <a:cs typeface="Roboto"/>
                <a:sym typeface="Roboto"/>
              </a:rPr>
              <a:t>ot</a:t>
            </a:r>
            <a:r>
              <a:rPr lang="en-GB" dirty="0">
                <a:solidFill>
                  <a:schemeClr val="dk1"/>
                </a:solidFill>
                <a:highlight>
                  <a:schemeClr val="lt1"/>
                </a:highlight>
                <a:latin typeface="Roboto"/>
                <a:ea typeface="Roboto"/>
                <a:cs typeface="Roboto"/>
                <a:sym typeface="Roboto"/>
              </a:rPr>
              <a:t> * tanh(Ct)</a:t>
            </a:r>
            <a:endParaRPr dirty="0">
              <a:latin typeface="Open Sans"/>
              <a:ea typeface="Open Sans"/>
              <a:cs typeface="Open Sans"/>
              <a:sym typeface="Open Sans"/>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14"/>
                                        </p:tgtEl>
                                        <p:attrNameLst>
                                          <p:attrName>style.visibility</p:attrName>
                                        </p:attrNameLst>
                                      </p:cBhvr>
                                      <p:to>
                                        <p:strVal val="visible"/>
                                      </p:to>
                                    </p:set>
                                    <p:animEffect transition="in" filter="barn(inVertical)">
                                      <p:cBhvr>
                                        <p:cTn id="7" dur="500"/>
                                        <p:tgtEl>
                                          <p:spTgt spid="21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15">
                                            <p:txEl>
                                              <p:pRg st="0" end="0"/>
                                            </p:txEl>
                                          </p:spTgt>
                                        </p:tgtEl>
                                        <p:attrNameLst>
                                          <p:attrName>style.visibility</p:attrName>
                                        </p:attrNameLst>
                                      </p:cBhvr>
                                      <p:to>
                                        <p:strVal val="visible"/>
                                      </p:to>
                                    </p:set>
                                    <p:animEffect transition="in" filter="fade">
                                      <p:cBhvr>
                                        <p:cTn id="12" dur="1000"/>
                                        <p:tgtEl>
                                          <p:spTgt spid="215">
                                            <p:txEl>
                                              <p:pRg st="0" end="0"/>
                                            </p:txEl>
                                          </p:spTgt>
                                        </p:tgtEl>
                                      </p:cBhvr>
                                    </p:animEffect>
                                    <p:anim calcmode="lin" valueType="num">
                                      <p:cBhvr>
                                        <p:cTn id="13" dur="1000" fill="hold"/>
                                        <p:tgtEl>
                                          <p:spTgt spid="215">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15">
                                            <p:txEl>
                                              <p:pRg st="1" end="1"/>
                                            </p:txEl>
                                          </p:spTgt>
                                        </p:tgtEl>
                                        <p:attrNameLst>
                                          <p:attrName>style.visibility</p:attrName>
                                        </p:attrNameLst>
                                      </p:cBhvr>
                                      <p:to>
                                        <p:strVal val="visible"/>
                                      </p:to>
                                    </p:set>
                                    <p:animEffect transition="in" filter="fade">
                                      <p:cBhvr>
                                        <p:cTn id="19" dur="1000"/>
                                        <p:tgtEl>
                                          <p:spTgt spid="215">
                                            <p:txEl>
                                              <p:pRg st="1" end="1"/>
                                            </p:txEl>
                                          </p:spTgt>
                                        </p:tgtEl>
                                      </p:cBhvr>
                                    </p:animEffect>
                                    <p:anim calcmode="lin" valueType="num">
                                      <p:cBhvr>
                                        <p:cTn id="20" dur="1000" fill="hold"/>
                                        <p:tgtEl>
                                          <p:spTgt spid="215">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21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15">
                                            <p:txEl>
                                              <p:pRg st="2" end="2"/>
                                            </p:txEl>
                                          </p:spTgt>
                                        </p:tgtEl>
                                        <p:attrNameLst>
                                          <p:attrName>style.visibility</p:attrName>
                                        </p:attrNameLst>
                                      </p:cBhvr>
                                      <p:to>
                                        <p:strVal val="visible"/>
                                      </p:to>
                                    </p:set>
                                    <p:animEffect transition="in" filter="fade">
                                      <p:cBhvr>
                                        <p:cTn id="26" dur="1000"/>
                                        <p:tgtEl>
                                          <p:spTgt spid="215">
                                            <p:txEl>
                                              <p:pRg st="2" end="2"/>
                                            </p:txEl>
                                          </p:spTgt>
                                        </p:tgtEl>
                                      </p:cBhvr>
                                    </p:animEffect>
                                    <p:anim calcmode="lin" valueType="num">
                                      <p:cBhvr>
                                        <p:cTn id="27" dur="1000" fill="hold"/>
                                        <p:tgtEl>
                                          <p:spTgt spid="215">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21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217"/>
                                        </p:tgtEl>
                                        <p:attrNameLst>
                                          <p:attrName>style.visibility</p:attrName>
                                        </p:attrNameLst>
                                      </p:cBhvr>
                                      <p:to>
                                        <p:strVal val="visible"/>
                                      </p:to>
                                    </p:set>
                                    <p:animEffect transition="in" filter="fade">
                                      <p:cBhvr>
                                        <p:cTn id="33" dur="1000"/>
                                        <p:tgtEl>
                                          <p:spTgt spid="217"/>
                                        </p:tgtEl>
                                      </p:cBhvr>
                                    </p:animEffect>
                                    <p:anim calcmode="lin" valueType="num">
                                      <p:cBhvr>
                                        <p:cTn id="34" dur="1000" fill="hold"/>
                                        <p:tgtEl>
                                          <p:spTgt spid="217"/>
                                        </p:tgtEl>
                                        <p:attrNameLst>
                                          <p:attrName>ppt_x</p:attrName>
                                        </p:attrNameLst>
                                      </p:cBhvr>
                                      <p:tavLst>
                                        <p:tav tm="0">
                                          <p:val>
                                            <p:strVal val="#ppt_x"/>
                                          </p:val>
                                        </p:tav>
                                        <p:tav tm="100000">
                                          <p:val>
                                            <p:strVal val="#ppt_x"/>
                                          </p:val>
                                        </p:tav>
                                      </p:tavLst>
                                    </p:anim>
                                    <p:anim calcmode="lin" valueType="num">
                                      <p:cBhvr>
                                        <p:cTn id="35" dur="1000" fill="hold"/>
                                        <p:tgtEl>
                                          <p:spTgt spid="2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 grpId="0"/>
      <p:bldP spid="215" grpId="0" build="p"/>
      <p:bldP spid="2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5"/>
          <p:cNvSpPr txBox="1">
            <a:spLocks noGrp="1"/>
          </p:cNvSpPr>
          <p:nvPr>
            <p:ph type="title"/>
          </p:nvPr>
        </p:nvSpPr>
        <p:spPr>
          <a:xfrm>
            <a:off x="592150" y="96150"/>
            <a:ext cx="5046000" cy="5541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GB" dirty="0"/>
              <a:t>Training LSTM - </a:t>
            </a:r>
            <a:endParaRPr dirty="0"/>
          </a:p>
        </p:txBody>
      </p:sp>
      <p:sp>
        <p:nvSpPr>
          <p:cNvPr id="223" name="Google Shape;223;p35"/>
          <p:cNvSpPr txBox="1">
            <a:spLocks noGrp="1"/>
          </p:cNvSpPr>
          <p:nvPr>
            <p:ph type="subTitle" idx="1"/>
          </p:nvPr>
        </p:nvSpPr>
        <p:spPr>
          <a:xfrm>
            <a:off x="642700" y="496825"/>
            <a:ext cx="8165400" cy="50034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200" dirty="0">
                <a:solidFill>
                  <a:schemeClr val="dk1"/>
                </a:solidFill>
                <a:latin typeface="Open Sans Medium"/>
                <a:ea typeface="Open Sans Medium"/>
                <a:cs typeface="Open Sans Medium"/>
                <a:sym typeface="Open Sans Medium"/>
              </a:rPr>
              <a:t>LSTMs are trained using gradient-based optimization algorithms like backpropagation through time (BPTT) and variations of stochastic gradient descent (SGD). The vanishing gradient problem is mitigated through the gating mechanisms, which help LSTMs learn and retain long-range dependencies in </a:t>
            </a:r>
            <a:r>
              <a:rPr lang="en-GB" sz="1200" dirty="0" err="1">
                <a:solidFill>
                  <a:schemeClr val="dk1"/>
                </a:solidFill>
                <a:latin typeface="Open Sans Medium"/>
                <a:ea typeface="Open Sans Medium"/>
                <a:cs typeface="Open Sans Medium"/>
                <a:sym typeface="Open Sans Medium"/>
              </a:rPr>
              <a:t>data.Training</a:t>
            </a:r>
            <a:r>
              <a:rPr lang="en-GB" sz="1200" dirty="0">
                <a:solidFill>
                  <a:schemeClr val="dk1"/>
                </a:solidFill>
                <a:latin typeface="Open Sans Medium"/>
                <a:ea typeface="Open Sans Medium"/>
                <a:cs typeface="Open Sans Medium"/>
                <a:sym typeface="Open Sans Medium"/>
              </a:rPr>
              <a:t> Long Short-Term Memory (LSTM) models involves several steps. Here's a high-level overview of the process:</a:t>
            </a:r>
            <a:endParaRPr sz="1200" dirty="0">
              <a:solidFill>
                <a:schemeClr val="dk1"/>
              </a:solidFill>
              <a:latin typeface="Open Sans Medium"/>
              <a:ea typeface="Open Sans Medium"/>
              <a:cs typeface="Open Sans Medium"/>
              <a:sym typeface="Open Sans Medium"/>
            </a:endParaRPr>
          </a:p>
          <a:p>
            <a:pPr marL="0" lvl="0" indent="0" algn="l" rtl="0">
              <a:spcBef>
                <a:spcPts val="1200"/>
              </a:spcBef>
              <a:spcAft>
                <a:spcPts val="0"/>
              </a:spcAft>
              <a:buNone/>
            </a:pPr>
            <a:r>
              <a:rPr lang="en-GB" sz="1200" dirty="0">
                <a:solidFill>
                  <a:schemeClr val="dk1"/>
                </a:solidFill>
                <a:latin typeface="Open Sans Medium"/>
                <a:ea typeface="Open Sans Medium"/>
                <a:cs typeface="Open Sans Medium"/>
                <a:sym typeface="Open Sans Medium"/>
              </a:rPr>
              <a:t> 1. Data Collection and Preprocessing</a:t>
            </a:r>
            <a:endParaRPr sz="1200" dirty="0">
              <a:solidFill>
                <a:schemeClr val="dk1"/>
              </a:solidFill>
              <a:latin typeface="Open Sans Medium"/>
              <a:ea typeface="Open Sans Medium"/>
              <a:cs typeface="Open Sans Medium"/>
              <a:sym typeface="Open Sans Medium"/>
            </a:endParaRPr>
          </a:p>
          <a:p>
            <a:pPr marL="0" lvl="0" indent="0" algn="l" rtl="0">
              <a:spcBef>
                <a:spcPts val="1200"/>
              </a:spcBef>
              <a:spcAft>
                <a:spcPts val="0"/>
              </a:spcAft>
              <a:buNone/>
            </a:pPr>
            <a:r>
              <a:rPr lang="en-GB" sz="1200" dirty="0">
                <a:solidFill>
                  <a:schemeClr val="dk1"/>
                </a:solidFill>
                <a:latin typeface="Open Sans Medium"/>
                <a:ea typeface="Open Sans Medium"/>
                <a:cs typeface="Open Sans Medium"/>
                <a:sym typeface="Open Sans Medium"/>
              </a:rPr>
              <a:t> 2. Data Splitting</a:t>
            </a:r>
            <a:endParaRPr sz="1200" dirty="0">
              <a:solidFill>
                <a:schemeClr val="dk1"/>
              </a:solidFill>
              <a:latin typeface="Open Sans Medium"/>
              <a:ea typeface="Open Sans Medium"/>
              <a:cs typeface="Open Sans Medium"/>
              <a:sym typeface="Open Sans Medium"/>
            </a:endParaRPr>
          </a:p>
          <a:p>
            <a:pPr marL="0" lvl="0" indent="0" algn="l" rtl="0">
              <a:spcBef>
                <a:spcPts val="1200"/>
              </a:spcBef>
              <a:spcAft>
                <a:spcPts val="0"/>
              </a:spcAft>
              <a:buNone/>
            </a:pPr>
            <a:r>
              <a:rPr lang="en-GB" sz="1200" dirty="0">
                <a:solidFill>
                  <a:schemeClr val="dk1"/>
                </a:solidFill>
                <a:latin typeface="Open Sans Medium"/>
                <a:ea typeface="Open Sans Medium"/>
                <a:cs typeface="Open Sans Medium"/>
                <a:sym typeface="Open Sans Medium"/>
              </a:rPr>
              <a:t> 3. Model Architecture</a:t>
            </a:r>
            <a:endParaRPr sz="1200" dirty="0">
              <a:solidFill>
                <a:schemeClr val="dk1"/>
              </a:solidFill>
              <a:latin typeface="Open Sans Medium"/>
              <a:ea typeface="Open Sans Medium"/>
              <a:cs typeface="Open Sans Medium"/>
              <a:sym typeface="Open Sans Medium"/>
            </a:endParaRPr>
          </a:p>
          <a:p>
            <a:pPr marL="0" lvl="0" indent="0" algn="l" rtl="0">
              <a:spcBef>
                <a:spcPts val="1200"/>
              </a:spcBef>
              <a:spcAft>
                <a:spcPts val="0"/>
              </a:spcAft>
              <a:buNone/>
            </a:pPr>
            <a:r>
              <a:rPr lang="en-GB" sz="1200" dirty="0">
                <a:solidFill>
                  <a:schemeClr val="dk1"/>
                </a:solidFill>
                <a:latin typeface="Open Sans Medium"/>
                <a:ea typeface="Open Sans Medium"/>
                <a:cs typeface="Open Sans Medium"/>
                <a:sym typeface="Open Sans Medium"/>
              </a:rPr>
              <a:t> 4. Loss Function</a:t>
            </a:r>
            <a:endParaRPr sz="1200" dirty="0">
              <a:solidFill>
                <a:schemeClr val="dk1"/>
              </a:solidFill>
              <a:latin typeface="Open Sans Medium"/>
              <a:ea typeface="Open Sans Medium"/>
              <a:cs typeface="Open Sans Medium"/>
              <a:sym typeface="Open Sans Medium"/>
            </a:endParaRPr>
          </a:p>
          <a:p>
            <a:pPr marL="0" lvl="0" indent="0" algn="l" rtl="0">
              <a:spcBef>
                <a:spcPts val="1200"/>
              </a:spcBef>
              <a:spcAft>
                <a:spcPts val="0"/>
              </a:spcAft>
              <a:buNone/>
            </a:pPr>
            <a:r>
              <a:rPr lang="en-GB" sz="1200" dirty="0">
                <a:solidFill>
                  <a:schemeClr val="dk1"/>
                </a:solidFill>
                <a:latin typeface="Open Sans Medium"/>
                <a:ea typeface="Open Sans Medium"/>
                <a:cs typeface="Open Sans Medium"/>
                <a:sym typeface="Open Sans Medium"/>
              </a:rPr>
              <a:t> 6. Optimization Algorithm</a:t>
            </a:r>
            <a:endParaRPr sz="1200" dirty="0">
              <a:solidFill>
                <a:schemeClr val="dk1"/>
              </a:solidFill>
              <a:latin typeface="Open Sans Medium"/>
              <a:ea typeface="Open Sans Medium"/>
              <a:cs typeface="Open Sans Medium"/>
              <a:sym typeface="Open Sans Medium"/>
            </a:endParaRPr>
          </a:p>
          <a:p>
            <a:pPr marL="0" lvl="0" indent="0" algn="l" rtl="0">
              <a:spcBef>
                <a:spcPts val="1200"/>
              </a:spcBef>
              <a:spcAft>
                <a:spcPts val="0"/>
              </a:spcAft>
              <a:buNone/>
            </a:pPr>
            <a:r>
              <a:rPr lang="en-GB" sz="1200" dirty="0">
                <a:solidFill>
                  <a:schemeClr val="dk1"/>
                </a:solidFill>
                <a:latin typeface="Open Sans Medium"/>
                <a:ea typeface="Open Sans Medium"/>
                <a:cs typeface="Open Sans Medium"/>
                <a:sym typeface="Open Sans Medium"/>
              </a:rPr>
              <a:t> 7. Training</a:t>
            </a:r>
            <a:endParaRPr sz="1200" dirty="0">
              <a:solidFill>
                <a:schemeClr val="dk1"/>
              </a:solidFill>
              <a:latin typeface="Open Sans Medium"/>
              <a:ea typeface="Open Sans Medium"/>
              <a:cs typeface="Open Sans Medium"/>
              <a:sym typeface="Open Sans Medium"/>
            </a:endParaRPr>
          </a:p>
          <a:p>
            <a:pPr marL="0" lvl="0" indent="0" algn="l" rtl="0">
              <a:spcBef>
                <a:spcPts val="1200"/>
              </a:spcBef>
              <a:spcAft>
                <a:spcPts val="0"/>
              </a:spcAft>
              <a:buNone/>
            </a:pPr>
            <a:r>
              <a:rPr lang="en-GB" sz="1200" dirty="0">
                <a:solidFill>
                  <a:schemeClr val="dk1"/>
                </a:solidFill>
                <a:latin typeface="Open Sans Medium"/>
                <a:ea typeface="Open Sans Medium"/>
                <a:cs typeface="Open Sans Medium"/>
                <a:sym typeface="Open Sans Medium"/>
              </a:rPr>
              <a:t> 9. Inference</a:t>
            </a:r>
            <a:endParaRPr sz="1200" dirty="0">
              <a:solidFill>
                <a:schemeClr val="dk1"/>
              </a:solidFill>
              <a:latin typeface="Open Sans Medium"/>
              <a:ea typeface="Open Sans Medium"/>
              <a:cs typeface="Open Sans Medium"/>
              <a:sym typeface="Open Sans Medium"/>
            </a:endParaRPr>
          </a:p>
          <a:p>
            <a:pPr marL="0" lvl="0" indent="0" algn="l" rtl="0">
              <a:spcBef>
                <a:spcPts val="1200"/>
              </a:spcBef>
              <a:spcAft>
                <a:spcPts val="0"/>
              </a:spcAft>
              <a:buNone/>
            </a:pPr>
            <a:r>
              <a:rPr lang="en-GB" sz="1200" dirty="0">
                <a:solidFill>
                  <a:schemeClr val="dk1"/>
                </a:solidFill>
                <a:latin typeface="Open Sans Medium"/>
                <a:ea typeface="Open Sans Medium"/>
                <a:cs typeface="Open Sans Medium"/>
                <a:sym typeface="Open Sans Medium"/>
              </a:rPr>
              <a:t> 10. Decoding Strategies (Sequence-to-Sequence Tasks)</a:t>
            </a:r>
            <a:endParaRPr sz="1200" dirty="0">
              <a:solidFill>
                <a:schemeClr val="dk1"/>
              </a:solidFill>
              <a:latin typeface="Open Sans Medium"/>
              <a:ea typeface="Open Sans Medium"/>
              <a:cs typeface="Open Sans Medium"/>
              <a:sym typeface="Open Sans Medium"/>
            </a:endParaRPr>
          </a:p>
          <a:p>
            <a:pPr marL="0" lvl="0" indent="0" algn="l" rtl="0">
              <a:spcBef>
                <a:spcPts val="1200"/>
              </a:spcBef>
              <a:spcAft>
                <a:spcPts val="0"/>
              </a:spcAft>
              <a:buNone/>
            </a:pPr>
            <a:r>
              <a:rPr lang="en-GB" sz="1200" dirty="0">
                <a:solidFill>
                  <a:schemeClr val="dk1"/>
                </a:solidFill>
                <a:latin typeface="Open Sans Medium"/>
                <a:ea typeface="Open Sans Medium"/>
                <a:cs typeface="Open Sans Medium"/>
                <a:sym typeface="Open Sans Medium"/>
              </a:rPr>
              <a:t> 11. Evaluation</a:t>
            </a:r>
            <a:endParaRPr sz="1200" dirty="0">
              <a:solidFill>
                <a:schemeClr val="dk1"/>
              </a:solidFill>
              <a:latin typeface="Open Sans Medium"/>
              <a:ea typeface="Open Sans Medium"/>
              <a:cs typeface="Open Sans Medium"/>
              <a:sym typeface="Open Sans Medium"/>
            </a:endParaRPr>
          </a:p>
          <a:p>
            <a:pPr marL="0" lvl="0" indent="0" algn="l" rtl="0">
              <a:spcBef>
                <a:spcPts val="1200"/>
              </a:spcBef>
              <a:spcAft>
                <a:spcPts val="0"/>
              </a:spcAft>
              <a:buNone/>
            </a:pPr>
            <a:r>
              <a:rPr lang="en-GB" sz="1100" dirty="0">
                <a:solidFill>
                  <a:schemeClr val="dk1"/>
                </a:solidFill>
                <a:latin typeface="Open Sans Medium"/>
                <a:ea typeface="Open Sans Medium"/>
                <a:cs typeface="Open Sans Medium"/>
                <a:sym typeface="Open Sans Medium"/>
              </a:rPr>
              <a:t> 12. Hyperparameter Tuning</a:t>
            </a:r>
            <a:endParaRPr sz="1100" dirty="0">
              <a:solidFill>
                <a:schemeClr val="dk1"/>
              </a:solidFill>
              <a:latin typeface="Open Sans Medium"/>
              <a:ea typeface="Open Sans Medium"/>
              <a:cs typeface="Open Sans Medium"/>
              <a:sym typeface="Open Sans Medium"/>
            </a:endParaRPr>
          </a:p>
          <a:p>
            <a:pPr marL="0" lvl="0" indent="0" algn="l" rtl="0">
              <a:spcBef>
                <a:spcPts val="1200"/>
              </a:spcBef>
              <a:spcAft>
                <a:spcPts val="1200"/>
              </a:spcAft>
              <a:buClr>
                <a:schemeClr val="dk1"/>
              </a:buClr>
              <a:buSzPts val="1100"/>
              <a:buFont typeface="Arial"/>
              <a:buNone/>
            </a:pPr>
            <a:endParaRPr sz="1100" dirty="0">
              <a:latin typeface="Open Sans Medium"/>
              <a:ea typeface="Open Sans Medium"/>
              <a:cs typeface="Open Sans Medium"/>
              <a:sym typeface="Open Sans Medium"/>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22"/>
                                        </p:tgtEl>
                                        <p:attrNameLst>
                                          <p:attrName>style.visibility</p:attrName>
                                        </p:attrNameLst>
                                      </p:cBhvr>
                                      <p:to>
                                        <p:strVal val="visible"/>
                                      </p:to>
                                    </p:set>
                                    <p:animEffect transition="in" filter="barn(inVertical)">
                                      <p:cBhvr>
                                        <p:cTn id="7" dur="500"/>
                                        <p:tgtEl>
                                          <p:spTgt spid="22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23">
                                            <p:txEl>
                                              <p:pRg st="0" end="0"/>
                                            </p:txEl>
                                          </p:spTgt>
                                        </p:tgtEl>
                                        <p:attrNameLst>
                                          <p:attrName>style.visibility</p:attrName>
                                        </p:attrNameLst>
                                      </p:cBhvr>
                                      <p:to>
                                        <p:strVal val="visible"/>
                                      </p:to>
                                    </p:set>
                                    <p:animEffect transition="in" filter="fade">
                                      <p:cBhvr>
                                        <p:cTn id="12" dur="1000"/>
                                        <p:tgtEl>
                                          <p:spTgt spid="223">
                                            <p:txEl>
                                              <p:pRg st="0" end="0"/>
                                            </p:txEl>
                                          </p:spTgt>
                                        </p:tgtEl>
                                      </p:cBhvr>
                                    </p:animEffect>
                                    <p:anim calcmode="lin" valueType="num">
                                      <p:cBhvr>
                                        <p:cTn id="13" dur="1000" fill="hold"/>
                                        <p:tgtEl>
                                          <p:spTgt spid="22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2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23">
                                            <p:txEl>
                                              <p:pRg st="1" end="1"/>
                                            </p:txEl>
                                          </p:spTgt>
                                        </p:tgtEl>
                                        <p:attrNameLst>
                                          <p:attrName>style.visibility</p:attrName>
                                        </p:attrNameLst>
                                      </p:cBhvr>
                                      <p:to>
                                        <p:strVal val="visible"/>
                                      </p:to>
                                    </p:set>
                                    <p:animEffect transition="in" filter="fade">
                                      <p:cBhvr>
                                        <p:cTn id="19" dur="1000"/>
                                        <p:tgtEl>
                                          <p:spTgt spid="223">
                                            <p:txEl>
                                              <p:pRg st="1" end="1"/>
                                            </p:txEl>
                                          </p:spTgt>
                                        </p:tgtEl>
                                      </p:cBhvr>
                                    </p:animEffect>
                                    <p:anim calcmode="lin" valueType="num">
                                      <p:cBhvr>
                                        <p:cTn id="20" dur="1000" fill="hold"/>
                                        <p:tgtEl>
                                          <p:spTgt spid="22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22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23">
                                            <p:txEl>
                                              <p:pRg st="2" end="2"/>
                                            </p:txEl>
                                          </p:spTgt>
                                        </p:tgtEl>
                                        <p:attrNameLst>
                                          <p:attrName>style.visibility</p:attrName>
                                        </p:attrNameLst>
                                      </p:cBhvr>
                                      <p:to>
                                        <p:strVal val="visible"/>
                                      </p:to>
                                    </p:set>
                                    <p:animEffect transition="in" filter="fade">
                                      <p:cBhvr>
                                        <p:cTn id="26" dur="1000"/>
                                        <p:tgtEl>
                                          <p:spTgt spid="223">
                                            <p:txEl>
                                              <p:pRg st="2" end="2"/>
                                            </p:txEl>
                                          </p:spTgt>
                                        </p:tgtEl>
                                      </p:cBhvr>
                                    </p:animEffect>
                                    <p:anim calcmode="lin" valueType="num">
                                      <p:cBhvr>
                                        <p:cTn id="27" dur="1000" fill="hold"/>
                                        <p:tgtEl>
                                          <p:spTgt spid="22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22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223">
                                            <p:txEl>
                                              <p:pRg st="3" end="3"/>
                                            </p:txEl>
                                          </p:spTgt>
                                        </p:tgtEl>
                                        <p:attrNameLst>
                                          <p:attrName>style.visibility</p:attrName>
                                        </p:attrNameLst>
                                      </p:cBhvr>
                                      <p:to>
                                        <p:strVal val="visible"/>
                                      </p:to>
                                    </p:set>
                                    <p:animEffect transition="in" filter="fade">
                                      <p:cBhvr>
                                        <p:cTn id="33" dur="1000"/>
                                        <p:tgtEl>
                                          <p:spTgt spid="223">
                                            <p:txEl>
                                              <p:pRg st="3" end="3"/>
                                            </p:txEl>
                                          </p:spTgt>
                                        </p:tgtEl>
                                      </p:cBhvr>
                                    </p:animEffect>
                                    <p:anim calcmode="lin" valueType="num">
                                      <p:cBhvr>
                                        <p:cTn id="34" dur="1000" fill="hold"/>
                                        <p:tgtEl>
                                          <p:spTgt spid="22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22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223">
                                            <p:txEl>
                                              <p:pRg st="4" end="4"/>
                                            </p:txEl>
                                          </p:spTgt>
                                        </p:tgtEl>
                                        <p:attrNameLst>
                                          <p:attrName>style.visibility</p:attrName>
                                        </p:attrNameLst>
                                      </p:cBhvr>
                                      <p:to>
                                        <p:strVal val="visible"/>
                                      </p:to>
                                    </p:set>
                                    <p:animEffect transition="in" filter="fade">
                                      <p:cBhvr>
                                        <p:cTn id="40" dur="1000"/>
                                        <p:tgtEl>
                                          <p:spTgt spid="223">
                                            <p:txEl>
                                              <p:pRg st="4" end="4"/>
                                            </p:txEl>
                                          </p:spTgt>
                                        </p:tgtEl>
                                      </p:cBhvr>
                                    </p:animEffect>
                                    <p:anim calcmode="lin" valueType="num">
                                      <p:cBhvr>
                                        <p:cTn id="41" dur="1000" fill="hold"/>
                                        <p:tgtEl>
                                          <p:spTgt spid="22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22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223">
                                            <p:txEl>
                                              <p:pRg st="5" end="5"/>
                                            </p:txEl>
                                          </p:spTgt>
                                        </p:tgtEl>
                                        <p:attrNameLst>
                                          <p:attrName>style.visibility</p:attrName>
                                        </p:attrNameLst>
                                      </p:cBhvr>
                                      <p:to>
                                        <p:strVal val="visible"/>
                                      </p:to>
                                    </p:set>
                                    <p:animEffect transition="in" filter="fade">
                                      <p:cBhvr>
                                        <p:cTn id="47" dur="1000"/>
                                        <p:tgtEl>
                                          <p:spTgt spid="223">
                                            <p:txEl>
                                              <p:pRg st="5" end="5"/>
                                            </p:txEl>
                                          </p:spTgt>
                                        </p:tgtEl>
                                      </p:cBhvr>
                                    </p:animEffect>
                                    <p:anim calcmode="lin" valueType="num">
                                      <p:cBhvr>
                                        <p:cTn id="48" dur="1000" fill="hold"/>
                                        <p:tgtEl>
                                          <p:spTgt spid="223">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22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223">
                                            <p:txEl>
                                              <p:pRg st="6" end="6"/>
                                            </p:txEl>
                                          </p:spTgt>
                                        </p:tgtEl>
                                        <p:attrNameLst>
                                          <p:attrName>style.visibility</p:attrName>
                                        </p:attrNameLst>
                                      </p:cBhvr>
                                      <p:to>
                                        <p:strVal val="visible"/>
                                      </p:to>
                                    </p:set>
                                    <p:animEffect transition="in" filter="fade">
                                      <p:cBhvr>
                                        <p:cTn id="54" dur="1000"/>
                                        <p:tgtEl>
                                          <p:spTgt spid="223">
                                            <p:txEl>
                                              <p:pRg st="6" end="6"/>
                                            </p:txEl>
                                          </p:spTgt>
                                        </p:tgtEl>
                                      </p:cBhvr>
                                    </p:animEffect>
                                    <p:anim calcmode="lin" valueType="num">
                                      <p:cBhvr>
                                        <p:cTn id="55" dur="1000" fill="hold"/>
                                        <p:tgtEl>
                                          <p:spTgt spid="223">
                                            <p:txEl>
                                              <p:pRg st="6" end="6"/>
                                            </p:txEl>
                                          </p:spTgt>
                                        </p:tgtEl>
                                        <p:attrNameLst>
                                          <p:attrName>ppt_x</p:attrName>
                                        </p:attrNameLst>
                                      </p:cBhvr>
                                      <p:tavLst>
                                        <p:tav tm="0">
                                          <p:val>
                                            <p:strVal val="#ppt_x"/>
                                          </p:val>
                                        </p:tav>
                                        <p:tav tm="100000">
                                          <p:val>
                                            <p:strVal val="#ppt_x"/>
                                          </p:val>
                                        </p:tav>
                                      </p:tavLst>
                                    </p:anim>
                                    <p:anim calcmode="lin" valueType="num">
                                      <p:cBhvr>
                                        <p:cTn id="56" dur="1000" fill="hold"/>
                                        <p:tgtEl>
                                          <p:spTgt spid="22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223">
                                            <p:txEl>
                                              <p:pRg st="7" end="7"/>
                                            </p:txEl>
                                          </p:spTgt>
                                        </p:tgtEl>
                                        <p:attrNameLst>
                                          <p:attrName>style.visibility</p:attrName>
                                        </p:attrNameLst>
                                      </p:cBhvr>
                                      <p:to>
                                        <p:strVal val="visible"/>
                                      </p:to>
                                    </p:set>
                                    <p:animEffect transition="in" filter="fade">
                                      <p:cBhvr>
                                        <p:cTn id="61" dur="1000"/>
                                        <p:tgtEl>
                                          <p:spTgt spid="223">
                                            <p:txEl>
                                              <p:pRg st="7" end="7"/>
                                            </p:txEl>
                                          </p:spTgt>
                                        </p:tgtEl>
                                      </p:cBhvr>
                                    </p:animEffect>
                                    <p:anim calcmode="lin" valueType="num">
                                      <p:cBhvr>
                                        <p:cTn id="62" dur="1000" fill="hold"/>
                                        <p:tgtEl>
                                          <p:spTgt spid="223">
                                            <p:txEl>
                                              <p:pRg st="7" end="7"/>
                                            </p:txEl>
                                          </p:spTgt>
                                        </p:tgtEl>
                                        <p:attrNameLst>
                                          <p:attrName>ppt_x</p:attrName>
                                        </p:attrNameLst>
                                      </p:cBhvr>
                                      <p:tavLst>
                                        <p:tav tm="0">
                                          <p:val>
                                            <p:strVal val="#ppt_x"/>
                                          </p:val>
                                        </p:tav>
                                        <p:tav tm="100000">
                                          <p:val>
                                            <p:strVal val="#ppt_x"/>
                                          </p:val>
                                        </p:tav>
                                      </p:tavLst>
                                    </p:anim>
                                    <p:anim calcmode="lin" valueType="num">
                                      <p:cBhvr>
                                        <p:cTn id="63" dur="1000" fill="hold"/>
                                        <p:tgtEl>
                                          <p:spTgt spid="22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223">
                                            <p:txEl>
                                              <p:pRg st="8" end="8"/>
                                            </p:txEl>
                                          </p:spTgt>
                                        </p:tgtEl>
                                        <p:attrNameLst>
                                          <p:attrName>style.visibility</p:attrName>
                                        </p:attrNameLst>
                                      </p:cBhvr>
                                      <p:to>
                                        <p:strVal val="visible"/>
                                      </p:to>
                                    </p:set>
                                    <p:animEffect transition="in" filter="fade">
                                      <p:cBhvr>
                                        <p:cTn id="68" dur="1000"/>
                                        <p:tgtEl>
                                          <p:spTgt spid="223">
                                            <p:txEl>
                                              <p:pRg st="8" end="8"/>
                                            </p:txEl>
                                          </p:spTgt>
                                        </p:tgtEl>
                                      </p:cBhvr>
                                    </p:animEffect>
                                    <p:anim calcmode="lin" valueType="num">
                                      <p:cBhvr>
                                        <p:cTn id="69" dur="1000" fill="hold"/>
                                        <p:tgtEl>
                                          <p:spTgt spid="223">
                                            <p:txEl>
                                              <p:pRg st="8" end="8"/>
                                            </p:txEl>
                                          </p:spTgt>
                                        </p:tgtEl>
                                        <p:attrNameLst>
                                          <p:attrName>ppt_x</p:attrName>
                                        </p:attrNameLst>
                                      </p:cBhvr>
                                      <p:tavLst>
                                        <p:tav tm="0">
                                          <p:val>
                                            <p:strVal val="#ppt_x"/>
                                          </p:val>
                                        </p:tav>
                                        <p:tav tm="100000">
                                          <p:val>
                                            <p:strVal val="#ppt_x"/>
                                          </p:val>
                                        </p:tav>
                                      </p:tavLst>
                                    </p:anim>
                                    <p:anim calcmode="lin" valueType="num">
                                      <p:cBhvr>
                                        <p:cTn id="70" dur="1000" fill="hold"/>
                                        <p:tgtEl>
                                          <p:spTgt spid="22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223">
                                            <p:txEl>
                                              <p:pRg st="9" end="9"/>
                                            </p:txEl>
                                          </p:spTgt>
                                        </p:tgtEl>
                                        <p:attrNameLst>
                                          <p:attrName>style.visibility</p:attrName>
                                        </p:attrNameLst>
                                      </p:cBhvr>
                                      <p:to>
                                        <p:strVal val="visible"/>
                                      </p:to>
                                    </p:set>
                                    <p:animEffect transition="in" filter="fade">
                                      <p:cBhvr>
                                        <p:cTn id="75" dur="1000"/>
                                        <p:tgtEl>
                                          <p:spTgt spid="223">
                                            <p:txEl>
                                              <p:pRg st="9" end="9"/>
                                            </p:txEl>
                                          </p:spTgt>
                                        </p:tgtEl>
                                      </p:cBhvr>
                                    </p:animEffect>
                                    <p:anim calcmode="lin" valueType="num">
                                      <p:cBhvr>
                                        <p:cTn id="76" dur="1000" fill="hold"/>
                                        <p:tgtEl>
                                          <p:spTgt spid="223">
                                            <p:txEl>
                                              <p:pRg st="9" end="9"/>
                                            </p:txEl>
                                          </p:spTgt>
                                        </p:tgtEl>
                                        <p:attrNameLst>
                                          <p:attrName>ppt_x</p:attrName>
                                        </p:attrNameLst>
                                      </p:cBhvr>
                                      <p:tavLst>
                                        <p:tav tm="0">
                                          <p:val>
                                            <p:strVal val="#ppt_x"/>
                                          </p:val>
                                        </p:tav>
                                        <p:tav tm="100000">
                                          <p:val>
                                            <p:strVal val="#ppt_x"/>
                                          </p:val>
                                        </p:tav>
                                      </p:tavLst>
                                    </p:anim>
                                    <p:anim calcmode="lin" valueType="num">
                                      <p:cBhvr>
                                        <p:cTn id="77" dur="1000" fill="hold"/>
                                        <p:tgtEl>
                                          <p:spTgt spid="22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grpId="0" nodeType="clickEffect">
                                  <p:stCondLst>
                                    <p:cond delay="0"/>
                                  </p:stCondLst>
                                  <p:childTnLst>
                                    <p:set>
                                      <p:cBhvr>
                                        <p:cTn id="81" dur="1" fill="hold">
                                          <p:stCondLst>
                                            <p:cond delay="0"/>
                                          </p:stCondLst>
                                        </p:cTn>
                                        <p:tgtEl>
                                          <p:spTgt spid="223">
                                            <p:txEl>
                                              <p:pRg st="10" end="10"/>
                                            </p:txEl>
                                          </p:spTgt>
                                        </p:tgtEl>
                                        <p:attrNameLst>
                                          <p:attrName>style.visibility</p:attrName>
                                        </p:attrNameLst>
                                      </p:cBhvr>
                                      <p:to>
                                        <p:strVal val="visible"/>
                                      </p:to>
                                    </p:set>
                                    <p:animEffect transition="in" filter="fade">
                                      <p:cBhvr>
                                        <p:cTn id="82" dur="1000"/>
                                        <p:tgtEl>
                                          <p:spTgt spid="223">
                                            <p:txEl>
                                              <p:pRg st="10" end="10"/>
                                            </p:txEl>
                                          </p:spTgt>
                                        </p:tgtEl>
                                      </p:cBhvr>
                                    </p:animEffect>
                                    <p:anim calcmode="lin" valueType="num">
                                      <p:cBhvr>
                                        <p:cTn id="83" dur="1000" fill="hold"/>
                                        <p:tgtEl>
                                          <p:spTgt spid="223">
                                            <p:txEl>
                                              <p:pRg st="10" end="10"/>
                                            </p:txEl>
                                          </p:spTgt>
                                        </p:tgtEl>
                                        <p:attrNameLst>
                                          <p:attrName>ppt_x</p:attrName>
                                        </p:attrNameLst>
                                      </p:cBhvr>
                                      <p:tavLst>
                                        <p:tav tm="0">
                                          <p:val>
                                            <p:strVal val="#ppt_x"/>
                                          </p:val>
                                        </p:tav>
                                        <p:tav tm="100000">
                                          <p:val>
                                            <p:strVal val="#ppt_x"/>
                                          </p:val>
                                        </p:tav>
                                      </p:tavLst>
                                    </p:anim>
                                    <p:anim calcmode="lin" valueType="num">
                                      <p:cBhvr>
                                        <p:cTn id="84" dur="1000" fill="hold"/>
                                        <p:tgtEl>
                                          <p:spTgt spid="22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 grpId="0"/>
      <p:bldP spid="22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6"/>
          <p:cNvSpPr txBox="1">
            <a:spLocks noGrp="1"/>
          </p:cNvSpPr>
          <p:nvPr>
            <p:ph type="title"/>
          </p:nvPr>
        </p:nvSpPr>
        <p:spPr>
          <a:xfrm>
            <a:off x="642700" y="330025"/>
            <a:ext cx="5046000" cy="5541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IN" dirty="0"/>
              <a:t>Furthermore…..</a:t>
            </a:r>
            <a:endParaRPr dirty="0"/>
          </a:p>
        </p:txBody>
      </p:sp>
      <p:sp>
        <p:nvSpPr>
          <p:cNvPr id="229" name="Google Shape;229;p36"/>
          <p:cNvSpPr txBox="1">
            <a:spLocks noGrp="1"/>
          </p:cNvSpPr>
          <p:nvPr>
            <p:ph type="subTitle" idx="1"/>
          </p:nvPr>
        </p:nvSpPr>
        <p:spPr>
          <a:xfrm>
            <a:off x="642700" y="966457"/>
            <a:ext cx="6554100" cy="402107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GB" sz="1400" dirty="0">
                <a:solidFill>
                  <a:schemeClr val="dk1"/>
                </a:solidFill>
                <a:latin typeface="Open Sans Medium"/>
                <a:ea typeface="Open Sans Medium"/>
                <a:cs typeface="Open Sans Medium"/>
                <a:sym typeface="Open Sans Medium"/>
              </a:rPr>
              <a:t>     LSTMs are widely used in various natural language processing tasks, speech recognition, time series analysis, and many other sequential data applications due to their ability to capture complex patterns and long-term dependencies.</a:t>
            </a:r>
            <a:endParaRPr sz="1400" dirty="0">
              <a:solidFill>
                <a:schemeClr val="dk1"/>
              </a:solidFill>
              <a:latin typeface="Open Sans Medium"/>
              <a:ea typeface="Open Sans Medium"/>
              <a:cs typeface="Open Sans Medium"/>
              <a:sym typeface="Open Sans Medium"/>
            </a:endParaRPr>
          </a:p>
          <a:p>
            <a:pPr marL="0" lvl="0" indent="0" algn="l" rtl="0">
              <a:spcBef>
                <a:spcPts val="1200"/>
              </a:spcBef>
              <a:spcAft>
                <a:spcPts val="0"/>
              </a:spcAft>
              <a:buNone/>
            </a:pPr>
            <a:endParaRPr sz="1400" dirty="0">
              <a:solidFill>
                <a:schemeClr val="dk1"/>
              </a:solidFill>
              <a:latin typeface="Open Sans Medium"/>
              <a:ea typeface="Open Sans Medium"/>
              <a:cs typeface="Open Sans Medium"/>
              <a:sym typeface="Open Sans Medium"/>
            </a:endParaRPr>
          </a:p>
          <a:p>
            <a:pPr marL="0" lvl="0" indent="0" algn="l" rtl="0">
              <a:spcBef>
                <a:spcPts val="1200"/>
              </a:spcBef>
              <a:spcAft>
                <a:spcPts val="0"/>
              </a:spcAft>
              <a:buClr>
                <a:schemeClr val="dk1"/>
              </a:buClr>
              <a:buSzPts val="1100"/>
              <a:buFont typeface="Arial"/>
              <a:buNone/>
            </a:pPr>
            <a:r>
              <a:rPr lang="en-GB" sz="1400" dirty="0">
                <a:solidFill>
                  <a:schemeClr val="dk1"/>
                </a:solidFill>
                <a:latin typeface="Open Sans Medium"/>
                <a:ea typeface="Open Sans Medium"/>
                <a:cs typeface="Open Sans Medium"/>
                <a:sym typeface="Open Sans Medium"/>
              </a:rPr>
              <a:t>    In summary, Long Short-Term Memory networks are a specialized type of recurrent neural network designed to address the vanishing gradient problem and effectively capture long-range dependencies in sequential data. Their architectural components, including cell state, hidden state, and gating mechanisms, make them powerful tools for </a:t>
            </a:r>
            <a:r>
              <a:rPr lang="en-GB" sz="1400" dirty="0" err="1">
                <a:solidFill>
                  <a:schemeClr val="dk1"/>
                </a:solidFill>
                <a:latin typeface="Open Sans Medium"/>
                <a:ea typeface="Open Sans Medium"/>
                <a:cs typeface="Open Sans Medium"/>
                <a:sym typeface="Open Sans Medium"/>
              </a:rPr>
              <a:t>modeling</a:t>
            </a:r>
            <a:r>
              <a:rPr lang="en-GB" sz="1400" dirty="0">
                <a:solidFill>
                  <a:schemeClr val="dk1"/>
                </a:solidFill>
                <a:latin typeface="Open Sans Medium"/>
                <a:ea typeface="Open Sans Medium"/>
                <a:cs typeface="Open Sans Medium"/>
                <a:sym typeface="Open Sans Medium"/>
              </a:rPr>
              <a:t> and understanding sequential data.</a:t>
            </a:r>
            <a:endParaRPr sz="1400" dirty="0">
              <a:solidFill>
                <a:schemeClr val="dk1"/>
              </a:solidFill>
              <a:latin typeface="Open Sans Medium"/>
              <a:ea typeface="Open Sans Medium"/>
              <a:cs typeface="Open Sans Medium"/>
              <a:sym typeface="Open Sans Medium"/>
            </a:endParaRPr>
          </a:p>
          <a:p>
            <a:pPr marL="0" lvl="0" indent="0" algn="l" rtl="0">
              <a:spcBef>
                <a:spcPts val="1200"/>
              </a:spcBef>
              <a:spcAft>
                <a:spcPts val="1200"/>
              </a:spcAft>
              <a:buClr>
                <a:schemeClr val="dk1"/>
              </a:buClr>
              <a:buSzPts val="1100"/>
              <a:buFont typeface="Arial"/>
              <a:buNone/>
            </a:pPr>
            <a:r>
              <a:rPr lang="en-GB" sz="1400" dirty="0">
                <a:solidFill>
                  <a:schemeClr val="dk1"/>
                </a:solidFill>
                <a:latin typeface="Open Sans Medium"/>
                <a:ea typeface="Open Sans Medium"/>
                <a:cs typeface="Open Sans Medium"/>
                <a:sym typeface="Open Sans Medium"/>
              </a:rPr>
              <a:t>In the next section  we will look at implementation of LSTM with BELU test in Jupyter Notebook</a:t>
            </a:r>
            <a:endParaRPr sz="1400" dirty="0">
              <a:solidFill>
                <a:schemeClr val="dk1"/>
              </a:solidFill>
              <a:latin typeface="Open Sans Medium"/>
              <a:ea typeface="Open Sans Medium"/>
              <a:cs typeface="Open Sans Medium"/>
              <a:sym typeface="Open Sans Medium"/>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28"/>
                                        </p:tgtEl>
                                        <p:attrNameLst>
                                          <p:attrName>style.visibility</p:attrName>
                                        </p:attrNameLst>
                                      </p:cBhvr>
                                      <p:to>
                                        <p:strVal val="visible"/>
                                      </p:to>
                                    </p:set>
                                    <p:animEffect transition="in" filter="barn(inVertical)">
                                      <p:cBhvr>
                                        <p:cTn id="7" dur="500"/>
                                        <p:tgtEl>
                                          <p:spTgt spid="22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29">
                                            <p:txEl>
                                              <p:pRg st="0" end="0"/>
                                            </p:txEl>
                                          </p:spTgt>
                                        </p:tgtEl>
                                        <p:attrNameLst>
                                          <p:attrName>style.visibility</p:attrName>
                                        </p:attrNameLst>
                                      </p:cBhvr>
                                      <p:to>
                                        <p:strVal val="visible"/>
                                      </p:to>
                                    </p:set>
                                    <p:animEffect transition="in" filter="fade">
                                      <p:cBhvr>
                                        <p:cTn id="12" dur="1000"/>
                                        <p:tgtEl>
                                          <p:spTgt spid="229">
                                            <p:txEl>
                                              <p:pRg st="0" end="0"/>
                                            </p:txEl>
                                          </p:spTgt>
                                        </p:tgtEl>
                                      </p:cBhvr>
                                    </p:animEffect>
                                    <p:anim calcmode="lin" valueType="num">
                                      <p:cBhvr>
                                        <p:cTn id="13" dur="1000" fill="hold"/>
                                        <p:tgtEl>
                                          <p:spTgt spid="229">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2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29">
                                            <p:txEl>
                                              <p:pRg st="2" end="2"/>
                                            </p:txEl>
                                          </p:spTgt>
                                        </p:tgtEl>
                                        <p:attrNameLst>
                                          <p:attrName>style.visibility</p:attrName>
                                        </p:attrNameLst>
                                      </p:cBhvr>
                                      <p:to>
                                        <p:strVal val="visible"/>
                                      </p:to>
                                    </p:set>
                                    <p:animEffect transition="in" filter="fade">
                                      <p:cBhvr>
                                        <p:cTn id="19" dur="1000"/>
                                        <p:tgtEl>
                                          <p:spTgt spid="229">
                                            <p:txEl>
                                              <p:pRg st="2" end="2"/>
                                            </p:txEl>
                                          </p:spTgt>
                                        </p:tgtEl>
                                      </p:cBhvr>
                                    </p:animEffect>
                                    <p:anim calcmode="lin" valueType="num">
                                      <p:cBhvr>
                                        <p:cTn id="20" dur="1000" fill="hold"/>
                                        <p:tgtEl>
                                          <p:spTgt spid="229">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2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29">
                                            <p:txEl>
                                              <p:pRg st="3" end="3"/>
                                            </p:txEl>
                                          </p:spTgt>
                                        </p:tgtEl>
                                        <p:attrNameLst>
                                          <p:attrName>style.visibility</p:attrName>
                                        </p:attrNameLst>
                                      </p:cBhvr>
                                      <p:to>
                                        <p:strVal val="visible"/>
                                      </p:to>
                                    </p:set>
                                    <p:animEffect transition="in" filter="fade">
                                      <p:cBhvr>
                                        <p:cTn id="26" dur="1000"/>
                                        <p:tgtEl>
                                          <p:spTgt spid="229">
                                            <p:txEl>
                                              <p:pRg st="3" end="3"/>
                                            </p:txEl>
                                          </p:spTgt>
                                        </p:tgtEl>
                                      </p:cBhvr>
                                    </p:animEffect>
                                    <p:anim calcmode="lin" valueType="num">
                                      <p:cBhvr>
                                        <p:cTn id="27" dur="1000" fill="hold"/>
                                        <p:tgtEl>
                                          <p:spTgt spid="229">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229">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 grpId="0"/>
      <p:bldP spid="22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7"/>
          <p:cNvSpPr txBox="1">
            <a:spLocks noGrp="1"/>
          </p:cNvSpPr>
          <p:nvPr>
            <p:ph type="subTitle" idx="1"/>
          </p:nvPr>
        </p:nvSpPr>
        <p:spPr>
          <a:xfrm>
            <a:off x="6595075" y="2305850"/>
            <a:ext cx="2096100" cy="1360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GB" dirty="0">
                <a:solidFill>
                  <a:schemeClr val="tx1"/>
                </a:solidFill>
              </a:rPr>
              <a:t>Training and testing the LSTM Model </a:t>
            </a:r>
            <a:endParaRPr dirty="0">
              <a:solidFill>
                <a:schemeClr val="tx1"/>
              </a:solidFill>
            </a:endParaRPr>
          </a:p>
        </p:txBody>
      </p:sp>
      <p:sp>
        <p:nvSpPr>
          <p:cNvPr id="235" name="Google Shape;235;p37"/>
          <p:cNvSpPr txBox="1">
            <a:spLocks noGrp="1"/>
          </p:cNvSpPr>
          <p:nvPr>
            <p:ph type="title"/>
          </p:nvPr>
        </p:nvSpPr>
        <p:spPr>
          <a:xfrm>
            <a:off x="1730850" y="401725"/>
            <a:ext cx="5682300" cy="42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LSTM implementation in Jupyter Notebook</a:t>
            </a:r>
            <a:endParaRPr dirty="0"/>
          </a:p>
        </p:txBody>
      </p:sp>
      <p:sp>
        <p:nvSpPr>
          <p:cNvPr id="236" name="Google Shape;236;p37"/>
          <p:cNvSpPr txBox="1">
            <a:spLocks noGrp="1"/>
          </p:cNvSpPr>
          <p:nvPr>
            <p:ph type="subTitle" idx="2"/>
          </p:nvPr>
        </p:nvSpPr>
        <p:spPr>
          <a:xfrm>
            <a:off x="456700" y="1374975"/>
            <a:ext cx="2198400" cy="822600"/>
          </a:xfrm>
          <a:prstGeom prst="rect">
            <a:avLst/>
          </a:prstGeom>
        </p:spPr>
        <p:txBody>
          <a:bodyPr spcFirstLastPara="1" wrap="square" lIns="91425" tIns="91425" rIns="91425" bIns="91425" anchor="t" anchorCtr="0">
            <a:noAutofit/>
          </a:bodyPr>
          <a:lstStyle/>
          <a:p>
            <a:pPr marL="0" lvl="0" indent="0" algn="r" rtl="0">
              <a:spcBef>
                <a:spcPts val="0"/>
              </a:spcBef>
              <a:spcAft>
                <a:spcPts val="1200"/>
              </a:spcAft>
              <a:buNone/>
            </a:pPr>
            <a:r>
              <a:rPr lang="en-GB" dirty="0">
                <a:solidFill>
                  <a:schemeClr val="tx1"/>
                </a:solidFill>
              </a:rPr>
              <a:t>Introduction to the tools and libraries</a:t>
            </a:r>
            <a:endParaRPr dirty="0">
              <a:solidFill>
                <a:schemeClr val="tx1"/>
              </a:solidFill>
            </a:endParaRPr>
          </a:p>
        </p:txBody>
      </p:sp>
      <p:sp>
        <p:nvSpPr>
          <p:cNvPr id="237" name="Google Shape;237;p37"/>
          <p:cNvSpPr txBox="1">
            <a:spLocks noGrp="1"/>
          </p:cNvSpPr>
          <p:nvPr>
            <p:ph type="subTitle" idx="3"/>
          </p:nvPr>
        </p:nvSpPr>
        <p:spPr>
          <a:xfrm>
            <a:off x="456700" y="3405075"/>
            <a:ext cx="2361600" cy="8850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GB" dirty="0">
                <a:solidFill>
                  <a:schemeClr val="tx1"/>
                </a:solidFill>
              </a:rPr>
              <a:t>Using BELU algorithm to evaluate the output </a:t>
            </a:r>
            <a:endParaRPr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5"/>
                                        </p:tgtEl>
                                        <p:attrNameLst>
                                          <p:attrName>style.visibility</p:attrName>
                                        </p:attrNameLst>
                                      </p:cBhvr>
                                      <p:to>
                                        <p:strVal val="visible"/>
                                      </p:to>
                                    </p:set>
                                    <p:animEffect transition="in" filter="fade">
                                      <p:cBhvr>
                                        <p:cTn id="7" dur="1000"/>
                                        <p:tgtEl>
                                          <p:spTgt spid="235"/>
                                        </p:tgtEl>
                                      </p:cBhvr>
                                    </p:animEffect>
                                    <p:anim calcmode="lin" valueType="num">
                                      <p:cBhvr>
                                        <p:cTn id="8" dur="1000" fill="hold"/>
                                        <p:tgtEl>
                                          <p:spTgt spid="235"/>
                                        </p:tgtEl>
                                        <p:attrNameLst>
                                          <p:attrName>ppt_x</p:attrName>
                                        </p:attrNameLst>
                                      </p:cBhvr>
                                      <p:tavLst>
                                        <p:tav tm="0">
                                          <p:val>
                                            <p:strVal val="#ppt_x"/>
                                          </p:val>
                                        </p:tav>
                                        <p:tav tm="100000">
                                          <p:val>
                                            <p:strVal val="#ppt_x"/>
                                          </p:val>
                                        </p:tav>
                                      </p:tavLst>
                                    </p:anim>
                                    <p:anim calcmode="lin" valueType="num">
                                      <p:cBhvr>
                                        <p:cTn id="9" dur="1000" fill="hold"/>
                                        <p:tgtEl>
                                          <p:spTgt spid="23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36">
                                            <p:txEl>
                                              <p:pRg st="0" end="0"/>
                                            </p:txEl>
                                          </p:spTgt>
                                        </p:tgtEl>
                                        <p:attrNameLst>
                                          <p:attrName>style.visibility</p:attrName>
                                        </p:attrNameLst>
                                      </p:cBhvr>
                                      <p:to>
                                        <p:strVal val="visible"/>
                                      </p:to>
                                    </p:set>
                                    <p:animEffect transition="in" filter="fade">
                                      <p:cBhvr>
                                        <p:cTn id="14" dur="1000"/>
                                        <p:tgtEl>
                                          <p:spTgt spid="236">
                                            <p:txEl>
                                              <p:pRg st="0" end="0"/>
                                            </p:txEl>
                                          </p:spTgt>
                                        </p:tgtEl>
                                      </p:cBhvr>
                                    </p:animEffect>
                                    <p:anim calcmode="lin" valueType="num">
                                      <p:cBhvr>
                                        <p:cTn id="15" dur="1000" fill="hold"/>
                                        <p:tgtEl>
                                          <p:spTgt spid="236">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3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34">
                                            <p:txEl>
                                              <p:pRg st="0" end="0"/>
                                            </p:txEl>
                                          </p:spTgt>
                                        </p:tgtEl>
                                        <p:attrNameLst>
                                          <p:attrName>style.visibility</p:attrName>
                                        </p:attrNameLst>
                                      </p:cBhvr>
                                      <p:to>
                                        <p:strVal val="visible"/>
                                      </p:to>
                                    </p:set>
                                    <p:animEffect transition="in" filter="fade">
                                      <p:cBhvr>
                                        <p:cTn id="21" dur="1000"/>
                                        <p:tgtEl>
                                          <p:spTgt spid="234">
                                            <p:txEl>
                                              <p:pRg st="0" end="0"/>
                                            </p:txEl>
                                          </p:spTgt>
                                        </p:tgtEl>
                                      </p:cBhvr>
                                    </p:animEffect>
                                    <p:anim calcmode="lin" valueType="num">
                                      <p:cBhvr>
                                        <p:cTn id="22" dur="1000" fill="hold"/>
                                        <p:tgtEl>
                                          <p:spTgt spid="234">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23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37">
                                            <p:txEl>
                                              <p:pRg st="0" end="0"/>
                                            </p:txEl>
                                          </p:spTgt>
                                        </p:tgtEl>
                                        <p:attrNameLst>
                                          <p:attrName>style.visibility</p:attrName>
                                        </p:attrNameLst>
                                      </p:cBhvr>
                                      <p:to>
                                        <p:strVal val="visible"/>
                                      </p:to>
                                    </p:set>
                                    <p:animEffect transition="in" filter="fade">
                                      <p:cBhvr>
                                        <p:cTn id="28" dur="1000"/>
                                        <p:tgtEl>
                                          <p:spTgt spid="237">
                                            <p:txEl>
                                              <p:pRg st="0" end="0"/>
                                            </p:txEl>
                                          </p:spTgt>
                                        </p:tgtEl>
                                      </p:cBhvr>
                                    </p:animEffect>
                                    <p:anim calcmode="lin" valueType="num">
                                      <p:cBhvr>
                                        <p:cTn id="29" dur="1000" fill="hold"/>
                                        <p:tgtEl>
                                          <p:spTgt spid="237">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23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 grpId="0" build="p"/>
      <p:bldP spid="235" grpId="0"/>
      <p:bldP spid="236" grpId="0" build="p"/>
      <p:bldP spid="23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8"/>
          <p:cNvSpPr txBox="1">
            <a:spLocks noGrp="1"/>
          </p:cNvSpPr>
          <p:nvPr>
            <p:ph type="title"/>
          </p:nvPr>
        </p:nvSpPr>
        <p:spPr>
          <a:xfrm>
            <a:off x="706516" y="204201"/>
            <a:ext cx="5046000" cy="72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Analysis in Jupyter Notebook</a:t>
            </a:r>
            <a:endParaRPr dirty="0"/>
          </a:p>
        </p:txBody>
      </p:sp>
      <p:sp>
        <p:nvSpPr>
          <p:cNvPr id="243" name="Google Shape;243;p38"/>
          <p:cNvSpPr txBox="1">
            <a:spLocks noGrp="1"/>
          </p:cNvSpPr>
          <p:nvPr>
            <p:ph type="subTitle" idx="1"/>
          </p:nvPr>
        </p:nvSpPr>
        <p:spPr>
          <a:xfrm>
            <a:off x="631902" y="931100"/>
            <a:ext cx="7209214" cy="3618597"/>
          </a:xfrm>
          <a:prstGeom prst="rect">
            <a:avLst/>
          </a:prstGeom>
        </p:spPr>
        <p:txBody>
          <a:bodyPr spcFirstLastPara="1" wrap="square" lIns="91425" tIns="91425" rIns="91425" bIns="91425" anchor="t" anchorCtr="0">
            <a:noAutofit/>
          </a:bodyPr>
          <a:lstStyle/>
          <a:p>
            <a:pPr marL="457200" lvl="0" indent="-330200" algn="l" rtl="0">
              <a:lnSpc>
                <a:spcPct val="110000"/>
              </a:lnSpc>
              <a:spcBef>
                <a:spcPts val="0"/>
              </a:spcBef>
              <a:spcAft>
                <a:spcPts val="0"/>
              </a:spcAft>
              <a:buClr>
                <a:schemeClr val="dk1"/>
              </a:buClr>
              <a:buSzPts val="1600"/>
              <a:buChar char="●"/>
            </a:pPr>
            <a:r>
              <a:rPr lang="en-GB" sz="1400" dirty="0">
                <a:solidFill>
                  <a:schemeClr val="dk1"/>
                </a:solidFill>
                <a:highlight>
                  <a:schemeClr val="lt1"/>
                </a:highlight>
                <a:latin typeface="Arial"/>
                <a:ea typeface="Arial"/>
                <a:cs typeface="Arial"/>
                <a:sym typeface="Arial"/>
              </a:rPr>
              <a:t>Project Jupyter is a project to develop open-source software, open standards, and services for interactive computing across multiple programming languages. It was spun off from IPython in 2014 by Fernando Pérez and Brian Granger.</a:t>
            </a:r>
            <a:endParaRPr sz="1400" dirty="0">
              <a:solidFill>
                <a:schemeClr val="dk1"/>
              </a:solidFill>
              <a:highlight>
                <a:schemeClr val="lt1"/>
              </a:highlight>
            </a:endParaRPr>
          </a:p>
          <a:p>
            <a:pPr indent="-330200">
              <a:lnSpc>
                <a:spcPct val="110000"/>
              </a:lnSpc>
              <a:buClr>
                <a:schemeClr val="dk1"/>
              </a:buClr>
              <a:buSzPts val="1600"/>
              <a:buFont typeface="Open Sans"/>
              <a:buChar char="●"/>
            </a:pPr>
            <a:r>
              <a:rPr lang="en-GB" sz="1400" dirty="0">
                <a:solidFill>
                  <a:schemeClr val="dk1"/>
                </a:solidFill>
                <a:highlight>
                  <a:schemeClr val="lt1"/>
                </a:highlight>
                <a:latin typeface="Arial"/>
                <a:cs typeface="Arial"/>
              </a:rPr>
              <a:t>In the context of this project we will be using Kaggle’s Jupyter Notebook to create and train a LSTM model.</a:t>
            </a:r>
          </a:p>
          <a:p>
            <a:pPr indent="-330200">
              <a:lnSpc>
                <a:spcPct val="110000"/>
              </a:lnSpc>
              <a:buClr>
                <a:schemeClr val="dk1"/>
              </a:buClr>
              <a:buSzPts val="1600"/>
              <a:buFont typeface="Open Sans"/>
              <a:buChar char="●"/>
            </a:pPr>
            <a:r>
              <a:rPr lang="en-GB" sz="1400" dirty="0">
                <a:solidFill>
                  <a:schemeClr val="dk1"/>
                </a:solidFill>
                <a:highlight>
                  <a:schemeClr val="lt1"/>
                </a:highlight>
                <a:latin typeface="Arial"/>
                <a:cs typeface="Arial"/>
              </a:rPr>
              <a:t>This is to demonstrate the LSTM’s ability to perform translations form French to English.</a:t>
            </a:r>
          </a:p>
          <a:p>
            <a:pPr indent="-330200">
              <a:lnSpc>
                <a:spcPct val="110000"/>
              </a:lnSpc>
              <a:buClr>
                <a:schemeClr val="dk1"/>
              </a:buClr>
              <a:buSzPts val="1600"/>
              <a:buFont typeface="Open Sans"/>
              <a:buChar char="●"/>
            </a:pPr>
            <a:r>
              <a:rPr lang="en-GB" sz="1400" dirty="0">
                <a:solidFill>
                  <a:schemeClr val="dk1"/>
                </a:solidFill>
                <a:highlight>
                  <a:schemeClr val="lt1"/>
                </a:highlight>
                <a:latin typeface="Arial"/>
                <a:cs typeface="Arial"/>
              </a:rPr>
              <a:t>Tools and Resources used - </a:t>
            </a:r>
          </a:p>
          <a:p>
            <a:pPr marL="927100" lvl="1" indent="-342900">
              <a:lnSpc>
                <a:spcPct val="110000"/>
              </a:lnSpc>
              <a:buClr>
                <a:schemeClr val="dk1"/>
              </a:buClr>
              <a:buSzPts val="1600"/>
              <a:buFont typeface="+mj-lt"/>
              <a:buAutoNum type="arabicPeriod"/>
            </a:pPr>
            <a:r>
              <a:rPr lang="en-GB" sz="1400" dirty="0">
                <a:solidFill>
                  <a:schemeClr val="dk1"/>
                </a:solidFill>
                <a:highlight>
                  <a:schemeClr val="lt1"/>
                </a:highlight>
                <a:latin typeface="Arial"/>
                <a:cs typeface="Arial"/>
              </a:rPr>
              <a:t>Jupyter Notebook on Kaggle</a:t>
            </a:r>
          </a:p>
          <a:p>
            <a:pPr marL="927100" lvl="1" indent="-342900">
              <a:lnSpc>
                <a:spcPct val="110000"/>
              </a:lnSpc>
              <a:buClr>
                <a:schemeClr val="dk1"/>
              </a:buClr>
              <a:buSzPts val="1600"/>
              <a:buFont typeface="+mj-lt"/>
              <a:buAutoNum type="arabicPeriod"/>
            </a:pPr>
            <a:r>
              <a:rPr lang="en-GB" sz="1400" dirty="0">
                <a:solidFill>
                  <a:schemeClr val="dk1"/>
                </a:solidFill>
                <a:highlight>
                  <a:schemeClr val="lt1"/>
                </a:highlight>
                <a:latin typeface="Arial"/>
                <a:cs typeface="Arial"/>
              </a:rPr>
              <a:t>French to  English Dataset   </a:t>
            </a:r>
          </a:p>
          <a:p>
            <a:pPr marL="927100" lvl="1" indent="-342900">
              <a:lnSpc>
                <a:spcPct val="110000"/>
              </a:lnSpc>
              <a:buClr>
                <a:schemeClr val="dk1"/>
              </a:buClr>
              <a:buSzPts val="1600"/>
              <a:buFont typeface="+mj-lt"/>
              <a:buAutoNum type="arabicPeriod"/>
            </a:pPr>
            <a:r>
              <a:rPr lang="en-GB" sz="1400" dirty="0">
                <a:solidFill>
                  <a:schemeClr val="dk1"/>
                </a:solidFill>
                <a:highlight>
                  <a:schemeClr val="lt1"/>
                </a:highlight>
                <a:latin typeface="Arial"/>
                <a:cs typeface="Arial"/>
              </a:rPr>
              <a:t>Keras as the main library</a:t>
            </a:r>
          </a:p>
          <a:p>
            <a:pPr marL="927100" lvl="1" indent="-342900">
              <a:lnSpc>
                <a:spcPct val="110000"/>
              </a:lnSpc>
              <a:buClr>
                <a:schemeClr val="dk1"/>
              </a:buClr>
              <a:buSzPts val="1600"/>
              <a:buFont typeface="+mj-lt"/>
              <a:buAutoNum type="arabicPeriod"/>
            </a:pPr>
            <a:r>
              <a:rPr lang="en-GB" sz="1400" dirty="0">
                <a:solidFill>
                  <a:schemeClr val="dk1"/>
                </a:solidFill>
                <a:highlight>
                  <a:schemeClr val="lt1"/>
                </a:highlight>
                <a:latin typeface="Arial"/>
                <a:cs typeface="Arial"/>
              </a:rPr>
              <a:t>Pandas for pre-processing</a:t>
            </a:r>
          </a:p>
          <a:p>
            <a:pPr marL="927100" lvl="1" indent="-342900">
              <a:lnSpc>
                <a:spcPct val="110000"/>
              </a:lnSpc>
              <a:buClr>
                <a:schemeClr val="dk1"/>
              </a:buClr>
              <a:buSzPts val="1600"/>
              <a:buFont typeface="+mj-lt"/>
              <a:buAutoNum type="arabicPeriod"/>
            </a:pPr>
            <a:r>
              <a:rPr lang="en-GB" sz="1400" dirty="0">
                <a:solidFill>
                  <a:schemeClr val="dk1"/>
                </a:solidFill>
                <a:highlight>
                  <a:schemeClr val="lt1"/>
                </a:highlight>
                <a:latin typeface="Arial"/>
                <a:cs typeface="Arial"/>
              </a:rPr>
              <a:t>Natural Language Toolkit    </a:t>
            </a:r>
          </a:p>
          <a:p>
            <a:pPr marL="927100" lvl="1" indent="-342900">
              <a:lnSpc>
                <a:spcPct val="110000"/>
              </a:lnSpc>
              <a:buClr>
                <a:schemeClr val="dk1"/>
              </a:buClr>
              <a:buSzPts val="1600"/>
              <a:buFont typeface="+mj-lt"/>
              <a:buAutoNum type="arabicPeriod"/>
            </a:pPr>
            <a:r>
              <a:rPr lang="en-GB" sz="1400" dirty="0">
                <a:solidFill>
                  <a:schemeClr val="dk1"/>
                </a:solidFill>
                <a:highlight>
                  <a:schemeClr val="lt1"/>
                </a:highlight>
                <a:latin typeface="Arial"/>
                <a:cs typeface="Arial"/>
              </a:rPr>
              <a:t>Matplotlib for graphical representations                                                                                                                                                                 </a:t>
            </a: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2"/>
                                        </p:tgtEl>
                                        <p:attrNameLst>
                                          <p:attrName>style.visibility</p:attrName>
                                        </p:attrNameLst>
                                      </p:cBhvr>
                                      <p:to>
                                        <p:strVal val="visible"/>
                                      </p:to>
                                    </p:set>
                                    <p:animEffect transition="in" filter="fade">
                                      <p:cBhvr>
                                        <p:cTn id="7" dur="1000"/>
                                        <p:tgtEl>
                                          <p:spTgt spid="242"/>
                                        </p:tgtEl>
                                      </p:cBhvr>
                                    </p:animEffect>
                                    <p:anim calcmode="lin" valueType="num">
                                      <p:cBhvr>
                                        <p:cTn id="8" dur="1000" fill="hold"/>
                                        <p:tgtEl>
                                          <p:spTgt spid="242"/>
                                        </p:tgtEl>
                                        <p:attrNameLst>
                                          <p:attrName>ppt_x</p:attrName>
                                        </p:attrNameLst>
                                      </p:cBhvr>
                                      <p:tavLst>
                                        <p:tav tm="0">
                                          <p:val>
                                            <p:strVal val="#ppt_x"/>
                                          </p:val>
                                        </p:tav>
                                        <p:tav tm="100000">
                                          <p:val>
                                            <p:strVal val="#ppt_x"/>
                                          </p:val>
                                        </p:tav>
                                      </p:tavLst>
                                    </p:anim>
                                    <p:anim calcmode="lin" valueType="num">
                                      <p:cBhvr>
                                        <p:cTn id="9" dur="1000" fill="hold"/>
                                        <p:tgtEl>
                                          <p:spTgt spid="24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43">
                                            <p:txEl>
                                              <p:pRg st="0" end="0"/>
                                            </p:txEl>
                                          </p:spTgt>
                                        </p:tgtEl>
                                        <p:attrNameLst>
                                          <p:attrName>style.visibility</p:attrName>
                                        </p:attrNameLst>
                                      </p:cBhvr>
                                      <p:to>
                                        <p:strVal val="visible"/>
                                      </p:to>
                                    </p:set>
                                    <p:animEffect transition="in" filter="fade">
                                      <p:cBhvr>
                                        <p:cTn id="14" dur="1000"/>
                                        <p:tgtEl>
                                          <p:spTgt spid="243">
                                            <p:txEl>
                                              <p:pRg st="0" end="0"/>
                                            </p:txEl>
                                          </p:spTgt>
                                        </p:tgtEl>
                                      </p:cBhvr>
                                    </p:animEffect>
                                    <p:anim calcmode="lin" valueType="num">
                                      <p:cBhvr>
                                        <p:cTn id="15" dur="1000" fill="hold"/>
                                        <p:tgtEl>
                                          <p:spTgt spid="24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43">
                                            <p:txEl>
                                              <p:pRg st="1" end="1"/>
                                            </p:txEl>
                                          </p:spTgt>
                                        </p:tgtEl>
                                        <p:attrNameLst>
                                          <p:attrName>style.visibility</p:attrName>
                                        </p:attrNameLst>
                                      </p:cBhvr>
                                      <p:to>
                                        <p:strVal val="visible"/>
                                      </p:to>
                                    </p:set>
                                    <p:animEffect transition="in" filter="fade">
                                      <p:cBhvr>
                                        <p:cTn id="21" dur="1000"/>
                                        <p:tgtEl>
                                          <p:spTgt spid="243">
                                            <p:txEl>
                                              <p:pRg st="1" end="1"/>
                                            </p:txEl>
                                          </p:spTgt>
                                        </p:tgtEl>
                                      </p:cBhvr>
                                    </p:animEffect>
                                    <p:anim calcmode="lin" valueType="num">
                                      <p:cBhvr>
                                        <p:cTn id="22" dur="1000" fill="hold"/>
                                        <p:tgtEl>
                                          <p:spTgt spid="24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4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43">
                                            <p:txEl>
                                              <p:pRg st="2" end="2"/>
                                            </p:txEl>
                                          </p:spTgt>
                                        </p:tgtEl>
                                        <p:attrNameLst>
                                          <p:attrName>style.visibility</p:attrName>
                                        </p:attrNameLst>
                                      </p:cBhvr>
                                      <p:to>
                                        <p:strVal val="visible"/>
                                      </p:to>
                                    </p:set>
                                    <p:animEffect transition="in" filter="fade">
                                      <p:cBhvr>
                                        <p:cTn id="28" dur="1000"/>
                                        <p:tgtEl>
                                          <p:spTgt spid="243">
                                            <p:txEl>
                                              <p:pRg st="2" end="2"/>
                                            </p:txEl>
                                          </p:spTgt>
                                        </p:tgtEl>
                                      </p:cBhvr>
                                    </p:animEffect>
                                    <p:anim calcmode="lin" valueType="num">
                                      <p:cBhvr>
                                        <p:cTn id="29" dur="1000" fill="hold"/>
                                        <p:tgtEl>
                                          <p:spTgt spid="24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4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43">
                                            <p:txEl>
                                              <p:pRg st="3" end="3"/>
                                            </p:txEl>
                                          </p:spTgt>
                                        </p:tgtEl>
                                        <p:attrNameLst>
                                          <p:attrName>style.visibility</p:attrName>
                                        </p:attrNameLst>
                                      </p:cBhvr>
                                      <p:to>
                                        <p:strVal val="visible"/>
                                      </p:to>
                                    </p:set>
                                    <p:animEffect transition="in" filter="fade">
                                      <p:cBhvr>
                                        <p:cTn id="35" dur="1000"/>
                                        <p:tgtEl>
                                          <p:spTgt spid="243">
                                            <p:txEl>
                                              <p:pRg st="3" end="3"/>
                                            </p:txEl>
                                          </p:spTgt>
                                        </p:tgtEl>
                                      </p:cBhvr>
                                    </p:animEffect>
                                    <p:anim calcmode="lin" valueType="num">
                                      <p:cBhvr>
                                        <p:cTn id="36" dur="1000" fill="hold"/>
                                        <p:tgtEl>
                                          <p:spTgt spid="24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43">
                                            <p:txEl>
                                              <p:pRg st="3" end="3"/>
                                            </p:txEl>
                                          </p:spTgt>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243">
                                            <p:txEl>
                                              <p:pRg st="4" end="4"/>
                                            </p:txEl>
                                          </p:spTgt>
                                        </p:tgtEl>
                                        <p:attrNameLst>
                                          <p:attrName>style.visibility</p:attrName>
                                        </p:attrNameLst>
                                      </p:cBhvr>
                                      <p:to>
                                        <p:strVal val="visible"/>
                                      </p:to>
                                    </p:set>
                                    <p:animEffect transition="in" filter="fade">
                                      <p:cBhvr>
                                        <p:cTn id="40" dur="1000"/>
                                        <p:tgtEl>
                                          <p:spTgt spid="243">
                                            <p:txEl>
                                              <p:pRg st="4" end="4"/>
                                            </p:txEl>
                                          </p:spTgt>
                                        </p:tgtEl>
                                      </p:cBhvr>
                                    </p:animEffect>
                                    <p:anim calcmode="lin" valueType="num">
                                      <p:cBhvr>
                                        <p:cTn id="41" dur="1000" fill="hold"/>
                                        <p:tgtEl>
                                          <p:spTgt spid="24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243">
                                            <p:txEl>
                                              <p:pRg st="4" end="4"/>
                                            </p:tx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243">
                                            <p:txEl>
                                              <p:pRg st="5" end="5"/>
                                            </p:txEl>
                                          </p:spTgt>
                                        </p:tgtEl>
                                        <p:attrNameLst>
                                          <p:attrName>style.visibility</p:attrName>
                                        </p:attrNameLst>
                                      </p:cBhvr>
                                      <p:to>
                                        <p:strVal val="visible"/>
                                      </p:to>
                                    </p:set>
                                    <p:animEffect transition="in" filter="fade">
                                      <p:cBhvr>
                                        <p:cTn id="45" dur="1000"/>
                                        <p:tgtEl>
                                          <p:spTgt spid="243">
                                            <p:txEl>
                                              <p:pRg st="5" end="5"/>
                                            </p:txEl>
                                          </p:spTgt>
                                        </p:tgtEl>
                                      </p:cBhvr>
                                    </p:animEffect>
                                    <p:anim calcmode="lin" valueType="num">
                                      <p:cBhvr>
                                        <p:cTn id="46" dur="1000" fill="hold"/>
                                        <p:tgtEl>
                                          <p:spTgt spid="243">
                                            <p:txEl>
                                              <p:pRg st="5" end="5"/>
                                            </p:txEl>
                                          </p:spTgt>
                                        </p:tgtEl>
                                        <p:attrNameLst>
                                          <p:attrName>ppt_x</p:attrName>
                                        </p:attrNameLst>
                                      </p:cBhvr>
                                      <p:tavLst>
                                        <p:tav tm="0">
                                          <p:val>
                                            <p:strVal val="#ppt_x"/>
                                          </p:val>
                                        </p:tav>
                                        <p:tav tm="100000">
                                          <p:val>
                                            <p:strVal val="#ppt_x"/>
                                          </p:val>
                                        </p:tav>
                                      </p:tavLst>
                                    </p:anim>
                                    <p:anim calcmode="lin" valueType="num">
                                      <p:cBhvr>
                                        <p:cTn id="47" dur="1000" fill="hold"/>
                                        <p:tgtEl>
                                          <p:spTgt spid="243">
                                            <p:txEl>
                                              <p:pRg st="5" end="5"/>
                                            </p:txEl>
                                          </p:spTgt>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243">
                                            <p:txEl>
                                              <p:pRg st="6" end="6"/>
                                            </p:txEl>
                                          </p:spTgt>
                                        </p:tgtEl>
                                        <p:attrNameLst>
                                          <p:attrName>style.visibility</p:attrName>
                                        </p:attrNameLst>
                                      </p:cBhvr>
                                      <p:to>
                                        <p:strVal val="visible"/>
                                      </p:to>
                                    </p:set>
                                    <p:animEffect transition="in" filter="fade">
                                      <p:cBhvr>
                                        <p:cTn id="50" dur="1000"/>
                                        <p:tgtEl>
                                          <p:spTgt spid="243">
                                            <p:txEl>
                                              <p:pRg st="6" end="6"/>
                                            </p:txEl>
                                          </p:spTgt>
                                        </p:tgtEl>
                                      </p:cBhvr>
                                    </p:animEffect>
                                    <p:anim calcmode="lin" valueType="num">
                                      <p:cBhvr>
                                        <p:cTn id="51" dur="1000" fill="hold"/>
                                        <p:tgtEl>
                                          <p:spTgt spid="243">
                                            <p:txEl>
                                              <p:pRg st="6" end="6"/>
                                            </p:txEl>
                                          </p:spTgt>
                                        </p:tgtEl>
                                        <p:attrNameLst>
                                          <p:attrName>ppt_x</p:attrName>
                                        </p:attrNameLst>
                                      </p:cBhvr>
                                      <p:tavLst>
                                        <p:tav tm="0">
                                          <p:val>
                                            <p:strVal val="#ppt_x"/>
                                          </p:val>
                                        </p:tav>
                                        <p:tav tm="100000">
                                          <p:val>
                                            <p:strVal val="#ppt_x"/>
                                          </p:val>
                                        </p:tav>
                                      </p:tavLst>
                                    </p:anim>
                                    <p:anim calcmode="lin" valueType="num">
                                      <p:cBhvr>
                                        <p:cTn id="52" dur="1000" fill="hold"/>
                                        <p:tgtEl>
                                          <p:spTgt spid="243">
                                            <p:txEl>
                                              <p:pRg st="6" end="6"/>
                                            </p:txEl>
                                          </p:spTgt>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243">
                                            <p:txEl>
                                              <p:pRg st="7" end="7"/>
                                            </p:txEl>
                                          </p:spTgt>
                                        </p:tgtEl>
                                        <p:attrNameLst>
                                          <p:attrName>style.visibility</p:attrName>
                                        </p:attrNameLst>
                                      </p:cBhvr>
                                      <p:to>
                                        <p:strVal val="visible"/>
                                      </p:to>
                                    </p:set>
                                    <p:animEffect transition="in" filter="fade">
                                      <p:cBhvr>
                                        <p:cTn id="55" dur="1000"/>
                                        <p:tgtEl>
                                          <p:spTgt spid="243">
                                            <p:txEl>
                                              <p:pRg st="7" end="7"/>
                                            </p:txEl>
                                          </p:spTgt>
                                        </p:tgtEl>
                                      </p:cBhvr>
                                    </p:animEffect>
                                    <p:anim calcmode="lin" valueType="num">
                                      <p:cBhvr>
                                        <p:cTn id="56" dur="1000" fill="hold"/>
                                        <p:tgtEl>
                                          <p:spTgt spid="243">
                                            <p:txEl>
                                              <p:pRg st="7" end="7"/>
                                            </p:txEl>
                                          </p:spTgt>
                                        </p:tgtEl>
                                        <p:attrNameLst>
                                          <p:attrName>ppt_x</p:attrName>
                                        </p:attrNameLst>
                                      </p:cBhvr>
                                      <p:tavLst>
                                        <p:tav tm="0">
                                          <p:val>
                                            <p:strVal val="#ppt_x"/>
                                          </p:val>
                                        </p:tav>
                                        <p:tav tm="100000">
                                          <p:val>
                                            <p:strVal val="#ppt_x"/>
                                          </p:val>
                                        </p:tav>
                                      </p:tavLst>
                                    </p:anim>
                                    <p:anim calcmode="lin" valueType="num">
                                      <p:cBhvr>
                                        <p:cTn id="57" dur="1000" fill="hold"/>
                                        <p:tgtEl>
                                          <p:spTgt spid="243">
                                            <p:txEl>
                                              <p:pRg st="7" end="7"/>
                                            </p:txEl>
                                          </p:spTgt>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243">
                                            <p:txEl>
                                              <p:pRg st="8" end="8"/>
                                            </p:txEl>
                                          </p:spTgt>
                                        </p:tgtEl>
                                        <p:attrNameLst>
                                          <p:attrName>style.visibility</p:attrName>
                                        </p:attrNameLst>
                                      </p:cBhvr>
                                      <p:to>
                                        <p:strVal val="visible"/>
                                      </p:to>
                                    </p:set>
                                    <p:animEffect transition="in" filter="fade">
                                      <p:cBhvr>
                                        <p:cTn id="60" dur="1000"/>
                                        <p:tgtEl>
                                          <p:spTgt spid="243">
                                            <p:txEl>
                                              <p:pRg st="8" end="8"/>
                                            </p:txEl>
                                          </p:spTgt>
                                        </p:tgtEl>
                                      </p:cBhvr>
                                    </p:animEffect>
                                    <p:anim calcmode="lin" valueType="num">
                                      <p:cBhvr>
                                        <p:cTn id="61" dur="1000" fill="hold"/>
                                        <p:tgtEl>
                                          <p:spTgt spid="243">
                                            <p:txEl>
                                              <p:pRg st="8" end="8"/>
                                            </p:txEl>
                                          </p:spTgt>
                                        </p:tgtEl>
                                        <p:attrNameLst>
                                          <p:attrName>ppt_x</p:attrName>
                                        </p:attrNameLst>
                                      </p:cBhvr>
                                      <p:tavLst>
                                        <p:tav tm="0">
                                          <p:val>
                                            <p:strVal val="#ppt_x"/>
                                          </p:val>
                                        </p:tav>
                                        <p:tav tm="100000">
                                          <p:val>
                                            <p:strVal val="#ppt_x"/>
                                          </p:val>
                                        </p:tav>
                                      </p:tavLst>
                                    </p:anim>
                                    <p:anim calcmode="lin" valueType="num">
                                      <p:cBhvr>
                                        <p:cTn id="62" dur="1000" fill="hold"/>
                                        <p:tgtEl>
                                          <p:spTgt spid="243">
                                            <p:txEl>
                                              <p:pRg st="8" end="8"/>
                                            </p:txEl>
                                          </p:spTgt>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243">
                                            <p:txEl>
                                              <p:pRg st="9" end="9"/>
                                            </p:txEl>
                                          </p:spTgt>
                                        </p:tgtEl>
                                        <p:attrNameLst>
                                          <p:attrName>style.visibility</p:attrName>
                                        </p:attrNameLst>
                                      </p:cBhvr>
                                      <p:to>
                                        <p:strVal val="visible"/>
                                      </p:to>
                                    </p:set>
                                    <p:animEffect transition="in" filter="fade">
                                      <p:cBhvr>
                                        <p:cTn id="65" dur="1000"/>
                                        <p:tgtEl>
                                          <p:spTgt spid="243">
                                            <p:txEl>
                                              <p:pRg st="9" end="9"/>
                                            </p:txEl>
                                          </p:spTgt>
                                        </p:tgtEl>
                                      </p:cBhvr>
                                    </p:animEffect>
                                    <p:anim calcmode="lin" valueType="num">
                                      <p:cBhvr>
                                        <p:cTn id="66" dur="1000" fill="hold"/>
                                        <p:tgtEl>
                                          <p:spTgt spid="243">
                                            <p:txEl>
                                              <p:pRg st="9" end="9"/>
                                            </p:txEl>
                                          </p:spTgt>
                                        </p:tgtEl>
                                        <p:attrNameLst>
                                          <p:attrName>ppt_x</p:attrName>
                                        </p:attrNameLst>
                                      </p:cBhvr>
                                      <p:tavLst>
                                        <p:tav tm="0">
                                          <p:val>
                                            <p:strVal val="#ppt_x"/>
                                          </p:val>
                                        </p:tav>
                                        <p:tav tm="100000">
                                          <p:val>
                                            <p:strVal val="#ppt_x"/>
                                          </p:val>
                                        </p:tav>
                                      </p:tavLst>
                                    </p:anim>
                                    <p:anim calcmode="lin" valueType="num">
                                      <p:cBhvr>
                                        <p:cTn id="67" dur="1000" fill="hold"/>
                                        <p:tgtEl>
                                          <p:spTgt spid="24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 grpId="0"/>
      <p:bldP spid="243" grpId="0" build="p"/>
    </p:bldLst>
  </p:timing>
</p:sld>
</file>

<file path=ppt/theme/theme1.xml><?xml version="1.0" encoding="utf-8"?>
<a:theme xmlns:a="http://schemas.openxmlformats.org/drawingml/2006/main" name="Simple Contrast Light - v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 dockstate="right" visibility="0" width="438" row="3">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34032BB5-6A80-4DA0-AA87-D0BD0D474997}">
  <we:reference id="wa104379997" version="2.0.0.0" store="en-US" storeType="OMEX"/>
  <we:alternateReferences>
    <we:reference id="wa104379997" version="2.0.0.0" store="wa104379997"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7F52AF33-92A4-4594-9665-EA8A1D523362}">
  <we:reference id="wa104381411" version="2.4.5.0" store="en-US" storeType="OMEX"/>
  <we:alternateReferences>
    <we:reference id="wa104381411" version="2.4.5.0" store="wa10438141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2459</TotalTime>
  <Words>2219</Words>
  <Application>Microsoft Office PowerPoint</Application>
  <PresentationFormat>On-screen Show (16:9)</PresentationFormat>
  <Paragraphs>140</Paragraphs>
  <Slides>20</Slides>
  <Notes>11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20</vt:i4>
      </vt:variant>
    </vt:vector>
  </HeadingPairs>
  <TitlesOfParts>
    <vt:vector size="34" baseType="lpstr">
      <vt:lpstr>Open Sans</vt:lpstr>
      <vt:lpstr>Montserrat SemiBold</vt:lpstr>
      <vt:lpstr>Calibri</vt:lpstr>
      <vt:lpstr>Segoe UI</vt:lpstr>
      <vt:lpstr>Poppins</vt:lpstr>
      <vt:lpstr>-apple-system</vt:lpstr>
      <vt:lpstr>Lato Light</vt:lpstr>
      <vt:lpstr>Roboto</vt:lpstr>
      <vt:lpstr>Montserrat</vt:lpstr>
      <vt:lpstr>Arial</vt:lpstr>
      <vt:lpstr>Google Sans</vt:lpstr>
      <vt:lpstr>Open Sans Medium</vt:lpstr>
      <vt:lpstr>Times New Roman</vt:lpstr>
      <vt:lpstr>Simple Contrast Light - v1</vt:lpstr>
      <vt:lpstr>Language Translation using AI/ML </vt:lpstr>
      <vt:lpstr>Objective and Purpose</vt:lpstr>
      <vt:lpstr>Objective and Aim of the Project</vt:lpstr>
      <vt:lpstr>LSTM and RNN </vt:lpstr>
      <vt:lpstr>Key Components and Operation of LSTM </vt:lpstr>
      <vt:lpstr>Training LSTM - </vt:lpstr>
      <vt:lpstr>Furthermore…..</vt:lpstr>
      <vt:lpstr>LSTM implementation in Jupyter Notebook</vt:lpstr>
      <vt:lpstr>Analysis in Jupyter Notebook</vt:lpstr>
      <vt:lpstr>Result of Training  </vt:lpstr>
      <vt:lpstr>Methodology for training  </vt:lpstr>
      <vt:lpstr>Tkinter Based Translator App</vt:lpstr>
      <vt:lpstr>Introduction to Tkinter and the Translator app</vt:lpstr>
      <vt:lpstr>Steps involved to create the GUI</vt:lpstr>
      <vt:lpstr>Impacts of AI for Cross-Cultural Dialogues</vt:lpstr>
      <vt:lpstr>PowerPoint Presentation</vt:lpstr>
      <vt:lpstr>Conclusion</vt:lpstr>
      <vt:lpstr>PowerPoint Presentation</vt:lpstr>
      <vt:lpstr>Important Links and Resources</vt:lpstr>
      <vt:lpstr>Thank you for your time and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Abhijeet Bhambere</cp:lastModifiedBy>
  <cp:revision>23</cp:revision>
  <dcterms:modified xsi:type="dcterms:W3CDTF">2024-01-03T06:03:34Z</dcterms:modified>
</cp:coreProperties>
</file>