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65" r:id="rId3"/>
    <p:sldId id="258" r:id="rId4"/>
    <p:sldId id="266" r:id="rId5"/>
    <p:sldId id="259" r:id="rId6"/>
    <p:sldId id="260" r:id="rId7"/>
    <p:sldId id="261" r:id="rId8"/>
    <p:sldId id="267" r:id="rId9"/>
    <p:sldId id="268" r:id="rId10"/>
    <p:sldId id="269" r:id="rId11"/>
    <p:sldId id="270" r:id="rId12"/>
    <p:sldId id="271" r:id="rId13"/>
    <p:sldId id="263" r:id="rId14"/>
    <p:sldId id="264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0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CD80F-057D-8A49-B342-0C7D023FE1BD}" type="datetimeFigureOut">
              <a:rPr lang="en-US" smtClean="0"/>
              <a:t>9/7/18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28CD7-AA0A-6447-8EAF-08A12C3B4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45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www.mathworks.com</a:t>
            </a:r>
            <a:r>
              <a:rPr lang="en-US" dirty="0"/>
              <a:t>/discovery/machine-</a:t>
            </a:r>
            <a:r>
              <a:rPr lang="en-US" dirty="0" err="1"/>
              <a:t>learning.html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C7EC2-0A38-2D42-B0D1-123686A170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44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www.mathworks.com</a:t>
            </a:r>
            <a:r>
              <a:rPr lang="en-US" dirty="0"/>
              <a:t>/discovery/machine-</a:t>
            </a:r>
            <a:r>
              <a:rPr lang="en-US" dirty="0" err="1"/>
              <a:t>learning.html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C7EC2-0A38-2D42-B0D1-123686A170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9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C7EC2-0A38-2D42-B0D1-123686A170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5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2BF21-D206-AA43-A0E2-61C0B5884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724486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A61C2-852B-EE46-9672-2B6FDB9B1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2448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4ABDE-E1AD-FA45-AFC0-3FA84E0F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8E69-CE0C-9D4C-AC4D-59227CA5EC7B}" type="datetime1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F3760-43DD-D544-80EE-FF944730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4312" y="91440"/>
            <a:ext cx="2743200" cy="2743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55E8C-A00F-8545-9545-C9368695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DCF3-B947-A241-BA24-75512F29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7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E8E1-D875-0745-B0C2-A1482AEC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AB9E3-E670-114E-9B39-E4E0EBEFC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E6C4D-B8D6-CA4D-A284-E09680F9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5E73-A6B8-D641-84BE-5D7BBE681CC0}" type="datetime1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80425-C61A-7945-A074-38C6E500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D3D30-AA37-3D49-8108-1E22517D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DCF3-B947-A241-BA24-75512F29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8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7955D-D0F1-5441-AFEA-BD3E0015C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83B3A-9EA4-B34A-A289-2758CE784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C3E86-8CD2-984C-92DC-211B997F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FAF6-08C5-B140-BB8A-856B25586EC9}" type="datetime1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46BF7-2D8E-E546-84ED-2F42648E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CB9D0-85B4-4546-89A0-A9731FDD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DCF3-B947-A241-BA24-75512F29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1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FDF8-C74E-9448-A2CB-510F83CE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20675"/>
            <a:ext cx="836441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3A306-44EC-6A40-8FE1-202EDA333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59EC7-2548-4842-A62C-BE872F15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A57D-65F6-D241-8382-A262B38853DE}" type="datetime1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060EE-6773-3845-9C23-DA31765D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4312" y="91440"/>
            <a:ext cx="2743200" cy="2743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1B5BE-CDEF-424C-978B-E7D6820B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DCF3-B947-A241-BA24-75512F29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0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00F4-6E8A-D64D-AF20-59A6F5E0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77787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4CA65-EA3C-E54B-B33C-791945E4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7787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1011F-6918-D448-A61A-D159DB73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F19D-4C97-2C46-B256-4A8B5C6C2576}" type="datetime1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74BA1-2A4D-464B-A036-885C5EAB8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B69EB-D727-184F-AFEC-408342A2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DCF3-B947-A241-BA24-75512F29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7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952D-00F1-204D-9B88-F8A0FEF3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74510-2146-7947-8997-80AE9A35E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1835B-CE2B-C548-8AED-CA9DE4604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46AC6-8ED1-004C-8BA5-81D686BE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4C8D-1FD1-3949-B025-A2EE1FFCEFCF}" type="datetime1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2E145-DC9D-3949-81BF-4F0572A40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4F86E-406B-FC45-88C7-2CA61D75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DCF3-B947-A241-BA24-75512F29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5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45EC-D838-2748-B486-A39E1515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CA345-C11B-7E4F-A9C8-E0487181A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6402F-C4A8-0348-BA20-F0EE6FD0E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A71A1-8DD9-9040-84BB-3291C0F51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BE3A1-0B8C-CC42-9416-D1A9181BC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5135E-180B-9345-8EE9-B32D1A16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BFA8-FEBB-C346-BB88-9CCA5CE5BC53}" type="datetime1">
              <a:rPr lang="en-US" smtClean="0"/>
              <a:t>9/7/18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2A8014-2CA0-D54C-9785-FB5B4A2F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6BFB9-8570-4148-AC8E-DE2FC289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DCF3-B947-A241-BA24-75512F29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2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B310-447C-074A-A434-72D980CC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183B3B-CBB3-2342-8D24-B654B93F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1F0B-676E-E848-81DF-9D2CACA5CA68}" type="datetime1">
              <a:rPr lang="en-US" smtClean="0"/>
              <a:t>9/7/18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75568-2D34-7348-8EA0-05D4563F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83619-4AEB-9545-B6F1-645D37E1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DCF3-B947-A241-BA24-75512F29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2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B988B-7C7B-C24E-8C47-50F64740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D127-8F07-2842-B80D-054038CD7038}" type="datetime1">
              <a:rPr lang="en-US" smtClean="0"/>
              <a:t>9/7/18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82FA0-C3C4-CC47-860E-721419F2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BDD1B-9A16-024B-82A5-955AD8EA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DCF3-B947-A241-BA24-75512F29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1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A365-45C2-A540-AB54-77F4723B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6C544-A884-9E4D-9262-92D3E512B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E0086-4A52-B44B-9E7A-57B524689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8DA93-7AE5-5C48-8D5C-A820F524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5FC7-682D-0A47-8D32-4DCF54741142}" type="datetime1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78D6D-F75B-DA40-9BD0-43B381A9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A374A-EAAE-1C49-BEDB-390CA84B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DCF3-B947-A241-BA24-75512F29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3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0D7B-5ADE-AE4E-A0A6-B9DBE448C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B32913-4DC7-9640-ADE5-E87065EBF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DB2C1-93B2-FC44-8FB6-0BB8A68F6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57985-4F34-B948-AC38-3A3943AF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4F91-8130-ED4F-A4EE-D542F8817D17}" type="datetime1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6DC99-E140-0247-A093-6BB20276E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CEDA5-4F36-DB45-9EB3-99E52CC0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DCF3-B947-A241-BA24-75512F29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0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77712-6C79-5C4B-8BBE-C9DEF321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237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CEC01-B220-C243-87C8-442CA1E40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2166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55053-34EF-1F42-8DB7-C74B0F682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1443D-8F29-9F42-8EC9-CBAF24004CA5}" type="datetime1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79D2C-A28C-DE4A-BC53-0C3F52D78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354312" y="91440"/>
            <a:ext cx="2743200" cy="2743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7E4F8-1616-B644-8493-CEF1A2693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0DCF3-B947-A241-BA24-75512F29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8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.gov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cikit-learn.org/stable/tutorial/machine_learning_map/" TargetMode="External"/><Relationship Id="rId4" Type="http://schemas.openxmlformats.org/officeDocument/2006/relationships/image" Target="http://scikit-learn.org/stable/_static/ml_map.pn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02E42-A86A-C54B-8CDC-6964FB92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973E8-DA07-E84D-9C96-282F85C8F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702" y="2153551"/>
            <a:ext cx="9375936" cy="2387600"/>
          </a:xfrm>
        </p:spPr>
        <p:txBody>
          <a:bodyPr>
            <a:noAutofit/>
          </a:bodyPr>
          <a:lstStyle/>
          <a:p>
            <a:r>
              <a:rPr lang="en-US" sz="7200" dirty="0"/>
              <a:t>Intro to Machine Learning with </a:t>
            </a:r>
            <a:r>
              <a:rPr lang="en-US" sz="7200" dirty="0" err="1"/>
              <a:t>scikit</a:t>
            </a:r>
            <a:r>
              <a:rPr lang="en-US" sz="7200" dirty="0"/>
              <a:t>-learn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F5A51-7222-8D41-8619-A2B02A28C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702" y="4797683"/>
            <a:ext cx="9144000" cy="1655762"/>
          </a:xfrm>
        </p:spPr>
        <p:txBody>
          <a:bodyPr/>
          <a:lstStyle/>
          <a:p>
            <a:r>
              <a:rPr lang="en-US" dirty="0"/>
              <a:t>using Docker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92644-E2FF-AE4B-8B15-BD8CEBDF8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222" y="91440"/>
            <a:ext cx="2746290" cy="274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3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9610-B6C1-3947-9CC9-19214151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Scikit</a:t>
            </a:r>
            <a:r>
              <a:rPr lang="en-US" sz="5400" dirty="0"/>
              <a:t>-Learn 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CA2A5-A0C5-9D40-ABC8-164952D57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3040"/>
            <a:ext cx="10216662" cy="4351338"/>
          </a:xfrm>
        </p:spPr>
        <p:txBody>
          <a:bodyPr/>
          <a:lstStyle/>
          <a:p>
            <a:r>
              <a:rPr lang="en-US" dirty="0"/>
              <a:t>Can’t have missing data</a:t>
            </a:r>
          </a:p>
          <a:p>
            <a:r>
              <a:rPr lang="en-US" dirty="0"/>
              <a:t>input must be numeric 2-d array. </a:t>
            </a:r>
          </a:p>
          <a:p>
            <a:pPr lvl="1"/>
            <a:r>
              <a:rPr lang="en-US" dirty="0"/>
              <a:t>Even if there is one feature </a:t>
            </a:r>
          </a:p>
          <a:p>
            <a:r>
              <a:rPr lang="en-US" dirty="0"/>
              <a:t>Must encode string data as binary. Use </a:t>
            </a:r>
            <a:r>
              <a:rPr lang="en-US" dirty="0" err="1"/>
              <a:t>get_dummies</a:t>
            </a:r>
            <a:r>
              <a:rPr lang="en-US" dirty="0"/>
              <a:t>(), one column for each type, e.g.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E62C7-8A8F-F04F-BD6D-A9F26C41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0AEFB-86CF-AB44-AEFC-A028E11C1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11" y="4299781"/>
            <a:ext cx="1630973" cy="24097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4BBD12-7848-7A41-8835-C70C3B230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753" y="4299781"/>
            <a:ext cx="8284324" cy="240972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4C5DFD-7773-574E-BEA6-174438A8514F}"/>
              </a:ext>
            </a:extLst>
          </p:cNvPr>
          <p:cNvCxnSpPr/>
          <p:nvPr/>
        </p:nvCxnSpPr>
        <p:spPr>
          <a:xfrm>
            <a:off x="2942492" y="5504644"/>
            <a:ext cx="46634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762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BEB8-3B6F-F546-9EB7-063F4AA9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BA949-4EC6-9F40-9975-1CC691349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16110-7F6E-4F48-843C-DAE4DDDD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02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BEF7-E25A-A04D-B8FB-81B33FF5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56BE4-27A9-9347-8432-99A304499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41A8E-EC32-714D-8954-6FD08811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76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8C4C-345D-F245-B5CD-3FEB4B93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ECD3A-0367-0C41-92BB-5110CE4CB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3D7EE-9047-0F48-B2DE-EC93FADC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779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8C4C-345D-F245-B5CD-3FEB4B93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ECD3A-0367-0C41-92BB-5110CE4CB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8614" cy="4351338"/>
          </a:xfrm>
        </p:spPr>
        <p:txBody>
          <a:bodyPr/>
          <a:lstStyle/>
          <a:p>
            <a:r>
              <a:rPr lang="en-US" dirty="0"/>
              <a:t>O'Reilly Data Newsletter</a:t>
            </a:r>
          </a:p>
          <a:p>
            <a:r>
              <a:rPr lang="en-US" dirty="0"/>
              <a:t>O'Reilly Artificial Intelligence Newsletter</a:t>
            </a:r>
          </a:p>
          <a:p>
            <a:r>
              <a:rPr lang="en-US" dirty="0" err="1"/>
              <a:t>kdnuggets</a:t>
            </a:r>
            <a:endParaRPr lang="en-US" dirty="0"/>
          </a:p>
          <a:p>
            <a:r>
              <a:rPr lang="en-US" dirty="0" err="1"/>
              <a:t>towardsdatascience.com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11346-7F3B-B449-AF7A-926E3008F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512" y="2816798"/>
            <a:ext cx="5562257" cy="336016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2C0B8-A8B1-4B47-BC6C-C7EB40E4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ECDFBE-0F27-3144-801D-905807B2F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512" y="1646238"/>
            <a:ext cx="18923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98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EEBB-98B5-E846-AAD8-CACE1385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Competitions,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F52CF-4F25-D546-96C0-1EDEE4D52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Kaggle Datasets</a:t>
            </a:r>
            <a:endParaRPr lang="en-US" dirty="0"/>
          </a:p>
          <a:p>
            <a:r>
              <a:rPr lang="en-US" u="sng" dirty="0">
                <a:hlinkClick r:id="rId3"/>
              </a:rPr>
              <a:t>data.world</a:t>
            </a:r>
            <a:endParaRPr lang="en-US" dirty="0"/>
          </a:p>
          <a:p>
            <a:r>
              <a:rPr lang="en-US" u="sng" dirty="0">
                <a:hlinkClick r:id="rId4"/>
              </a:rPr>
              <a:t>data.gov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A4692-0B8D-1A46-A1FB-B2C9F748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4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F4E7-5884-CE45-B8D8-07A6AF69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Examples of </a:t>
            </a:r>
            <a:br>
              <a:rPr lang="en-US" sz="5400" dirty="0"/>
            </a:br>
            <a:r>
              <a:rPr lang="en-US" sz="5400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0B8F-230C-B741-95CD-EC713101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3642"/>
            <a:ext cx="10515600" cy="417970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Medicine, Computational Biology</a:t>
            </a:r>
          </a:p>
          <a:p>
            <a:pPr lvl="1"/>
            <a:r>
              <a:rPr lang="en-US" sz="3200" dirty="0"/>
              <a:t>diagnostic expert systems, tumor detection, drug discovery, DNA sequencing</a:t>
            </a:r>
          </a:p>
          <a:p>
            <a:r>
              <a:rPr lang="en-US" sz="3600" dirty="0"/>
              <a:t>Play games; chess, go, poker, flappy bird…</a:t>
            </a:r>
          </a:p>
          <a:p>
            <a:r>
              <a:rPr lang="en-US" sz="3600" dirty="0"/>
              <a:t>Computational finance</a:t>
            </a:r>
          </a:p>
          <a:p>
            <a:pPr lvl="1"/>
            <a:r>
              <a:rPr lang="en-US" sz="3200" dirty="0"/>
              <a:t>credit scoring, algorithmic trading</a:t>
            </a:r>
          </a:p>
          <a:p>
            <a:r>
              <a:rPr lang="en-US" sz="3600" dirty="0"/>
              <a:t>Marketing</a:t>
            </a:r>
          </a:p>
          <a:p>
            <a:pPr lvl="1"/>
            <a:r>
              <a:rPr lang="en-US" sz="3200" dirty="0"/>
              <a:t>Ad targeting, lead prediction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F6E83-3EFB-CD47-85BE-6EAAEC48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7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F4E7-5884-CE45-B8D8-07A6AF69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More Examples of </a:t>
            </a:r>
            <a:br>
              <a:rPr lang="en-US" sz="5400" dirty="0"/>
            </a:br>
            <a:r>
              <a:rPr lang="en-US" sz="5400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0B8F-230C-B741-95CD-EC713101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870"/>
            <a:ext cx="10515600" cy="4587482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Voice Recognition, Text-to-speech</a:t>
            </a:r>
          </a:p>
          <a:p>
            <a:r>
              <a:rPr lang="en-US" sz="3600" dirty="0"/>
              <a:t>Text Data, NLP</a:t>
            </a:r>
          </a:p>
          <a:p>
            <a:pPr lvl="1"/>
            <a:r>
              <a:rPr lang="en-US" sz="3200" dirty="0"/>
              <a:t>classifying/clustering articles, resumes, human profiles</a:t>
            </a:r>
          </a:p>
          <a:p>
            <a:pPr lvl="1"/>
            <a:r>
              <a:rPr lang="en-US" sz="3200" dirty="0"/>
              <a:t>spam detection</a:t>
            </a:r>
          </a:p>
          <a:p>
            <a:pPr lvl="1"/>
            <a:r>
              <a:rPr lang="en-US" sz="3200" dirty="0"/>
              <a:t>translation</a:t>
            </a:r>
          </a:p>
          <a:p>
            <a:r>
              <a:rPr lang="en-US" sz="3600" dirty="0"/>
              <a:t>Recommending </a:t>
            </a:r>
          </a:p>
          <a:p>
            <a:pPr lvl="1"/>
            <a:r>
              <a:rPr lang="en-US" sz="3200" dirty="0"/>
              <a:t>a product to buy</a:t>
            </a:r>
          </a:p>
          <a:p>
            <a:pPr lvl="1"/>
            <a:r>
              <a:rPr lang="en-US" sz="3200" dirty="0"/>
              <a:t>next movie to watch</a:t>
            </a:r>
          </a:p>
          <a:p>
            <a:pPr lvl="1"/>
            <a:r>
              <a:rPr lang="en-US" sz="3200" dirty="0"/>
              <a:t>next date (matchmaking)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31F83-AA32-1F48-BCEE-C1630FE4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0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79AF42-A86E-9749-BB22-0A6C67984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36" y="2150075"/>
            <a:ext cx="9343915" cy="398883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571D1E-FAF2-5849-A49D-E2A0AEA9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0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4123-95FD-784D-A990-084E0845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(Supervised) Machine Learning Defined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A66A9-383B-F044-8AA2-8D2AAC6AD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1611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A process by which computer learns how to be successful at a certain task without being explicitly programmed to do so</a:t>
            </a:r>
          </a:p>
          <a:p>
            <a:r>
              <a:rPr lang="en-US" sz="3600" dirty="0"/>
              <a:t>Algorithms use the definition of success to </a:t>
            </a:r>
            <a:r>
              <a:rPr lang="en-US" sz="3600" b="1" dirty="0"/>
              <a:t>fit</a:t>
            </a:r>
            <a:r>
              <a:rPr lang="en-US" sz="3600" dirty="0"/>
              <a:t> a model that transforms the input into an output</a:t>
            </a:r>
          </a:p>
          <a:p>
            <a:pPr lvl="1"/>
            <a:r>
              <a:rPr lang="en-US" sz="3200" dirty="0"/>
              <a:t>Chooses best features to predict output</a:t>
            </a:r>
          </a:p>
          <a:p>
            <a:pPr lvl="1"/>
            <a:r>
              <a:rPr lang="en-US" sz="3200" dirty="0"/>
              <a:t>Finds best parameters/thresholds to create the function (model) that predicts the value closest to actual output in given training examples</a:t>
            </a:r>
          </a:p>
          <a:p>
            <a:r>
              <a:rPr lang="en-US" sz="3600" dirty="0"/>
              <a:t>This model is used to predict output for new cases</a:t>
            </a:r>
          </a:p>
          <a:p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43C2D-2A71-884B-A5ED-5DE336B4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1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A08273-6615-8C4D-B46D-1C1A48942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377" y="113767"/>
            <a:ext cx="516987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1F6E2F-4768-544C-8C1A-856A55B4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6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8648BD-C7FB-0848-A14C-189A1F478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92" y="123567"/>
            <a:ext cx="216971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 descr="Move mouse over image">
            <a:extLst>
              <a:ext uri="{FF2B5EF4-FFF2-40B4-BE49-F238E27FC236}">
                <a16:creationId xmlns:a16="http://schemas.microsoft.com/office/drawing/2014/main" id="{F56DE2F2-3CC1-DD46-B40D-33D21324E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89" y="308391"/>
            <a:ext cx="10083113" cy="629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3173BA-CC38-344E-A363-BC965F978D5E}"/>
              </a:ext>
            </a:extLst>
          </p:cNvPr>
          <p:cNvSpPr/>
          <p:nvPr/>
        </p:nvSpPr>
        <p:spPr>
          <a:xfrm>
            <a:off x="5799930" y="6230232"/>
            <a:ext cx="5765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scikit-learn.org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/stable/tutorial/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machine_learning_map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BAD2AB-459E-D649-B024-494B780F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92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4F1D-960D-C040-9E18-B3B5900C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Scikit</a:t>
            </a:r>
            <a:r>
              <a:rPr lang="en-US" sz="5400" dirty="0"/>
              <a:t>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8ACAD-3586-E348-A3FE-3D726EA3A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Easy to use </a:t>
            </a:r>
          </a:p>
          <a:p>
            <a:pPr lvl="1"/>
            <a:r>
              <a:rPr lang="en-US" sz="3200" dirty="0"/>
              <a:t>train a model in 3 lines of code</a:t>
            </a:r>
          </a:p>
          <a:p>
            <a:pPr lvl="1"/>
            <a:r>
              <a:rPr lang="en-US" sz="3200" dirty="0"/>
              <a:t>other tools for data preprocessing and model evaluation</a:t>
            </a:r>
          </a:p>
          <a:p>
            <a:r>
              <a:rPr lang="en-US" sz="3600" dirty="0"/>
              <a:t>Does not focus on Deep Learning</a:t>
            </a:r>
          </a:p>
          <a:p>
            <a:r>
              <a:rPr lang="en-US" sz="3600" dirty="0"/>
              <a:t>Built on top of NumPy library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5C954-9DC2-8741-AB4E-7B4A332C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4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52C85-71A4-A444-8D8A-7FA5A35F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Scikit</a:t>
            </a:r>
            <a:r>
              <a:rPr lang="en-US" sz="5400" dirty="0"/>
              <a:t>-Learn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331CC-D755-C645-A178-0B21FB5C8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59"/>
            <a:ext cx="10216662" cy="5158155"/>
          </a:xfrm>
        </p:spPr>
        <p:txBody>
          <a:bodyPr>
            <a:normAutofit fontScale="92500"/>
          </a:bodyPr>
          <a:lstStyle/>
          <a:p>
            <a:r>
              <a:rPr lang="en-US" dirty="0"/>
              <a:t>Input data</a:t>
            </a:r>
          </a:p>
          <a:p>
            <a:pPr lvl="1"/>
            <a:r>
              <a:rPr lang="en-US" b="1" dirty="0"/>
              <a:t>2-dimensional NumPy array</a:t>
            </a:r>
            <a:r>
              <a:rPr lang="en-US" dirty="0"/>
              <a:t> usually named </a:t>
            </a:r>
            <a:r>
              <a:rPr lang="en-US" b="1" dirty="0"/>
              <a:t>`X`</a:t>
            </a:r>
          </a:p>
          <a:p>
            <a:pPr lvl="2"/>
            <a:r>
              <a:rPr lang="en-US" dirty="0"/>
              <a:t>each column is a </a:t>
            </a:r>
            <a:r>
              <a:rPr lang="en-US" b="1" dirty="0"/>
              <a:t>feature,  </a:t>
            </a:r>
            <a:r>
              <a:rPr lang="en-US" dirty="0"/>
              <a:t>each row is a </a:t>
            </a:r>
            <a:r>
              <a:rPr lang="en-US" b="1" dirty="0"/>
              <a:t>sample</a:t>
            </a:r>
          </a:p>
          <a:p>
            <a:pPr lvl="1"/>
            <a:r>
              <a:rPr lang="en-US" dirty="0"/>
              <a:t>each </a:t>
            </a:r>
            <a:r>
              <a:rPr lang="en-US" b="1" dirty="0"/>
              <a:t>sample</a:t>
            </a:r>
            <a:r>
              <a:rPr lang="en-US" dirty="0"/>
              <a:t> (row) has a corresponding </a:t>
            </a:r>
            <a:r>
              <a:rPr lang="en-US" b="1" dirty="0"/>
              <a:t>target</a:t>
            </a:r>
            <a:r>
              <a:rPr lang="en-US" dirty="0"/>
              <a:t> value (</a:t>
            </a:r>
            <a:r>
              <a:rPr lang="en-US" b="1" dirty="0"/>
              <a:t>label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label can be a continuous value (e.g. price) or a category (e.g. spam/not spam). </a:t>
            </a:r>
          </a:p>
          <a:p>
            <a:pPr lvl="1"/>
            <a:r>
              <a:rPr lang="en-US" dirty="0"/>
              <a:t>labels are separated into their own array, usually named `</a:t>
            </a:r>
            <a:r>
              <a:rPr lang="en-US" b="1" dirty="0"/>
              <a:t>y</a:t>
            </a:r>
            <a:r>
              <a:rPr lang="en-US" dirty="0"/>
              <a:t>`</a:t>
            </a:r>
          </a:p>
          <a:p>
            <a:r>
              <a:rPr lang="en-US" b="1" dirty="0"/>
              <a:t>Estimator</a:t>
            </a:r>
            <a:r>
              <a:rPr lang="en-US" dirty="0"/>
              <a:t> is the Python </a:t>
            </a:r>
            <a:r>
              <a:rPr lang="en-US" b="1" dirty="0"/>
              <a:t>object </a:t>
            </a:r>
            <a:r>
              <a:rPr lang="en-US" dirty="0"/>
              <a:t>that learns from the data. We use it to train (</a:t>
            </a:r>
            <a:r>
              <a:rPr lang="en-US" b="1" dirty="0"/>
              <a:t>fit</a:t>
            </a:r>
            <a:r>
              <a:rPr lang="en-US" dirty="0"/>
              <a:t>) the model, and use model to make predictions. Model is stored in this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8C8B2-3BBF-BB44-8DF4-3698AE31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22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TalkTemplate" id="{CCAF7D0E-D159-8A49-B666-0F2EA74CCF32}" vid="{203D02A3-5FFE-E640-A03F-94ACA0A5FD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</TotalTime>
  <Words>415</Words>
  <Application>Microsoft Macintosh PowerPoint</Application>
  <PresentationFormat>Widescreen</PresentationFormat>
  <Paragraphs>60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Intro to Machine Learning with scikit-learn</vt:lpstr>
      <vt:lpstr>Examples of  Machine Learning</vt:lpstr>
      <vt:lpstr>More Examples of  Machine Learning</vt:lpstr>
      <vt:lpstr>PowerPoint Presentation</vt:lpstr>
      <vt:lpstr>(Supervised) Machine Learning Defined </vt:lpstr>
      <vt:lpstr>PowerPoint Presentation</vt:lpstr>
      <vt:lpstr>PowerPoint Presentation</vt:lpstr>
      <vt:lpstr>Scikit-Learn</vt:lpstr>
      <vt:lpstr>Scikit-Learn Terminology</vt:lpstr>
      <vt:lpstr>Scikit-Learn Gotchas</vt:lpstr>
      <vt:lpstr>PowerPoint Presentation</vt:lpstr>
      <vt:lpstr>PowerPoint Presentation</vt:lpstr>
      <vt:lpstr>PowerPoint Presentation</vt:lpstr>
      <vt:lpstr>News</vt:lpstr>
      <vt:lpstr>Competitions, Datasets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2018-09-07T15:45:33Z</dcterms:created>
  <dcterms:modified xsi:type="dcterms:W3CDTF">2018-09-08T16:10:25Z</dcterms:modified>
</cp:coreProperties>
</file>