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 ricci" initials="lr" lastIdx="5" clrIdx="0">
    <p:extLst>
      <p:ext uri="{19B8F6BF-5375-455C-9EA6-DF929625EA0E}">
        <p15:presenceInfo xmlns:p15="http://schemas.microsoft.com/office/powerpoint/2012/main" userId="5053a68c8a30d5c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1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228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1-18T11:47:39.511" idx="4">
    <p:pos x="10" y="10"/>
    <p:text>inserire hat tilde error estimation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1-18T11:47:27.819" idx="3">
    <p:pos x="10" y="10"/>
    <p:text>inserire pallini colore robot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1-18T11:48:18.341" idx="5">
    <p:pos x="10" y="10"/>
    <p:text>aggiungere conclusioni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5597F-A3BF-4B5D-A234-9744EC658D44}" type="datetimeFigureOut">
              <a:rPr lang="it-IT" smtClean="0"/>
              <a:t>27/01/2022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0315F-AC09-4980-942F-1F256015572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7955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5EDB3-F610-4903-B80E-2E787E766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6E531B-6023-47C6-9301-38A8C79D0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E5DF7-CD3A-4EEE-BDD1-724AAC09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00D17-CC9A-42BF-8337-1804477F9011}" type="datetimeFigureOut">
              <a:rPr lang="it-IT" smtClean="0"/>
              <a:t>27/01/2022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E49B7-C98E-41C2-A015-7DF39B68E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FA4C3-629B-4243-B3A6-73A515698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F258-99BB-405F-ABF4-67C7A7B292F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7856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188B0-82C5-4342-8051-0030333E9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E270C-3979-4C5C-9F8A-4467838A0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78670-41A9-4212-BB06-0315FA0DB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00D17-CC9A-42BF-8337-1804477F9011}" type="datetimeFigureOut">
              <a:rPr lang="it-IT" smtClean="0"/>
              <a:t>27/01/2022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D67A2-4B55-4C38-80B0-B7089AE8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D8083-E3FE-47AE-807A-1BAFEE677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F258-99BB-405F-ABF4-67C7A7B292F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5522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71CBF8-89EC-4231-A86E-A63007A513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C9637C-9DD4-43BB-918C-98E9F5692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CFE9C-621C-443B-B4A2-4A13A1F96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00D17-CC9A-42BF-8337-1804477F9011}" type="datetimeFigureOut">
              <a:rPr lang="it-IT" smtClean="0"/>
              <a:t>27/01/2022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1A596-AF1C-4C9D-9F65-2EA0C81E0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B2542-DB71-4F58-8462-4235C0B0D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F258-99BB-405F-ABF4-67C7A7B292F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197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C2B20-7F0D-40E5-B404-DC57D1CAB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DB3D1-E573-4906-80CC-E36845911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51D79-B840-4862-B86B-994854201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00D17-CC9A-42BF-8337-1804477F9011}" type="datetimeFigureOut">
              <a:rPr lang="it-IT" smtClean="0"/>
              <a:t>27/01/2022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A8C0F-A960-4D9F-85C2-0C129ECAC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DB879-0D29-4A99-8408-EA54DD8B9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F258-99BB-405F-ABF4-67C7A7B292F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0370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E0DC7-1823-427A-9B1C-DA38E3BAD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B330A-902E-4A9F-9374-4473BCCCF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1EEFF-1BED-4375-9E96-E0704A173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00D17-CC9A-42BF-8337-1804477F9011}" type="datetimeFigureOut">
              <a:rPr lang="it-IT" smtClean="0"/>
              <a:t>27/01/2022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01C69-47C9-46DF-8A77-113429C3B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AFF60-07F1-497B-BED8-400630726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F258-99BB-405F-ABF4-67C7A7B292F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349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B81CA-C0A3-4D89-A87E-6E24BBD86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31F22-3D4D-45CB-970D-136236EB80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6C879-872B-4D3B-B06C-B672486C4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0EA5B-4CB5-4B1D-BEDE-9349ADB0A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00D17-CC9A-42BF-8337-1804477F9011}" type="datetimeFigureOut">
              <a:rPr lang="it-IT" smtClean="0"/>
              <a:t>27/01/2022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E8782-3DC9-4689-98A7-37C5E7918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694A4-AD52-4817-ADD6-5F6FE896E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F258-99BB-405F-ABF4-67C7A7B292F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9931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21458-7F19-4FF7-84B9-230B04E13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F3C2F-E5F3-47D8-9508-0C03D36E8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EEAC77-39A3-4ECA-9869-60ABDB1D8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4CB9AE-D613-42F5-8BBF-ECCFD1F6AB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8441E3-D7FD-485E-84EF-B8319E5EF2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65A990-0E2B-4568-BF9B-E665D6921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00D17-CC9A-42BF-8337-1804477F9011}" type="datetimeFigureOut">
              <a:rPr lang="it-IT" smtClean="0"/>
              <a:t>27/01/2022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9AC3A9-B367-4C8B-A8EB-0D0AA15B7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1255D0-A009-49E7-8293-157A15CE3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F258-99BB-405F-ABF4-67C7A7B292F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53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204CA-F3CD-44BE-B3B6-2555C02C8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D92038-2030-4C1D-AC9F-11CE2A7A2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00D17-CC9A-42BF-8337-1804477F9011}" type="datetimeFigureOut">
              <a:rPr lang="it-IT" smtClean="0"/>
              <a:t>27/01/2022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4E58E5-22E5-4B91-A574-BD9D1EF96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82B6A7-A7B4-43F8-B4B6-9383A06B4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F258-99BB-405F-ABF4-67C7A7B292F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0345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E4558C-40B6-4840-BFCA-0BE73582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00D17-CC9A-42BF-8337-1804477F9011}" type="datetimeFigureOut">
              <a:rPr lang="it-IT" smtClean="0"/>
              <a:t>27/01/2022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47ECE9-B47E-493A-8853-BAEFC9F8B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2D30A-5E02-4CB5-BEF4-7C8C47818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F258-99BB-405F-ABF4-67C7A7B292F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8254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7E3FA-6434-49B6-885B-19ABBE85D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1CFF3-E117-4B7C-BA06-019FF0972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524BF1-FE78-4B48-A698-13DE4F6E0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C224F-4F43-4885-985F-D5918F3B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00D17-CC9A-42BF-8337-1804477F9011}" type="datetimeFigureOut">
              <a:rPr lang="it-IT" smtClean="0"/>
              <a:t>27/01/2022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1A701-EADF-4BE6-8473-77586F40D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B034C-02F7-4311-B76D-6109BE364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F258-99BB-405F-ABF4-67C7A7B292F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7604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2A0C0-C360-4E4F-AC6C-476EC734A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E589F1-5A89-4577-86FE-2BC5D261E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89500-C2F9-4E09-9BDA-5031B7D3E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ABBF7-9EA7-45A3-85BE-1FB2523E3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00D17-CC9A-42BF-8337-1804477F9011}" type="datetimeFigureOut">
              <a:rPr lang="it-IT" smtClean="0"/>
              <a:t>27/01/2022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0DB5A-00DA-4420-9704-9E93165A8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41A37-E72F-4ACE-8543-45D8D55C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F258-99BB-405F-ABF4-67C7A7B292F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3194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7A647F-FD14-4C77-BA7C-8D50A2489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7439B-130E-459E-AA2D-912C6F645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8DA02-B3B1-4642-9C7D-4DE77D09EB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00D17-CC9A-42BF-8337-1804477F9011}" type="datetimeFigureOut">
              <a:rPr lang="it-IT" smtClean="0"/>
              <a:t>27/01/2022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4CC8A-A094-494C-9BB5-F135EC3E1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B4930-E6E9-436C-93B0-7B5B4E99FE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2F258-99BB-405F-ABF4-67C7A7B292F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212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2.emf"/><Relationship Id="rId7" Type="http://schemas.openxmlformats.org/officeDocument/2006/relationships/image" Target="../media/image1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20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emf"/><Relationship Id="rId7" Type="http://schemas.openxmlformats.org/officeDocument/2006/relationships/image" Target="../media/image2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2.xml"/><Relationship Id="rId3" Type="http://schemas.openxmlformats.org/officeDocument/2006/relationships/image" Target="../media/image2.emf"/><Relationship Id="rId7" Type="http://schemas.openxmlformats.org/officeDocument/2006/relationships/image" Target="../media/image30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ma 5">
            <a:extLst>
              <a:ext uri="{FF2B5EF4-FFF2-40B4-BE49-F238E27FC236}">
                <a16:creationId xmlns:a16="http://schemas.microsoft.com/office/drawing/2014/main" id="{B97B4400-0B93-4B48-B782-A523D0630BE2}"/>
              </a:ext>
            </a:extLst>
          </p:cNvPr>
          <p:cNvSpPr/>
          <p:nvPr/>
        </p:nvSpPr>
        <p:spPr>
          <a:xfrm>
            <a:off x="1285463" y="6376659"/>
            <a:ext cx="8472199" cy="481340"/>
          </a:xfrm>
          <a:custGeom>
            <a:avLst>
              <a:gd name="f8" fmla="val 25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25000"/>
              <a:gd name="f9" fmla="+- 0 0 -360"/>
              <a:gd name="f10" fmla="+- 0 0 -90"/>
              <a:gd name="f11" fmla="+- 0 0 -180"/>
              <a:gd name="f12" fmla="+- 0 0 -270"/>
              <a:gd name="f13" fmla="abs f4"/>
              <a:gd name="f14" fmla="abs f5"/>
              <a:gd name="f15" fmla="abs f6"/>
              <a:gd name="f16" fmla="val f7"/>
              <a:gd name="f17" fmla="val f8"/>
              <a:gd name="f18" fmla="*/ f9 f1 1"/>
              <a:gd name="f19" fmla="*/ f10 f1 1"/>
              <a:gd name="f20" fmla="*/ f11 f1 1"/>
              <a:gd name="f21" fmla="*/ f12 f1 1"/>
              <a:gd name="f22" fmla="?: f13 f4 1"/>
              <a:gd name="f23" fmla="?: f14 f5 1"/>
              <a:gd name="f24" fmla="?: f15 f6 1"/>
              <a:gd name="f25" fmla="*/ 5 f17 1"/>
              <a:gd name="f26" fmla="*/ f18 1 f3"/>
              <a:gd name="f27" fmla="*/ f19 1 f3"/>
              <a:gd name="f28" fmla="*/ f20 1 f3"/>
              <a:gd name="f29" fmla="*/ f21 1 f3"/>
              <a:gd name="f30" fmla="*/ f22 1 21600"/>
              <a:gd name="f31" fmla="*/ f23 1 21600"/>
              <a:gd name="f32" fmla="*/ 21600 f22 1"/>
              <a:gd name="f33" fmla="*/ 21600 f23 1"/>
              <a:gd name="f34" fmla="+- f26 0 f2"/>
              <a:gd name="f35" fmla="+- f27 0 f2"/>
              <a:gd name="f36" fmla="+- f28 0 f2"/>
              <a:gd name="f37" fmla="+- f29 0 f2"/>
              <a:gd name="f38" fmla="min f31 f30"/>
              <a:gd name="f39" fmla="*/ f32 1 f24"/>
              <a:gd name="f40" fmla="*/ f33 1 f24"/>
              <a:gd name="f41" fmla="val f39"/>
              <a:gd name="f42" fmla="val f40"/>
              <a:gd name="f43" fmla="*/ f16 f38 1"/>
              <a:gd name="f44" fmla="+- f42 0 f16"/>
              <a:gd name="f45" fmla="+- f41 0 f16"/>
              <a:gd name="f46" fmla="*/ f42 f38 1"/>
              <a:gd name="f47" fmla="*/ f41 f38 1"/>
              <a:gd name="f48" fmla="*/ f44 1 2"/>
              <a:gd name="f49" fmla="*/ f45 1 2"/>
              <a:gd name="f50" fmla="min f45 f44"/>
              <a:gd name="f51" fmla="*/ 100000 f45 1"/>
              <a:gd name="f52" fmla="+- f16 f48 0"/>
              <a:gd name="f53" fmla="+- f16 f49 0"/>
              <a:gd name="f54" fmla="*/ f51 1 f50"/>
              <a:gd name="f55" fmla="*/ f50 f17 1"/>
              <a:gd name="f56" fmla="*/ f55 1 200000"/>
              <a:gd name="f57" fmla="*/ f55 1 100000"/>
              <a:gd name="f58" fmla="*/ f25 1 f54"/>
              <a:gd name="f59" fmla="*/ f44 f53 1"/>
              <a:gd name="f60" fmla="*/ f53 f38 1"/>
              <a:gd name="f61" fmla="*/ f52 f38 1"/>
              <a:gd name="f62" fmla="+- f41 0 f56"/>
              <a:gd name="f63" fmla="+- f41 0 f57"/>
              <a:gd name="f64" fmla="+- 1 f58 0"/>
              <a:gd name="f65" fmla="*/ f59 1 f57"/>
              <a:gd name="f66" fmla="*/ f57 f38 1"/>
              <a:gd name="f67" fmla="*/ f56 f38 1"/>
              <a:gd name="f68" fmla="*/ f63 1 2"/>
              <a:gd name="f69" fmla="*/ f64 1 12"/>
              <a:gd name="f70" fmla="val f65"/>
              <a:gd name="f71" fmla="*/ f63 f38 1"/>
              <a:gd name="f72" fmla="*/ f62 f38 1"/>
              <a:gd name="f73" fmla="+- f41 0 f68"/>
              <a:gd name="f74" fmla="*/ f69 f45 1"/>
              <a:gd name="f75" fmla="*/ f69 f44 1"/>
              <a:gd name="f76" fmla="+- f42 0 f70"/>
              <a:gd name="f77" fmla="*/ f68 f38 1"/>
              <a:gd name="f78" fmla="*/ f70 f38 1"/>
              <a:gd name="f79" fmla="+- f41 0 f74"/>
              <a:gd name="f80" fmla="+- f42 0 f75"/>
              <a:gd name="f81" fmla="*/ f74 f38 1"/>
              <a:gd name="f82" fmla="*/ f75 f38 1"/>
              <a:gd name="f83" fmla="*/ f76 f38 1"/>
              <a:gd name="f84" fmla="*/ f73 f38 1"/>
              <a:gd name="f85" fmla="*/ f79 f38 1"/>
              <a:gd name="f86" fmla="*/ f80 f3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4">
                <a:pos x="f60" y="f83"/>
              </a:cxn>
              <a:cxn ang="f34">
                <a:pos x="f84" y="f43"/>
              </a:cxn>
              <a:cxn ang="f35">
                <a:pos x="f72" y="f61"/>
              </a:cxn>
              <a:cxn ang="f36">
                <a:pos x="f77" y="f46"/>
              </a:cxn>
              <a:cxn ang="f36">
                <a:pos x="f60" y="f78"/>
              </a:cxn>
              <a:cxn ang="f37">
                <a:pos x="f67" y="f61"/>
              </a:cxn>
            </a:cxnLst>
            <a:rect l="f81" t="f82" r="f85" b="f86"/>
            <a:pathLst>
              <a:path>
                <a:moveTo>
                  <a:pt x="f43" y="f46"/>
                </a:moveTo>
                <a:lnTo>
                  <a:pt x="f66" y="f43"/>
                </a:lnTo>
                <a:lnTo>
                  <a:pt x="f47" y="f43"/>
                </a:lnTo>
                <a:lnTo>
                  <a:pt x="f71" y="f46"/>
                </a:lnTo>
                <a:close/>
              </a:path>
            </a:pathLst>
          </a:custGeom>
          <a:solidFill>
            <a:srgbClr val="0F406B"/>
          </a:solidFill>
          <a:ln w="6345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F406B"/>
              </a:solidFill>
              <a:uFillTx/>
              <a:latin typeface="Calibri"/>
            </a:endParaRPr>
          </a:p>
        </p:txBody>
      </p:sp>
      <p:pic>
        <p:nvPicPr>
          <p:cNvPr id="3" name="Immagine 6" descr="cherubino_pant541.eps">
            <a:extLst>
              <a:ext uri="{FF2B5EF4-FFF2-40B4-BE49-F238E27FC236}">
                <a16:creationId xmlns:a16="http://schemas.microsoft.com/office/drawing/2014/main" id="{601407B0-0433-47E9-A08D-B1546BEC2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203" y="6376659"/>
            <a:ext cx="459458" cy="46906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Immagine 7" descr="logo_white.eps">
            <a:extLst>
              <a:ext uri="{FF2B5EF4-FFF2-40B4-BE49-F238E27FC236}">
                <a16:creationId xmlns:a16="http://schemas.microsoft.com/office/drawing/2014/main" id="{5AD29A7E-CA25-4D91-A70C-3BE3462E2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608" y="6502435"/>
            <a:ext cx="2395663" cy="22087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21F2731E-210F-45AA-A5F8-7AFDB6B47951}"/>
              </a:ext>
            </a:extLst>
          </p:cNvPr>
          <p:cNvSpPr txBox="1"/>
          <p:nvPr/>
        </p:nvSpPr>
        <p:spPr>
          <a:xfrm>
            <a:off x="2922573" y="344774"/>
            <a:ext cx="6346854" cy="212365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66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cs typeface="Arial" pitchFamily="34"/>
              </a:rPr>
              <a:t>Adaptive control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66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2ED8E-D5A8-4222-8E75-86EA21803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D847-DEC0-4EAF-A430-AA9868A7C4D2}" type="slidenum">
              <a:rPr lang="it-IT" smtClean="0"/>
              <a:t>1</a:t>
            </a:fld>
            <a:endParaRPr lang="it-I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ma 5">
            <a:extLst>
              <a:ext uri="{FF2B5EF4-FFF2-40B4-BE49-F238E27FC236}">
                <a16:creationId xmlns:a16="http://schemas.microsoft.com/office/drawing/2014/main" id="{B97B4400-0B93-4B48-B782-A523D0630BE2}"/>
              </a:ext>
            </a:extLst>
          </p:cNvPr>
          <p:cNvSpPr/>
          <p:nvPr/>
        </p:nvSpPr>
        <p:spPr>
          <a:xfrm>
            <a:off x="1285463" y="6376659"/>
            <a:ext cx="8472199" cy="481340"/>
          </a:xfrm>
          <a:custGeom>
            <a:avLst>
              <a:gd name="f8" fmla="val 25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25000"/>
              <a:gd name="f9" fmla="+- 0 0 -360"/>
              <a:gd name="f10" fmla="+- 0 0 -90"/>
              <a:gd name="f11" fmla="+- 0 0 -180"/>
              <a:gd name="f12" fmla="+- 0 0 -270"/>
              <a:gd name="f13" fmla="abs f4"/>
              <a:gd name="f14" fmla="abs f5"/>
              <a:gd name="f15" fmla="abs f6"/>
              <a:gd name="f16" fmla="val f7"/>
              <a:gd name="f17" fmla="val f8"/>
              <a:gd name="f18" fmla="*/ f9 f1 1"/>
              <a:gd name="f19" fmla="*/ f10 f1 1"/>
              <a:gd name="f20" fmla="*/ f11 f1 1"/>
              <a:gd name="f21" fmla="*/ f12 f1 1"/>
              <a:gd name="f22" fmla="?: f13 f4 1"/>
              <a:gd name="f23" fmla="?: f14 f5 1"/>
              <a:gd name="f24" fmla="?: f15 f6 1"/>
              <a:gd name="f25" fmla="*/ 5 f17 1"/>
              <a:gd name="f26" fmla="*/ f18 1 f3"/>
              <a:gd name="f27" fmla="*/ f19 1 f3"/>
              <a:gd name="f28" fmla="*/ f20 1 f3"/>
              <a:gd name="f29" fmla="*/ f21 1 f3"/>
              <a:gd name="f30" fmla="*/ f22 1 21600"/>
              <a:gd name="f31" fmla="*/ f23 1 21600"/>
              <a:gd name="f32" fmla="*/ 21600 f22 1"/>
              <a:gd name="f33" fmla="*/ 21600 f23 1"/>
              <a:gd name="f34" fmla="+- f26 0 f2"/>
              <a:gd name="f35" fmla="+- f27 0 f2"/>
              <a:gd name="f36" fmla="+- f28 0 f2"/>
              <a:gd name="f37" fmla="+- f29 0 f2"/>
              <a:gd name="f38" fmla="min f31 f30"/>
              <a:gd name="f39" fmla="*/ f32 1 f24"/>
              <a:gd name="f40" fmla="*/ f33 1 f24"/>
              <a:gd name="f41" fmla="val f39"/>
              <a:gd name="f42" fmla="val f40"/>
              <a:gd name="f43" fmla="*/ f16 f38 1"/>
              <a:gd name="f44" fmla="+- f42 0 f16"/>
              <a:gd name="f45" fmla="+- f41 0 f16"/>
              <a:gd name="f46" fmla="*/ f42 f38 1"/>
              <a:gd name="f47" fmla="*/ f41 f38 1"/>
              <a:gd name="f48" fmla="*/ f44 1 2"/>
              <a:gd name="f49" fmla="*/ f45 1 2"/>
              <a:gd name="f50" fmla="min f45 f44"/>
              <a:gd name="f51" fmla="*/ 100000 f45 1"/>
              <a:gd name="f52" fmla="+- f16 f48 0"/>
              <a:gd name="f53" fmla="+- f16 f49 0"/>
              <a:gd name="f54" fmla="*/ f51 1 f50"/>
              <a:gd name="f55" fmla="*/ f50 f17 1"/>
              <a:gd name="f56" fmla="*/ f55 1 200000"/>
              <a:gd name="f57" fmla="*/ f55 1 100000"/>
              <a:gd name="f58" fmla="*/ f25 1 f54"/>
              <a:gd name="f59" fmla="*/ f44 f53 1"/>
              <a:gd name="f60" fmla="*/ f53 f38 1"/>
              <a:gd name="f61" fmla="*/ f52 f38 1"/>
              <a:gd name="f62" fmla="+- f41 0 f56"/>
              <a:gd name="f63" fmla="+- f41 0 f57"/>
              <a:gd name="f64" fmla="+- 1 f58 0"/>
              <a:gd name="f65" fmla="*/ f59 1 f57"/>
              <a:gd name="f66" fmla="*/ f57 f38 1"/>
              <a:gd name="f67" fmla="*/ f56 f38 1"/>
              <a:gd name="f68" fmla="*/ f63 1 2"/>
              <a:gd name="f69" fmla="*/ f64 1 12"/>
              <a:gd name="f70" fmla="val f65"/>
              <a:gd name="f71" fmla="*/ f63 f38 1"/>
              <a:gd name="f72" fmla="*/ f62 f38 1"/>
              <a:gd name="f73" fmla="+- f41 0 f68"/>
              <a:gd name="f74" fmla="*/ f69 f45 1"/>
              <a:gd name="f75" fmla="*/ f69 f44 1"/>
              <a:gd name="f76" fmla="+- f42 0 f70"/>
              <a:gd name="f77" fmla="*/ f68 f38 1"/>
              <a:gd name="f78" fmla="*/ f70 f38 1"/>
              <a:gd name="f79" fmla="+- f41 0 f74"/>
              <a:gd name="f80" fmla="+- f42 0 f75"/>
              <a:gd name="f81" fmla="*/ f74 f38 1"/>
              <a:gd name="f82" fmla="*/ f75 f38 1"/>
              <a:gd name="f83" fmla="*/ f76 f38 1"/>
              <a:gd name="f84" fmla="*/ f73 f38 1"/>
              <a:gd name="f85" fmla="*/ f79 f38 1"/>
              <a:gd name="f86" fmla="*/ f80 f3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4">
                <a:pos x="f60" y="f83"/>
              </a:cxn>
              <a:cxn ang="f34">
                <a:pos x="f84" y="f43"/>
              </a:cxn>
              <a:cxn ang="f35">
                <a:pos x="f72" y="f61"/>
              </a:cxn>
              <a:cxn ang="f36">
                <a:pos x="f77" y="f46"/>
              </a:cxn>
              <a:cxn ang="f36">
                <a:pos x="f60" y="f78"/>
              </a:cxn>
              <a:cxn ang="f37">
                <a:pos x="f67" y="f61"/>
              </a:cxn>
            </a:cxnLst>
            <a:rect l="f81" t="f82" r="f85" b="f86"/>
            <a:pathLst>
              <a:path>
                <a:moveTo>
                  <a:pt x="f43" y="f46"/>
                </a:moveTo>
                <a:lnTo>
                  <a:pt x="f66" y="f43"/>
                </a:lnTo>
                <a:lnTo>
                  <a:pt x="f47" y="f43"/>
                </a:lnTo>
                <a:lnTo>
                  <a:pt x="f71" y="f46"/>
                </a:lnTo>
                <a:close/>
              </a:path>
            </a:pathLst>
          </a:custGeom>
          <a:solidFill>
            <a:srgbClr val="0F406B"/>
          </a:solidFill>
          <a:ln w="6345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F406B"/>
              </a:solidFill>
              <a:uFillTx/>
              <a:latin typeface="Calibri"/>
            </a:endParaRPr>
          </a:p>
        </p:txBody>
      </p:sp>
      <p:pic>
        <p:nvPicPr>
          <p:cNvPr id="3" name="Immagine 6" descr="cherubino_pant541.eps">
            <a:extLst>
              <a:ext uri="{FF2B5EF4-FFF2-40B4-BE49-F238E27FC236}">
                <a16:creationId xmlns:a16="http://schemas.microsoft.com/office/drawing/2014/main" id="{601407B0-0433-47E9-A08D-B1546BEC2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203" y="6376659"/>
            <a:ext cx="459458" cy="46906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Immagine 7" descr="logo_white.eps">
            <a:extLst>
              <a:ext uri="{FF2B5EF4-FFF2-40B4-BE49-F238E27FC236}">
                <a16:creationId xmlns:a16="http://schemas.microsoft.com/office/drawing/2014/main" id="{5AD29A7E-CA25-4D91-A70C-3BE3462E2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608" y="6502435"/>
            <a:ext cx="2395663" cy="22087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21F2731E-210F-45AA-A5F8-7AFDB6B47951}"/>
              </a:ext>
            </a:extLst>
          </p:cNvPr>
          <p:cNvSpPr txBox="1"/>
          <p:nvPr/>
        </p:nvSpPr>
        <p:spPr>
          <a:xfrm>
            <a:off x="2922573" y="0"/>
            <a:ext cx="6346854" cy="6463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Model</a:t>
            </a:r>
            <a:endParaRPr lang="it-IT" sz="36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2ED8E-D5A8-4222-8E75-86EA21803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D847-DEC0-4EAF-A430-AA9868A7C4D2}" type="slidenum">
              <a:rPr lang="it-IT" smtClean="0"/>
              <a:t>2</a:t>
            </a:fld>
            <a:endParaRPr lang="it-IT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28E096-14D4-43FE-A2CC-AFF6E7C8BC44}"/>
              </a:ext>
            </a:extLst>
          </p:cNvPr>
          <p:cNvSpPr txBox="1"/>
          <p:nvPr/>
        </p:nvSpPr>
        <p:spPr>
          <a:xfrm>
            <a:off x="167054" y="646331"/>
            <a:ext cx="11693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define RRR planar robot </a:t>
            </a:r>
            <a:r>
              <a:rPr lang="en-US" b="1" dirty="0"/>
              <a:t>kinematics model </a:t>
            </a:r>
            <a:r>
              <a:rPr lang="en-US" dirty="0"/>
              <a:t>:</a:t>
            </a:r>
            <a:endParaRPr lang="it-IT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CC775C-7C57-4439-B193-8D30307D2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76" y="1536455"/>
            <a:ext cx="214312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5D3AACA-C277-42AD-93D4-C367ECFF2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407" y="1536456"/>
            <a:ext cx="214312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D98DB6C-113F-4109-9FC1-41E459A10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427" y="1536455"/>
            <a:ext cx="214312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51598A7-73BD-40DD-B659-9701FD0B9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496" y="2772831"/>
            <a:ext cx="77914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863900-5E7C-4D3C-B357-96FAA3ED3F1C}"/>
              </a:ext>
            </a:extLst>
          </p:cNvPr>
          <p:cNvSpPr txBox="1"/>
          <p:nvPr/>
        </p:nvSpPr>
        <p:spPr>
          <a:xfrm>
            <a:off x="779449" y="1244757"/>
            <a:ext cx="1401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joint</a:t>
            </a:r>
            <a:endParaRPr lang="it-IT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E8E059-1F5A-46A4-8F9D-DCDE4AA5A00E}"/>
              </a:ext>
            </a:extLst>
          </p:cNvPr>
          <p:cNvSpPr txBox="1"/>
          <p:nvPr/>
        </p:nvSpPr>
        <p:spPr>
          <a:xfrm>
            <a:off x="5209992" y="1180985"/>
            <a:ext cx="1401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 joint</a:t>
            </a:r>
            <a:endParaRPr lang="it-IT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F22C83-C285-4A75-9661-95E3FFDFC646}"/>
              </a:ext>
            </a:extLst>
          </p:cNvPr>
          <p:cNvSpPr txBox="1"/>
          <p:nvPr/>
        </p:nvSpPr>
        <p:spPr>
          <a:xfrm>
            <a:off x="9741139" y="1091393"/>
            <a:ext cx="1401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Third joint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4EFFAD7-1861-47B8-B0E7-4D27DCADA57C}"/>
                  </a:ext>
                </a:extLst>
              </p:cNvPr>
              <p:cNvSpPr txBox="1"/>
              <p:nvPr/>
            </p:nvSpPr>
            <p:spPr>
              <a:xfrm>
                <a:off x="167054" y="2772831"/>
                <a:ext cx="319637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Composing transformation matrix we have:</a:t>
                </a: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it-IT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4EFFAD7-1861-47B8-B0E7-4D27DCADA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54" y="2772831"/>
                <a:ext cx="3196370" cy="1200329"/>
              </a:xfrm>
              <a:prstGeom prst="rect">
                <a:avLst/>
              </a:prstGeom>
              <a:blipFill>
                <a:blip r:embed="rId8"/>
                <a:stretch>
                  <a:fillRect l="-1524" t="-304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22972E-2DF5-4143-B35D-53B557FC4CE9}"/>
                  </a:ext>
                </a:extLst>
              </p:cNvPr>
              <p:cNvSpPr txBox="1"/>
              <p:nvPr/>
            </p:nvSpPr>
            <p:spPr>
              <a:xfrm>
                <a:off x="3644411" y="3025500"/>
                <a:ext cx="4330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22972E-2DF5-4143-B35D-53B557FC4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411" y="3025500"/>
                <a:ext cx="433067" cy="276999"/>
              </a:xfrm>
              <a:prstGeom prst="rect">
                <a:avLst/>
              </a:prstGeom>
              <a:blipFill>
                <a:blip r:embed="rId9"/>
                <a:stretch>
                  <a:fillRect l="-12676" r="-4225" b="-65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278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5" grpId="0"/>
      <p:bldP spid="16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ma 5">
            <a:extLst>
              <a:ext uri="{FF2B5EF4-FFF2-40B4-BE49-F238E27FC236}">
                <a16:creationId xmlns:a16="http://schemas.microsoft.com/office/drawing/2014/main" id="{B97B4400-0B93-4B48-B782-A523D0630BE2}"/>
              </a:ext>
            </a:extLst>
          </p:cNvPr>
          <p:cNvSpPr/>
          <p:nvPr/>
        </p:nvSpPr>
        <p:spPr>
          <a:xfrm>
            <a:off x="1285463" y="6376659"/>
            <a:ext cx="8472199" cy="481340"/>
          </a:xfrm>
          <a:custGeom>
            <a:avLst>
              <a:gd name="f8" fmla="val 25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25000"/>
              <a:gd name="f9" fmla="+- 0 0 -360"/>
              <a:gd name="f10" fmla="+- 0 0 -90"/>
              <a:gd name="f11" fmla="+- 0 0 -180"/>
              <a:gd name="f12" fmla="+- 0 0 -270"/>
              <a:gd name="f13" fmla="abs f4"/>
              <a:gd name="f14" fmla="abs f5"/>
              <a:gd name="f15" fmla="abs f6"/>
              <a:gd name="f16" fmla="val f7"/>
              <a:gd name="f17" fmla="val f8"/>
              <a:gd name="f18" fmla="*/ f9 f1 1"/>
              <a:gd name="f19" fmla="*/ f10 f1 1"/>
              <a:gd name="f20" fmla="*/ f11 f1 1"/>
              <a:gd name="f21" fmla="*/ f12 f1 1"/>
              <a:gd name="f22" fmla="?: f13 f4 1"/>
              <a:gd name="f23" fmla="?: f14 f5 1"/>
              <a:gd name="f24" fmla="?: f15 f6 1"/>
              <a:gd name="f25" fmla="*/ 5 f17 1"/>
              <a:gd name="f26" fmla="*/ f18 1 f3"/>
              <a:gd name="f27" fmla="*/ f19 1 f3"/>
              <a:gd name="f28" fmla="*/ f20 1 f3"/>
              <a:gd name="f29" fmla="*/ f21 1 f3"/>
              <a:gd name="f30" fmla="*/ f22 1 21600"/>
              <a:gd name="f31" fmla="*/ f23 1 21600"/>
              <a:gd name="f32" fmla="*/ 21600 f22 1"/>
              <a:gd name="f33" fmla="*/ 21600 f23 1"/>
              <a:gd name="f34" fmla="+- f26 0 f2"/>
              <a:gd name="f35" fmla="+- f27 0 f2"/>
              <a:gd name="f36" fmla="+- f28 0 f2"/>
              <a:gd name="f37" fmla="+- f29 0 f2"/>
              <a:gd name="f38" fmla="min f31 f30"/>
              <a:gd name="f39" fmla="*/ f32 1 f24"/>
              <a:gd name="f40" fmla="*/ f33 1 f24"/>
              <a:gd name="f41" fmla="val f39"/>
              <a:gd name="f42" fmla="val f40"/>
              <a:gd name="f43" fmla="*/ f16 f38 1"/>
              <a:gd name="f44" fmla="+- f42 0 f16"/>
              <a:gd name="f45" fmla="+- f41 0 f16"/>
              <a:gd name="f46" fmla="*/ f42 f38 1"/>
              <a:gd name="f47" fmla="*/ f41 f38 1"/>
              <a:gd name="f48" fmla="*/ f44 1 2"/>
              <a:gd name="f49" fmla="*/ f45 1 2"/>
              <a:gd name="f50" fmla="min f45 f44"/>
              <a:gd name="f51" fmla="*/ 100000 f45 1"/>
              <a:gd name="f52" fmla="+- f16 f48 0"/>
              <a:gd name="f53" fmla="+- f16 f49 0"/>
              <a:gd name="f54" fmla="*/ f51 1 f50"/>
              <a:gd name="f55" fmla="*/ f50 f17 1"/>
              <a:gd name="f56" fmla="*/ f55 1 200000"/>
              <a:gd name="f57" fmla="*/ f55 1 100000"/>
              <a:gd name="f58" fmla="*/ f25 1 f54"/>
              <a:gd name="f59" fmla="*/ f44 f53 1"/>
              <a:gd name="f60" fmla="*/ f53 f38 1"/>
              <a:gd name="f61" fmla="*/ f52 f38 1"/>
              <a:gd name="f62" fmla="+- f41 0 f56"/>
              <a:gd name="f63" fmla="+- f41 0 f57"/>
              <a:gd name="f64" fmla="+- 1 f58 0"/>
              <a:gd name="f65" fmla="*/ f59 1 f57"/>
              <a:gd name="f66" fmla="*/ f57 f38 1"/>
              <a:gd name="f67" fmla="*/ f56 f38 1"/>
              <a:gd name="f68" fmla="*/ f63 1 2"/>
              <a:gd name="f69" fmla="*/ f64 1 12"/>
              <a:gd name="f70" fmla="val f65"/>
              <a:gd name="f71" fmla="*/ f63 f38 1"/>
              <a:gd name="f72" fmla="*/ f62 f38 1"/>
              <a:gd name="f73" fmla="+- f41 0 f68"/>
              <a:gd name="f74" fmla="*/ f69 f45 1"/>
              <a:gd name="f75" fmla="*/ f69 f44 1"/>
              <a:gd name="f76" fmla="+- f42 0 f70"/>
              <a:gd name="f77" fmla="*/ f68 f38 1"/>
              <a:gd name="f78" fmla="*/ f70 f38 1"/>
              <a:gd name="f79" fmla="+- f41 0 f74"/>
              <a:gd name="f80" fmla="+- f42 0 f75"/>
              <a:gd name="f81" fmla="*/ f74 f38 1"/>
              <a:gd name="f82" fmla="*/ f75 f38 1"/>
              <a:gd name="f83" fmla="*/ f76 f38 1"/>
              <a:gd name="f84" fmla="*/ f73 f38 1"/>
              <a:gd name="f85" fmla="*/ f79 f38 1"/>
              <a:gd name="f86" fmla="*/ f80 f3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4">
                <a:pos x="f60" y="f83"/>
              </a:cxn>
              <a:cxn ang="f34">
                <a:pos x="f84" y="f43"/>
              </a:cxn>
              <a:cxn ang="f35">
                <a:pos x="f72" y="f61"/>
              </a:cxn>
              <a:cxn ang="f36">
                <a:pos x="f77" y="f46"/>
              </a:cxn>
              <a:cxn ang="f36">
                <a:pos x="f60" y="f78"/>
              </a:cxn>
              <a:cxn ang="f37">
                <a:pos x="f67" y="f61"/>
              </a:cxn>
            </a:cxnLst>
            <a:rect l="f81" t="f82" r="f85" b="f86"/>
            <a:pathLst>
              <a:path>
                <a:moveTo>
                  <a:pt x="f43" y="f46"/>
                </a:moveTo>
                <a:lnTo>
                  <a:pt x="f66" y="f43"/>
                </a:lnTo>
                <a:lnTo>
                  <a:pt x="f47" y="f43"/>
                </a:lnTo>
                <a:lnTo>
                  <a:pt x="f71" y="f46"/>
                </a:lnTo>
                <a:close/>
              </a:path>
            </a:pathLst>
          </a:custGeom>
          <a:solidFill>
            <a:srgbClr val="0F406B"/>
          </a:solidFill>
          <a:ln w="6345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F406B"/>
              </a:solidFill>
              <a:uFillTx/>
              <a:latin typeface="Calibri"/>
            </a:endParaRPr>
          </a:p>
        </p:txBody>
      </p:sp>
      <p:pic>
        <p:nvPicPr>
          <p:cNvPr id="3" name="Immagine 6" descr="cherubino_pant541.eps">
            <a:extLst>
              <a:ext uri="{FF2B5EF4-FFF2-40B4-BE49-F238E27FC236}">
                <a16:creationId xmlns:a16="http://schemas.microsoft.com/office/drawing/2014/main" id="{601407B0-0433-47E9-A08D-B1546BEC2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203" y="6376659"/>
            <a:ext cx="459458" cy="46906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Immagine 7" descr="logo_white.eps">
            <a:extLst>
              <a:ext uri="{FF2B5EF4-FFF2-40B4-BE49-F238E27FC236}">
                <a16:creationId xmlns:a16="http://schemas.microsoft.com/office/drawing/2014/main" id="{5AD29A7E-CA25-4D91-A70C-3BE3462E2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608" y="6502435"/>
            <a:ext cx="2395663" cy="22087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21F2731E-210F-45AA-A5F8-7AFDB6B47951}"/>
              </a:ext>
            </a:extLst>
          </p:cNvPr>
          <p:cNvSpPr txBox="1"/>
          <p:nvPr/>
        </p:nvSpPr>
        <p:spPr>
          <a:xfrm>
            <a:off x="2922573" y="0"/>
            <a:ext cx="6346854" cy="6463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Model</a:t>
            </a:r>
            <a:endParaRPr lang="it-IT" sz="36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2ED8E-D5A8-4222-8E75-86EA21803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D847-DEC0-4EAF-A430-AA9868A7C4D2}" type="slidenum">
              <a:rPr lang="it-IT" smtClean="0"/>
              <a:t>3</a:t>
            </a:fld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CA41EE-4948-4CE5-8831-A625609390AF}"/>
                  </a:ext>
                </a:extLst>
              </p:cNvPr>
              <p:cNvSpPr txBox="1"/>
              <p:nvPr/>
            </p:nvSpPr>
            <p:spPr>
              <a:xfrm>
                <a:off x="193431" y="646331"/>
                <a:ext cx="80801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Deriving T respect joint angles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we can define </a:t>
                </a:r>
                <a:r>
                  <a:rPr lang="en-US" b="1" dirty="0"/>
                  <a:t>Jacobian</a:t>
                </a:r>
                <a:r>
                  <a:rPr lang="en-US" dirty="0"/>
                  <a:t> matrix :</a:t>
                </a:r>
              </a:p>
              <a:p>
                <a:endParaRPr lang="en-US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CA41EE-4948-4CE5-8831-A62560939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31" y="646331"/>
                <a:ext cx="8080131" cy="923330"/>
              </a:xfrm>
              <a:prstGeom prst="rect">
                <a:avLst/>
              </a:prstGeom>
              <a:blipFill>
                <a:blip r:embed="rId4"/>
                <a:stretch>
                  <a:fillRect l="-679" t="-33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8A668443-3932-46DD-AC80-BEA3DD8FFC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2875" b="78524"/>
          <a:stretch/>
        </p:blipFill>
        <p:spPr bwMode="auto">
          <a:xfrm>
            <a:off x="1461309" y="1214201"/>
            <a:ext cx="6047986" cy="2125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5810981-0BD0-47A7-8893-83F5ECE2863A}"/>
                  </a:ext>
                </a:extLst>
              </p:cNvPr>
              <p:cNvSpPr txBox="1"/>
              <p:nvPr/>
            </p:nvSpPr>
            <p:spPr>
              <a:xfrm>
                <a:off x="381588" y="1821199"/>
                <a:ext cx="1006622" cy="5733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5810981-0BD0-47A7-8893-83F5ECE28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88" y="1821199"/>
                <a:ext cx="1006622" cy="5733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>
            <a:extLst>
              <a:ext uri="{FF2B5EF4-FFF2-40B4-BE49-F238E27FC236}">
                <a16:creationId xmlns:a16="http://schemas.microsoft.com/office/drawing/2014/main" id="{AC13469E-76E8-44A5-8D7D-E5C760DA94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89" r="6795" b="32748"/>
          <a:stretch/>
        </p:blipFill>
        <p:spPr bwMode="auto">
          <a:xfrm>
            <a:off x="278841" y="3219462"/>
            <a:ext cx="4455033" cy="288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78FA347-C478-4F6C-8508-796947BE04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96" r="5315"/>
          <a:stretch/>
        </p:blipFill>
        <p:spPr bwMode="auto">
          <a:xfrm>
            <a:off x="2823110" y="3219462"/>
            <a:ext cx="3821527" cy="226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Chart, line chart&#10;&#10;Description automatically generated">
            <a:extLst>
              <a:ext uri="{FF2B5EF4-FFF2-40B4-BE49-F238E27FC236}">
                <a16:creationId xmlns:a16="http://schemas.microsoft.com/office/drawing/2014/main" id="{DE24424E-DAB9-4727-9022-E188CBC811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371" y="1589970"/>
            <a:ext cx="4255373" cy="319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81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ma 5">
            <a:extLst>
              <a:ext uri="{FF2B5EF4-FFF2-40B4-BE49-F238E27FC236}">
                <a16:creationId xmlns:a16="http://schemas.microsoft.com/office/drawing/2014/main" id="{B97B4400-0B93-4B48-B782-A523D0630BE2}"/>
              </a:ext>
            </a:extLst>
          </p:cNvPr>
          <p:cNvSpPr/>
          <p:nvPr/>
        </p:nvSpPr>
        <p:spPr>
          <a:xfrm>
            <a:off x="1285463" y="6376659"/>
            <a:ext cx="8472199" cy="481340"/>
          </a:xfrm>
          <a:custGeom>
            <a:avLst>
              <a:gd name="f8" fmla="val 25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25000"/>
              <a:gd name="f9" fmla="+- 0 0 -360"/>
              <a:gd name="f10" fmla="+- 0 0 -90"/>
              <a:gd name="f11" fmla="+- 0 0 -180"/>
              <a:gd name="f12" fmla="+- 0 0 -270"/>
              <a:gd name="f13" fmla="abs f4"/>
              <a:gd name="f14" fmla="abs f5"/>
              <a:gd name="f15" fmla="abs f6"/>
              <a:gd name="f16" fmla="val f7"/>
              <a:gd name="f17" fmla="val f8"/>
              <a:gd name="f18" fmla="*/ f9 f1 1"/>
              <a:gd name="f19" fmla="*/ f10 f1 1"/>
              <a:gd name="f20" fmla="*/ f11 f1 1"/>
              <a:gd name="f21" fmla="*/ f12 f1 1"/>
              <a:gd name="f22" fmla="?: f13 f4 1"/>
              <a:gd name="f23" fmla="?: f14 f5 1"/>
              <a:gd name="f24" fmla="?: f15 f6 1"/>
              <a:gd name="f25" fmla="*/ 5 f17 1"/>
              <a:gd name="f26" fmla="*/ f18 1 f3"/>
              <a:gd name="f27" fmla="*/ f19 1 f3"/>
              <a:gd name="f28" fmla="*/ f20 1 f3"/>
              <a:gd name="f29" fmla="*/ f21 1 f3"/>
              <a:gd name="f30" fmla="*/ f22 1 21600"/>
              <a:gd name="f31" fmla="*/ f23 1 21600"/>
              <a:gd name="f32" fmla="*/ 21600 f22 1"/>
              <a:gd name="f33" fmla="*/ 21600 f23 1"/>
              <a:gd name="f34" fmla="+- f26 0 f2"/>
              <a:gd name="f35" fmla="+- f27 0 f2"/>
              <a:gd name="f36" fmla="+- f28 0 f2"/>
              <a:gd name="f37" fmla="+- f29 0 f2"/>
              <a:gd name="f38" fmla="min f31 f30"/>
              <a:gd name="f39" fmla="*/ f32 1 f24"/>
              <a:gd name="f40" fmla="*/ f33 1 f24"/>
              <a:gd name="f41" fmla="val f39"/>
              <a:gd name="f42" fmla="val f40"/>
              <a:gd name="f43" fmla="*/ f16 f38 1"/>
              <a:gd name="f44" fmla="+- f42 0 f16"/>
              <a:gd name="f45" fmla="+- f41 0 f16"/>
              <a:gd name="f46" fmla="*/ f42 f38 1"/>
              <a:gd name="f47" fmla="*/ f41 f38 1"/>
              <a:gd name="f48" fmla="*/ f44 1 2"/>
              <a:gd name="f49" fmla="*/ f45 1 2"/>
              <a:gd name="f50" fmla="min f45 f44"/>
              <a:gd name="f51" fmla="*/ 100000 f45 1"/>
              <a:gd name="f52" fmla="+- f16 f48 0"/>
              <a:gd name="f53" fmla="+- f16 f49 0"/>
              <a:gd name="f54" fmla="*/ f51 1 f50"/>
              <a:gd name="f55" fmla="*/ f50 f17 1"/>
              <a:gd name="f56" fmla="*/ f55 1 200000"/>
              <a:gd name="f57" fmla="*/ f55 1 100000"/>
              <a:gd name="f58" fmla="*/ f25 1 f54"/>
              <a:gd name="f59" fmla="*/ f44 f53 1"/>
              <a:gd name="f60" fmla="*/ f53 f38 1"/>
              <a:gd name="f61" fmla="*/ f52 f38 1"/>
              <a:gd name="f62" fmla="+- f41 0 f56"/>
              <a:gd name="f63" fmla="+- f41 0 f57"/>
              <a:gd name="f64" fmla="+- 1 f58 0"/>
              <a:gd name="f65" fmla="*/ f59 1 f57"/>
              <a:gd name="f66" fmla="*/ f57 f38 1"/>
              <a:gd name="f67" fmla="*/ f56 f38 1"/>
              <a:gd name="f68" fmla="*/ f63 1 2"/>
              <a:gd name="f69" fmla="*/ f64 1 12"/>
              <a:gd name="f70" fmla="val f65"/>
              <a:gd name="f71" fmla="*/ f63 f38 1"/>
              <a:gd name="f72" fmla="*/ f62 f38 1"/>
              <a:gd name="f73" fmla="+- f41 0 f68"/>
              <a:gd name="f74" fmla="*/ f69 f45 1"/>
              <a:gd name="f75" fmla="*/ f69 f44 1"/>
              <a:gd name="f76" fmla="+- f42 0 f70"/>
              <a:gd name="f77" fmla="*/ f68 f38 1"/>
              <a:gd name="f78" fmla="*/ f70 f38 1"/>
              <a:gd name="f79" fmla="+- f41 0 f74"/>
              <a:gd name="f80" fmla="+- f42 0 f75"/>
              <a:gd name="f81" fmla="*/ f74 f38 1"/>
              <a:gd name="f82" fmla="*/ f75 f38 1"/>
              <a:gd name="f83" fmla="*/ f76 f38 1"/>
              <a:gd name="f84" fmla="*/ f73 f38 1"/>
              <a:gd name="f85" fmla="*/ f79 f38 1"/>
              <a:gd name="f86" fmla="*/ f80 f3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4">
                <a:pos x="f60" y="f83"/>
              </a:cxn>
              <a:cxn ang="f34">
                <a:pos x="f84" y="f43"/>
              </a:cxn>
              <a:cxn ang="f35">
                <a:pos x="f72" y="f61"/>
              </a:cxn>
              <a:cxn ang="f36">
                <a:pos x="f77" y="f46"/>
              </a:cxn>
              <a:cxn ang="f36">
                <a:pos x="f60" y="f78"/>
              </a:cxn>
              <a:cxn ang="f37">
                <a:pos x="f67" y="f61"/>
              </a:cxn>
            </a:cxnLst>
            <a:rect l="f81" t="f82" r="f85" b="f86"/>
            <a:pathLst>
              <a:path>
                <a:moveTo>
                  <a:pt x="f43" y="f46"/>
                </a:moveTo>
                <a:lnTo>
                  <a:pt x="f66" y="f43"/>
                </a:lnTo>
                <a:lnTo>
                  <a:pt x="f47" y="f43"/>
                </a:lnTo>
                <a:lnTo>
                  <a:pt x="f71" y="f46"/>
                </a:lnTo>
                <a:close/>
              </a:path>
            </a:pathLst>
          </a:custGeom>
          <a:solidFill>
            <a:srgbClr val="0F406B"/>
          </a:solidFill>
          <a:ln w="6345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F406B"/>
              </a:solidFill>
              <a:uFillTx/>
              <a:latin typeface="Calibri"/>
            </a:endParaRPr>
          </a:p>
        </p:txBody>
      </p:sp>
      <p:pic>
        <p:nvPicPr>
          <p:cNvPr id="3" name="Immagine 6" descr="cherubino_pant541.eps">
            <a:extLst>
              <a:ext uri="{FF2B5EF4-FFF2-40B4-BE49-F238E27FC236}">
                <a16:creationId xmlns:a16="http://schemas.microsoft.com/office/drawing/2014/main" id="{601407B0-0433-47E9-A08D-B1546BEC2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203" y="6376659"/>
            <a:ext cx="459458" cy="46906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Immagine 7" descr="logo_white.eps">
            <a:extLst>
              <a:ext uri="{FF2B5EF4-FFF2-40B4-BE49-F238E27FC236}">
                <a16:creationId xmlns:a16="http://schemas.microsoft.com/office/drawing/2014/main" id="{5AD29A7E-CA25-4D91-A70C-3BE3462E2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608" y="6502435"/>
            <a:ext cx="2395663" cy="22087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21F2731E-210F-45AA-A5F8-7AFDB6B47951}"/>
              </a:ext>
            </a:extLst>
          </p:cNvPr>
          <p:cNvSpPr txBox="1"/>
          <p:nvPr/>
        </p:nvSpPr>
        <p:spPr>
          <a:xfrm>
            <a:off x="2922573" y="0"/>
            <a:ext cx="6346854" cy="6463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Model</a:t>
            </a:r>
            <a:endParaRPr lang="it-IT" sz="36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2ED8E-D5A8-4222-8E75-86EA21803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D847-DEC0-4EAF-A430-AA9868A7C4D2}" type="slidenum">
              <a:rPr lang="it-IT" smtClean="0"/>
              <a:t>4</a:t>
            </a:fld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080A67-759B-45F1-818E-6662837C700C}"/>
                  </a:ext>
                </a:extLst>
              </p:cNvPr>
              <p:cNvSpPr txBox="1"/>
              <p:nvPr/>
            </p:nvSpPr>
            <p:spPr>
              <a:xfrm>
                <a:off x="6173665" y="786714"/>
                <a:ext cx="5403193" cy="1768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 can define parameters of the RRR :</a:t>
                </a:r>
              </a:p>
              <a:p>
                <a:r>
                  <a:rPr lang="en-US" dirty="0"/>
                  <a:t>	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𝑝𝑎𝑟𝑎𝑚𝑒𝑡𝑒𝑟𝑠</m:t>
                    </m:r>
                  </m:oMath>
                </a14:m>
                <a:r>
                  <a:rPr lang="en-US" b="0" dirty="0"/>
                  <a:t>	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𝑝𝑎𝑟𝑎𝑚𝑒𝑡𝑒𝑟𝑠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𝑒𝑠𝑡𝑖𝑚𝑎𝑡𝑖𝑜𝑛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𝑝𝑎𝑟𝑎𝑚𝑒𝑡𝑒𝑟𝑠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𝑒𝑟𝑟𝑜𝑟</m:t>
                    </m:r>
                  </m:oMath>
                </a14:m>
                <a:r>
                  <a:rPr lang="en-US" b="0" dirty="0"/>
                  <a:t>	</a:t>
                </a:r>
              </a:p>
              <a:p>
                <a:r>
                  <a:rPr lang="it-IT" dirty="0"/>
                  <a:t>	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080A67-759B-45F1-818E-6662837C7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665" y="786714"/>
                <a:ext cx="5403193" cy="1768626"/>
              </a:xfrm>
              <a:prstGeom prst="rect">
                <a:avLst/>
              </a:prstGeom>
              <a:blipFill>
                <a:blip r:embed="rId4"/>
                <a:stretch>
                  <a:fillRect l="-1016" t="-172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A4294F0-7BA8-476C-BADE-075ACCDBD3F8}"/>
              </a:ext>
            </a:extLst>
          </p:cNvPr>
          <p:cNvSpPr txBox="1"/>
          <p:nvPr/>
        </p:nvSpPr>
        <p:spPr>
          <a:xfrm>
            <a:off x="32557" y="2397182"/>
            <a:ext cx="11676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compute the </a:t>
            </a:r>
            <a:r>
              <a:rPr lang="en-US" b="1" dirty="0"/>
              <a:t>regressor</a:t>
            </a:r>
            <a:r>
              <a:rPr lang="en-US" dirty="0"/>
              <a:t> as :</a:t>
            </a:r>
            <a:endParaRPr lang="it-IT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D7598E8-A1CA-4635-9EF6-4C0B830F3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767" y="2785470"/>
            <a:ext cx="231457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AA60AEB-5DE7-4C2F-844E-E9B44650F1F8}"/>
                  </a:ext>
                </a:extLst>
              </p:cNvPr>
              <p:cNvSpPr txBox="1"/>
              <p:nvPr/>
            </p:nvSpPr>
            <p:spPr>
              <a:xfrm>
                <a:off x="528671" y="2976714"/>
                <a:ext cx="1343958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AA60AEB-5DE7-4C2F-844E-E9B44650F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71" y="2976714"/>
                <a:ext cx="1343958" cy="5266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D2F5EC6-BE9C-4D27-9EC4-A3FBAF88D9EF}"/>
                  </a:ext>
                </a:extLst>
              </p:cNvPr>
              <p:cNvSpPr txBox="1"/>
              <p:nvPr/>
            </p:nvSpPr>
            <p:spPr>
              <a:xfrm>
                <a:off x="6197112" y="2776869"/>
                <a:ext cx="5622681" cy="2869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Real robot parameters and the estimation of the robot differs of an unknow value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</m:acc>
                  </m:oMath>
                </a14:m>
                <a:r>
                  <a:rPr lang="it-IT" dirty="0"/>
                  <a:t> , we can </a:t>
                </a:r>
                <a:r>
                  <a:rPr lang="it-IT" b="1" dirty="0"/>
                  <a:t>adjust parameters </a:t>
                </a:r>
                <a:r>
                  <a:rPr lang="it-IT" dirty="0"/>
                  <a:t>estimation moving the robot and evaluating the effects.</a:t>
                </a:r>
              </a:p>
              <a:p>
                <a:endParaRPr lang="it-IT" dirty="0"/>
              </a:p>
              <a:p>
                <a:r>
                  <a:rPr lang="it-IT" b="1" dirty="0"/>
                  <a:t>The more the robot is moving the more parameters are adjust</a:t>
                </a:r>
                <a:r>
                  <a:rPr lang="it-IT" dirty="0"/>
                  <a:t> (if the movement of robot are chosen appropriately) .</a:t>
                </a:r>
              </a:p>
              <a:p>
                <a:endParaRPr lang="it-IT" dirty="0"/>
              </a:p>
              <a:p>
                <a:r>
                  <a:rPr lang="it-IT" dirty="0"/>
                  <a:t>The </a:t>
                </a:r>
                <a:r>
                  <a:rPr lang="it-IT" b="1" dirty="0"/>
                  <a:t>regressor</a:t>
                </a:r>
                <a:r>
                  <a:rPr lang="it-IT" dirty="0"/>
                  <a:t> maps the error in position and orientation in parameters variation.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D2F5EC6-BE9C-4D27-9EC4-A3FBAF88D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112" y="2776869"/>
                <a:ext cx="5622681" cy="2869183"/>
              </a:xfrm>
              <a:prstGeom prst="rect">
                <a:avLst/>
              </a:prstGeom>
              <a:blipFill>
                <a:blip r:embed="rId7"/>
                <a:stretch>
                  <a:fillRect l="-976" t="-1277" b="-255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3189AD39-6239-41E2-99E9-1A4D6738D5FB}"/>
              </a:ext>
            </a:extLst>
          </p:cNvPr>
          <p:cNvSpPr txBox="1"/>
          <p:nvPr/>
        </p:nvSpPr>
        <p:spPr>
          <a:xfrm>
            <a:off x="164443" y="671221"/>
            <a:ext cx="5931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identification we follow 3 steps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Choose </a:t>
            </a:r>
            <a:r>
              <a:rPr lang="en-US" b="1" dirty="0"/>
              <a:t>exiting trajectory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Following trajectory </a:t>
            </a:r>
            <a:r>
              <a:rPr lang="en-US" dirty="0"/>
              <a:t>using a controller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Mesure</a:t>
            </a:r>
            <a:r>
              <a:rPr lang="en-US" dirty="0"/>
              <a:t> q and </a:t>
            </a:r>
            <a:r>
              <a:rPr lang="en-US" b="1" dirty="0"/>
              <a:t>update parameters 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271605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ma 5">
            <a:extLst>
              <a:ext uri="{FF2B5EF4-FFF2-40B4-BE49-F238E27FC236}">
                <a16:creationId xmlns:a16="http://schemas.microsoft.com/office/drawing/2014/main" id="{B97B4400-0B93-4B48-B782-A523D0630BE2}"/>
              </a:ext>
            </a:extLst>
          </p:cNvPr>
          <p:cNvSpPr/>
          <p:nvPr/>
        </p:nvSpPr>
        <p:spPr>
          <a:xfrm>
            <a:off x="1285463" y="6376659"/>
            <a:ext cx="8472199" cy="481340"/>
          </a:xfrm>
          <a:custGeom>
            <a:avLst>
              <a:gd name="f8" fmla="val 25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25000"/>
              <a:gd name="f9" fmla="+- 0 0 -360"/>
              <a:gd name="f10" fmla="+- 0 0 -90"/>
              <a:gd name="f11" fmla="+- 0 0 -180"/>
              <a:gd name="f12" fmla="+- 0 0 -270"/>
              <a:gd name="f13" fmla="abs f4"/>
              <a:gd name="f14" fmla="abs f5"/>
              <a:gd name="f15" fmla="abs f6"/>
              <a:gd name="f16" fmla="val f7"/>
              <a:gd name="f17" fmla="val f8"/>
              <a:gd name="f18" fmla="*/ f9 f1 1"/>
              <a:gd name="f19" fmla="*/ f10 f1 1"/>
              <a:gd name="f20" fmla="*/ f11 f1 1"/>
              <a:gd name="f21" fmla="*/ f12 f1 1"/>
              <a:gd name="f22" fmla="?: f13 f4 1"/>
              <a:gd name="f23" fmla="?: f14 f5 1"/>
              <a:gd name="f24" fmla="?: f15 f6 1"/>
              <a:gd name="f25" fmla="*/ 5 f17 1"/>
              <a:gd name="f26" fmla="*/ f18 1 f3"/>
              <a:gd name="f27" fmla="*/ f19 1 f3"/>
              <a:gd name="f28" fmla="*/ f20 1 f3"/>
              <a:gd name="f29" fmla="*/ f21 1 f3"/>
              <a:gd name="f30" fmla="*/ f22 1 21600"/>
              <a:gd name="f31" fmla="*/ f23 1 21600"/>
              <a:gd name="f32" fmla="*/ 21600 f22 1"/>
              <a:gd name="f33" fmla="*/ 21600 f23 1"/>
              <a:gd name="f34" fmla="+- f26 0 f2"/>
              <a:gd name="f35" fmla="+- f27 0 f2"/>
              <a:gd name="f36" fmla="+- f28 0 f2"/>
              <a:gd name="f37" fmla="+- f29 0 f2"/>
              <a:gd name="f38" fmla="min f31 f30"/>
              <a:gd name="f39" fmla="*/ f32 1 f24"/>
              <a:gd name="f40" fmla="*/ f33 1 f24"/>
              <a:gd name="f41" fmla="val f39"/>
              <a:gd name="f42" fmla="val f40"/>
              <a:gd name="f43" fmla="*/ f16 f38 1"/>
              <a:gd name="f44" fmla="+- f42 0 f16"/>
              <a:gd name="f45" fmla="+- f41 0 f16"/>
              <a:gd name="f46" fmla="*/ f42 f38 1"/>
              <a:gd name="f47" fmla="*/ f41 f38 1"/>
              <a:gd name="f48" fmla="*/ f44 1 2"/>
              <a:gd name="f49" fmla="*/ f45 1 2"/>
              <a:gd name="f50" fmla="min f45 f44"/>
              <a:gd name="f51" fmla="*/ 100000 f45 1"/>
              <a:gd name="f52" fmla="+- f16 f48 0"/>
              <a:gd name="f53" fmla="+- f16 f49 0"/>
              <a:gd name="f54" fmla="*/ f51 1 f50"/>
              <a:gd name="f55" fmla="*/ f50 f17 1"/>
              <a:gd name="f56" fmla="*/ f55 1 200000"/>
              <a:gd name="f57" fmla="*/ f55 1 100000"/>
              <a:gd name="f58" fmla="*/ f25 1 f54"/>
              <a:gd name="f59" fmla="*/ f44 f53 1"/>
              <a:gd name="f60" fmla="*/ f53 f38 1"/>
              <a:gd name="f61" fmla="*/ f52 f38 1"/>
              <a:gd name="f62" fmla="+- f41 0 f56"/>
              <a:gd name="f63" fmla="+- f41 0 f57"/>
              <a:gd name="f64" fmla="+- 1 f58 0"/>
              <a:gd name="f65" fmla="*/ f59 1 f57"/>
              <a:gd name="f66" fmla="*/ f57 f38 1"/>
              <a:gd name="f67" fmla="*/ f56 f38 1"/>
              <a:gd name="f68" fmla="*/ f63 1 2"/>
              <a:gd name="f69" fmla="*/ f64 1 12"/>
              <a:gd name="f70" fmla="val f65"/>
              <a:gd name="f71" fmla="*/ f63 f38 1"/>
              <a:gd name="f72" fmla="*/ f62 f38 1"/>
              <a:gd name="f73" fmla="+- f41 0 f68"/>
              <a:gd name="f74" fmla="*/ f69 f45 1"/>
              <a:gd name="f75" fmla="*/ f69 f44 1"/>
              <a:gd name="f76" fmla="+- f42 0 f70"/>
              <a:gd name="f77" fmla="*/ f68 f38 1"/>
              <a:gd name="f78" fmla="*/ f70 f38 1"/>
              <a:gd name="f79" fmla="+- f41 0 f74"/>
              <a:gd name="f80" fmla="+- f42 0 f75"/>
              <a:gd name="f81" fmla="*/ f74 f38 1"/>
              <a:gd name="f82" fmla="*/ f75 f38 1"/>
              <a:gd name="f83" fmla="*/ f76 f38 1"/>
              <a:gd name="f84" fmla="*/ f73 f38 1"/>
              <a:gd name="f85" fmla="*/ f79 f38 1"/>
              <a:gd name="f86" fmla="*/ f80 f3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4">
                <a:pos x="f60" y="f83"/>
              </a:cxn>
              <a:cxn ang="f34">
                <a:pos x="f84" y="f43"/>
              </a:cxn>
              <a:cxn ang="f35">
                <a:pos x="f72" y="f61"/>
              </a:cxn>
              <a:cxn ang="f36">
                <a:pos x="f77" y="f46"/>
              </a:cxn>
              <a:cxn ang="f36">
                <a:pos x="f60" y="f78"/>
              </a:cxn>
              <a:cxn ang="f37">
                <a:pos x="f67" y="f61"/>
              </a:cxn>
            </a:cxnLst>
            <a:rect l="f81" t="f82" r="f85" b="f86"/>
            <a:pathLst>
              <a:path>
                <a:moveTo>
                  <a:pt x="f43" y="f46"/>
                </a:moveTo>
                <a:lnTo>
                  <a:pt x="f66" y="f43"/>
                </a:lnTo>
                <a:lnTo>
                  <a:pt x="f47" y="f43"/>
                </a:lnTo>
                <a:lnTo>
                  <a:pt x="f71" y="f46"/>
                </a:lnTo>
                <a:close/>
              </a:path>
            </a:pathLst>
          </a:custGeom>
          <a:solidFill>
            <a:srgbClr val="0F406B"/>
          </a:solidFill>
          <a:ln w="6345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F406B"/>
              </a:solidFill>
              <a:uFillTx/>
              <a:latin typeface="Calibri"/>
            </a:endParaRPr>
          </a:p>
        </p:txBody>
      </p:sp>
      <p:pic>
        <p:nvPicPr>
          <p:cNvPr id="3" name="Immagine 6" descr="cherubino_pant541.eps">
            <a:extLst>
              <a:ext uri="{FF2B5EF4-FFF2-40B4-BE49-F238E27FC236}">
                <a16:creationId xmlns:a16="http://schemas.microsoft.com/office/drawing/2014/main" id="{601407B0-0433-47E9-A08D-B1546BEC2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203" y="6376659"/>
            <a:ext cx="459458" cy="46906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Immagine 7" descr="logo_white.eps">
            <a:extLst>
              <a:ext uri="{FF2B5EF4-FFF2-40B4-BE49-F238E27FC236}">
                <a16:creationId xmlns:a16="http://schemas.microsoft.com/office/drawing/2014/main" id="{5AD29A7E-CA25-4D91-A70C-3BE3462E2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608" y="6502435"/>
            <a:ext cx="2395663" cy="22087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21F2731E-210F-45AA-A5F8-7AFDB6B47951}"/>
              </a:ext>
            </a:extLst>
          </p:cNvPr>
          <p:cNvSpPr txBox="1"/>
          <p:nvPr/>
        </p:nvSpPr>
        <p:spPr>
          <a:xfrm>
            <a:off x="2922573" y="0"/>
            <a:ext cx="6346854" cy="6463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Trajectory</a:t>
            </a:r>
            <a:endParaRPr lang="it-IT" sz="36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2ED8E-D5A8-4222-8E75-86EA21803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D847-DEC0-4EAF-A430-AA9868A7C4D2}" type="slidenum">
              <a:rPr lang="it-IT" smtClean="0"/>
              <a:t>5</a:t>
            </a:fld>
            <a:endParaRPr lang="it-IT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6D06E79E-105D-4AD0-87A2-DB7410062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712" y="1521625"/>
            <a:ext cx="3133056" cy="35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1B091CF9-2D64-4A76-B1AF-8ADCBB67B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712" y="2017176"/>
            <a:ext cx="3309818" cy="35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DAE272-7972-4DD5-A1E4-17FFE74D949E}"/>
              </a:ext>
            </a:extLst>
          </p:cNvPr>
          <p:cNvSpPr txBox="1"/>
          <p:nvPr/>
        </p:nvSpPr>
        <p:spPr>
          <a:xfrm>
            <a:off x="202223" y="646331"/>
            <a:ext cx="11632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to chose the </a:t>
            </a:r>
            <a:r>
              <a:rPr lang="en-US" b="1" dirty="0"/>
              <a:t>trajectory</a:t>
            </a:r>
            <a:r>
              <a:rPr lang="en-US" dirty="0"/>
              <a:t> we want follow using end effector of RRR. So following trajectory are chosen :</a:t>
            </a:r>
            <a:endParaRPr lang="it-IT" dirty="0"/>
          </a:p>
        </p:txBody>
      </p:sp>
      <p:pic>
        <p:nvPicPr>
          <p:cNvPr id="11" name="Picture 10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3FB76303-27A2-4D36-9E0C-9A120412C9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018" y="1001513"/>
            <a:ext cx="6200841" cy="465063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9F5CC80-C37C-4A3C-9835-47AB292D7629}"/>
              </a:ext>
            </a:extLst>
          </p:cNvPr>
          <p:cNvSpPr txBox="1"/>
          <p:nvPr/>
        </p:nvSpPr>
        <p:spPr>
          <a:xfrm>
            <a:off x="307731" y="2655277"/>
            <a:ext cx="5081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trajectory is chosen to be “rich” in terms of identification. Complicated trajectory performs better results compared to simple trajectory .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104BC63-65D4-42C1-A70F-2B7F21752FD3}"/>
                  </a:ext>
                </a:extLst>
              </p:cNvPr>
              <p:cNvSpPr txBox="1"/>
              <p:nvPr/>
            </p:nvSpPr>
            <p:spPr>
              <a:xfrm>
                <a:off x="1821568" y="4303122"/>
                <a:ext cx="2054280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𝑑𝑒𝑠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104BC63-65D4-42C1-A70F-2B7F21752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568" y="4303122"/>
                <a:ext cx="2054280" cy="299313"/>
              </a:xfrm>
              <a:prstGeom prst="rect">
                <a:avLst/>
              </a:prstGeom>
              <a:blipFill>
                <a:blip r:embed="rId7"/>
                <a:stretch>
                  <a:fillRect l="-3561" t="-2041" r="-3858" b="-2857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651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ma 5">
            <a:extLst>
              <a:ext uri="{FF2B5EF4-FFF2-40B4-BE49-F238E27FC236}">
                <a16:creationId xmlns:a16="http://schemas.microsoft.com/office/drawing/2014/main" id="{B97B4400-0B93-4B48-B782-A523D0630BE2}"/>
              </a:ext>
            </a:extLst>
          </p:cNvPr>
          <p:cNvSpPr/>
          <p:nvPr/>
        </p:nvSpPr>
        <p:spPr>
          <a:xfrm>
            <a:off x="1285463" y="6376659"/>
            <a:ext cx="8472199" cy="481340"/>
          </a:xfrm>
          <a:custGeom>
            <a:avLst>
              <a:gd name="f8" fmla="val 25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25000"/>
              <a:gd name="f9" fmla="+- 0 0 -360"/>
              <a:gd name="f10" fmla="+- 0 0 -90"/>
              <a:gd name="f11" fmla="+- 0 0 -180"/>
              <a:gd name="f12" fmla="+- 0 0 -270"/>
              <a:gd name="f13" fmla="abs f4"/>
              <a:gd name="f14" fmla="abs f5"/>
              <a:gd name="f15" fmla="abs f6"/>
              <a:gd name="f16" fmla="val f7"/>
              <a:gd name="f17" fmla="val f8"/>
              <a:gd name="f18" fmla="*/ f9 f1 1"/>
              <a:gd name="f19" fmla="*/ f10 f1 1"/>
              <a:gd name="f20" fmla="*/ f11 f1 1"/>
              <a:gd name="f21" fmla="*/ f12 f1 1"/>
              <a:gd name="f22" fmla="?: f13 f4 1"/>
              <a:gd name="f23" fmla="?: f14 f5 1"/>
              <a:gd name="f24" fmla="?: f15 f6 1"/>
              <a:gd name="f25" fmla="*/ 5 f17 1"/>
              <a:gd name="f26" fmla="*/ f18 1 f3"/>
              <a:gd name="f27" fmla="*/ f19 1 f3"/>
              <a:gd name="f28" fmla="*/ f20 1 f3"/>
              <a:gd name="f29" fmla="*/ f21 1 f3"/>
              <a:gd name="f30" fmla="*/ f22 1 21600"/>
              <a:gd name="f31" fmla="*/ f23 1 21600"/>
              <a:gd name="f32" fmla="*/ 21600 f22 1"/>
              <a:gd name="f33" fmla="*/ 21600 f23 1"/>
              <a:gd name="f34" fmla="+- f26 0 f2"/>
              <a:gd name="f35" fmla="+- f27 0 f2"/>
              <a:gd name="f36" fmla="+- f28 0 f2"/>
              <a:gd name="f37" fmla="+- f29 0 f2"/>
              <a:gd name="f38" fmla="min f31 f30"/>
              <a:gd name="f39" fmla="*/ f32 1 f24"/>
              <a:gd name="f40" fmla="*/ f33 1 f24"/>
              <a:gd name="f41" fmla="val f39"/>
              <a:gd name="f42" fmla="val f40"/>
              <a:gd name="f43" fmla="*/ f16 f38 1"/>
              <a:gd name="f44" fmla="+- f42 0 f16"/>
              <a:gd name="f45" fmla="+- f41 0 f16"/>
              <a:gd name="f46" fmla="*/ f42 f38 1"/>
              <a:gd name="f47" fmla="*/ f41 f38 1"/>
              <a:gd name="f48" fmla="*/ f44 1 2"/>
              <a:gd name="f49" fmla="*/ f45 1 2"/>
              <a:gd name="f50" fmla="min f45 f44"/>
              <a:gd name="f51" fmla="*/ 100000 f45 1"/>
              <a:gd name="f52" fmla="+- f16 f48 0"/>
              <a:gd name="f53" fmla="+- f16 f49 0"/>
              <a:gd name="f54" fmla="*/ f51 1 f50"/>
              <a:gd name="f55" fmla="*/ f50 f17 1"/>
              <a:gd name="f56" fmla="*/ f55 1 200000"/>
              <a:gd name="f57" fmla="*/ f55 1 100000"/>
              <a:gd name="f58" fmla="*/ f25 1 f54"/>
              <a:gd name="f59" fmla="*/ f44 f53 1"/>
              <a:gd name="f60" fmla="*/ f53 f38 1"/>
              <a:gd name="f61" fmla="*/ f52 f38 1"/>
              <a:gd name="f62" fmla="+- f41 0 f56"/>
              <a:gd name="f63" fmla="+- f41 0 f57"/>
              <a:gd name="f64" fmla="+- 1 f58 0"/>
              <a:gd name="f65" fmla="*/ f59 1 f57"/>
              <a:gd name="f66" fmla="*/ f57 f38 1"/>
              <a:gd name="f67" fmla="*/ f56 f38 1"/>
              <a:gd name="f68" fmla="*/ f63 1 2"/>
              <a:gd name="f69" fmla="*/ f64 1 12"/>
              <a:gd name="f70" fmla="val f65"/>
              <a:gd name="f71" fmla="*/ f63 f38 1"/>
              <a:gd name="f72" fmla="*/ f62 f38 1"/>
              <a:gd name="f73" fmla="+- f41 0 f68"/>
              <a:gd name="f74" fmla="*/ f69 f45 1"/>
              <a:gd name="f75" fmla="*/ f69 f44 1"/>
              <a:gd name="f76" fmla="+- f42 0 f70"/>
              <a:gd name="f77" fmla="*/ f68 f38 1"/>
              <a:gd name="f78" fmla="*/ f70 f38 1"/>
              <a:gd name="f79" fmla="+- f41 0 f74"/>
              <a:gd name="f80" fmla="+- f42 0 f75"/>
              <a:gd name="f81" fmla="*/ f74 f38 1"/>
              <a:gd name="f82" fmla="*/ f75 f38 1"/>
              <a:gd name="f83" fmla="*/ f76 f38 1"/>
              <a:gd name="f84" fmla="*/ f73 f38 1"/>
              <a:gd name="f85" fmla="*/ f79 f38 1"/>
              <a:gd name="f86" fmla="*/ f80 f3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4">
                <a:pos x="f60" y="f83"/>
              </a:cxn>
              <a:cxn ang="f34">
                <a:pos x="f84" y="f43"/>
              </a:cxn>
              <a:cxn ang="f35">
                <a:pos x="f72" y="f61"/>
              </a:cxn>
              <a:cxn ang="f36">
                <a:pos x="f77" y="f46"/>
              </a:cxn>
              <a:cxn ang="f36">
                <a:pos x="f60" y="f78"/>
              </a:cxn>
              <a:cxn ang="f37">
                <a:pos x="f67" y="f61"/>
              </a:cxn>
            </a:cxnLst>
            <a:rect l="f81" t="f82" r="f85" b="f86"/>
            <a:pathLst>
              <a:path>
                <a:moveTo>
                  <a:pt x="f43" y="f46"/>
                </a:moveTo>
                <a:lnTo>
                  <a:pt x="f66" y="f43"/>
                </a:lnTo>
                <a:lnTo>
                  <a:pt x="f47" y="f43"/>
                </a:lnTo>
                <a:lnTo>
                  <a:pt x="f71" y="f46"/>
                </a:lnTo>
                <a:close/>
              </a:path>
            </a:pathLst>
          </a:custGeom>
          <a:solidFill>
            <a:srgbClr val="0F406B"/>
          </a:solidFill>
          <a:ln w="6345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F406B"/>
              </a:solidFill>
              <a:uFillTx/>
              <a:latin typeface="Calibri"/>
            </a:endParaRPr>
          </a:p>
        </p:txBody>
      </p:sp>
      <p:pic>
        <p:nvPicPr>
          <p:cNvPr id="3" name="Immagine 6" descr="cherubino_pant541.eps">
            <a:extLst>
              <a:ext uri="{FF2B5EF4-FFF2-40B4-BE49-F238E27FC236}">
                <a16:creationId xmlns:a16="http://schemas.microsoft.com/office/drawing/2014/main" id="{601407B0-0433-47E9-A08D-B1546BEC2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203" y="6376659"/>
            <a:ext cx="459458" cy="46906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Immagine 7" descr="logo_white.eps">
            <a:extLst>
              <a:ext uri="{FF2B5EF4-FFF2-40B4-BE49-F238E27FC236}">
                <a16:creationId xmlns:a16="http://schemas.microsoft.com/office/drawing/2014/main" id="{5AD29A7E-CA25-4D91-A70C-3BE3462E2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608" y="6502435"/>
            <a:ext cx="2395663" cy="22087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21F2731E-210F-45AA-A5F8-7AFDB6B47951}"/>
              </a:ext>
            </a:extLst>
          </p:cNvPr>
          <p:cNvSpPr txBox="1"/>
          <p:nvPr/>
        </p:nvSpPr>
        <p:spPr>
          <a:xfrm>
            <a:off x="2922573" y="0"/>
            <a:ext cx="6346854" cy="6463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dirty="0">
                <a:solidFill>
                  <a:srgbClr val="000000"/>
                </a:solidFill>
                <a:latin typeface="Calibri"/>
              </a:rPr>
              <a:t>Identification</a:t>
            </a:r>
            <a:endParaRPr lang="it-IT" sz="36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2ED8E-D5A8-4222-8E75-86EA21803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D847-DEC0-4EAF-A430-AA9868A7C4D2}" type="slidenum">
              <a:rPr lang="it-IT" smtClean="0"/>
              <a:t>6</a:t>
            </a:fld>
            <a:endParaRPr lang="it-I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1FB259-7C69-4F59-AC68-75B67A23E03A}"/>
              </a:ext>
            </a:extLst>
          </p:cNvPr>
          <p:cNvSpPr txBox="1"/>
          <p:nvPr/>
        </p:nvSpPr>
        <p:spPr>
          <a:xfrm>
            <a:off x="149469" y="646331"/>
            <a:ext cx="1172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define a </a:t>
            </a:r>
            <a:r>
              <a:rPr lang="en-US" b="1" dirty="0"/>
              <a:t>controller</a:t>
            </a:r>
            <a:r>
              <a:rPr lang="en-US" dirty="0"/>
              <a:t> for the planar RRR :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E9EA96-84D6-4859-BCCD-B8E16FE6E8C0}"/>
                  </a:ext>
                </a:extLst>
              </p:cNvPr>
              <p:cNvSpPr txBox="1"/>
              <p:nvPr/>
            </p:nvSpPr>
            <p:spPr>
              <a:xfrm>
                <a:off x="149469" y="1109278"/>
                <a:ext cx="5020407" cy="3667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acc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E9EA96-84D6-4859-BCCD-B8E16FE6E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69" y="1109278"/>
                <a:ext cx="5020407" cy="366767"/>
              </a:xfrm>
              <a:prstGeom prst="rect">
                <a:avLst/>
              </a:prstGeom>
              <a:blipFill>
                <a:blip r:embed="rId4"/>
                <a:stretch>
                  <a:fillRect t="-3333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5DBCC01-79DF-4DF5-9691-932B5A1BF701}"/>
                  </a:ext>
                </a:extLst>
              </p:cNvPr>
              <p:cNvSpPr txBox="1"/>
              <p:nvPr/>
            </p:nvSpPr>
            <p:spPr>
              <a:xfrm>
                <a:off x="4862920" y="1000187"/>
                <a:ext cx="13162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5DBCC01-79DF-4DF5-9691-932B5A1BF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920" y="1000187"/>
                <a:ext cx="1316258" cy="276999"/>
              </a:xfrm>
              <a:prstGeom prst="rect">
                <a:avLst/>
              </a:prstGeom>
              <a:blipFill>
                <a:blip r:embed="rId5"/>
                <a:stretch>
                  <a:fillRect l="-2315" t="-2174" b="-3260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BF22C8E-4B8F-4FFF-8CA4-EC014803DE63}"/>
              </a:ext>
            </a:extLst>
          </p:cNvPr>
          <p:cNvSpPr txBox="1"/>
          <p:nvPr/>
        </p:nvSpPr>
        <p:spPr>
          <a:xfrm>
            <a:off x="149469" y="2414395"/>
            <a:ext cx="6137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we can define a </a:t>
            </a:r>
            <a:r>
              <a:rPr lang="en-US" b="1" dirty="0"/>
              <a:t>parameters update rule </a:t>
            </a:r>
            <a:r>
              <a:rPr lang="en-US" dirty="0"/>
              <a:t>: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0F61C86-9FDD-4D23-A362-DA8C61DA3977}"/>
                  </a:ext>
                </a:extLst>
              </p:cNvPr>
              <p:cNvSpPr txBox="1"/>
              <p:nvPr/>
            </p:nvSpPr>
            <p:spPr>
              <a:xfrm>
                <a:off x="1194480" y="2804036"/>
                <a:ext cx="1384482" cy="3311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</m:acc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0F61C86-9FDD-4D23-A362-DA8C61DA3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480" y="2804036"/>
                <a:ext cx="1384482" cy="331181"/>
              </a:xfrm>
              <a:prstGeom prst="rect">
                <a:avLst/>
              </a:prstGeom>
              <a:blipFill>
                <a:blip r:embed="rId6"/>
                <a:stretch>
                  <a:fillRect l="-3965" t="-12963" r="-1762" b="-222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 descr="Diagram&#10;&#10;Description automatically generated">
            <a:extLst>
              <a:ext uri="{FF2B5EF4-FFF2-40B4-BE49-F238E27FC236}">
                <a16:creationId xmlns:a16="http://schemas.microsoft.com/office/drawing/2014/main" id="{91051EF3-68A4-4206-9ED8-67839FBCDD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937" y="646331"/>
            <a:ext cx="5333333" cy="40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0CCB137-014B-40B5-915E-9262A2A95AFC}"/>
                  </a:ext>
                </a:extLst>
              </p:cNvPr>
              <p:cNvSpPr txBox="1"/>
              <p:nvPr/>
            </p:nvSpPr>
            <p:spPr>
              <a:xfrm>
                <a:off x="149469" y="3854776"/>
                <a:ext cx="65151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update of parameters and inverse kinematics algorithm can</a:t>
                </a:r>
              </a:p>
              <a:p>
                <a:r>
                  <a:rPr lang="en-US" dirty="0"/>
                  <a:t>guarantee convergence of parameters to real parameters and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  </m:t>
                    </m:r>
                  </m:oMath>
                </a14:m>
                <a:r>
                  <a:rPr lang="en-US" dirty="0"/>
                  <a:t>to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𝑑𝑒𝑠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0CCB137-014B-40B5-915E-9262A2A95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69" y="3854776"/>
                <a:ext cx="6515100" cy="923330"/>
              </a:xfrm>
              <a:prstGeom prst="rect">
                <a:avLst/>
              </a:prstGeom>
              <a:blipFill>
                <a:blip r:embed="rId8"/>
                <a:stretch>
                  <a:fillRect l="-843" t="-3289" b="-92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FE0AD7-F773-489D-9B6E-8F701D7AD1E1}"/>
                  </a:ext>
                </a:extLst>
              </p:cNvPr>
              <p:cNvSpPr txBox="1"/>
              <p:nvPr/>
            </p:nvSpPr>
            <p:spPr>
              <a:xfrm>
                <a:off x="2513136" y="1281139"/>
                <a:ext cx="6097464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𝑑𝑒𝑠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FE0AD7-F773-489D-9B6E-8F701D7AD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136" y="1281139"/>
                <a:ext cx="6097464" cy="391646"/>
              </a:xfrm>
              <a:prstGeom prst="rect">
                <a:avLst/>
              </a:prstGeom>
              <a:blipFill>
                <a:blip r:embed="rId9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947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4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ma 5">
            <a:extLst>
              <a:ext uri="{FF2B5EF4-FFF2-40B4-BE49-F238E27FC236}">
                <a16:creationId xmlns:a16="http://schemas.microsoft.com/office/drawing/2014/main" id="{B97B4400-0B93-4B48-B782-A523D0630BE2}"/>
              </a:ext>
            </a:extLst>
          </p:cNvPr>
          <p:cNvSpPr/>
          <p:nvPr/>
        </p:nvSpPr>
        <p:spPr>
          <a:xfrm>
            <a:off x="1285463" y="6376659"/>
            <a:ext cx="8472199" cy="481340"/>
          </a:xfrm>
          <a:custGeom>
            <a:avLst>
              <a:gd name="f8" fmla="val 25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25000"/>
              <a:gd name="f9" fmla="+- 0 0 -360"/>
              <a:gd name="f10" fmla="+- 0 0 -90"/>
              <a:gd name="f11" fmla="+- 0 0 -180"/>
              <a:gd name="f12" fmla="+- 0 0 -270"/>
              <a:gd name="f13" fmla="abs f4"/>
              <a:gd name="f14" fmla="abs f5"/>
              <a:gd name="f15" fmla="abs f6"/>
              <a:gd name="f16" fmla="val f7"/>
              <a:gd name="f17" fmla="val f8"/>
              <a:gd name="f18" fmla="*/ f9 f1 1"/>
              <a:gd name="f19" fmla="*/ f10 f1 1"/>
              <a:gd name="f20" fmla="*/ f11 f1 1"/>
              <a:gd name="f21" fmla="*/ f12 f1 1"/>
              <a:gd name="f22" fmla="?: f13 f4 1"/>
              <a:gd name="f23" fmla="?: f14 f5 1"/>
              <a:gd name="f24" fmla="?: f15 f6 1"/>
              <a:gd name="f25" fmla="*/ 5 f17 1"/>
              <a:gd name="f26" fmla="*/ f18 1 f3"/>
              <a:gd name="f27" fmla="*/ f19 1 f3"/>
              <a:gd name="f28" fmla="*/ f20 1 f3"/>
              <a:gd name="f29" fmla="*/ f21 1 f3"/>
              <a:gd name="f30" fmla="*/ f22 1 21600"/>
              <a:gd name="f31" fmla="*/ f23 1 21600"/>
              <a:gd name="f32" fmla="*/ 21600 f22 1"/>
              <a:gd name="f33" fmla="*/ 21600 f23 1"/>
              <a:gd name="f34" fmla="+- f26 0 f2"/>
              <a:gd name="f35" fmla="+- f27 0 f2"/>
              <a:gd name="f36" fmla="+- f28 0 f2"/>
              <a:gd name="f37" fmla="+- f29 0 f2"/>
              <a:gd name="f38" fmla="min f31 f30"/>
              <a:gd name="f39" fmla="*/ f32 1 f24"/>
              <a:gd name="f40" fmla="*/ f33 1 f24"/>
              <a:gd name="f41" fmla="val f39"/>
              <a:gd name="f42" fmla="val f40"/>
              <a:gd name="f43" fmla="*/ f16 f38 1"/>
              <a:gd name="f44" fmla="+- f42 0 f16"/>
              <a:gd name="f45" fmla="+- f41 0 f16"/>
              <a:gd name="f46" fmla="*/ f42 f38 1"/>
              <a:gd name="f47" fmla="*/ f41 f38 1"/>
              <a:gd name="f48" fmla="*/ f44 1 2"/>
              <a:gd name="f49" fmla="*/ f45 1 2"/>
              <a:gd name="f50" fmla="min f45 f44"/>
              <a:gd name="f51" fmla="*/ 100000 f45 1"/>
              <a:gd name="f52" fmla="+- f16 f48 0"/>
              <a:gd name="f53" fmla="+- f16 f49 0"/>
              <a:gd name="f54" fmla="*/ f51 1 f50"/>
              <a:gd name="f55" fmla="*/ f50 f17 1"/>
              <a:gd name="f56" fmla="*/ f55 1 200000"/>
              <a:gd name="f57" fmla="*/ f55 1 100000"/>
              <a:gd name="f58" fmla="*/ f25 1 f54"/>
              <a:gd name="f59" fmla="*/ f44 f53 1"/>
              <a:gd name="f60" fmla="*/ f53 f38 1"/>
              <a:gd name="f61" fmla="*/ f52 f38 1"/>
              <a:gd name="f62" fmla="+- f41 0 f56"/>
              <a:gd name="f63" fmla="+- f41 0 f57"/>
              <a:gd name="f64" fmla="+- 1 f58 0"/>
              <a:gd name="f65" fmla="*/ f59 1 f57"/>
              <a:gd name="f66" fmla="*/ f57 f38 1"/>
              <a:gd name="f67" fmla="*/ f56 f38 1"/>
              <a:gd name="f68" fmla="*/ f63 1 2"/>
              <a:gd name="f69" fmla="*/ f64 1 12"/>
              <a:gd name="f70" fmla="val f65"/>
              <a:gd name="f71" fmla="*/ f63 f38 1"/>
              <a:gd name="f72" fmla="*/ f62 f38 1"/>
              <a:gd name="f73" fmla="+- f41 0 f68"/>
              <a:gd name="f74" fmla="*/ f69 f45 1"/>
              <a:gd name="f75" fmla="*/ f69 f44 1"/>
              <a:gd name="f76" fmla="+- f42 0 f70"/>
              <a:gd name="f77" fmla="*/ f68 f38 1"/>
              <a:gd name="f78" fmla="*/ f70 f38 1"/>
              <a:gd name="f79" fmla="+- f41 0 f74"/>
              <a:gd name="f80" fmla="+- f42 0 f75"/>
              <a:gd name="f81" fmla="*/ f74 f38 1"/>
              <a:gd name="f82" fmla="*/ f75 f38 1"/>
              <a:gd name="f83" fmla="*/ f76 f38 1"/>
              <a:gd name="f84" fmla="*/ f73 f38 1"/>
              <a:gd name="f85" fmla="*/ f79 f38 1"/>
              <a:gd name="f86" fmla="*/ f80 f3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4">
                <a:pos x="f60" y="f83"/>
              </a:cxn>
              <a:cxn ang="f34">
                <a:pos x="f84" y="f43"/>
              </a:cxn>
              <a:cxn ang="f35">
                <a:pos x="f72" y="f61"/>
              </a:cxn>
              <a:cxn ang="f36">
                <a:pos x="f77" y="f46"/>
              </a:cxn>
              <a:cxn ang="f36">
                <a:pos x="f60" y="f78"/>
              </a:cxn>
              <a:cxn ang="f37">
                <a:pos x="f67" y="f61"/>
              </a:cxn>
            </a:cxnLst>
            <a:rect l="f81" t="f82" r="f85" b="f86"/>
            <a:pathLst>
              <a:path>
                <a:moveTo>
                  <a:pt x="f43" y="f46"/>
                </a:moveTo>
                <a:lnTo>
                  <a:pt x="f66" y="f43"/>
                </a:lnTo>
                <a:lnTo>
                  <a:pt x="f47" y="f43"/>
                </a:lnTo>
                <a:lnTo>
                  <a:pt x="f71" y="f46"/>
                </a:lnTo>
                <a:close/>
              </a:path>
            </a:pathLst>
          </a:custGeom>
          <a:solidFill>
            <a:srgbClr val="0F406B"/>
          </a:solidFill>
          <a:ln w="6345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F406B"/>
              </a:solidFill>
              <a:uFillTx/>
              <a:latin typeface="Calibri"/>
            </a:endParaRPr>
          </a:p>
        </p:txBody>
      </p:sp>
      <p:pic>
        <p:nvPicPr>
          <p:cNvPr id="3" name="Immagine 6" descr="cherubino_pant541.eps">
            <a:extLst>
              <a:ext uri="{FF2B5EF4-FFF2-40B4-BE49-F238E27FC236}">
                <a16:creationId xmlns:a16="http://schemas.microsoft.com/office/drawing/2014/main" id="{601407B0-0433-47E9-A08D-B1546BEC2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203" y="6376659"/>
            <a:ext cx="459458" cy="46906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Immagine 7" descr="logo_white.eps">
            <a:extLst>
              <a:ext uri="{FF2B5EF4-FFF2-40B4-BE49-F238E27FC236}">
                <a16:creationId xmlns:a16="http://schemas.microsoft.com/office/drawing/2014/main" id="{5AD29A7E-CA25-4D91-A70C-3BE3462E2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608" y="6502435"/>
            <a:ext cx="2395663" cy="22087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21F2731E-210F-45AA-A5F8-7AFDB6B47951}"/>
              </a:ext>
            </a:extLst>
          </p:cNvPr>
          <p:cNvSpPr txBox="1"/>
          <p:nvPr/>
        </p:nvSpPr>
        <p:spPr>
          <a:xfrm>
            <a:off x="2922573" y="0"/>
            <a:ext cx="6346854" cy="6463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dirty="0">
                <a:solidFill>
                  <a:srgbClr val="000000"/>
                </a:solidFill>
                <a:latin typeface="Calibri"/>
              </a:rPr>
              <a:t>Identification</a:t>
            </a:r>
            <a:endParaRPr lang="it-IT" sz="36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2ED8E-D5A8-4222-8E75-86EA21803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D847-DEC0-4EAF-A430-AA9868A7C4D2}" type="slidenum">
              <a:rPr lang="it-IT" smtClean="0"/>
              <a:t>7</a:t>
            </a:fld>
            <a:endParaRPr lang="it-I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067A9E-B7CA-45E5-AD38-1856AB6B7450}"/>
              </a:ext>
            </a:extLst>
          </p:cNvPr>
          <p:cNvSpPr txBox="1"/>
          <p:nvPr/>
        </p:nvSpPr>
        <p:spPr>
          <a:xfrm>
            <a:off x="0" y="666640"/>
            <a:ext cx="11684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observe </a:t>
            </a:r>
            <a:r>
              <a:rPr lang="en-US" b="1" dirty="0" err="1"/>
              <a:t>convercence</a:t>
            </a:r>
            <a:r>
              <a:rPr lang="en-US" dirty="0"/>
              <a:t> of estimation of lengths of the three section of the RRR to real lengths. In black we have robot estimation and in blue real robot lengths. </a:t>
            </a:r>
            <a:endParaRPr lang="it-IT" dirty="0"/>
          </a:p>
        </p:txBody>
      </p:sp>
      <p:pic>
        <p:nvPicPr>
          <p:cNvPr id="12" name="Picture 11" descr="A picture containing indoor&#10;&#10;Description automatically generated">
            <a:extLst>
              <a:ext uri="{FF2B5EF4-FFF2-40B4-BE49-F238E27FC236}">
                <a16:creationId xmlns:a16="http://schemas.microsoft.com/office/drawing/2014/main" id="{19391418-1054-41FC-BF40-32A6FE6122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2" t="4291" r="5274" b="3858"/>
          <a:stretch/>
        </p:blipFill>
        <p:spPr>
          <a:xfrm>
            <a:off x="89395" y="3070993"/>
            <a:ext cx="3328758" cy="2537367"/>
          </a:xfrm>
          <a:prstGeom prst="rect">
            <a:avLst/>
          </a:prstGeom>
        </p:spPr>
      </p:pic>
      <p:pic>
        <p:nvPicPr>
          <p:cNvPr id="15" name="Picture 14" descr="Chart&#10;&#10;Description automatically generated with low confidence">
            <a:extLst>
              <a:ext uri="{FF2B5EF4-FFF2-40B4-BE49-F238E27FC236}">
                <a16:creationId xmlns:a16="http://schemas.microsoft.com/office/drawing/2014/main" id="{2CD0233D-FFA9-4641-895F-142155ADA1C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0" t="3327" r="5195" b="4062"/>
          <a:stretch/>
        </p:blipFill>
        <p:spPr>
          <a:xfrm>
            <a:off x="3949041" y="2868983"/>
            <a:ext cx="3420208" cy="2717595"/>
          </a:xfrm>
          <a:prstGeom prst="rect">
            <a:avLst/>
          </a:prstGeom>
        </p:spPr>
      </p:pic>
      <p:pic>
        <p:nvPicPr>
          <p:cNvPr id="18" name="Picture 17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FD51417E-19FB-49AF-86DE-631C95062CC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3687" r="7982" b="3733"/>
          <a:stretch/>
        </p:blipFill>
        <p:spPr>
          <a:xfrm>
            <a:off x="8066208" y="2785094"/>
            <a:ext cx="3420208" cy="287508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6C2E041-8374-442C-80BC-9FB5B238CF3C}"/>
              </a:ext>
            </a:extLst>
          </p:cNvPr>
          <p:cNvSpPr txBox="1"/>
          <p:nvPr/>
        </p:nvSpPr>
        <p:spPr>
          <a:xfrm>
            <a:off x="1285463" y="5660179"/>
            <a:ext cx="134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 = 1s</a:t>
            </a:r>
            <a:endParaRPr lang="it-IT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803B4C-9E52-4C91-908C-C231B72EF3C1}"/>
              </a:ext>
            </a:extLst>
          </p:cNvPr>
          <p:cNvSpPr txBox="1"/>
          <p:nvPr/>
        </p:nvSpPr>
        <p:spPr>
          <a:xfrm>
            <a:off x="5350852" y="5649466"/>
            <a:ext cx="13452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 = 5s</a:t>
            </a:r>
            <a:endParaRPr lang="it-IT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3676D5-202D-4CD9-8FD8-44A7E3153ADD}"/>
              </a:ext>
            </a:extLst>
          </p:cNvPr>
          <p:cNvSpPr txBox="1"/>
          <p:nvPr/>
        </p:nvSpPr>
        <p:spPr>
          <a:xfrm>
            <a:off x="9269427" y="5675894"/>
            <a:ext cx="982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 = 20 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73CA56A-8620-4D97-9B4C-84E47E97EC56}"/>
                  </a:ext>
                </a:extLst>
              </p:cNvPr>
              <p:cNvSpPr txBox="1"/>
              <p:nvPr/>
            </p:nvSpPr>
            <p:spPr>
              <a:xfrm>
                <a:off x="-437274" y="1706576"/>
                <a:ext cx="7710854" cy="6535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1.4 ;1;0.8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𝑝𝑎𝑟𝑎𝑚𝑒𝑡𝑒𝑟𝑠</m:t>
                    </m:r>
                  </m:oMath>
                </a14:m>
                <a:r>
                  <a:rPr lang="en-US" b="0" dirty="0"/>
                  <a:t>	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4;2;1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𝑝𝑎𝑟𝑎𝑚𝑒𝑡𝑒𝑟𝑠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𝑒𝑠𝑡𝑖𝑚𝑎𝑡𝑖𝑜𝑛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73CA56A-8620-4D97-9B4C-84E47E97EC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37274" y="1706576"/>
                <a:ext cx="7710854" cy="653512"/>
              </a:xfrm>
              <a:prstGeom prst="rect">
                <a:avLst/>
              </a:prstGeom>
              <a:blipFill>
                <a:blip r:embed="rId7"/>
                <a:stretch>
                  <a:fillRect b="-65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551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ma 5">
            <a:extLst>
              <a:ext uri="{FF2B5EF4-FFF2-40B4-BE49-F238E27FC236}">
                <a16:creationId xmlns:a16="http://schemas.microsoft.com/office/drawing/2014/main" id="{B97B4400-0B93-4B48-B782-A523D0630BE2}"/>
              </a:ext>
            </a:extLst>
          </p:cNvPr>
          <p:cNvSpPr/>
          <p:nvPr/>
        </p:nvSpPr>
        <p:spPr>
          <a:xfrm>
            <a:off x="1285463" y="6376659"/>
            <a:ext cx="8472199" cy="481340"/>
          </a:xfrm>
          <a:custGeom>
            <a:avLst>
              <a:gd name="f8" fmla="val 25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25000"/>
              <a:gd name="f9" fmla="+- 0 0 -360"/>
              <a:gd name="f10" fmla="+- 0 0 -90"/>
              <a:gd name="f11" fmla="+- 0 0 -180"/>
              <a:gd name="f12" fmla="+- 0 0 -270"/>
              <a:gd name="f13" fmla="abs f4"/>
              <a:gd name="f14" fmla="abs f5"/>
              <a:gd name="f15" fmla="abs f6"/>
              <a:gd name="f16" fmla="val f7"/>
              <a:gd name="f17" fmla="val f8"/>
              <a:gd name="f18" fmla="*/ f9 f1 1"/>
              <a:gd name="f19" fmla="*/ f10 f1 1"/>
              <a:gd name="f20" fmla="*/ f11 f1 1"/>
              <a:gd name="f21" fmla="*/ f12 f1 1"/>
              <a:gd name="f22" fmla="?: f13 f4 1"/>
              <a:gd name="f23" fmla="?: f14 f5 1"/>
              <a:gd name="f24" fmla="?: f15 f6 1"/>
              <a:gd name="f25" fmla="*/ 5 f17 1"/>
              <a:gd name="f26" fmla="*/ f18 1 f3"/>
              <a:gd name="f27" fmla="*/ f19 1 f3"/>
              <a:gd name="f28" fmla="*/ f20 1 f3"/>
              <a:gd name="f29" fmla="*/ f21 1 f3"/>
              <a:gd name="f30" fmla="*/ f22 1 21600"/>
              <a:gd name="f31" fmla="*/ f23 1 21600"/>
              <a:gd name="f32" fmla="*/ 21600 f22 1"/>
              <a:gd name="f33" fmla="*/ 21600 f23 1"/>
              <a:gd name="f34" fmla="+- f26 0 f2"/>
              <a:gd name="f35" fmla="+- f27 0 f2"/>
              <a:gd name="f36" fmla="+- f28 0 f2"/>
              <a:gd name="f37" fmla="+- f29 0 f2"/>
              <a:gd name="f38" fmla="min f31 f30"/>
              <a:gd name="f39" fmla="*/ f32 1 f24"/>
              <a:gd name="f40" fmla="*/ f33 1 f24"/>
              <a:gd name="f41" fmla="val f39"/>
              <a:gd name="f42" fmla="val f40"/>
              <a:gd name="f43" fmla="*/ f16 f38 1"/>
              <a:gd name="f44" fmla="+- f42 0 f16"/>
              <a:gd name="f45" fmla="+- f41 0 f16"/>
              <a:gd name="f46" fmla="*/ f42 f38 1"/>
              <a:gd name="f47" fmla="*/ f41 f38 1"/>
              <a:gd name="f48" fmla="*/ f44 1 2"/>
              <a:gd name="f49" fmla="*/ f45 1 2"/>
              <a:gd name="f50" fmla="min f45 f44"/>
              <a:gd name="f51" fmla="*/ 100000 f45 1"/>
              <a:gd name="f52" fmla="+- f16 f48 0"/>
              <a:gd name="f53" fmla="+- f16 f49 0"/>
              <a:gd name="f54" fmla="*/ f51 1 f50"/>
              <a:gd name="f55" fmla="*/ f50 f17 1"/>
              <a:gd name="f56" fmla="*/ f55 1 200000"/>
              <a:gd name="f57" fmla="*/ f55 1 100000"/>
              <a:gd name="f58" fmla="*/ f25 1 f54"/>
              <a:gd name="f59" fmla="*/ f44 f53 1"/>
              <a:gd name="f60" fmla="*/ f53 f38 1"/>
              <a:gd name="f61" fmla="*/ f52 f38 1"/>
              <a:gd name="f62" fmla="+- f41 0 f56"/>
              <a:gd name="f63" fmla="+- f41 0 f57"/>
              <a:gd name="f64" fmla="+- 1 f58 0"/>
              <a:gd name="f65" fmla="*/ f59 1 f57"/>
              <a:gd name="f66" fmla="*/ f57 f38 1"/>
              <a:gd name="f67" fmla="*/ f56 f38 1"/>
              <a:gd name="f68" fmla="*/ f63 1 2"/>
              <a:gd name="f69" fmla="*/ f64 1 12"/>
              <a:gd name="f70" fmla="val f65"/>
              <a:gd name="f71" fmla="*/ f63 f38 1"/>
              <a:gd name="f72" fmla="*/ f62 f38 1"/>
              <a:gd name="f73" fmla="+- f41 0 f68"/>
              <a:gd name="f74" fmla="*/ f69 f45 1"/>
              <a:gd name="f75" fmla="*/ f69 f44 1"/>
              <a:gd name="f76" fmla="+- f42 0 f70"/>
              <a:gd name="f77" fmla="*/ f68 f38 1"/>
              <a:gd name="f78" fmla="*/ f70 f38 1"/>
              <a:gd name="f79" fmla="+- f41 0 f74"/>
              <a:gd name="f80" fmla="+- f42 0 f75"/>
              <a:gd name="f81" fmla="*/ f74 f38 1"/>
              <a:gd name="f82" fmla="*/ f75 f38 1"/>
              <a:gd name="f83" fmla="*/ f76 f38 1"/>
              <a:gd name="f84" fmla="*/ f73 f38 1"/>
              <a:gd name="f85" fmla="*/ f79 f38 1"/>
              <a:gd name="f86" fmla="*/ f80 f3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4">
                <a:pos x="f60" y="f83"/>
              </a:cxn>
              <a:cxn ang="f34">
                <a:pos x="f84" y="f43"/>
              </a:cxn>
              <a:cxn ang="f35">
                <a:pos x="f72" y="f61"/>
              </a:cxn>
              <a:cxn ang="f36">
                <a:pos x="f77" y="f46"/>
              </a:cxn>
              <a:cxn ang="f36">
                <a:pos x="f60" y="f78"/>
              </a:cxn>
              <a:cxn ang="f37">
                <a:pos x="f67" y="f61"/>
              </a:cxn>
            </a:cxnLst>
            <a:rect l="f81" t="f82" r="f85" b="f86"/>
            <a:pathLst>
              <a:path>
                <a:moveTo>
                  <a:pt x="f43" y="f46"/>
                </a:moveTo>
                <a:lnTo>
                  <a:pt x="f66" y="f43"/>
                </a:lnTo>
                <a:lnTo>
                  <a:pt x="f47" y="f43"/>
                </a:lnTo>
                <a:lnTo>
                  <a:pt x="f71" y="f46"/>
                </a:lnTo>
                <a:close/>
              </a:path>
            </a:pathLst>
          </a:custGeom>
          <a:solidFill>
            <a:srgbClr val="0F406B"/>
          </a:solidFill>
          <a:ln w="6345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F406B"/>
              </a:solidFill>
              <a:uFillTx/>
              <a:latin typeface="Calibri"/>
            </a:endParaRPr>
          </a:p>
        </p:txBody>
      </p:sp>
      <p:pic>
        <p:nvPicPr>
          <p:cNvPr id="3" name="Immagine 6" descr="cherubino_pant541.eps">
            <a:extLst>
              <a:ext uri="{FF2B5EF4-FFF2-40B4-BE49-F238E27FC236}">
                <a16:creationId xmlns:a16="http://schemas.microsoft.com/office/drawing/2014/main" id="{601407B0-0433-47E9-A08D-B1546BEC2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203" y="6376659"/>
            <a:ext cx="459458" cy="46906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Immagine 7" descr="logo_white.eps">
            <a:extLst>
              <a:ext uri="{FF2B5EF4-FFF2-40B4-BE49-F238E27FC236}">
                <a16:creationId xmlns:a16="http://schemas.microsoft.com/office/drawing/2014/main" id="{5AD29A7E-CA25-4D91-A70C-3BE3462E2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608" y="6502435"/>
            <a:ext cx="2395663" cy="22087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21F2731E-210F-45AA-A5F8-7AFDB6B47951}"/>
              </a:ext>
            </a:extLst>
          </p:cNvPr>
          <p:cNvSpPr txBox="1"/>
          <p:nvPr/>
        </p:nvSpPr>
        <p:spPr>
          <a:xfrm>
            <a:off x="2922573" y="0"/>
            <a:ext cx="6346854" cy="6463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dirty="0">
                <a:solidFill>
                  <a:srgbClr val="000000"/>
                </a:solidFill>
                <a:latin typeface="Calibri"/>
              </a:rPr>
              <a:t>Results</a:t>
            </a:r>
            <a:endParaRPr lang="it-IT" sz="36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2ED8E-D5A8-4222-8E75-86EA21803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D847-DEC0-4EAF-A430-AA9868A7C4D2}" type="slidenum">
              <a:rPr lang="it-IT" smtClean="0"/>
              <a:t>8</a:t>
            </a:fld>
            <a:endParaRPr lang="it-IT"/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2BB23D4C-D37E-46F2-9047-6AC26B86D56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0" t="1285" r="27717" b="-2060"/>
          <a:stretch/>
        </p:blipFill>
        <p:spPr>
          <a:xfrm>
            <a:off x="0" y="552207"/>
            <a:ext cx="12121664" cy="38468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E17BA2D-37C2-48E7-A9B9-2B87E0B1F020}"/>
                  </a:ext>
                </a:extLst>
              </p:cNvPr>
              <p:cNvSpPr txBox="1"/>
              <p:nvPr/>
            </p:nvSpPr>
            <p:spPr>
              <a:xfrm>
                <a:off x="158262" y="4399034"/>
                <a:ext cx="1164101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Convergence of parameters can be observed. The </a:t>
                </a:r>
                <a:r>
                  <a:rPr lang="en-US" b="1" dirty="0"/>
                  <a:t>oscillation</a:t>
                </a:r>
                <a:r>
                  <a:rPr lang="en-US" dirty="0"/>
                  <a:t> of the error is generated by different control action (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dirty="0"/>
                  <a:t>) given in input to control end effector to reach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𝑑𝑒𝑠</m:t>
                        </m:r>
                      </m:sub>
                    </m:sSub>
                  </m:oMath>
                </a14:m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E17BA2D-37C2-48E7-A9B9-2B87E0B1F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62" y="4399034"/>
                <a:ext cx="11641015" cy="646331"/>
              </a:xfrm>
              <a:prstGeom prst="rect">
                <a:avLst/>
              </a:prstGeom>
              <a:blipFill>
                <a:blip r:embed="rId5"/>
                <a:stretch>
                  <a:fillRect l="-471" t="-5660" b="-141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248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406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 ricci</dc:creator>
  <cp:lastModifiedBy>luca ricci</cp:lastModifiedBy>
  <cp:revision>6</cp:revision>
  <dcterms:created xsi:type="dcterms:W3CDTF">2021-12-21T14:16:12Z</dcterms:created>
  <dcterms:modified xsi:type="dcterms:W3CDTF">2022-01-27T10:08:30Z</dcterms:modified>
</cp:coreProperties>
</file>