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 Target="slides/slide1.xml"/><Relationship Id="rId19" Type="http://schemas.openxmlformats.org/officeDocument/2006/relationships/font" Target="fonts/Nunito-boldItalic.fntdata"/><Relationship Id="rId6" Type="http://schemas.openxmlformats.org/officeDocument/2006/relationships/slide" Target="slides/slide2.xml"/><Relationship Id="rId18"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41c007853_0_5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Google Shape;343;g341c007853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41c007853_0_5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Google Shape;351;g341c007853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41c007853_0_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Google Shape;281;g341c00785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41c007853_0_3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Google Shape;288;g341c00785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41c007853_0_4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Google Shape;295;g341c00785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41c007853_0_4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Google Shape;304;g341c00785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41c007853_0_4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Google Shape;313;g341c007853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41c007853_0_4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Google Shape;321;g341c00785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41c007853_0_5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Google Shape;328;g341c00785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41c007853_0_4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Google Shape;336;g341c00785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27950" y="1322450"/>
            <a:ext cx="7688100" cy="166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t>Biodiversity for the National Parks</a:t>
            </a:r>
            <a:endParaRPr sz="3000"/>
          </a:p>
          <a:p>
            <a:pPr indent="0" lvl="0" marL="0">
              <a:spcBef>
                <a:spcPts val="0"/>
              </a:spcBef>
              <a:spcAft>
                <a:spcPts val="0"/>
              </a:spcAft>
              <a:buNone/>
            </a:pPr>
            <a:r>
              <a:t/>
            </a:r>
            <a:endParaRPr sz="2400"/>
          </a:p>
          <a:p>
            <a:pPr indent="0" lvl="0" marL="0">
              <a:spcBef>
                <a:spcPts val="0"/>
              </a:spcBef>
              <a:spcAft>
                <a:spcPts val="0"/>
              </a:spcAft>
              <a:buNone/>
            </a:pPr>
            <a:r>
              <a:rPr b="0" lang="en" sz="2400"/>
              <a:t>Codecademy Capstone Option #2</a:t>
            </a:r>
            <a:endParaRPr b="0" sz="2400"/>
          </a:p>
        </p:txBody>
      </p:sp>
      <p:sp>
        <p:nvSpPr>
          <p:cNvPr id="278" name="Google Shape;278;p13"/>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
                <a:solidFill>
                  <a:schemeClr val="lt1"/>
                </a:solidFill>
              </a:rPr>
              <a:t>Joseph Reed</a:t>
            </a:r>
            <a:endParaRPr>
              <a:solidFill>
                <a:schemeClr val="lt1"/>
              </a:solidFill>
            </a:endParaRPr>
          </a:p>
          <a:p>
            <a:pPr indent="0" lvl="0" marL="0" algn="r">
              <a:spcBef>
                <a:spcPts val="0"/>
              </a:spcBef>
              <a:spcAft>
                <a:spcPts val="0"/>
              </a:spcAft>
              <a:buNone/>
            </a:pPr>
            <a:r>
              <a:rPr lang="en">
                <a:solidFill>
                  <a:schemeClr val="lt1"/>
                </a:solidFill>
              </a:rPr>
              <a:t>February 2018</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ctrTitle"/>
          </p:nvPr>
        </p:nvSpPr>
        <p:spPr>
          <a:xfrm>
            <a:off x="401626" y="275680"/>
            <a:ext cx="78846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Sample Size Determination:</a:t>
            </a:r>
            <a:endParaRPr/>
          </a:p>
        </p:txBody>
      </p:sp>
      <p:sp>
        <p:nvSpPr>
          <p:cNvPr id="346" name="Google Shape;346;p22"/>
          <p:cNvSpPr txBox="1"/>
          <p:nvPr>
            <p:ph idx="1" type="subTitle"/>
          </p:nvPr>
        </p:nvSpPr>
        <p:spPr>
          <a:xfrm>
            <a:off x="702000" y="1171775"/>
            <a:ext cx="7740000" cy="375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we utilize a sample size calculate and plug in the following numbers:</a:t>
            </a:r>
            <a:endParaRPr/>
          </a:p>
          <a:p>
            <a:pPr indent="0" lvl="0" marL="0" rtl="0">
              <a:spcBef>
                <a:spcPts val="0"/>
              </a:spcBef>
              <a:spcAft>
                <a:spcPts val="0"/>
              </a:spcAft>
              <a:buNone/>
            </a:pPr>
            <a:r>
              <a:t/>
            </a:r>
            <a:endParaRPr/>
          </a:p>
        </p:txBody>
      </p:sp>
      <p:sp>
        <p:nvSpPr>
          <p:cNvPr id="347" name="Google Shape;347;p22"/>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pic>
        <p:nvPicPr>
          <p:cNvPr id="348" name="Google Shape;348;p22"/>
          <p:cNvPicPr preferRelativeResize="0"/>
          <p:nvPr/>
        </p:nvPicPr>
        <p:blipFill>
          <a:blip r:embed="rId3">
            <a:alphaModFix/>
          </a:blip>
          <a:stretch>
            <a:fillRect/>
          </a:stretch>
        </p:blipFill>
        <p:spPr>
          <a:xfrm>
            <a:off x="2602603" y="1601750"/>
            <a:ext cx="2495600" cy="3226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3"/>
          <p:cNvSpPr txBox="1"/>
          <p:nvPr>
            <p:ph type="ctrTitle"/>
          </p:nvPr>
        </p:nvSpPr>
        <p:spPr>
          <a:xfrm>
            <a:off x="401626" y="275680"/>
            <a:ext cx="78846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Sample Size Determination:</a:t>
            </a:r>
            <a:endParaRPr/>
          </a:p>
        </p:txBody>
      </p:sp>
      <p:sp>
        <p:nvSpPr>
          <p:cNvPr id="354" name="Google Shape;354;p23"/>
          <p:cNvSpPr txBox="1"/>
          <p:nvPr>
            <p:ph idx="1" type="subTitle"/>
          </p:nvPr>
        </p:nvSpPr>
        <p:spPr>
          <a:xfrm>
            <a:off x="702000" y="1171775"/>
            <a:ext cx="7740000" cy="375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 as you can see we get a sample size of 510. Using this number we can now determine how long we will need to conduct the study.</a:t>
            </a:r>
            <a:endParaRPr/>
          </a:p>
          <a:p>
            <a:pPr indent="0" lvl="0" marL="0">
              <a:spcBef>
                <a:spcPts val="0"/>
              </a:spcBef>
              <a:spcAft>
                <a:spcPts val="0"/>
              </a:spcAft>
              <a:buNone/>
            </a:pPr>
            <a:r>
              <a:t/>
            </a:r>
            <a:endParaRPr/>
          </a:p>
          <a:p>
            <a:pPr indent="0" lvl="0" marL="0">
              <a:spcBef>
                <a:spcPts val="0"/>
              </a:spcBef>
              <a:spcAft>
                <a:spcPts val="0"/>
              </a:spcAft>
              <a:buNone/>
            </a:pPr>
            <a:r>
              <a:rPr lang="en"/>
              <a:t>For Bryce National Park it took 7 days to get 250 sheep sightings so it will take a little over 2 weeks to get our 510 observations.</a:t>
            </a:r>
            <a:endParaRPr/>
          </a:p>
          <a:p>
            <a:pPr indent="0" lvl="0" marL="0">
              <a:spcBef>
                <a:spcPts val="0"/>
              </a:spcBef>
              <a:spcAft>
                <a:spcPts val="0"/>
              </a:spcAft>
              <a:buNone/>
            </a:pPr>
            <a:r>
              <a:t/>
            </a:r>
            <a:endParaRPr/>
          </a:p>
          <a:p>
            <a:pPr indent="0" lvl="0" marL="0" rtl="0">
              <a:spcBef>
                <a:spcPts val="0"/>
              </a:spcBef>
              <a:spcAft>
                <a:spcPts val="0"/>
              </a:spcAft>
              <a:buNone/>
            </a:pPr>
            <a:r>
              <a:rPr lang="en"/>
              <a:t>For Yellowstone National Park it took 7 days to get 507 sheep sightings so it will take 1 week to get our 510 observations.</a:t>
            </a:r>
            <a:endParaRPr/>
          </a:p>
          <a:p>
            <a:pPr indent="0" lvl="0" marL="0" rtl="0">
              <a:spcBef>
                <a:spcPts val="0"/>
              </a:spcBef>
              <a:spcAft>
                <a:spcPts val="0"/>
              </a:spcAft>
              <a:buNone/>
            </a:pPr>
            <a:r>
              <a:t/>
            </a:r>
            <a:endParaRPr/>
          </a:p>
        </p:txBody>
      </p:sp>
      <p:sp>
        <p:nvSpPr>
          <p:cNvPr id="355" name="Google Shape;355;p23"/>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527750" y="981968"/>
            <a:ext cx="5431800" cy="896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Objective:</a:t>
            </a:r>
            <a:endParaRPr/>
          </a:p>
        </p:txBody>
      </p:sp>
      <p:sp>
        <p:nvSpPr>
          <p:cNvPr id="284" name="Google Shape;284;p14"/>
          <p:cNvSpPr txBox="1"/>
          <p:nvPr>
            <p:ph idx="1" type="subTitle"/>
          </p:nvPr>
        </p:nvSpPr>
        <p:spPr>
          <a:xfrm>
            <a:off x="876250" y="1878075"/>
            <a:ext cx="7740000" cy="89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Given two data sets perform some data analysis on the conservation statuses of species and investigate if there are any patterns or themes to the type of species that become endangered.</a:t>
            </a:r>
            <a:endParaRPr/>
          </a:p>
        </p:txBody>
      </p:sp>
      <p:sp>
        <p:nvSpPr>
          <p:cNvPr id="285" name="Google Shape;285;p14"/>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sp>
        <p:nvSpPr>
          <p:cNvPr id="291" name="Google Shape;291;p15"/>
          <p:cNvSpPr txBox="1"/>
          <p:nvPr>
            <p:ph type="ctrTitle"/>
          </p:nvPr>
        </p:nvSpPr>
        <p:spPr>
          <a:xfrm>
            <a:off x="468925" y="240318"/>
            <a:ext cx="54318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Data Description:</a:t>
            </a:r>
            <a:endParaRPr/>
          </a:p>
        </p:txBody>
      </p:sp>
      <p:sp>
        <p:nvSpPr>
          <p:cNvPr id="292" name="Google Shape;292;p15"/>
          <p:cNvSpPr txBox="1"/>
          <p:nvPr>
            <p:ph idx="1" type="subTitle"/>
          </p:nvPr>
        </p:nvSpPr>
        <p:spPr>
          <a:xfrm>
            <a:off x="935075" y="1136425"/>
            <a:ext cx="7740000" cy="330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were provided with a data set that had information on different species in our National Parks. Below are some of the observations made regarding this data:</a:t>
            </a:r>
            <a:endParaRPr/>
          </a:p>
          <a:p>
            <a:pPr indent="0" lvl="0" marL="0" rtl="0">
              <a:spcBef>
                <a:spcPts val="0"/>
              </a:spcBef>
              <a:spcAft>
                <a:spcPts val="0"/>
              </a:spcAft>
              <a:buNone/>
            </a:pPr>
            <a:r>
              <a:t/>
            </a:r>
            <a:endParaRPr/>
          </a:p>
          <a:p>
            <a:pPr indent="-330200" lvl="0" marL="457200" rtl="0">
              <a:spcBef>
                <a:spcPts val="0"/>
              </a:spcBef>
              <a:spcAft>
                <a:spcPts val="0"/>
              </a:spcAft>
              <a:buSzPts val="1600"/>
              <a:buChar char="●"/>
            </a:pPr>
            <a:r>
              <a:rPr lang="en"/>
              <a:t>The overall shape of the data was 5,824 rows with 4 columns.</a:t>
            </a:r>
            <a:endParaRPr/>
          </a:p>
          <a:p>
            <a:pPr indent="-330200" lvl="0" marL="457200" rtl="0">
              <a:spcBef>
                <a:spcPts val="0"/>
              </a:spcBef>
              <a:spcAft>
                <a:spcPts val="0"/>
              </a:spcAft>
              <a:buSzPts val="1600"/>
              <a:buChar char="●"/>
            </a:pPr>
            <a:r>
              <a:rPr lang="en"/>
              <a:t>We had information on scientific name for each species, common name for each species and species conservation status.</a:t>
            </a:r>
            <a:endParaRPr/>
          </a:p>
          <a:p>
            <a:pPr indent="-330200" lvl="0" marL="457200" rtl="0">
              <a:spcBef>
                <a:spcPts val="0"/>
              </a:spcBef>
              <a:spcAft>
                <a:spcPts val="0"/>
              </a:spcAft>
              <a:buSzPts val="1600"/>
              <a:buChar char="●"/>
            </a:pPr>
            <a:r>
              <a:rPr lang="en"/>
              <a:t>We had 5,541 unique scientific names in the data set.</a:t>
            </a:r>
            <a:endParaRPr/>
          </a:p>
          <a:p>
            <a:pPr indent="-330200" lvl="0" marL="457200" rtl="0">
              <a:spcBef>
                <a:spcPts val="0"/>
              </a:spcBef>
              <a:spcAft>
                <a:spcPts val="0"/>
              </a:spcAft>
              <a:buSzPts val="1600"/>
              <a:buChar char="●"/>
            </a:pPr>
            <a:r>
              <a:rPr lang="en"/>
              <a:t>We had the following categories: Mammal, Bird, Reptile, Amphibian, Fish, Vascular Plant &amp; Nonvascular Plant.</a:t>
            </a:r>
            <a:endParaRPr/>
          </a:p>
          <a:p>
            <a:pPr indent="-330200" lvl="0" marL="457200" rtl="0">
              <a:spcBef>
                <a:spcPts val="0"/>
              </a:spcBef>
              <a:spcAft>
                <a:spcPts val="0"/>
              </a:spcAft>
              <a:buSzPts val="1600"/>
              <a:buChar char="●"/>
            </a:pPr>
            <a:r>
              <a:rPr lang="en"/>
              <a:t>We had the following conservation statuses: Endangered, In Recovery, Species of Concern &amp; Threatened. We also derived a status of No Intervention for rows with a None value in the column.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sp>
        <p:nvSpPr>
          <p:cNvPr id="298" name="Google Shape;298;p16"/>
          <p:cNvSpPr txBox="1"/>
          <p:nvPr>
            <p:ph type="ctrTitle"/>
          </p:nvPr>
        </p:nvSpPr>
        <p:spPr>
          <a:xfrm>
            <a:off x="468925" y="240318"/>
            <a:ext cx="54318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Data Description:</a:t>
            </a:r>
            <a:endParaRPr/>
          </a:p>
        </p:txBody>
      </p:sp>
      <p:pic>
        <p:nvPicPr>
          <p:cNvPr id="299" name="Google Shape;299;p16"/>
          <p:cNvPicPr preferRelativeResize="0"/>
          <p:nvPr/>
        </p:nvPicPr>
        <p:blipFill>
          <a:blip r:embed="rId3">
            <a:alphaModFix/>
          </a:blip>
          <a:stretch>
            <a:fillRect/>
          </a:stretch>
        </p:blipFill>
        <p:spPr>
          <a:xfrm>
            <a:off x="4316400" y="1982700"/>
            <a:ext cx="4575349" cy="2360200"/>
          </a:xfrm>
          <a:prstGeom prst="rect">
            <a:avLst/>
          </a:prstGeom>
          <a:noFill/>
          <a:ln>
            <a:noFill/>
          </a:ln>
        </p:spPr>
      </p:pic>
      <p:sp>
        <p:nvSpPr>
          <p:cNvPr id="300" name="Google Shape;300;p16"/>
          <p:cNvSpPr txBox="1"/>
          <p:nvPr>
            <p:ph idx="1" type="subTitle"/>
          </p:nvPr>
        </p:nvSpPr>
        <p:spPr>
          <a:xfrm>
            <a:off x="323325" y="945925"/>
            <a:ext cx="8568300" cy="3493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you can see a small percent (3.25%) of the species fall into a conservation status requiring intervention with Species of Concern being the largest group. The majority of the species do not require any intervention.</a:t>
            </a:r>
            <a:endParaRPr/>
          </a:p>
        </p:txBody>
      </p:sp>
      <p:pic>
        <p:nvPicPr>
          <p:cNvPr id="301" name="Google Shape;301;p16"/>
          <p:cNvPicPr preferRelativeResize="0"/>
          <p:nvPr/>
        </p:nvPicPr>
        <p:blipFill>
          <a:blip r:embed="rId4">
            <a:alphaModFix/>
          </a:blip>
          <a:stretch>
            <a:fillRect/>
          </a:stretch>
        </p:blipFill>
        <p:spPr>
          <a:xfrm>
            <a:off x="323313" y="1970063"/>
            <a:ext cx="3741825" cy="236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7"/>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sp>
        <p:nvSpPr>
          <p:cNvPr id="307" name="Google Shape;307;p17"/>
          <p:cNvSpPr txBox="1"/>
          <p:nvPr>
            <p:ph type="ctrTitle"/>
          </p:nvPr>
        </p:nvSpPr>
        <p:spPr>
          <a:xfrm>
            <a:off x="468925" y="240318"/>
            <a:ext cx="54318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Data Description:</a:t>
            </a:r>
            <a:endParaRPr/>
          </a:p>
        </p:txBody>
      </p:sp>
      <p:sp>
        <p:nvSpPr>
          <p:cNvPr id="308" name="Google Shape;308;p17"/>
          <p:cNvSpPr txBox="1"/>
          <p:nvPr>
            <p:ph idx="1" type="subTitle"/>
          </p:nvPr>
        </p:nvSpPr>
        <p:spPr>
          <a:xfrm>
            <a:off x="897225" y="920100"/>
            <a:ext cx="7740000" cy="330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we did some data wrangling to see each category and count how many species in each were in protected status vs non protected status.</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pic>
        <p:nvPicPr>
          <p:cNvPr id="309" name="Google Shape;309;p17"/>
          <p:cNvPicPr preferRelativeResize="0"/>
          <p:nvPr/>
        </p:nvPicPr>
        <p:blipFill>
          <a:blip r:embed="rId3">
            <a:alphaModFix/>
          </a:blip>
          <a:stretch>
            <a:fillRect/>
          </a:stretch>
        </p:blipFill>
        <p:spPr>
          <a:xfrm>
            <a:off x="1892737" y="1598477"/>
            <a:ext cx="4400850" cy="2273425"/>
          </a:xfrm>
          <a:prstGeom prst="rect">
            <a:avLst/>
          </a:prstGeom>
          <a:noFill/>
          <a:ln>
            <a:noFill/>
          </a:ln>
        </p:spPr>
      </p:pic>
      <p:sp>
        <p:nvSpPr>
          <p:cNvPr id="310" name="Google Shape;310;p17"/>
          <p:cNvSpPr txBox="1"/>
          <p:nvPr>
            <p:ph idx="1" type="subTitle"/>
          </p:nvPr>
        </p:nvSpPr>
        <p:spPr>
          <a:xfrm>
            <a:off x="702000" y="3871900"/>
            <a:ext cx="7740000" cy="454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Based on the above numbers Mammals are the most likely to be endangered.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8"/>
          <p:cNvSpPr txBox="1"/>
          <p:nvPr>
            <p:ph type="ctrTitle"/>
          </p:nvPr>
        </p:nvSpPr>
        <p:spPr>
          <a:xfrm>
            <a:off x="401626" y="275680"/>
            <a:ext cx="78846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Significance Calculations</a:t>
            </a:r>
            <a:r>
              <a:rPr lang="en"/>
              <a:t>:</a:t>
            </a:r>
            <a:endParaRPr/>
          </a:p>
        </p:txBody>
      </p:sp>
      <p:sp>
        <p:nvSpPr>
          <p:cNvPr id="316" name="Google Shape;316;p18"/>
          <p:cNvSpPr txBox="1"/>
          <p:nvPr>
            <p:ph idx="1" type="subTitle"/>
          </p:nvPr>
        </p:nvSpPr>
        <p:spPr>
          <a:xfrm>
            <a:off x="702000" y="1171775"/>
            <a:ext cx="7740000" cy="326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performed a chi squared test between Mammals and Reptiles to determine that there was a significant difference between the two.</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id="317" name="Google Shape;317;p18"/>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pic>
        <p:nvPicPr>
          <p:cNvPr id="318" name="Google Shape;318;p18"/>
          <p:cNvPicPr preferRelativeResize="0"/>
          <p:nvPr/>
        </p:nvPicPr>
        <p:blipFill>
          <a:blip r:embed="rId3">
            <a:alphaModFix/>
          </a:blip>
          <a:stretch>
            <a:fillRect/>
          </a:stretch>
        </p:blipFill>
        <p:spPr>
          <a:xfrm>
            <a:off x="2254228" y="2013200"/>
            <a:ext cx="4179400" cy="206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19"/>
          <p:cNvSpPr txBox="1"/>
          <p:nvPr>
            <p:ph type="ctrTitle"/>
          </p:nvPr>
        </p:nvSpPr>
        <p:spPr>
          <a:xfrm>
            <a:off x="401626" y="275680"/>
            <a:ext cx="78846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Recommendation for conservations concerns</a:t>
            </a:r>
            <a:r>
              <a:rPr lang="en"/>
              <a:t>:</a:t>
            </a:r>
            <a:endParaRPr/>
          </a:p>
        </p:txBody>
      </p:sp>
      <p:sp>
        <p:nvSpPr>
          <p:cNvPr id="324" name="Google Shape;324;p19"/>
          <p:cNvSpPr txBox="1"/>
          <p:nvPr>
            <p:ph idx="1" type="subTitle"/>
          </p:nvPr>
        </p:nvSpPr>
        <p:spPr>
          <a:xfrm>
            <a:off x="702000" y="1600600"/>
            <a:ext cx="7740000" cy="32679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a:t>The categories with the highest number of species that require some level of intervention are Mammal and Bird.</a:t>
            </a:r>
            <a:endParaRPr/>
          </a:p>
          <a:p>
            <a:pPr indent="0" lvl="0" marL="0" rtl="0">
              <a:spcBef>
                <a:spcPts val="0"/>
              </a:spcBef>
              <a:spcAft>
                <a:spcPts val="0"/>
              </a:spcAft>
              <a:buNone/>
            </a:pPr>
            <a:r>
              <a:t/>
            </a:r>
            <a:endParaRPr/>
          </a:p>
          <a:p>
            <a:pPr indent="-330200" lvl="0" marL="457200" rtl="0">
              <a:spcBef>
                <a:spcPts val="0"/>
              </a:spcBef>
              <a:spcAft>
                <a:spcPts val="0"/>
              </a:spcAft>
              <a:buSzPts val="1600"/>
              <a:buChar char="●"/>
            </a:pPr>
            <a:r>
              <a:rPr lang="en"/>
              <a:t>Amphibians, Fish and Reptiles make up the categories with the middle number of species that require some level of intervention.</a:t>
            </a:r>
            <a:endParaRPr/>
          </a:p>
          <a:p>
            <a:pPr indent="0" lvl="0" marL="0" rtl="0">
              <a:spcBef>
                <a:spcPts val="0"/>
              </a:spcBef>
              <a:spcAft>
                <a:spcPts val="0"/>
              </a:spcAft>
              <a:buNone/>
            </a:pPr>
            <a:r>
              <a:t/>
            </a:r>
            <a:endParaRPr/>
          </a:p>
          <a:p>
            <a:pPr indent="-330200" lvl="0" marL="457200" rtl="0">
              <a:spcBef>
                <a:spcPts val="0"/>
              </a:spcBef>
              <a:spcAft>
                <a:spcPts val="0"/>
              </a:spcAft>
              <a:buSzPts val="1600"/>
              <a:buChar char="●"/>
            </a:pPr>
            <a:r>
              <a:rPr lang="en"/>
              <a:t>Nonvascular and Vascular plant species have the lowest number of species requiring some level of intervention.</a:t>
            </a:r>
            <a:endParaRPr/>
          </a:p>
        </p:txBody>
      </p:sp>
      <p:sp>
        <p:nvSpPr>
          <p:cNvPr id="325" name="Google Shape;325;p19"/>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0"/>
          <p:cNvSpPr txBox="1"/>
          <p:nvPr>
            <p:ph type="ctrTitle"/>
          </p:nvPr>
        </p:nvSpPr>
        <p:spPr>
          <a:xfrm>
            <a:off x="401626" y="275680"/>
            <a:ext cx="78846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Sample Size Determination:</a:t>
            </a:r>
            <a:endParaRPr/>
          </a:p>
        </p:txBody>
      </p:sp>
      <p:sp>
        <p:nvSpPr>
          <p:cNvPr id="331" name="Google Shape;331;p20"/>
          <p:cNvSpPr txBox="1"/>
          <p:nvPr>
            <p:ph idx="1" type="subTitle"/>
          </p:nvPr>
        </p:nvSpPr>
        <p:spPr>
          <a:xfrm>
            <a:off x="702000" y="1171775"/>
            <a:ext cx="7740000" cy="326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Conservationists have been recording sightings of different species at several national parks for the past 7 days.</a:t>
            </a:r>
            <a:endParaRPr/>
          </a:p>
        </p:txBody>
      </p:sp>
      <p:sp>
        <p:nvSpPr>
          <p:cNvPr id="332" name="Google Shape;332;p20"/>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pic>
        <p:nvPicPr>
          <p:cNvPr id="333" name="Google Shape;333;p20"/>
          <p:cNvPicPr preferRelativeResize="0"/>
          <p:nvPr/>
        </p:nvPicPr>
        <p:blipFill>
          <a:blip r:embed="rId3">
            <a:alphaModFix/>
          </a:blip>
          <a:stretch>
            <a:fillRect/>
          </a:stretch>
        </p:blipFill>
        <p:spPr>
          <a:xfrm>
            <a:off x="772588" y="2101201"/>
            <a:ext cx="7598825" cy="20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1"/>
          <p:cNvSpPr txBox="1"/>
          <p:nvPr>
            <p:ph type="ctrTitle"/>
          </p:nvPr>
        </p:nvSpPr>
        <p:spPr>
          <a:xfrm>
            <a:off x="401626" y="275680"/>
            <a:ext cx="7884600" cy="896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Sample Size Determination</a:t>
            </a:r>
            <a:r>
              <a:rPr lang="en"/>
              <a:t>:</a:t>
            </a:r>
            <a:endParaRPr/>
          </a:p>
        </p:txBody>
      </p:sp>
      <p:sp>
        <p:nvSpPr>
          <p:cNvPr id="339" name="Google Shape;339;p21"/>
          <p:cNvSpPr txBox="1"/>
          <p:nvPr>
            <p:ph idx="1" type="subTitle"/>
          </p:nvPr>
        </p:nvSpPr>
        <p:spPr>
          <a:xfrm>
            <a:off x="702000" y="1171775"/>
            <a:ext cx="7740000" cy="375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Using the number of sightings we want to determine the sample size needed to verify if a program at Yellowstone National Park to reduce the rate of foot and mouth disease at the park is working. We know that 15% of the sheep at Bryce National Park have foot and mouth disease. We want to be able to detect a reduction of at least 5% with confidence at Yellowstone National Park.</a:t>
            </a:r>
            <a:endParaRPr/>
          </a:p>
          <a:p>
            <a:pPr indent="0" lvl="0" marL="0">
              <a:spcBef>
                <a:spcPts val="0"/>
              </a:spcBef>
              <a:spcAft>
                <a:spcPts val="0"/>
              </a:spcAft>
              <a:buNone/>
            </a:pPr>
            <a:r>
              <a:t/>
            </a:r>
            <a:endParaRPr/>
          </a:p>
          <a:p>
            <a:pPr indent="0" lvl="0" marL="0">
              <a:spcBef>
                <a:spcPts val="0"/>
              </a:spcBef>
              <a:spcAft>
                <a:spcPts val="0"/>
              </a:spcAft>
              <a:buNone/>
            </a:pPr>
            <a:r>
              <a:rPr lang="en"/>
              <a:t>First we determine the minimum detectable effect using the following formula:</a:t>
            </a:r>
            <a:endParaRPr/>
          </a:p>
          <a:p>
            <a:pPr indent="0" lvl="0" marL="0">
              <a:spcBef>
                <a:spcPts val="0"/>
              </a:spcBef>
              <a:spcAft>
                <a:spcPts val="0"/>
              </a:spcAft>
              <a:buNone/>
            </a:pPr>
            <a:r>
              <a:t/>
            </a:r>
            <a:endParaRPr/>
          </a:p>
          <a:p>
            <a:pPr indent="0" lvl="0" marL="0">
              <a:spcBef>
                <a:spcPts val="0"/>
              </a:spcBef>
              <a:spcAft>
                <a:spcPts val="0"/>
              </a:spcAft>
              <a:buNone/>
            </a:pPr>
            <a:r>
              <a:rPr lang="en"/>
              <a:t>100 * .05 / .15 which gives us 33.33%</a:t>
            </a:r>
            <a:endParaRPr/>
          </a:p>
          <a:p>
            <a:pPr indent="0" lvl="0" marL="0">
              <a:spcBef>
                <a:spcPts val="0"/>
              </a:spcBef>
              <a:spcAft>
                <a:spcPts val="0"/>
              </a:spcAft>
              <a:buNone/>
            </a:pPr>
            <a:r>
              <a:t/>
            </a:r>
            <a:endParaRPr/>
          </a:p>
          <a:p>
            <a:pPr indent="0" lvl="0" marL="0">
              <a:spcBef>
                <a:spcPts val="0"/>
              </a:spcBef>
              <a:spcAft>
                <a:spcPts val="0"/>
              </a:spcAft>
              <a:buNone/>
            </a:pPr>
            <a:r>
              <a:rPr lang="en"/>
              <a:t>With this number and the above information we can now make use of a sample size calculator to determine the sample size needed.</a:t>
            </a:r>
            <a:endParaRPr/>
          </a:p>
          <a:p>
            <a:pPr indent="0" lvl="0" marL="0" rtl="0">
              <a:spcBef>
                <a:spcPts val="0"/>
              </a:spcBef>
              <a:spcAft>
                <a:spcPts val="0"/>
              </a:spcAft>
              <a:buNone/>
            </a:pPr>
            <a:r>
              <a:t/>
            </a:r>
            <a:endParaRPr/>
          </a:p>
        </p:txBody>
      </p:sp>
      <p:sp>
        <p:nvSpPr>
          <p:cNvPr id="340" name="Google Shape;340;p21"/>
          <p:cNvSpPr txBox="1"/>
          <p:nvPr/>
        </p:nvSpPr>
        <p:spPr>
          <a:xfrm>
            <a:off x="6407100" y="4439575"/>
            <a:ext cx="2573100" cy="59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Joseph Reed</a:t>
            </a:r>
            <a:endParaRPr>
              <a:solidFill>
                <a:schemeClr val="lt1"/>
              </a:solidFill>
            </a:endParaRPr>
          </a:p>
          <a:p>
            <a:pPr indent="0" lvl="0" marL="0" rtl="0" algn="r">
              <a:spcBef>
                <a:spcPts val="0"/>
              </a:spcBef>
              <a:spcAft>
                <a:spcPts val="0"/>
              </a:spcAft>
              <a:buNone/>
            </a:pPr>
            <a:r>
              <a:rPr lang="en">
                <a:solidFill>
                  <a:schemeClr val="lt1"/>
                </a:solidFill>
              </a:rPr>
              <a:t>February 2018</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