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407" r:id="rId5"/>
    <p:sldId id="515" r:id="rId6"/>
    <p:sldId id="514" r:id="rId7"/>
    <p:sldId id="382" r:id="rId8"/>
    <p:sldId id="519" r:id="rId9"/>
    <p:sldId id="520" r:id="rId10"/>
    <p:sldId id="521" r:id="rId11"/>
    <p:sldId id="522" r:id="rId12"/>
    <p:sldId id="518" r:id="rId13"/>
  </p:sldIdLst>
  <p:sldSz cx="9144000" cy="5143500" type="screen16x9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82B"/>
    <a:srgbClr val="820000"/>
    <a:srgbClr val="00B0CA"/>
    <a:srgbClr val="5E2750"/>
    <a:srgbClr val="EB9700"/>
    <a:srgbClr val="FECB00"/>
    <a:srgbClr val="A8B400"/>
    <a:srgbClr val="007C92"/>
    <a:srgbClr val="9C2AA0"/>
    <a:srgbClr val="545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80" autoAdjust="0"/>
    <p:restoredTop sz="93792" autoAdjust="0"/>
  </p:normalViewPr>
  <p:slideViewPr>
    <p:cSldViewPr snapToGrid="0" snapToObjects="1" showGuides="1">
      <p:cViewPr varScale="1">
        <p:scale>
          <a:sx n="85" d="100"/>
          <a:sy n="85" d="100"/>
        </p:scale>
        <p:origin x="26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448" y="72"/>
      </p:cViewPr>
      <p:guideLst>
        <p:guide orient="horz" pos="311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84B7D-F332-42E4-B349-DEDC589F1ADB}" type="datetimeFigureOut">
              <a:rPr lang="en-GB" smtClean="0">
                <a:latin typeface="Vodafone Rg" pitchFamily="34" charset="0"/>
              </a:rPr>
              <a:pPr/>
              <a:t>19/05/2024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1BE2-1563-4C9C-8E4A-C427D52BD2E1}" type="slidenum">
              <a:rPr lang="en-GB" smtClean="0">
                <a:latin typeface="Vodafone Rg" pitchFamily="34" charset="0"/>
              </a:rPr>
              <a:pPr/>
              <a:t>‹#›</a:t>
            </a:fld>
            <a:endParaRPr lang="en-GB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53ACD7AC-7E6F-4F59-A8AC-F454A6DBBD3A}" type="datetimeFigureOut">
              <a:rPr lang="en-GB" smtClean="0"/>
              <a:pPr/>
              <a:t>19/05/2024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2B3E1866-6ABF-4414-AFB5-B91146A1FA1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66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16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62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11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62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0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F652B9-0097-B27E-1027-BA20C7AF72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824" y="3491969"/>
            <a:ext cx="4213226" cy="721268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26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0824" y="4089551"/>
            <a:ext cx="2087880" cy="682887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333207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Y NUMBERED">
    <p:bg>
      <p:bgPr>
        <a:solidFill>
          <a:srgbClr val="2528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818" y="270834"/>
            <a:ext cx="4428132" cy="986466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36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5B3401-932C-0F41-B328-1E2E01655F7D}" type="datetime4">
              <a:rPr lang="en-GB" smtClean="0"/>
              <a:t>19 May 2024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818" y="2817084"/>
            <a:ext cx="4113477" cy="1895015"/>
          </a:xfrm>
        </p:spPr>
        <p:txBody>
          <a:bodyPr/>
          <a:lstStyle>
            <a:lvl1pPr marL="12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3500" b="1" kern="1200" spc="-400" baseline="0" dirty="0">
                <a:ln w="19050">
                  <a:solidFill>
                    <a:schemeClr val="bg1"/>
                  </a:solidFill>
                </a:ln>
                <a:noFill/>
                <a:latin typeface="Vodafone Rg"/>
                <a:ea typeface="+mn-ea"/>
                <a:cs typeface="Vodafone Rg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 NUMBE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818" y="270834"/>
            <a:ext cx="4428132" cy="986466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36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186831-9186-1A46-8C51-DF0C6926CA7C}" type="datetime4">
              <a:rPr lang="en-GB" smtClean="0"/>
              <a:t>19 May 2024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818" y="2817084"/>
            <a:ext cx="4113477" cy="1895015"/>
          </a:xfrm>
        </p:spPr>
        <p:txBody>
          <a:bodyPr/>
          <a:lstStyle>
            <a:lvl1pPr marL="12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3500" b="1" kern="1200" spc="-400" baseline="0" dirty="0">
                <a:ln w="19050">
                  <a:solidFill>
                    <a:schemeClr val="bg1"/>
                  </a:solidFill>
                </a:ln>
                <a:noFill/>
                <a:latin typeface="Vodafone Rg"/>
                <a:ea typeface="+mn-ea"/>
                <a:cs typeface="Vodafone Rg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60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AD">
    <p:bg>
      <p:bgPr>
        <a:gradFill flip="none" rotWithShape="1">
          <a:gsLst>
            <a:gs pos="20000">
              <a:srgbClr val="820000"/>
            </a:gs>
            <a:gs pos="100000">
              <a:schemeClr val="accent1"/>
            </a:gs>
          </a:gsLst>
          <a:lin ang="19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00" y="1851750"/>
            <a:ext cx="6840000" cy="1440000"/>
          </a:xfrm>
        </p:spPr>
        <p:txBody>
          <a:bodyPr anchor="ctr" anchorCtr="1">
            <a:noAutofit/>
          </a:bodyPr>
          <a:lstStyle>
            <a:lvl1pPr algn="ctr">
              <a:lnSpc>
                <a:spcPct val="85000"/>
              </a:lnSpc>
              <a:defRPr sz="36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BC4EAA-71C0-7847-9938-ACF78B628920}" type="datetime4">
              <a:rPr lang="en-GB" smtClean="0"/>
              <a:t>19 May 2024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9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Y">
    <p:bg>
      <p:bgPr>
        <a:solidFill>
          <a:srgbClr val="2528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00" y="1851750"/>
            <a:ext cx="6840000" cy="1440000"/>
          </a:xfrm>
        </p:spPr>
        <p:txBody>
          <a:bodyPr anchor="ctr" anchorCtr="1">
            <a:noAutofit/>
          </a:bodyPr>
          <a:lstStyle>
            <a:lvl1pPr algn="ctr">
              <a:lnSpc>
                <a:spcPct val="85000"/>
              </a:lnSpc>
              <a:defRPr sz="36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FC3112-9319-574E-965C-D7DBF43EF039}" type="datetime4">
              <a:rPr lang="en-GB" smtClean="0"/>
              <a:t>19 May 2024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5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00" y="1851750"/>
            <a:ext cx="6840000" cy="1440000"/>
          </a:xfrm>
        </p:spPr>
        <p:txBody>
          <a:bodyPr anchor="ctr" anchorCtr="1">
            <a:noAutofit/>
          </a:bodyPr>
          <a:lstStyle>
            <a:lvl1pPr algn="ctr">
              <a:lnSpc>
                <a:spcPct val="85000"/>
              </a:lnSpc>
              <a:defRPr sz="36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F0E956-AEC0-6E47-82BA-82F9A6FC1D28}" type="datetime4">
              <a:rPr lang="en-GB" smtClean="0"/>
              <a:t>19 May 2024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9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05978"/>
            <a:ext cx="6538913" cy="667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68F5-E43E-7644-B2C0-CD46918E1917}" type="datetime4">
              <a:rPr lang="en-GB" smtClean="0"/>
              <a:t>19 May 2024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50825" y="873457"/>
            <a:ext cx="8642350" cy="3603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64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algn="l"/>
            <a:r>
              <a:rPr lang="en-GB" dirty="0">
                <a:solidFill>
                  <a:schemeClr val="tx1"/>
                </a:solidFill>
              </a:rPr>
              <a:t>Insert Confidentiality Level in slide footer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7B89AC-F697-9C4E-A7D8-C177B3B47A01}" type="datetime4">
              <a:rPr lang="en-GB" smtClean="0"/>
              <a:t>19 May 2024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4679950" y="873125"/>
            <a:ext cx="4213225" cy="36036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250825" y="873125"/>
            <a:ext cx="4213225" cy="360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53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 algn="l"/>
            <a:r>
              <a:rPr lang="en-GB" dirty="0">
                <a:solidFill>
                  <a:schemeClr val="tx1"/>
                </a:solidFill>
              </a:rPr>
              <a:t>Insert Confidentiality Level in slide footer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20E4CCE-5AAE-AE4C-B060-0037F2F4F0B0}" type="datetime4">
              <a:rPr lang="en-GB" smtClean="0"/>
              <a:t>19 May 2024</a:t>
            </a:fld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8"/>
          </p:nvPr>
        </p:nvSpPr>
        <p:spPr>
          <a:xfrm>
            <a:off x="4679950" y="876300"/>
            <a:ext cx="4213225" cy="36004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250825" y="873125"/>
            <a:ext cx="4213225" cy="360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32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l"/>
            <a:r>
              <a:rPr lang="en-GB" dirty="0">
                <a:solidFill>
                  <a:schemeClr val="tx1"/>
                </a:solidFill>
              </a:rPr>
              <a:t>Insert Confidentiality Level in slide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6B66AD2-306D-7A4A-BE64-03A187C68A13}" type="datetime4">
              <a:rPr lang="en-GB" smtClean="0"/>
              <a:t>19 May 2024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645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algn="l"/>
            <a:r>
              <a:rPr lang="en-GB" dirty="0">
                <a:solidFill>
                  <a:schemeClr val="tx1"/>
                </a:solidFill>
              </a:rPr>
              <a:t>Insert Confidentiality Level in slide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01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0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7D6856-E1EE-D36D-0CE2-7ED33229D6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825" y="285207"/>
            <a:ext cx="4051844" cy="721268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26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0825" y="1184426"/>
            <a:ext cx="2087880" cy="682887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A24C7-5D61-6547-A9A0-D8782A3844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98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x3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608401" y="266700"/>
            <a:ext cx="5927199" cy="4445399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4x3 video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F61F83-7858-3B44-A5D2-D6202632A1FB}" type="datetime4">
              <a:rPr lang="en-GB" smtClean="0"/>
              <a:t>19 May 2024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75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x9 Video placehol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822325" y="266399"/>
            <a:ext cx="7499351" cy="4218385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16x9 video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9C1523-9997-0346-BA33-5767E91BED4D}" type="datetime4">
              <a:rPr lang="en-GB" smtClean="0"/>
              <a:t>19 May 2024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40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frame 16x9 Video placehol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full frame 16x9 video</a:t>
            </a:r>
          </a:p>
        </p:txBody>
      </p:sp>
    </p:spTree>
    <p:extLst>
      <p:ext uri="{BB962C8B-B14F-4D97-AF65-F5344CB8AC3E}">
        <p14:creationId xmlns:p14="http://schemas.microsoft.com/office/powerpoint/2010/main" val="1216117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gether we can GRAD">
    <p:bg>
      <p:bgPr>
        <a:gradFill>
          <a:gsLst>
            <a:gs pos="20000">
              <a:srgbClr val="820000"/>
            </a:gs>
            <a:gs pos="100000">
              <a:schemeClr val="accent1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C59AC-A296-DF4D-9A1F-F2DE00C680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9200" y="2158950"/>
            <a:ext cx="1625600" cy="98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11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gether we can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C59AC-A296-DF4D-9A1F-F2DE00C680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9200" y="2158950"/>
            <a:ext cx="1625600" cy="98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71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 GRAD">
    <p:bg>
      <p:bgPr>
        <a:gradFill>
          <a:gsLst>
            <a:gs pos="20000">
              <a:srgbClr val="820000"/>
            </a:gs>
            <a:gs pos="100000">
              <a:schemeClr val="accent1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0876" y="2180956"/>
            <a:ext cx="782248" cy="7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614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0876" y="2180956"/>
            <a:ext cx="782248" cy="7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0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7D6856-E1EE-D36D-0CE2-7ED33229D6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824" y="285207"/>
            <a:ext cx="4213225" cy="721268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26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0825" y="1184426"/>
            <a:ext cx="2087880" cy="682887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D39B86-6FC0-A150-B851-CBC5E39E0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3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0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EAA0AA-2015-EC44-70E9-E107F2C12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824" y="3491969"/>
            <a:ext cx="3227221" cy="721268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26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0824" y="4089551"/>
            <a:ext cx="2087880" cy="682887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41361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08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EAA0AA-2015-EC44-70E9-E107F2C12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824" y="3491969"/>
            <a:ext cx="3227221" cy="721268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26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0824" y="4089551"/>
            <a:ext cx="2087880" cy="682887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401090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1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7D6856-E1EE-D36D-0CE2-7ED33229D6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823" y="285207"/>
            <a:ext cx="4055169" cy="721268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26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0825" y="1184426"/>
            <a:ext cx="2087880" cy="682887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D39B86-6FC0-A150-B851-CBC5E39E0D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2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EAA0AA-2015-EC44-70E9-E107F2C12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825" y="3491969"/>
            <a:ext cx="3529804" cy="721268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26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0824" y="4089551"/>
            <a:ext cx="2087880" cy="682887"/>
          </a:xfr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7677F-9ACC-0288-3B09-DDD6FF277B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5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mage 2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7D6856-E1EE-D36D-0CE2-7ED33229D6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0824" y="285207"/>
            <a:ext cx="4025244" cy="721268"/>
          </a:xfrm>
        </p:spPr>
        <p:txBody>
          <a:bodyPr anchor="t" anchorCtr="0">
            <a:noAutofit/>
          </a:bodyPr>
          <a:lstStyle>
            <a:lvl1pPr algn="l">
              <a:lnSpc>
                <a:spcPct val="85000"/>
              </a:lnSpc>
              <a:defRPr sz="26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0825" y="1184426"/>
            <a:ext cx="2087880" cy="682887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Vodafone Lt" panose="020B060604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88F21-9976-B1D4-75D9-94A69F17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1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AD NUMBERED">
    <p:bg>
      <p:bgPr>
        <a:gradFill flip="none" rotWithShape="1">
          <a:gsLst>
            <a:gs pos="20000">
              <a:srgbClr val="820000"/>
            </a:gs>
            <a:gs pos="100000">
              <a:schemeClr val="accent1"/>
            </a:gs>
          </a:gsLst>
          <a:lin ang="19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818" y="270834"/>
            <a:ext cx="4428132" cy="986466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36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038E09-3872-BD4D-8339-0283C2F5BB7F}" type="datetime4">
              <a:rPr lang="en-GB" smtClean="0"/>
              <a:t>19 May 2024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1818" y="2817084"/>
            <a:ext cx="4113477" cy="1895015"/>
          </a:xfrm>
        </p:spPr>
        <p:txBody>
          <a:bodyPr/>
          <a:lstStyle>
            <a:lvl1pPr marL="12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3500" b="1" kern="1200" spc="-400" baseline="0" dirty="0">
                <a:ln w="19050">
                  <a:solidFill>
                    <a:schemeClr val="bg1"/>
                  </a:solidFill>
                </a:ln>
                <a:noFill/>
                <a:latin typeface="Vodafone Rg"/>
                <a:ea typeface="+mn-ea"/>
                <a:cs typeface="Vodafone Rg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3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05978"/>
            <a:ext cx="8635526" cy="6674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873457"/>
            <a:ext cx="5886450" cy="36032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365295" y="4713136"/>
            <a:ext cx="413410" cy="23888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chemeClr val="tx1"/>
                </a:solidFill>
                <a:latin typeface="Vodafone Lt" panose="020B0606040202020204" pitchFamily="34" charset="0"/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3395" y="4712099"/>
            <a:ext cx="2087880" cy="23888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IE" sz="800" kern="1200" dirty="0">
                <a:solidFill>
                  <a:schemeClr val="tx1"/>
                </a:solidFill>
                <a:latin typeface="Vodafone Lt" panose="020B0606040202020204" pitchFamily="34" charset="0"/>
                <a:ea typeface="+mn-ea"/>
                <a:cs typeface="+mn-cs"/>
              </a:defRPr>
            </a:lvl1pPr>
          </a:lstStyle>
          <a:p>
            <a:r>
              <a:rPr lang="en-GB"/>
              <a:t>Insert Confidentiality Level in slide footer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137275" y="4712099"/>
            <a:ext cx="2133600" cy="23888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GB" sz="800" smtClean="0">
                <a:latin typeface="Vodafone Lt" panose="020B0606040202020204" pitchFamily="34" charset="0"/>
              </a:defRPr>
            </a:lvl1pPr>
          </a:lstStyle>
          <a:p>
            <a:fld id="{BDDBAA49-6CB8-054C-996A-16DA1E81284C}" type="datetime4">
              <a:rPr lang="en-GB" smtClean="0"/>
              <a:pPr/>
              <a:t>19 May 2024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72F8E-A07E-E699-6386-88E9B7CCA3E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49733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8436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49" r:id="rId2"/>
    <p:sldLayoutId id="2147483768" r:id="rId3"/>
    <p:sldLayoutId id="2147483769" r:id="rId4"/>
    <p:sldLayoutId id="2147483771" r:id="rId5"/>
    <p:sldLayoutId id="2147483789" r:id="rId6"/>
    <p:sldLayoutId id="2147483794" r:id="rId7"/>
    <p:sldLayoutId id="2147483797" r:id="rId8"/>
    <p:sldLayoutId id="2147483675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650" r:id="rId15"/>
    <p:sldLayoutId id="2147483766" r:id="rId16"/>
    <p:sldLayoutId id="2147483709" r:id="rId17"/>
    <p:sldLayoutId id="2147483654" r:id="rId18"/>
    <p:sldLayoutId id="2147483660" r:id="rId19"/>
    <p:sldLayoutId id="2147483666" r:id="rId20"/>
    <p:sldLayoutId id="2147483667" r:id="rId21"/>
    <p:sldLayoutId id="2147483708" r:id="rId22"/>
    <p:sldLayoutId id="2147483763" r:id="rId23"/>
    <p:sldLayoutId id="2147483764" r:id="rId24"/>
    <p:sldLayoutId id="2147483701" r:id="rId25"/>
    <p:sldLayoutId id="2147483765" r:id="rId26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38113" indent="-138113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347663" indent="-147638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385763" indent="146050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717550" indent="-150813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61925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3" orient="horz" pos="2820" userDrawn="1">
          <p15:clr>
            <a:srgbClr val="F26B43"/>
          </p15:clr>
        </p15:guide>
        <p15:guide id="4" pos="5602" userDrawn="1">
          <p15:clr>
            <a:srgbClr val="F26B43"/>
          </p15:clr>
        </p15:guide>
        <p15:guide id="5" pos="2812" userDrawn="1">
          <p15:clr>
            <a:srgbClr val="F26B43"/>
          </p15:clr>
        </p15:guide>
        <p15:guide id="6" pos="2948" userDrawn="1">
          <p15:clr>
            <a:srgbClr val="F26B43"/>
          </p15:clr>
        </p15:guide>
        <p15:guide id="7" orient="horz" pos="5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817" y="270833"/>
            <a:ext cx="5449328" cy="1343221"/>
          </a:xfrm>
        </p:spPr>
        <p:txBody>
          <a:bodyPr/>
          <a:lstStyle/>
          <a:p>
            <a:r>
              <a:rPr lang="en-GB" sz="4400" dirty="0"/>
              <a:t>GIT &amp; Collaborative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365295" y="4713136"/>
            <a:ext cx="413410" cy="238889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6137275" y="4712099"/>
            <a:ext cx="2133600" cy="238889"/>
          </a:xfrm>
        </p:spPr>
        <p:txBody>
          <a:bodyPr/>
          <a:lstStyle/>
          <a:p>
            <a:fld id="{7CF253B3-EC1A-7B44-8761-2E7CB59D2B80}" type="datetime4">
              <a:rPr lang="en-GB" smtClean="0"/>
              <a:t>19 May 2024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1818" y="2817084"/>
            <a:ext cx="3754800" cy="2062800"/>
          </a:xfrm>
        </p:spPr>
        <p:txBody>
          <a:bodyPr/>
          <a:lstStyle/>
          <a:p>
            <a:r>
              <a:rPr lang="en-GB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5431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5BF00D03-4DE4-3046-A452-EF040466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57" y="192512"/>
            <a:ext cx="1769369" cy="406541"/>
          </a:xfrm>
        </p:spPr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7227D-3378-CD46-AB71-610FCE8C7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65295" y="4713136"/>
            <a:ext cx="413410" cy="238889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CE599-1A6D-FA4A-AEBB-E592222C296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137275" y="4712099"/>
            <a:ext cx="2133600" cy="238889"/>
          </a:xfrm>
        </p:spPr>
        <p:txBody>
          <a:bodyPr/>
          <a:lstStyle/>
          <a:p>
            <a:fld id="{4643493F-52CB-9741-89CF-BBF4E4260038}" type="datetime4">
              <a:rPr lang="en-GB" smtClean="0"/>
              <a:pPr/>
              <a:t>19 May 2024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8B6F0-4CFF-1648-6439-7ACA22F214B2}"/>
              </a:ext>
            </a:extLst>
          </p:cNvPr>
          <p:cNvSpPr txBox="1"/>
          <p:nvPr/>
        </p:nvSpPr>
        <p:spPr>
          <a:xfrm>
            <a:off x="253395" y="1212273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3600" b="1" dirty="0">
                <a:solidFill>
                  <a:schemeClr val="bg1"/>
                </a:solidFill>
                <a:latin typeface="Vodafone Rg" pitchFamily="34" charset="0"/>
              </a:rPr>
              <a:t>Introduction on GIT</a:t>
            </a:r>
          </a:p>
          <a:p>
            <a:pPr marL="0" indent="0">
              <a:buFont typeface="Arial" pitchFamily="34" charset="0"/>
              <a:buNone/>
            </a:pPr>
            <a:endParaRPr lang="en-US" sz="3600" b="1" dirty="0">
              <a:solidFill>
                <a:schemeClr val="bg1"/>
              </a:solidFill>
              <a:latin typeface="Vodafone Rg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3600" b="1" dirty="0">
                <a:solidFill>
                  <a:schemeClr val="bg1"/>
                </a:solidFill>
                <a:latin typeface="Vodafone Rg" pitchFamily="34" charset="0"/>
              </a:rPr>
              <a:t>Collaborative coding</a:t>
            </a:r>
          </a:p>
          <a:p>
            <a:pPr marL="0" indent="0">
              <a:buFont typeface="Arial" pitchFamily="34" charset="0"/>
              <a:buNone/>
            </a:pPr>
            <a:endParaRPr lang="en-US" sz="3600" b="1" dirty="0">
              <a:solidFill>
                <a:schemeClr val="bg1"/>
              </a:solidFill>
              <a:latin typeface="Vodafone Rg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3600" b="1" dirty="0">
                <a:solidFill>
                  <a:schemeClr val="bg1"/>
                </a:solidFill>
                <a:latin typeface="Vodafone Rg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966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5BF00D03-4DE4-3046-A452-EF040466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000" y="1851750"/>
            <a:ext cx="6840000" cy="1440000"/>
          </a:xfrm>
        </p:spPr>
        <p:txBody>
          <a:bodyPr/>
          <a:lstStyle/>
          <a:p>
            <a:r>
              <a:rPr lang="en-US" dirty="0"/>
              <a:t>Introduction on GIT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6E945-B837-F844-B460-43E65BBF68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3395" y="4712099"/>
            <a:ext cx="2087880" cy="238889"/>
          </a:xfrm>
        </p:spPr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7227D-3378-CD46-AB71-610FCE8C7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65295" y="4713136"/>
            <a:ext cx="413410" cy="238889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CE599-1A6D-FA4A-AEBB-E592222C296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137275" y="4712099"/>
            <a:ext cx="2133600" cy="238889"/>
          </a:xfrm>
        </p:spPr>
        <p:txBody>
          <a:bodyPr/>
          <a:lstStyle/>
          <a:p>
            <a:fld id="{CDC7D556-B429-C84E-90C5-E8F01172B87A}" type="datetime4">
              <a:rPr lang="en-GB" smtClean="0"/>
              <a:pPr/>
              <a:t>19 May 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75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B108-4F2D-304B-8239-3DC783EC60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3395" y="4712099"/>
            <a:ext cx="208788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4365295" y="4713136"/>
            <a:ext cx="41341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2A83A2B-3358-44F8-83A0-4598795D8FB5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6137275" y="4712099"/>
            <a:ext cx="213360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6AFDC0A-7105-AC4F-AFD6-A57CCFB0866C}" type="datetime4">
              <a:rPr lang="en-GB" smtClean="0"/>
              <a:pPr>
                <a:spcAft>
                  <a:spcPts val="600"/>
                </a:spcAft>
              </a:pPr>
              <a:t>19 May 2024</a:t>
            </a:fld>
            <a:endParaRPr lang="en-GB"/>
          </a:p>
        </p:txBody>
      </p:sp>
      <p:pic>
        <p:nvPicPr>
          <p:cNvPr id="7" name="Picture 6" descr="A close up of a logo">
            <a:extLst>
              <a:ext uri="{FF2B5EF4-FFF2-40B4-BE49-F238E27FC236}">
                <a16:creationId xmlns:a16="http://schemas.microsoft.com/office/drawing/2014/main" id="{82D2DB68-145C-4001-445C-E2ED6B2FA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0" y="1795427"/>
            <a:ext cx="4213225" cy="1759021"/>
          </a:xfrm>
          <a:prstGeom prst="rect">
            <a:avLst/>
          </a:prstGeom>
          <a:noFill/>
        </p:spPr>
      </p:pic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50825" y="873457"/>
            <a:ext cx="4213225" cy="3603625"/>
          </a:xfrm>
        </p:spPr>
        <p:txBody>
          <a:bodyPr anchor="t">
            <a:normAutofit/>
          </a:bodyPr>
          <a:lstStyle/>
          <a:p>
            <a:r>
              <a:rPr lang="en-GB" sz="2000" dirty="0">
                <a:latin typeface="+mn-lt"/>
              </a:rPr>
              <a:t>What is </a:t>
            </a:r>
            <a:r>
              <a:rPr lang="en-GB" sz="2000" b="1" dirty="0">
                <a:latin typeface="+mn-lt"/>
              </a:rPr>
              <a:t>GIT</a:t>
            </a:r>
            <a:r>
              <a:rPr lang="en-GB" sz="2000" dirty="0">
                <a:latin typeface="+mn-lt"/>
              </a:rPr>
              <a:t>?</a:t>
            </a:r>
          </a:p>
          <a:p>
            <a:pPr lvl="1"/>
            <a:r>
              <a:rPr lang="en-US" sz="1600" b="0" i="0" dirty="0">
                <a:effectLst/>
                <a:highlight>
                  <a:srgbClr val="FFFFFF"/>
                </a:highlight>
                <a:latin typeface="+mn-lt"/>
              </a:rPr>
              <a:t>Git is a control system that tracks versions of files. </a:t>
            </a:r>
            <a:br>
              <a:rPr lang="en-US" sz="1600" b="0" i="0" dirty="0">
                <a:effectLst/>
                <a:highlight>
                  <a:srgbClr val="FFFFFF"/>
                </a:highlight>
                <a:latin typeface="+mn-lt"/>
              </a:rPr>
            </a:br>
            <a:endParaRPr lang="en-US" sz="1600" b="0" i="0" dirty="0">
              <a:effectLst/>
              <a:highlight>
                <a:srgbClr val="FFFFFF"/>
              </a:highlight>
              <a:latin typeface="+mn-lt"/>
            </a:endParaRPr>
          </a:p>
          <a:p>
            <a:pPr lvl="1"/>
            <a:endParaRPr lang="en-US" sz="1600" b="0" i="0" dirty="0">
              <a:effectLst/>
              <a:highlight>
                <a:srgbClr val="FFFFFF"/>
              </a:highlight>
              <a:latin typeface="+mn-lt"/>
            </a:endParaRPr>
          </a:p>
          <a:p>
            <a:pPr lvl="1"/>
            <a:r>
              <a:rPr lang="en-US" sz="1600" b="0" i="0" dirty="0">
                <a:effectLst/>
                <a:highlight>
                  <a:srgbClr val="FFFFFF"/>
                </a:highlight>
                <a:latin typeface="+mn-lt"/>
              </a:rPr>
              <a:t>It is used to control source code by programmers collaboratively developing software.</a:t>
            </a:r>
          </a:p>
          <a:p>
            <a:pPr lvl="1"/>
            <a:endParaRPr lang="en-US" sz="1600" dirty="0">
              <a:highlight>
                <a:srgbClr val="FFFFFF"/>
              </a:highlight>
              <a:latin typeface="+mn-lt"/>
            </a:endParaRPr>
          </a:p>
          <a:p>
            <a:pPr lvl="1"/>
            <a:endParaRPr lang="en-US" sz="1600" dirty="0">
              <a:highlight>
                <a:srgbClr val="FFFFFF"/>
              </a:highlight>
              <a:latin typeface="+mn-lt"/>
            </a:endParaRPr>
          </a:p>
          <a:p>
            <a:pPr lvl="1"/>
            <a:r>
              <a:rPr lang="en-US" sz="1600" dirty="0">
                <a:highlight>
                  <a:srgbClr val="FFFFFF"/>
                </a:highlight>
                <a:latin typeface="+mn-lt"/>
              </a:rPr>
              <a:t>Git allows you to edit your code and take snapshots during your coding journey.</a:t>
            </a:r>
            <a:endParaRPr lang="en-GB" sz="1200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05978"/>
            <a:ext cx="8635526" cy="667479"/>
          </a:xfrm>
        </p:spPr>
        <p:txBody>
          <a:bodyPr anchor="t">
            <a:normAutofit/>
          </a:bodyPr>
          <a:lstStyle/>
          <a:p>
            <a:r>
              <a:rPr lang="en-GB" dirty="0"/>
              <a:t>Introduction on GIT</a:t>
            </a:r>
          </a:p>
        </p:txBody>
      </p:sp>
    </p:spTree>
    <p:extLst>
      <p:ext uri="{BB962C8B-B14F-4D97-AF65-F5344CB8AC3E}">
        <p14:creationId xmlns:p14="http://schemas.microsoft.com/office/powerpoint/2010/main" val="99274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5BF00D03-4DE4-3046-A452-EF040466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000" y="1851750"/>
            <a:ext cx="6840000" cy="1440000"/>
          </a:xfrm>
        </p:spPr>
        <p:txBody>
          <a:bodyPr/>
          <a:lstStyle/>
          <a:p>
            <a:r>
              <a:rPr lang="en-US" dirty="0"/>
              <a:t>Collaborative coding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6E945-B837-F844-B460-43E65BBF68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3395" y="4712099"/>
            <a:ext cx="2087880" cy="238889"/>
          </a:xfrm>
        </p:spPr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7227D-3378-CD46-AB71-610FCE8C7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65295" y="4713136"/>
            <a:ext cx="413410" cy="238889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CE599-1A6D-FA4A-AEBB-E592222C296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137275" y="4712099"/>
            <a:ext cx="2133600" cy="238889"/>
          </a:xfrm>
        </p:spPr>
        <p:txBody>
          <a:bodyPr/>
          <a:lstStyle/>
          <a:p>
            <a:fld id="{CDC7D556-B429-C84E-90C5-E8F01172B87A}" type="datetime4">
              <a:rPr lang="en-GB" smtClean="0"/>
              <a:pPr/>
              <a:t>19 May 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82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B108-4F2D-304B-8239-3DC783EC60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3395" y="4712099"/>
            <a:ext cx="208788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4365295" y="4713136"/>
            <a:ext cx="41341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2A83A2B-3358-44F8-83A0-4598795D8FB5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6137275" y="4712099"/>
            <a:ext cx="213360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6AFDC0A-7105-AC4F-AFD6-A57CCFB0866C}" type="datetime4">
              <a:rPr lang="en-GB" smtClean="0"/>
              <a:pPr>
                <a:spcAft>
                  <a:spcPts val="600"/>
                </a:spcAft>
              </a:pPr>
              <a:t>19 May 2024</a:t>
            </a:fld>
            <a:endParaRPr lang="en-GB"/>
          </a:p>
        </p:txBody>
      </p:sp>
      <p:pic>
        <p:nvPicPr>
          <p:cNvPr id="8" name="Picture 7" descr="A group of people working on a computer&#10;&#10;Description automatically generated">
            <a:extLst>
              <a:ext uri="{FF2B5EF4-FFF2-40B4-BE49-F238E27FC236}">
                <a16:creationId xmlns:a16="http://schemas.microsoft.com/office/drawing/2014/main" id="{C9C1E783-5957-5B06-06D4-2C24C088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0" y="1410970"/>
            <a:ext cx="4213225" cy="2527935"/>
          </a:xfrm>
          <a:prstGeom prst="rect">
            <a:avLst/>
          </a:prstGeom>
          <a:noFill/>
        </p:spPr>
      </p:pic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50825" y="873457"/>
            <a:ext cx="4213225" cy="3603625"/>
          </a:xfrm>
        </p:spPr>
        <p:txBody>
          <a:bodyPr anchor="t">
            <a:normAutofit/>
          </a:bodyPr>
          <a:lstStyle/>
          <a:p>
            <a:r>
              <a:rPr lang="en-GB"/>
              <a:t>What is </a:t>
            </a:r>
            <a:r>
              <a:rPr lang="en-GB" b="1"/>
              <a:t>Collaborative coding?</a:t>
            </a:r>
            <a:endParaRPr lang="en-GB"/>
          </a:p>
          <a:p>
            <a:pPr lvl="1"/>
            <a:r>
              <a:rPr lang="en-US" sz="1800" b="0" i="0">
                <a:effectLst/>
                <a:highlight>
                  <a:srgbClr val="FFFFFF"/>
                </a:highlight>
              </a:rPr>
              <a:t>Collaborative coding is a method in which multiple programmers work simultaneously on a code project. </a:t>
            </a:r>
          </a:p>
          <a:p>
            <a:pPr lvl="1"/>
            <a:endParaRPr lang="en-US" sz="1800" b="0" i="0">
              <a:effectLst/>
              <a:highlight>
                <a:srgbClr val="FFFFFF"/>
              </a:highlight>
            </a:endParaRPr>
          </a:p>
          <a:p>
            <a:pPr lvl="1"/>
            <a:r>
              <a:rPr lang="en-US" sz="1800" b="0" i="0">
                <a:effectLst/>
                <a:highlight>
                  <a:srgbClr val="FFFFFF"/>
                </a:highlight>
              </a:rPr>
              <a:t>This helps with efficiency and quality of code, as you are constantly reviewing the code.</a:t>
            </a:r>
          </a:p>
          <a:p>
            <a:pPr lvl="1"/>
            <a:endParaRPr lang="en-US" sz="1800">
              <a:highlight>
                <a:srgbClr val="FFFFFF"/>
              </a:highlight>
            </a:endParaRPr>
          </a:p>
          <a:p>
            <a:pPr lvl="1"/>
            <a:endParaRPr lang="en-US" sz="1800">
              <a:highlight>
                <a:srgbClr val="FFFFFF"/>
              </a:highlight>
            </a:endParaRPr>
          </a:p>
          <a:p>
            <a:pPr lvl="1"/>
            <a:r>
              <a:rPr lang="en-US" sz="1800">
                <a:highlight>
                  <a:srgbClr val="FFFFFF"/>
                </a:highlight>
              </a:rPr>
              <a:t>It also helps you with knowledge sharing among the team.</a:t>
            </a:r>
            <a:endParaRPr lang="en-GB" sz="1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05978"/>
            <a:ext cx="8635526" cy="667479"/>
          </a:xfrm>
        </p:spPr>
        <p:txBody>
          <a:bodyPr anchor="t">
            <a:normAutofit/>
          </a:bodyPr>
          <a:lstStyle/>
          <a:p>
            <a:r>
              <a:rPr lang="en-GB" dirty="0"/>
              <a:t>Collaborative coding</a:t>
            </a:r>
          </a:p>
        </p:txBody>
      </p:sp>
    </p:spTree>
    <p:extLst>
      <p:ext uri="{BB962C8B-B14F-4D97-AF65-F5344CB8AC3E}">
        <p14:creationId xmlns:p14="http://schemas.microsoft.com/office/powerpoint/2010/main" val="405203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5BF00D03-4DE4-3046-A452-EF040466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000" y="1851750"/>
            <a:ext cx="6840000" cy="1440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6E945-B837-F844-B460-43E65BBF68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3395" y="4712099"/>
            <a:ext cx="2087880" cy="238889"/>
          </a:xfrm>
        </p:spPr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7227D-3378-CD46-AB71-610FCE8C7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65295" y="4713136"/>
            <a:ext cx="413410" cy="238889"/>
          </a:xfrm>
        </p:spPr>
        <p:txBody>
          <a:bodyPr/>
          <a:lstStyle/>
          <a:p>
            <a:fld id="{72A83A2B-3358-44F8-83A0-4598795D8FB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CE599-1A6D-FA4A-AEBB-E592222C296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137275" y="4712099"/>
            <a:ext cx="2133600" cy="238889"/>
          </a:xfrm>
        </p:spPr>
        <p:txBody>
          <a:bodyPr/>
          <a:lstStyle/>
          <a:p>
            <a:fld id="{CDC7D556-B429-C84E-90C5-E8F01172B87A}" type="datetime4">
              <a:rPr lang="en-GB" smtClean="0"/>
              <a:pPr/>
              <a:t>19 May 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9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B108-4F2D-304B-8239-3DC783EC60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3395" y="4712099"/>
            <a:ext cx="208788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Insert Confidentiality Level in slide footer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4365295" y="4713136"/>
            <a:ext cx="41341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2A83A2B-3358-44F8-83A0-4598795D8FB5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6137275" y="4712099"/>
            <a:ext cx="2133600" cy="238889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6AFDC0A-7105-AC4F-AFD6-A57CCFB0866C}" type="datetime4">
              <a:rPr lang="en-GB" smtClean="0"/>
              <a:pPr>
                <a:spcAft>
                  <a:spcPts val="600"/>
                </a:spcAft>
              </a:pPr>
              <a:t>19 May 2024</a:t>
            </a:fld>
            <a:endParaRPr lang="en-GB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50825" y="873457"/>
            <a:ext cx="4213225" cy="3603625"/>
          </a:xfrm>
        </p:spPr>
        <p:txBody>
          <a:bodyPr anchor="t">
            <a:normAutofit/>
          </a:bodyPr>
          <a:lstStyle/>
          <a:p>
            <a:pPr lvl="1"/>
            <a:r>
              <a:rPr lang="en-US" sz="1800" dirty="0">
                <a:highlight>
                  <a:srgbClr val="FFFFFF"/>
                </a:highlight>
              </a:rPr>
              <a:t>GIT helps us keep a snapshot of the code as well as track any modifications.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pPr lvl="1"/>
            <a:endParaRPr lang="en-US" sz="1800" b="0" i="0" dirty="0">
              <a:effectLst/>
              <a:highlight>
                <a:srgbClr val="FFFFFF"/>
              </a:highlight>
            </a:endParaRP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Collaboration Coding helps us save time and review the code by all team members</a:t>
            </a:r>
          </a:p>
          <a:p>
            <a:pPr marL="200025" lvl="1" indent="0">
              <a:buNone/>
            </a:pPr>
            <a:endParaRPr lang="en-US" sz="1800" dirty="0">
              <a:highlight>
                <a:srgbClr val="FFFFFF"/>
              </a:highlight>
            </a:endParaRP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These two go together as they both are a very powerful ways to excel through any project</a:t>
            </a:r>
            <a:endParaRPr lang="en-GB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05978"/>
            <a:ext cx="8635526" cy="667479"/>
          </a:xfrm>
        </p:spPr>
        <p:txBody>
          <a:bodyPr anchor="t">
            <a:normAutofit/>
          </a:bodyPr>
          <a:lstStyle/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1364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62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odafone">
  <a:themeElements>
    <a:clrScheme name="Vodafone 2021">
      <a:dk1>
        <a:srgbClr val="000000"/>
      </a:dk1>
      <a:lt1>
        <a:srgbClr val="FFFFFF"/>
      </a:lt1>
      <a:dk2>
        <a:srgbClr val="5E2750"/>
      </a:dk2>
      <a:lt2>
        <a:srgbClr val="545759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F_PowerPoint_Template_2022_V3" id="{3F18266F-4BD3-A645-A5E3-599C6842A5A9}" vid="{C06D376D-168D-564F-8A46-72705A30B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A53FFFE51454292E23ACA50B12794" ma:contentTypeVersion="9" ma:contentTypeDescription="Create a new document." ma:contentTypeScope="" ma:versionID="61416a8259558a8daaa7bf87c5acde61">
  <xsd:schema xmlns:xsd="http://www.w3.org/2001/XMLSchema" xmlns:xs="http://www.w3.org/2001/XMLSchema" xmlns:p="http://schemas.microsoft.com/office/2006/metadata/properties" xmlns:ns3="c38ad695-8aec-47c1-8405-39fbd19b0e76" targetNamespace="http://schemas.microsoft.com/office/2006/metadata/properties" ma:root="true" ma:fieldsID="81818b93cc099aa620d1d3349e722345" ns3:_="">
    <xsd:import namespace="c38ad695-8aec-47c1-8405-39fbd19b0e7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ad695-8aec-47c1-8405-39fbd19b0e7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1CB67E-7D49-4AFE-B3CA-278EE9AD74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F4980B-41B4-4778-A6A2-B37C483344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8ad695-8aec-47c1-8405-39fbd19b0e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BC114D-D146-4A4F-A9B6-33C8EE89EBB7}">
  <ds:schemaRefs>
    <ds:schemaRef ds:uri="http://purl.org/dc/elements/1.1/"/>
    <ds:schemaRef ds:uri="http://schemas.openxmlformats.org/package/2006/metadata/core-properties"/>
    <ds:schemaRef ds:uri="http://purl.org/dc/dcmitype/"/>
    <ds:schemaRef ds:uri="c38ad695-8aec-47c1-8405-39fbd19b0e76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VF_Together_we_can_Master_PPT_Template_2022</Template>
  <TotalTime>1</TotalTime>
  <Words>222</Words>
  <Application>Microsoft Office PowerPoint</Application>
  <PresentationFormat>On-screen Show (16:9)</PresentationFormat>
  <Paragraphs>60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Vodafone Lt</vt:lpstr>
      <vt:lpstr>Vodafone Rg</vt:lpstr>
      <vt:lpstr>Vodafone</vt:lpstr>
      <vt:lpstr>GIT &amp; Collaborative Coding</vt:lpstr>
      <vt:lpstr>Agenda:</vt:lpstr>
      <vt:lpstr>Introduction on GIT</vt:lpstr>
      <vt:lpstr>Introduction on GIT</vt:lpstr>
      <vt:lpstr>Collaborative coding</vt:lpstr>
      <vt:lpstr>Collaborative coding</vt:lpstr>
      <vt:lpstr>Conclusion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Collaborative Coding</dc:title>
  <dc:subject/>
  <dc:creator>Ahmed Fahmy, Vodafone</dc:creator>
  <cp:keywords/>
  <dc:description/>
  <cp:lastModifiedBy>Ahmed Fahmy, Vodafone</cp:lastModifiedBy>
  <cp:revision>2</cp:revision>
  <cp:lastPrinted>2011-08-30T12:20:26Z</cp:lastPrinted>
  <dcterms:created xsi:type="dcterms:W3CDTF">2024-05-19T08:52:27Z</dcterms:created>
  <dcterms:modified xsi:type="dcterms:W3CDTF">2024-05-19T10:03:09Z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MSIP_Label_7f373536-36c5-4fd9-8140-7ddebb8b4638_Enabled">
    <vt:lpwstr>true</vt:lpwstr>
  </property>
  <property fmtid="{D5CDD505-2E9C-101B-9397-08002B2CF9AE}" pid="4" name="MSIP_Label_7f373536-36c5-4fd9-8140-7ddebb8b4638_SetDate">
    <vt:lpwstr>2024-05-19T09:41:30Z</vt:lpwstr>
  </property>
  <property fmtid="{D5CDD505-2E9C-101B-9397-08002B2CF9AE}" pid="5" name="MSIP_Label_7f373536-36c5-4fd9-8140-7ddebb8b4638_Method">
    <vt:lpwstr>Standard</vt:lpwstr>
  </property>
  <property fmtid="{D5CDD505-2E9C-101B-9397-08002B2CF9AE}" pid="6" name="MSIP_Label_7f373536-36c5-4fd9-8140-7ddebb8b4638_Name">
    <vt:lpwstr>C2 General</vt:lpwstr>
  </property>
  <property fmtid="{D5CDD505-2E9C-101B-9397-08002B2CF9AE}" pid="7" name="MSIP_Label_7f373536-36c5-4fd9-8140-7ddebb8b4638_SiteId">
    <vt:lpwstr>28d54ec7-2221-4717-acb0-7f8c37359048</vt:lpwstr>
  </property>
  <property fmtid="{D5CDD505-2E9C-101B-9397-08002B2CF9AE}" pid="8" name="MSIP_Label_7f373536-36c5-4fd9-8140-7ddebb8b4638_ActionId">
    <vt:lpwstr>57148702-719f-4ad8-ae55-b959edb9cbc5</vt:lpwstr>
  </property>
  <property fmtid="{D5CDD505-2E9C-101B-9397-08002B2CF9AE}" pid="9" name="MSIP_Label_7f373536-36c5-4fd9-8140-7ddebb8b4638_ContentBits">
    <vt:lpwstr>2</vt:lpwstr>
  </property>
  <property fmtid="{D5CDD505-2E9C-101B-9397-08002B2CF9AE}" pid="10" name="ClassificationContentMarkingFooterLocations">
    <vt:lpwstr>Vodafone:9</vt:lpwstr>
  </property>
  <property fmtid="{D5CDD505-2E9C-101B-9397-08002B2CF9AE}" pid="11" name="ClassificationContentMarkingFooterText">
    <vt:lpwstr>C2 General</vt:lpwstr>
  </property>
  <property fmtid="{D5CDD505-2E9C-101B-9397-08002B2CF9AE}" pid="12" name="ContentTypeId">
    <vt:lpwstr>0x010100D07A53FFFE51454292E23ACA50B12794</vt:lpwstr>
  </property>
</Properties>
</file>