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82" r:id="rId4"/>
    <p:sldId id="287" r:id="rId5"/>
    <p:sldId id="290" r:id="rId6"/>
    <p:sldId id="291" r:id="rId7"/>
    <p:sldId id="292" r:id="rId8"/>
    <p:sldId id="293" r:id="rId9"/>
    <p:sldId id="294" r:id="rId10"/>
    <p:sldId id="280" r:id="rId11"/>
    <p:sldId id="288" r:id="rId12"/>
    <p:sldId id="289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076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8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EFBD-9A2E-4AFA-BC41-C174D230D6C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C479-BF22-4BE7-9535-715FF542A9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Outline of the presentation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2400" dirty="0" smtClean="0"/>
              <a:t>Maximum of 15 slides</a:t>
            </a:r>
            <a:endParaRPr lang="en-GB" sz="2400" dirty="0"/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Title slide (1 slide</a:t>
            </a:r>
            <a:r>
              <a:rPr lang="en-GB" sz="2000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Legislation and regulation ( 2 slides) </a:t>
            </a:r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Coordination at the national level  and collaboration  (1 slide)</a:t>
            </a:r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National  quality management system through the blood transfusion chain (2 slides)</a:t>
            </a:r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Blood donation  (% of VNRBD ; donor replacement, paid donors) (2 slides)</a:t>
            </a:r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TTI ( testing and % of TTI markers) (2 slides)</a:t>
            </a:r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Cold chain (1slide)</a:t>
            </a:r>
          </a:p>
          <a:p>
            <a:pPr lvl="1">
              <a:buClr>
                <a:schemeClr val="tx1"/>
              </a:buClr>
            </a:pPr>
            <a:r>
              <a:rPr lang="en-GB" sz="2000" dirty="0" err="1" smtClean="0"/>
              <a:t>Hemovigilance</a:t>
            </a:r>
            <a:r>
              <a:rPr lang="en-GB" sz="2000" dirty="0" smtClean="0"/>
              <a:t> system (2 slides)</a:t>
            </a:r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Emergency  situation (1slide)</a:t>
            </a:r>
          </a:p>
          <a:p>
            <a:pPr lvl="1">
              <a:buClr>
                <a:schemeClr val="tx1"/>
              </a:buClr>
            </a:pPr>
            <a:r>
              <a:rPr lang="en-GB" sz="2000" dirty="0" smtClean="0"/>
              <a:t>Lessons </a:t>
            </a:r>
            <a:r>
              <a:rPr lang="en-GB" sz="2000" dirty="0" smtClean="0"/>
              <a:t>learned and recommendations (2 slides)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911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Emergency situation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3600" dirty="0" smtClean="0"/>
              <a:t>                                 1 slide</a:t>
            </a:r>
            <a:endParaRPr lang="en-GB" sz="3600" dirty="0" smtClean="0"/>
          </a:p>
          <a:p>
            <a:pPr marL="457200" lvl="1" indent="0">
              <a:buClr>
                <a:schemeClr val="tx1"/>
              </a:buClr>
              <a:buNone/>
            </a:pPr>
            <a:r>
              <a:rPr lang="en-GB" sz="3600" dirty="0"/>
              <a:t>Current strategies, measures, procedures and actions implemented to meet the increased demand for blood and blood products and blood </a:t>
            </a:r>
            <a:r>
              <a:rPr lang="en-GB" sz="3600" dirty="0" smtClean="0"/>
              <a:t>transfusion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6945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Challenges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2400" dirty="0" smtClean="0"/>
              <a:t>                                                   </a:t>
            </a:r>
            <a:r>
              <a:rPr lang="en-GB" sz="3600" dirty="0" smtClean="0"/>
              <a:t>2 </a:t>
            </a:r>
            <a:r>
              <a:rPr lang="en-GB" sz="3600" dirty="0" smtClean="0"/>
              <a:t>slides</a:t>
            </a:r>
          </a:p>
          <a:p>
            <a:pPr lvl="1">
              <a:buClr>
                <a:schemeClr val="tx1"/>
              </a:buClr>
            </a:pPr>
            <a:r>
              <a:rPr lang="en-US" sz="3600" dirty="0" smtClean="0"/>
              <a:t>Describe challenges, gaps and weaknesses in policy</a:t>
            </a:r>
            <a:r>
              <a:rPr lang="en-US" sz="3600" dirty="0"/>
              <a:t>, legislation, plans, infrastructure, equipment, supplies, guidelines and procedures, human resources, monitoring and evaluation, and </a:t>
            </a:r>
            <a:r>
              <a:rPr lang="en-US" sz="3600" dirty="0" smtClean="0"/>
              <a:t>coordination among stakeholders</a:t>
            </a:r>
          </a:p>
        </p:txBody>
      </p:sp>
    </p:spTree>
    <p:extLst>
      <p:ext uri="{BB962C8B-B14F-4D97-AF65-F5344CB8AC3E}">
        <p14:creationId xmlns:p14="http://schemas.microsoft.com/office/powerpoint/2010/main" val="36632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Recommendations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2400" dirty="0" smtClean="0"/>
              <a:t>                                                      </a:t>
            </a:r>
            <a:r>
              <a:rPr lang="en-GB" sz="3600" dirty="0" smtClean="0"/>
              <a:t>1 </a:t>
            </a:r>
            <a:r>
              <a:rPr lang="en-GB" sz="3600" dirty="0" smtClean="0"/>
              <a:t>slide</a:t>
            </a:r>
            <a:endParaRPr lang="en-GB" sz="3600" dirty="0" smtClean="0"/>
          </a:p>
          <a:p>
            <a:pPr lvl="1">
              <a:buClr>
                <a:schemeClr val="tx1"/>
              </a:buClr>
            </a:pPr>
            <a:r>
              <a:rPr lang="en-US" sz="3600" dirty="0" smtClean="0"/>
              <a:t>Lessons learned and recommendations to improve </a:t>
            </a:r>
            <a:r>
              <a:rPr lang="en-US" sz="3600" dirty="0"/>
              <a:t>availability and safety of blood transfusion </a:t>
            </a:r>
            <a:r>
              <a:rPr lang="en-US" sz="3600" dirty="0" smtClean="0"/>
              <a:t>in </a:t>
            </a:r>
            <a:r>
              <a:rPr lang="en-US" sz="3600" dirty="0"/>
              <a:t>the </a:t>
            </a:r>
            <a:r>
              <a:rPr lang="en-US" sz="3600" dirty="0" smtClean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467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Implementation of WHO EMRO strategy for safety and availability of blood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/>
          <a:lstStyle/>
          <a:p>
            <a:r>
              <a:rPr lang="en-US" dirty="0" smtClean="0"/>
              <a:t>Country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4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Legislation and regulation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 marL="0" lvl="0" indent="0">
              <a:buClr>
                <a:schemeClr val="tx1"/>
              </a:buClr>
              <a:buNone/>
            </a:pPr>
            <a:r>
              <a:rPr lang="en-GB" sz="3600" dirty="0" smtClean="0"/>
              <a:t>                                 2 </a:t>
            </a:r>
            <a:r>
              <a:rPr lang="en-GB" sz="3600" dirty="0" smtClean="0"/>
              <a:t>slides </a:t>
            </a:r>
          </a:p>
          <a:p>
            <a:pPr>
              <a:buClr>
                <a:schemeClr val="tx1"/>
              </a:buClr>
            </a:pPr>
            <a:r>
              <a:rPr lang="en-GB" sz="3600" dirty="0" smtClean="0">
                <a:latin typeface="+mj-lt"/>
              </a:rPr>
              <a:t>Blood transfusion policy</a:t>
            </a:r>
          </a:p>
          <a:p>
            <a:pPr>
              <a:buClr>
                <a:schemeClr val="tx1"/>
              </a:buClr>
            </a:pPr>
            <a:r>
              <a:rPr lang="en-GB" sz="3600" dirty="0" smtClean="0">
                <a:latin typeface="+mj-lt"/>
              </a:rPr>
              <a:t>Regulation framework</a:t>
            </a:r>
            <a:endParaRPr lang="en-GB" sz="3600" dirty="0" smtClean="0">
              <a:latin typeface="+mj-lt"/>
            </a:endParaRP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176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Coordination and collaboration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2400" dirty="0" smtClean="0"/>
              <a:t>                                                    </a:t>
            </a:r>
            <a:r>
              <a:rPr lang="en-GB" sz="3600" dirty="0" smtClean="0"/>
              <a:t>1</a:t>
            </a:r>
            <a:r>
              <a:rPr lang="en-GB" sz="3600" dirty="0" smtClean="0"/>
              <a:t> slide</a:t>
            </a:r>
            <a:endParaRPr lang="en-GB" sz="3600" dirty="0" smtClean="0"/>
          </a:p>
          <a:p>
            <a:pPr lvl="1">
              <a:buClr>
                <a:schemeClr val="tx1"/>
              </a:buClr>
            </a:pPr>
            <a:r>
              <a:rPr lang="en-US" sz="3600" dirty="0" smtClean="0">
                <a:latin typeface="+mj-lt"/>
              </a:rPr>
              <a:t>Coordination </a:t>
            </a:r>
            <a:r>
              <a:rPr lang="en-US" sz="3600" dirty="0" smtClean="0">
                <a:latin typeface="+mj-lt"/>
              </a:rPr>
              <a:t>among </a:t>
            </a:r>
            <a:r>
              <a:rPr lang="en-US" sz="3600" dirty="0">
                <a:latin typeface="+mj-lt"/>
              </a:rPr>
              <a:t>blood transfusion services</a:t>
            </a:r>
            <a:r>
              <a:rPr lang="en-US" sz="3600" dirty="0" smtClean="0">
                <a:latin typeface="+mj-lt"/>
              </a:rPr>
              <a:t>,</a:t>
            </a:r>
          </a:p>
          <a:p>
            <a:pPr lvl="1">
              <a:buClr>
                <a:schemeClr val="tx1"/>
              </a:buClr>
            </a:pPr>
            <a:r>
              <a:rPr lang="en-US" sz="3600" dirty="0" smtClean="0">
                <a:latin typeface="+mj-lt"/>
              </a:rPr>
              <a:t>Collaboration </a:t>
            </a:r>
          </a:p>
          <a:p>
            <a:pPr lvl="2">
              <a:buClr>
                <a:schemeClr val="tx1"/>
              </a:buClr>
            </a:pPr>
            <a:r>
              <a:rPr lang="en-US" sz="3200" dirty="0" smtClean="0">
                <a:latin typeface="+mj-lt"/>
              </a:rPr>
              <a:t>clinical </a:t>
            </a:r>
            <a:r>
              <a:rPr lang="en-US" sz="3200" dirty="0">
                <a:latin typeface="+mj-lt"/>
              </a:rPr>
              <a:t>care </a:t>
            </a:r>
            <a:r>
              <a:rPr lang="en-US" sz="3200" dirty="0" smtClean="0">
                <a:latin typeface="+mj-lt"/>
              </a:rPr>
              <a:t>providers, </a:t>
            </a:r>
          </a:p>
          <a:p>
            <a:pPr lvl="2">
              <a:buClr>
                <a:schemeClr val="tx1"/>
              </a:buClr>
            </a:pPr>
            <a:r>
              <a:rPr lang="en-US" sz="3200" dirty="0" smtClean="0">
                <a:latin typeface="+mj-lt"/>
              </a:rPr>
              <a:t>NGO, </a:t>
            </a:r>
          </a:p>
          <a:p>
            <a:pPr lvl="2">
              <a:buClr>
                <a:schemeClr val="tx1"/>
              </a:buClr>
            </a:pPr>
            <a:r>
              <a:rPr lang="en-US" sz="3200" dirty="0" smtClean="0">
                <a:latin typeface="+mj-lt"/>
              </a:rPr>
              <a:t>Blood donors association, </a:t>
            </a:r>
          </a:p>
          <a:p>
            <a:pPr lvl="2">
              <a:buClr>
                <a:schemeClr val="tx1"/>
              </a:buClr>
            </a:pPr>
            <a:r>
              <a:rPr lang="en-US" sz="3200" dirty="0" smtClean="0">
                <a:latin typeface="+mj-lt"/>
              </a:rPr>
              <a:t>H</a:t>
            </a:r>
            <a:r>
              <a:rPr lang="en-US" sz="3200" dirty="0" smtClean="0">
                <a:latin typeface="+mj-lt"/>
              </a:rPr>
              <a:t>ealth programs etc….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3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3600" dirty="0" smtClean="0">
                <a:solidFill>
                  <a:srgbClr val="FF0000"/>
                </a:solidFill>
                <a:latin typeface="+mj-lt"/>
              </a:rPr>
              <a:t>National  quality management system through the blood transfusion chain</a:t>
            </a:r>
            <a:br>
              <a:rPr lang="en-GB" sz="3600" dirty="0" smtClean="0">
                <a:solidFill>
                  <a:srgbClr val="FF0000"/>
                </a:solidFill>
                <a:latin typeface="+mj-lt"/>
              </a:rPr>
            </a:br>
            <a:endParaRPr lang="fr-FR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(1 slides)</a:t>
            </a:r>
          </a:p>
          <a:p>
            <a:r>
              <a:rPr lang="en-GB" dirty="0" smtClean="0"/>
              <a:t> Describe briefly the MQS in place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83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3600" b="1" dirty="0" smtClean="0">
                <a:solidFill>
                  <a:srgbClr val="FF0000"/>
                </a:solidFill>
                <a:latin typeface="+mj-lt"/>
              </a:rPr>
              <a:t>Blood donation </a:t>
            </a:r>
            <a:br>
              <a:rPr lang="en-GB" sz="3600" b="1" dirty="0" smtClean="0">
                <a:solidFill>
                  <a:srgbClr val="FF0000"/>
                </a:solidFill>
                <a:latin typeface="+mj-lt"/>
              </a:rPr>
            </a:br>
            <a:endParaRPr lang="fr-FR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2 slides</a:t>
            </a:r>
          </a:p>
          <a:p>
            <a:r>
              <a:rPr lang="en-GB" dirty="0" smtClean="0"/>
              <a:t>Total number of blood donation per year</a:t>
            </a:r>
          </a:p>
          <a:p>
            <a:r>
              <a:rPr lang="en-GB" dirty="0" smtClean="0"/>
              <a:t>% </a:t>
            </a:r>
            <a:r>
              <a:rPr lang="en-GB" dirty="0"/>
              <a:t>of VNRBD ; </a:t>
            </a:r>
            <a:endParaRPr lang="en-GB" dirty="0" smtClean="0"/>
          </a:p>
          <a:p>
            <a:r>
              <a:rPr lang="en-GB" dirty="0" smtClean="0"/>
              <a:t>% of donor </a:t>
            </a:r>
            <a:r>
              <a:rPr lang="en-GB" dirty="0"/>
              <a:t>replacement, </a:t>
            </a:r>
            <a:endParaRPr lang="en-GB" dirty="0" smtClean="0"/>
          </a:p>
          <a:p>
            <a:r>
              <a:rPr lang="en-GB" dirty="0" smtClean="0"/>
              <a:t>% of paid donors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6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3600" dirty="0" smtClean="0">
                <a:solidFill>
                  <a:srgbClr val="FF0000"/>
                </a:solidFill>
                <a:latin typeface="+mn-lt"/>
              </a:rPr>
              <a:t>TTI</a:t>
            </a:r>
            <a:br>
              <a:rPr lang="en-GB" sz="3600" dirty="0" smtClean="0">
                <a:solidFill>
                  <a:srgbClr val="FF0000"/>
                </a:solidFill>
                <a:latin typeface="+mn-lt"/>
              </a:rPr>
            </a:br>
            <a:endParaRPr lang="fr-FR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2 slides</a:t>
            </a:r>
            <a:endParaRPr lang="fr-FR" dirty="0"/>
          </a:p>
          <a:p>
            <a:r>
              <a:rPr lang="en-GB" dirty="0" smtClean="0"/>
              <a:t>Test in use</a:t>
            </a:r>
          </a:p>
          <a:p>
            <a:r>
              <a:rPr lang="en-GB" dirty="0" smtClean="0"/>
              <a:t> </a:t>
            </a:r>
            <a:r>
              <a:rPr lang="en-GB" dirty="0"/>
              <a:t>% of TTI </a:t>
            </a:r>
            <a:r>
              <a:rPr lang="en-GB" dirty="0" smtClean="0"/>
              <a:t>markers among blood donors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20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3600" dirty="0" smtClean="0">
                <a:solidFill>
                  <a:srgbClr val="FF0000"/>
                </a:solidFill>
                <a:latin typeface="+mn-lt"/>
              </a:rPr>
              <a:t>Cold chain</a:t>
            </a:r>
            <a:endParaRPr lang="fr-FR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3600" dirty="0" smtClean="0"/>
              <a:t>                               1 slide</a:t>
            </a:r>
            <a:endParaRPr lang="fr-FR" sz="3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53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Hemovigilance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3600" dirty="0" smtClean="0"/>
              <a:t>                                 2 slides</a:t>
            </a:r>
            <a:endParaRPr lang="en-GB" sz="3600" dirty="0" smtClean="0"/>
          </a:p>
          <a:p>
            <a:pPr lvl="1">
              <a:buClr>
                <a:schemeClr val="tx1"/>
              </a:buClr>
            </a:pPr>
            <a:r>
              <a:rPr lang="en-GB" sz="3600" dirty="0" smtClean="0"/>
              <a:t>Regulation</a:t>
            </a:r>
          </a:p>
          <a:p>
            <a:pPr lvl="1">
              <a:buClr>
                <a:schemeClr val="tx1"/>
              </a:buClr>
            </a:pPr>
            <a:r>
              <a:rPr lang="en-GB" sz="3600" dirty="0" smtClean="0"/>
              <a:t>Transfusion hospital committee</a:t>
            </a:r>
          </a:p>
          <a:p>
            <a:pPr lvl="1">
              <a:buClr>
                <a:schemeClr val="tx1"/>
              </a:buClr>
            </a:pPr>
            <a:r>
              <a:rPr lang="en-GB" sz="3600" dirty="0" smtClean="0"/>
              <a:t>Summary of the reports 2016 /2017</a:t>
            </a:r>
            <a:endParaRPr lang="en-GB" sz="3600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n-GB" sz="3600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316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316</Words>
  <Application>Microsoft Office PowerPoint</Application>
  <PresentationFormat>Affichage à l'écran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Office Theme</vt:lpstr>
      <vt:lpstr>Outline of the presentation </vt:lpstr>
      <vt:lpstr>Implementation of WHO EMRO strategy for safety and availability of blood</vt:lpstr>
      <vt:lpstr>Legislation and regulation</vt:lpstr>
      <vt:lpstr>Coordination and collaboration</vt:lpstr>
      <vt:lpstr>National  quality management system through the blood transfusion chain </vt:lpstr>
      <vt:lpstr>Blood donation  </vt:lpstr>
      <vt:lpstr>TTI </vt:lpstr>
      <vt:lpstr>Cold chain</vt:lpstr>
      <vt:lpstr>Hemovigilance</vt:lpstr>
      <vt:lpstr>Emergency situation</vt:lpstr>
      <vt:lpstr>Challenges </vt:lpstr>
      <vt:lpstr>Recommendations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diagnosis of Zika virus infection</dc:title>
  <dc:creator>Karen NAHAPETYAN</dc:creator>
  <cp:lastModifiedBy>DELL</cp:lastModifiedBy>
  <cp:revision>100</cp:revision>
  <dcterms:created xsi:type="dcterms:W3CDTF">2016-02-11T06:03:47Z</dcterms:created>
  <dcterms:modified xsi:type="dcterms:W3CDTF">2018-10-26T07:36:27Z</dcterms:modified>
</cp:coreProperties>
</file>