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7" r:id="rId12"/>
    <p:sldId id="275" r:id="rId13"/>
    <p:sldId id="276" r:id="rId14"/>
    <p:sldId id="271" r:id="rId15"/>
    <p:sldId id="269" r:id="rId16"/>
    <p:sldId id="277" r:id="rId17"/>
    <p:sldId id="272" r:id="rId18"/>
    <p:sldId id="273" r:id="rId19"/>
    <p:sldId id="274" r:id="rId20"/>
    <p:sldId id="26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6"/>
    <p:restoredTop sz="94665"/>
  </p:normalViewPr>
  <p:slideViewPr>
    <p:cSldViewPr snapToGrid="0" snapToObjects="1">
      <p:cViewPr>
        <p:scale>
          <a:sx n="109" d="100"/>
          <a:sy n="109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795A-557E-DC42-A202-39396BB46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AC260-2881-8946-9CDA-6C5AB9FD3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FC03-17F4-FC44-9D8B-5C193381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D468-E94F-2E40-BFA0-9146C6236B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C152-13FC-BB44-AFD5-8B6C8B9F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7A54-AC29-964C-AE41-DE085E44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1C58-5C53-CF49-9916-A8882D00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3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80CB-01A0-134C-ABD1-5CEFB552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80C30-47A6-E548-8C50-C500EDAAA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2A9E6-D091-CC4B-A085-F44C85C1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D468-E94F-2E40-BFA0-9146C6236B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74BA-248D-D64F-87FB-0FE7F771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5A64-F160-7A4E-AEEB-96E8358E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1C58-5C53-CF49-9916-A8882D00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FF30A-0977-2749-B794-DA1F0D2DF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C3DFC-DC90-3F47-92EB-F4B1AF49E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62C0-EBC8-3D4D-B193-36488761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D468-E94F-2E40-BFA0-9146C6236B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81DE-EC65-2843-AA72-B79EB4FC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4D57-11E0-6946-97CB-50ED742C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1C58-5C53-CF49-9916-A8882D00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760F-1DBC-5E48-979D-457118A6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7758-6698-CE41-8AC6-10AD9D6E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E0E9-AF44-474B-96E1-41CCC4EF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D468-E94F-2E40-BFA0-9146C6236B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FB69-832A-2843-B2F2-36B6588C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AC00-6AB2-4E46-B644-19991E7B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1C58-5C53-CF49-9916-A8882D00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4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FCCE-F1B1-9549-950E-1598DC44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2C33C-1AAF-E04C-A5D8-C4DB416F7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8ECF-66E6-794A-9335-13A1FEE4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D468-E94F-2E40-BFA0-9146C6236B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B46E-86D7-E348-9292-DE1AC610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7B20-C166-9E4A-AA24-2C1A6605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1C58-5C53-CF49-9916-A8882D00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2E69-0782-2F4C-BC55-D79FF6E3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DC55-F9F0-864A-A9A5-38BD4CAAF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128E0-1807-B643-99D7-AC3FA6CAB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7EB4A-94D4-634F-9C2A-76B41712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D468-E94F-2E40-BFA0-9146C6236B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FC777-428C-224F-B9C0-93CAE142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3D19C-6ACC-834D-81E6-DE18F3F4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1C58-5C53-CF49-9916-A8882D00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4A3F-B0EC-B641-9FA8-FB1025ED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91168-D68D-B64D-8A13-671E1AB8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EC6B-9237-F144-87EB-F15406CD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11F45-CC6F-DA40-9B0D-07EE95F34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9BF99-D4A8-5142-995A-24CD1C5B8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8850F-798D-1A4F-9B9E-1CE626E2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D468-E94F-2E40-BFA0-9146C6236B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6E78C-8648-F543-B2C1-681BE1B1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6DA8E-AF3B-BB4C-A094-2633A894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1C58-5C53-CF49-9916-A8882D00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C108-4FBB-FD4C-A7C8-0280BC3A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531F5-88C6-9149-B792-DA81B15D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D468-E94F-2E40-BFA0-9146C6236B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6E6FE-4F8A-5E44-8D56-6B3B2990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94B19-06F0-0946-A6E9-8EF9F00B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1C58-5C53-CF49-9916-A8882D00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82BE6-8B39-5A45-B2F4-378809BF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D468-E94F-2E40-BFA0-9146C6236B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958C4-199F-6C46-BBE6-16DF5E7F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9726E-BBFD-044E-B21F-F13239CA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1C58-5C53-CF49-9916-A8882D00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6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3C23-7342-9944-A7CA-AF3860E4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9CAD-A5F8-DC45-8103-E4C01114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E8243-6355-114C-9C82-D56B4BAD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64B86-4CAB-8746-A160-A446BD5D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D468-E94F-2E40-BFA0-9146C6236B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CF1F9-667F-984E-B539-13C6803B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C0992-4F51-A54E-B2C2-67237A08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1C58-5C53-CF49-9916-A8882D00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0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9A9B-48A1-7F49-83A7-468D63C3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ED337-6039-A948-A5C9-DE1E7ACD2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E9C93-45C2-C44A-AE55-7918AC4D5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1B800-9B2B-4849-9EAF-4C752624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D468-E94F-2E40-BFA0-9146C6236B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7CB59-1C8A-D249-9E4F-D19D1545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7551E-5F2E-9A47-99C7-73AAC907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1C58-5C53-CF49-9916-A8882D00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9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CB34E-6FBC-7D40-B22D-C483DADA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98888-E02C-D942-9FAF-9F6A5988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839A-C158-F744-8391-020D5D3A2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D468-E94F-2E40-BFA0-9146C6236B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0E977-D48D-5542-90C8-408ADECEB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B3C9F-4B7A-AC48-BC04-339B2D479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1C58-5C53-CF49-9916-A8882D00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1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2.mmm.ucar.edu/imagearchi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pc.ncep.noaa.gov/noaa/noaa_archive.php?month=08&amp;day=12&amp;year=2008&amp;cycle=00&amp;lang=english&amp;format=gi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pc.noaa.gov/climo/reports/080812_r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view.earthdata.nasa.gov/?t=2000-06-17-T08%3A00%3A00Z&amp;t1=2008-08-13-T06%3A00%3A00Z&amp;as=2000-06-17-T06%3A00%3A00Z&amp;ae=2000-06-27-T06%3A00%3A00Z&amp;l=IMERG_Precipitation_Rate,GMI_Rain_Rate_Asc(hidden),GMI_Rain_Rate_Dsc(hidden),TRMM_Precipitation_Rate_Asc(hidden),TRMM_Precipitation_Rate_Dsc(hidden),AIRS_Precipitation_Night(hidden),AIRS_Precipitation_Day(hidden),Reference_Labels,Reference_Features,Coastlines,VIIRS_SNPP_CorrectedReflectance_TrueColor,MODIS_Aqua_CorrectedReflectance_TrueColor,MODIS_Terra_CorrectedReflectance_TrueColor&amp;l1=IMERG_Precipitation_Rate,GMI_Rain_Rate_Asc,GMI_Rain_Rate_Dsc(hidden),TRMM_Precipitation_Rate_Asc(hidden),TRMM_Precipitation_Rate_Dsc(hidden),AIRS_Precipitation_Night(hidden),AIRS_Precipitation_Day(hidden),Reference_Labels,Reference_Features,Coastlines,VIIRS_SNPP_CorrectedReflectance_TrueColor,MODIS_Aqua_CorrectedReflectance_TrueColor,MODIS_Terra_CorrectedReflectance_TrueColor&amp;ca=false&amp;cv=90&amp;ab=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spc.noaa.gov/exper/ma_archive/action-html5.php?BASICPARAM=rgnlwarn.gif&amp;STARTYEAR=2008&amp;STARTMONTH=08&amp;STARTDAY=12&amp;STARTTIME=00&amp;INC=2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mmm.ucar.edu/imagearchiv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C3D0-5C83-E649-AF92-9F8D84C51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QG Omega in a summer heavy rains over a South East USA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D6615-CDB8-8747-B24E-F11C5D49E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Heather Deas</a:t>
            </a:r>
          </a:p>
          <a:p>
            <a:r>
              <a:rPr lang="en-US" dirty="0"/>
              <a:t>2008-08-12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5522-D011-D448-830E-4E7EF293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Cooler temperatures are advected south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C8965-3258-5540-8E07-F82E4470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55" y="1579681"/>
            <a:ext cx="5988049" cy="42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9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CB19F-E147-E34E-88FD-33506AEBA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903" y="5773157"/>
            <a:ext cx="9323119" cy="1854345"/>
          </a:xfrm>
        </p:spPr>
        <p:txBody>
          <a:bodyPr/>
          <a:lstStyle/>
          <a:p>
            <a:r>
              <a:rPr lang="en-US" dirty="0"/>
              <a:t>A large trough spanning half of the United States is moving eastward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5345-8FB6-7C45-9BAE-DF4E20778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32" y="789219"/>
            <a:ext cx="6994567" cy="43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1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47CD-3FE4-0E47-BD3B-0F740C3D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609"/>
            <a:ext cx="10515600" cy="1325563"/>
          </a:xfrm>
        </p:spPr>
        <p:txBody>
          <a:bodyPr/>
          <a:lstStyle/>
          <a:p>
            <a:r>
              <a:rPr lang="en-US" dirty="0"/>
              <a:t>Daily Timescale rainfall: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BB0CB-B504-264B-B746-4F69F6AD2168}"/>
              </a:ext>
            </a:extLst>
          </p:cNvPr>
          <p:cNvSpPr txBox="1"/>
          <p:nvPr/>
        </p:nvSpPr>
        <p:spPr>
          <a:xfrm>
            <a:off x="6309360" y="384156"/>
            <a:ext cx="937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here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E89E8-D3F5-164D-91AE-582901F24F45}"/>
              </a:ext>
            </a:extLst>
          </p:cNvPr>
          <p:cNvSpPr txBox="1"/>
          <p:nvPr/>
        </p:nvSpPr>
        <p:spPr>
          <a:xfrm>
            <a:off x="1245870" y="6023610"/>
            <a:ext cx="553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12Z to 12Z daily rainfall totals spanning from 0Z to 0Z day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A67F8-54DF-0447-9BB0-C84700A78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990" y="1107622"/>
            <a:ext cx="5136334" cy="4915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62E880-752B-A64B-902F-3E1E97307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76" y="1062990"/>
            <a:ext cx="5136334" cy="49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2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418E-3288-D94F-82C7-4055B1EA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from the WPC </a:t>
            </a:r>
            <a:r>
              <a:rPr lang="en-US" dirty="0">
                <a:hlinkClick r:id="rId2"/>
              </a:rPr>
              <a:t>archive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AD27AF-9CDF-4E49-B10C-62BDF1FAC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1744" y="1825625"/>
            <a:ext cx="552851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2CFF41-5D23-F04E-882E-B50A1310B884}"/>
              </a:ext>
            </a:extLst>
          </p:cNvPr>
          <p:cNvSpPr txBox="1"/>
          <p:nvPr/>
        </p:nvSpPr>
        <p:spPr>
          <a:xfrm>
            <a:off x="1077644" y="6311900"/>
            <a:ext cx="1057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Forecast warns of a possibility of flash flooding occurring in the low pressure system located at the surface. </a:t>
            </a:r>
          </a:p>
        </p:txBody>
      </p:sp>
    </p:spTree>
    <p:extLst>
      <p:ext uri="{BB962C8B-B14F-4D97-AF65-F5344CB8AC3E}">
        <p14:creationId xmlns:p14="http://schemas.microsoft.com/office/powerpoint/2010/main" val="229088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F24B-AAB8-DC48-9048-03552D46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Storm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A89B-FF93-4B4B-9685-B666B4A0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7" y="1690688"/>
            <a:ext cx="11010178" cy="4351338"/>
          </a:xfrm>
        </p:spPr>
        <p:txBody>
          <a:bodyPr/>
          <a:lstStyle/>
          <a:p>
            <a:r>
              <a:rPr lang="en-US" dirty="0"/>
              <a:t>Storm Prediction Center warned of high winds in south Mississippi and east Louisiana. There was a 15% chance of the winds causing damage and weather stations in Mississippi </a:t>
            </a:r>
            <a:r>
              <a:rPr lang="en-US" dirty="0">
                <a:hlinkClick r:id="rId2"/>
              </a:rPr>
              <a:t>reported</a:t>
            </a:r>
            <a:r>
              <a:rPr lang="en-US" dirty="0"/>
              <a:t> fallen trees and power lines.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6451B-6A55-0048-9327-1FE05B6C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15" y="3231203"/>
            <a:ext cx="4773880" cy="3164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D694A1-680B-034D-980A-869DFD6E4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07" y="3016251"/>
            <a:ext cx="4252382" cy="33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2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23E-0E7E-744B-8E37-9CF5AE8A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World View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6269-50C6-EC47-9FF2-1C6BA510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https://worldview.earthdata.nasa.gov/?t=2000-06-17-T08%3A00%3A00Z&amp;t1=2008-08-13-T06%3A00%3A00Z&amp;as=2000-06-17-T06%3A00%3A00Z&amp;ae=2000-06-27-T06%3A00%3A00Z&amp;l=IMERG_Precipitation_Rate,GMI_Rain_Rate_Asc(hidden),GMI_Rain_Rate_Dsc(hidden),TRMM_Precipitation_Rate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4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958-C89B-424A-8472-A7B1CF84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Watch/Warning </a:t>
            </a:r>
            <a:r>
              <a:rPr lang="en-US" dirty="0">
                <a:hlinkClick r:id="rId2"/>
              </a:rPr>
              <a:t>summary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B48CF-F20B-7044-98D7-5FDDF3416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68" y="1696550"/>
            <a:ext cx="6710135" cy="48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64AE-C020-314D-B3B1-AFA2317F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01" y="420884"/>
            <a:ext cx="10515600" cy="4351338"/>
          </a:xfrm>
        </p:spPr>
        <p:txBody>
          <a:bodyPr/>
          <a:lstStyle/>
          <a:p>
            <a:r>
              <a:rPr lang="en-US" dirty="0"/>
              <a:t>Surface low moving across the SE</a:t>
            </a:r>
          </a:p>
        </p:txBody>
      </p:sp>
      <p:pic>
        <p:nvPicPr>
          <p:cNvPr id="5" name="Picture 4" descr="A picture containing object, bubble, street, water&#10;&#10;Description automatically generated">
            <a:extLst>
              <a:ext uri="{FF2B5EF4-FFF2-40B4-BE49-F238E27FC236}">
                <a16:creationId xmlns:a16="http://schemas.microsoft.com/office/drawing/2014/main" id="{04C9C994-FB19-9B46-AD5D-3C2BE2B9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2" y="1409645"/>
            <a:ext cx="5837298" cy="403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350FFC-0EBA-9248-BF98-A578A9EE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9981"/>
            <a:ext cx="5589412" cy="40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1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625D75-6A2D-4646-AD90-80942DDD0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10" y="1516088"/>
            <a:ext cx="7133291" cy="4900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84364-FF6C-CC4A-9BB6-77E114A31992}"/>
              </a:ext>
            </a:extLst>
          </p:cNvPr>
          <p:cNvSpPr txBox="1"/>
          <p:nvPr/>
        </p:nvSpPr>
        <p:spPr>
          <a:xfrm>
            <a:off x="1441938" y="820615"/>
            <a:ext cx="272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24-Hour precipitation map </a:t>
            </a:r>
          </a:p>
        </p:txBody>
      </p:sp>
    </p:spTree>
    <p:extLst>
      <p:ext uri="{BB962C8B-B14F-4D97-AF65-F5344CB8AC3E}">
        <p14:creationId xmlns:p14="http://schemas.microsoft.com/office/powerpoint/2010/main" val="274009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87A3F-EB51-C240-9E31-01C8A644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8" y="628632"/>
            <a:ext cx="6164515" cy="4880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A2FC7-53F3-ED48-9B77-ED5C7EE7E564}"/>
              </a:ext>
            </a:extLst>
          </p:cNvPr>
          <p:cNvSpPr txBox="1"/>
          <p:nvPr/>
        </p:nvSpPr>
        <p:spPr>
          <a:xfrm>
            <a:off x="2493819" y="561702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mb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A3C0E-916E-CF4F-AA4B-F2E3AC608E8E}"/>
              </a:ext>
            </a:extLst>
          </p:cNvPr>
          <p:cNvSpPr txBox="1"/>
          <p:nvPr/>
        </p:nvSpPr>
        <p:spPr>
          <a:xfrm>
            <a:off x="3835730" y="6424551"/>
            <a:ext cx="599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surface low as well as an upper level low at 500 mb </a:t>
            </a:r>
          </a:p>
        </p:txBody>
      </p:sp>
    </p:spTree>
    <p:extLst>
      <p:ext uri="{BB962C8B-B14F-4D97-AF65-F5344CB8AC3E}">
        <p14:creationId xmlns:p14="http://schemas.microsoft.com/office/powerpoint/2010/main" val="162233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8F3B-96AC-B544-861D-515EE09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rainfall on 2008-08-12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736E7-C84D-694D-A9A8-2718A74B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92CA0-5FCD-1F4A-9019-A4288DDB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1" y="1825624"/>
            <a:ext cx="5727204" cy="383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012D49-04D5-3042-81CB-BE5AFC7D4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957" y="1825625"/>
            <a:ext cx="5719127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183129-F340-2B48-B212-8F97780C0005}"/>
              </a:ext>
            </a:extLst>
          </p:cNvPr>
          <p:cNvSpPr txBox="1"/>
          <p:nvPr/>
        </p:nvSpPr>
        <p:spPr>
          <a:xfrm>
            <a:off x="1757363" y="6415088"/>
            <a:ext cx="26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from 0000Z – 1200Z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9998E-6B97-9A4D-B0A8-2EBF145ECABE}"/>
              </a:ext>
            </a:extLst>
          </p:cNvPr>
          <p:cNvSpPr txBox="1"/>
          <p:nvPr/>
        </p:nvSpPr>
        <p:spPr>
          <a:xfrm>
            <a:off x="8601075" y="6429375"/>
            <a:ext cx="31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from 1200Z – 000Z(8-13)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7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2AD35A-D4D1-EC4D-82AB-C66B3EB9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2" y="1491102"/>
            <a:ext cx="5494109" cy="3875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DC5CB-DEA4-C548-A60A-637FE23275ED}"/>
              </a:ext>
            </a:extLst>
          </p:cNvPr>
          <p:cNvSpPr txBox="1"/>
          <p:nvPr/>
        </p:nvSpPr>
        <p:spPr>
          <a:xfrm>
            <a:off x="684809" y="442510"/>
            <a:ext cx="32636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hlinkClick r:id="rId3"/>
              </a:rPr>
              <a:t>Radar</a:t>
            </a:r>
            <a:r>
              <a:rPr lang="en-US" sz="2500" dirty="0"/>
              <a:t> from 08/12/2008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A6068-1555-0F45-808C-9AF0AE4C2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61" y="1491102"/>
            <a:ext cx="5180711" cy="38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8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FB47-6943-8448-B0D8-CA9405D0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Soundings in Skew-T format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6226485-5004-FF4D-8074-4AB5F71AD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28" y="1528741"/>
            <a:ext cx="4338502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77340-F2D6-5142-9001-AB76C8BDF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394" y="1528741"/>
            <a:ext cx="4312659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46448-B244-CF44-8317-A53992F1D25A}"/>
              </a:ext>
            </a:extLst>
          </p:cNvPr>
          <p:cNvSpPr txBox="1"/>
          <p:nvPr/>
        </p:nvSpPr>
        <p:spPr>
          <a:xfrm>
            <a:off x="6828312" y="605641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Rock, </a:t>
            </a:r>
            <a:r>
              <a:rPr lang="en-US" dirty="0" err="1"/>
              <a:t>Ar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63DBD-41B0-F24F-8637-5E2EA304149B}"/>
              </a:ext>
            </a:extLst>
          </p:cNvPr>
          <p:cNvSpPr txBox="1"/>
          <p:nvPr/>
        </p:nvSpPr>
        <p:spPr>
          <a:xfrm>
            <a:off x="1472540" y="605641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Shreveport, 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E2CA6-B6CA-8240-A84D-18A8A55BBC59}"/>
              </a:ext>
            </a:extLst>
          </p:cNvPr>
          <p:cNvSpPr txBox="1"/>
          <p:nvPr/>
        </p:nvSpPr>
        <p:spPr>
          <a:xfrm>
            <a:off x="1104405" y="6590805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soundings indicate rain since the</a:t>
            </a:r>
          </a:p>
        </p:txBody>
      </p:sp>
    </p:spTree>
    <p:extLst>
      <p:ext uri="{BB962C8B-B14F-4D97-AF65-F5344CB8AC3E}">
        <p14:creationId xmlns:p14="http://schemas.microsoft.com/office/powerpoint/2010/main" val="384420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FDC6-C4F5-AB4B-8793-2260CAE5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Column of Water Vapor at 12Z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B5D2A-D3E0-C34B-A5A3-1A20C35D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00" y="1473932"/>
            <a:ext cx="6530999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091FB-7754-1B4D-A129-FD2859029F6F}"/>
              </a:ext>
            </a:extLst>
          </p:cNvPr>
          <p:cNvSpPr txBox="1"/>
          <p:nvPr/>
        </p:nvSpPr>
        <p:spPr>
          <a:xfrm>
            <a:off x="1412632" y="6007100"/>
            <a:ext cx="884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 is the regions where column of water vapor is the  greatest. These regions match up  with the data from the previous slide of mean rainfall. </a:t>
            </a:r>
          </a:p>
        </p:txBody>
      </p:sp>
    </p:spTree>
    <p:extLst>
      <p:ext uri="{BB962C8B-B14F-4D97-AF65-F5344CB8AC3E}">
        <p14:creationId xmlns:p14="http://schemas.microsoft.com/office/powerpoint/2010/main" val="130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C2DE-4BE6-CC42-9124-4B4117EF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Satellite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81916-AF47-C042-B4A4-0CD194991E6A}"/>
              </a:ext>
            </a:extLst>
          </p:cNvPr>
          <p:cNvSpPr txBox="1"/>
          <p:nvPr/>
        </p:nvSpPr>
        <p:spPr>
          <a:xfrm>
            <a:off x="2125683" y="531652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A6189-E846-5441-8EA1-BBC010AEFF52}"/>
              </a:ext>
            </a:extLst>
          </p:cNvPr>
          <p:cNvSpPr txBox="1"/>
          <p:nvPr/>
        </p:nvSpPr>
        <p:spPr>
          <a:xfrm>
            <a:off x="7517081" y="534389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97BD73-DC04-5A44-9133-90CA70AD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15" y="1571032"/>
            <a:ext cx="5404338" cy="3597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1E63C0-B79D-494F-9A15-0230A46E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" y="1614264"/>
            <a:ext cx="5339394" cy="3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AD5A-9E27-1641-B5F9-3C1F850B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QG adiabatic omega at 500 </a:t>
            </a:r>
            <a:r>
              <a:rPr lang="en-US" dirty="0" err="1"/>
              <a:t>hPa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29B7B-3C4B-F544-A130-8B2D0E3B8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72" y="1383322"/>
            <a:ext cx="6634855" cy="4525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158824-BFEA-9B48-A5B3-D1C9322D8ED3}"/>
              </a:ext>
            </a:extLst>
          </p:cNvPr>
          <p:cNvSpPr txBox="1"/>
          <p:nvPr/>
        </p:nvSpPr>
        <p:spPr>
          <a:xfrm>
            <a:off x="2202241" y="6123543"/>
            <a:ext cx="93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adiabatic omega is upward in the boxed region and the green corresponds to upward motion. </a:t>
            </a:r>
          </a:p>
        </p:txBody>
      </p:sp>
    </p:spTree>
    <p:extLst>
      <p:ext uri="{BB962C8B-B14F-4D97-AF65-F5344CB8AC3E}">
        <p14:creationId xmlns:p14="http://schemas.microsoft.com/office/powerpoint/2010/main" val="19123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6FE8-0D9C-6C4F-9871-732E2F26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section of QG adiabatic term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D0C40-0BE1-F242-B891-E07454DA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81" y="1690688"/>
            <a:ext cx="7680449" cy="4499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7A8BB-E2DF-DC47-8F68-8F113F3DA8A3}"/>
              </a:ext>
            </a:extLst>
          </p:cNvPr>
          <p:cNvSpPr txBox="1"/>
          <p:nvPr/>
        </p:nvSpPr>
        <p:spPr>
          <a:xfrm>
            <a:off x="790284" y="6308209"/>
            <a:ext cx="1061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tilt in the adiabatic term. It is strong at the surface and </a:t>
            </a:r>
            <a:r>
              <a:rPr lang="en-US" dirty="0" err="1"/>
              <a:t>midlevels</a:t>
            </a:r>
            <a:r>
              <a:rPr lang="en-US" dirty="0"/>
              <a:t> while weakening at the upper-levels</a:t>
            </a:r>
          </a:p>
        </p:txBody>
      </p:sp>
    </p:spTree>
    <p:extLst>
      <p:ext uri="{BB962C8B-B14F-4D97-AF65-F5344CB8AC3E}">
        <p14:creationId xmlns:p14="http://schemas.microsoft.com/office/powerpoint/2010/main" val="14353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5438-1C3F-C14E-8D50-792B22A9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QG omega Potential Vorticity cross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62E53-0591-3244-A92A-7C9A764C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04" y="1536331"/>
            <a:ext cx="7411591" cy="4420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7C845-8488-B644-A4A1-E1E288EAA491}"/>
              </a:ext>
            </a:extLst>
          </p:cNvPr>
          <p:cNvSpPr txBox="1"/>
          <p:nvPr/>
        </p:nvSpPr>
        <p:spPr>
          <a:xfrm>
            <a:off x="3551331" y="6213079"/>
            <a:ext cx="482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Strongest in mid-level, weaker towards to surface</a:t>
            </a:r>
          </a:p>
        </p:txBody>
      </p:sp>
    </p:spTree>
    <p:extLst>
      <p:ext uri="{BB962C8B-B14F-4D97-AF65-F5344CB8AC3E}">
        <p14:creationId xmlns:p14="http://schemas.microsoft.com/office/powerpoint/2010/main" val="215559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3E2B-D7A4-7747-8AA4-04ED4E11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QG Omega for warm Advection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9E16D-3561-5848-BCDF-FA23B679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83" y="1690688"/>
            <a:ext cx="6888594" cy="4175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FBB92-AC97-A44B-9DEC-CAAE92A2D27E}"/>
              </a:ext>
            </a:extLst>
          </p:cNvPr>
          <p:cNvSpPr txBox="1"/>
          <p:nvPr/>
        </p:nvSpPr>
        <p:spPr>
          <a:xfrm>
            <a:off x="3526970" y="6123543"/>
            <a:ext cx="256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level lift in the NW</a:t>
            </a:r>
          </a:p>
        </p:txBody>
      </p:sp>
    </p:spTree>
    <p:extLst>
      <p:ext uri="{BB962C8B-B14F-4D97-AF65-F5344CB8AC3E}">
        <p14:creationId xmlns:p14="http://schemas.microsoft.com/office/powerpoint/2010/main" val="336600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DC97-2A46-4343-B1AB-E9CB6127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Advection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16988-46FA-E148-A135-0AB9EAD2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36" y="1462909"/>
            <a:ext cx="5136325" cy="3348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B29E3-054E-494D-8090-E8B1DC51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107" y="1462910"/>
            <a:ext cx="5692386" cy="3348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F7EFF6-548A-B948-8BB3-B21CC2661343}"/>
              </a:ext>
            </a:extLst>
          </p:cNvPr>
          <p:cNvSpPr txBox="1"/>
          <p:nvPr/>
        </p:nvSpPr>
        <p:spPr>
          <a:xfrm>
            <a:off x="8205849" y="5070764"/>
            <a:ext cx="15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GeoAdvection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5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361</Words>
  <Application>Microsoft Macintosh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QG Omega in a summer heavy rains over a South East USA box</vt:lpstr>
      <vt:lpstr>Mean rainfall on 2008-08-12 </vt:lpstr>
      <vt:lpstr>Column of Water Vapor at 12Z</vt:lpstr>
      <vt:lpstr>IR Satellite </vt:lpstr>
      <vt:lpstr>QG adiabatic omega at 500 hPa</vt:lpstr>
      <vt:lpstr>Cross section of QG adiabatic term </vt:lpstr>
      <vt:lpstr>QG omega Potential Vorticity cross section</vt:lpstr>
      <vt:lpstr>QG Omega for warm Advection</vt:lpstr>
      <vt:lpstr>Warm Advection</vt:lpstr>
      <vt:lpstr>Cooler temperatures are advected south</vt:lpstr>
      <vt:lpstr>PowerPoint Presentation</vt:lpstr>
      <vt:lpstr>Daily Timescale rainfall:</vt:lpstr>
      <vt:lpstr>Forecast from the WPC archive</vt:lpstr>
      <vt:lpstr>SPC Storm reports</vt:lpstr>
      <vt:lpstr>Nasa World View case</vt:lpstr>
      <vt:lpstr>Watch/Warning summary</vt:lpstr>
      <vt:lpstr>PowerPoint Presentation</vt:lpstr>
      <vt:lpstr>PowerPoint Presentation</vt:lpstr>
      <vt:lpstr>PowerPoint Presentation</vt:lpstr>
      <vt:lpstr>PowerPoint Presentation</vt:lpstr>
      <vt:lpstr>Soundings in Skew-T format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QG Omega in a summer heavy rains over a South East USA box</dc:title>
  <dc:creator>Deas, Heather Elizabeth</dc:creator>
  <cp:lastModifiedBy>Deas, Heather Elizabeth</cp:lastModifiedBy>
  <cp:revision>18</cp:revision>
  <dcterms:created xsi:type="dcterms:W3CDTF">2019-11-14T17:04:51Z</dcterms:created>
  <dcterms:modified xsi:type="dcterms:W3CDTF">2019-11-14T22:12:43Z</dcterms:modified>
</cp:coreProperties>
</file>