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62" r:id="rId3"/>
  </p:sldMasterIdLst>
  <p:notesMasterIdLst>
    <p:notesMasterId r:id="rId30"/>
  </p:notesMasterIdLst>
  <p:sldIdLst>
    <p:sldId id="256" r:id="rId4"/>
    <p:sldId id="265" r:id="rId5"/>
    <p:sldId id="357" r:id="rId6"/>
    <p:sldId id="259" r:id="rId7"/>
    <p:sldId id="324" r:id="rId8"/>
    <p:sldId id="353" r:id="rId9"/>
    <p:sldId id="266" r:id="rId10"/>
    <p:sldId id="351" r:id="rId11"/>
    <p:sldId id="304" r:id="rId12"/>
    <p:sldId id="330" r:id="rId13"/>
    <p:sldId id="331" r:id="rId14"/>
    <p:sldId id="332" r:id="rId15"/>
    <p:sldId id="335" r:id="rId16"/>
    <p:sldId id="333" r:id="rId17"/>
    <p:sldId id="334" r:id="rId18"/>
    <p:sldId id="341" r:id="rId19"/>
    <p:sldId id="346" r:id="rId20"/>
    <p:sldId id="322" r:id="rId21"/>
    <p:sldId id="267" r:id="rId22"/>
    <p:sldId id="270" r:id="rId23"/>
    <p:sldId id="271" r:id="rId24"/>
    <p:sldId id="286" r:id="rId25"/>
    <p:sldId id="287" r:id="rId26"/>
    <p:sldId id="358" r:id="rId27"/>
    <p:sldId id="355" r:id="rId28"/>
    <p:sldId id="356"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7"/>
    <p:restoredTop sz="94692"/>
  </p:normalViewPr>
  <p:slideViewPr>
    <p:cSldViewPr snapToGrid="0" snapToObjects="1">
      <p:cViewPr varScale="1">
        <p:scale>
          <a:sx n="114" d="100"/>
          <a:sy n="114" d="100"/>
        </p:scale>
        <p:origin x="632"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C53580-D5C9-8B41-A8B1-0C88BC14CC09}" type="datetimeFigureOut">
              <a:rPr lang="en-US"/>
              <a:pPr/>
              <a:t>9/18/22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EBAC10-820C-574E-A30E-E18E9974C06F}" type="slidenum">
              <a:rPr/>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D0275C2-C2BF-EA45-B318-28D7FEE723CA}" type="datetimeFigureOut">
              <a:rPr lang="en-US"/>
              <a:pPr/>
              <a:t>9/18/22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06C0A-176A-3846-9246-C613949BDDF0}" type="slidenum">
              <a: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0275C2-C2BF-EA45-B318-28D7FEE723CA}" type="datetimeFigureOut">
              <a:rPr lang="en-US"/>
              <a:pPr/>
              <a:t>9/18/22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06C0A-176A-3846-9246-C613949BDDF0}" type="slidenum">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0275C2-C2BF-EA45-B318-28D7FEE723CA}" type="datetimeFigureOut">
              <a:rPr lang="en-US"/>
              <a:pPr/>
              <a:t>9/18/22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06C0A-176A-3846-9246-C613949BDDF0}" type="slidenum">
              <a: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A65BFF-E449-0548-AB77-7E1D7A272C0F}" type="datetimeFigureOut">
              <a:rPr lang="en-US">
                <a:solidFill>
                  <a:prstClr val="black">
                    <a:tint val="75000"/>
                  </a:prstClr>
                </a:solidFill>
              </a:rPr>
              <a:pPr/>
              <a:t>9/18/22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4AFDC00-08D1-BE44-BA85-A7037448DEFD}" type="slidenum">
              <a:rPr>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A65BFF-E449-0548-AB77-7E1D7A272C0F}" type="datetimeFigureOut">
              <a:rPr lang="en-US">
                <a:solidFill>
                  <a:prstClr val="black">
                    <a:tint val="75000"/>
                  </a:prstClr>
                </a:solidFill>
              </a:rPr>
              <a:pPr/>
              <a:t>9/18/22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4AFDC00-08D1-BE44-BA85-A7037448DEFD}" type="slidenum">
              <a:rPr>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0275C2-C2BF-EA45-B318-28D7FEE723CA}" type="datetimeFigureOut">
              <a:rPr lang="en-US"/>
              <a:pPr/>
              <a:t>9/18/22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06C0A-176A-3846-9246-C613949BDDF0}" type="slidenum">
              <a: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0275C2-C2BF-EA45-B318-28D7FEE723CA}" type="datetimeFigureOut">
              <a:rPr lang="en-US"/>
              <a:pPr/>
              <a:t>9/18/22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06C0A-176A-3846-9246-C613949BDDF0}" type="slidenum">
              <a: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0275C2-C2BF-EA45-B318-28D7FEE723CA}" type="datetimeFigureOut">
              <a:rPr lang="en-US"/>
              <a:pPr/>
              <a:t>9/18/22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D06C0A-176A-3846-9246-C613949BDDF0}" type="slidenum">
              <a: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D0275C2-C2BF-EA45-B318-28D7FEE723CA}" type="datetimeFigureOut">
              <a:rPr lang="en-US"/>
              <a:pPr/>
              <a:t>9/18/22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D06C0A-176A-3846-9246-C613949BDDF0}" type="slidenum">
              <a: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0275C2-C2BF-EA45-B318-28D7FEE723CA}" type="datetimeFigureOut">
              <a:rPr lang="en-US"/>
              <a:pPr/>
              <a:t>9/18/22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D06C0A-176A-3846-9246-C613949BDDF0}" type="slidenum">
              <a: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0275C2-C2BF-EA45-B318-28D7FEE723CA}" type="datetimeFigureOut">
              <a:rPr lang="en-US"/>
              <a:pPr/>
              <a:t>9/18/22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D06C0A-176A-3846-9246-C613949BDDF0}" type="slidenum">
              <a: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0275C2-C2BF-EA45-B318-28D7FEE723CA}" type="datetimeFigureOut">
              <a:rPr lang="en-US"/>
              <a:pPr/>
              <a:t>9/18/22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D06C0A-176A-3846-9246-C613949BDDF0}" type="slidenum">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0275C2-C2BF-EA45-B318-28D7FEE723CA}" type="datetimeFigureOut">
              <a:rPr lang="en-US"/>
              <a:pPr/>
              <a:t>9/18/22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D06C0A-176A-3846-9246-C613949BDDF0}" type="slidenum">
              <a: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0275C2-C2BF-EA45-B318-28D7FEE723CA}" type="datetimeFigureOut">
              <a:rPr lang="en-US"/>
              <a:pPr/>
              <a:t>9/18/22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D06C0A-176A-3846-9246-C613949BDDF0}" type="slidenum">
              <a: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65BFF-E449-0548-AB77-7E1D7A272C0F}" type="datetimeFigureOut">
              <a:rPr lang="en-US">
                <a:solidFill>
                  <a:prstClr val="black">
                    <a:tint val="75000"/>
                  </a:prstClr>
                </a:solidFill>
              </a:rPr>
              <a:pPr/>
              <a:t>9/18/22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AFDC00-08D1-BE44-BA85-A7037448DEFD}" type="slidenum">
              <a:rPr>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65BFF-E449-0548-AB77-7E1D7A272C0F}" type="datetimeFigureOut">
              <a:rPr lang="en-US">
                <a:solidFill>
                  <a:prstClr val="black">
                    <a:tint val="75000"/>
                  </a:prstClr>
                </a:solidFill>
              </a:rPr>
              <a:pPr/>
              <a:t>9/18/22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AFDC00-08D1-BE44-BA85-A7037448DEFD}" type="slidenum">
              <a:rPr>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pes@miami.edu"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goldsmr4.gesdisc.eosdis.nasa.gov/dods/" TargetMode="External"/><Relationship Id="rId2" Type="http://schemas.openxmlformats.org/officeDocument/2006/relationships/hyperlink" Target="https://gmao.gsfc.nasa.gov/reanalysis/MERRA-2/docs/2D" TargetMode="External"/><Relationship Id="rId1" Type="http://schemas.openxmlformats.org/officeDocument/2006/relationships/slideLayout" Target="../slideLayouts/slideLayout12.xml"/><Relationship Id="rId4" Type="http://schemas.openxmlformats.org/officeDocument/2006/relationships/hyperlink" Target="https://goldsmr5.gesdisc.eosdis.nasa.gov/dods/"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dods://goldsmr4.gesdisc.eosdis.nasa.gov/dods/M2T1NXSLV" TargetMode="External"/><Relationship Id="rId2" Type="http://schemas.openxmlformats.org/officeDocument/2006/relationships/hyperlink" Target="https://urs.earthdata.nasa.gov/users/new" TargetMode="External"/><Relationship Id="rId1" Type="http://schemas.openxmlformats.org/officeDocument/2006/relationships/slideLayout" Target="../slideLayouts/slideLayout12.xml"/><Relationship Id="rId4" Type="http://schemas.openxmlformats.org/officeDocument/2006/relationships/hyperlink" Target="https://goldsmr5.gesdisc.eosdis.nasa.gov/dods/"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giss.nasa.gov/tools/panoply/download/"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alphaModFix amt="40000"/>
          </a:blip>
          <a:srcRect/>
          <a:stretch>
            <a:fillRect/>
          </a:stretch>
        </p:blipFill>
        <p:spPr bwMode="auto">
          <a:xfrm>
            <a:off x="0" y="1"/>
            <a:ext cx="9144000" cy="6858000"/>
          </a:xfrm>
          <a:prstGeom prst="rect">
            <a:avLst/>
          </a:prstGeom>
          <a:noFill/>
          <a:ln w="9525">
            <a:noFill/>
            <a:miter lim="800000"/>
            <a:headEnd/>
            <a:tailEnd/>
          </a:ln>
        </p:spPr>
      </p:pic>
      <p:sp>
        <p:nvSpPr>
          <p:cNvPr id="2" name="Title 1"/>
          <p:cNvSpPr>
            <a:spLocks noGrp="1"/>
          </p:cNvSpPr>
          <p:nvPr>
            <p:ph type="ctrTitle"/>
          </p:nvPr>
        </p:nvSpPr>
        <p:spPr>
          <a:xfrm>
            <a:off x="685800" y="1178519"/>
            <a:ext cx="7772400" cy="2076446"/>
          </a:xfrm>
        </p:spPr>
        <p:txBody>
          <a:bodyPr>
            <a:noAutofit/>
          </a:bodyPr>
          <a:lstStyle/>
          <a:p>
            <a:r>
              <a:rPr lang="en-US" sz="4800" b="1" dirty="0">
                <a:ln>
                  <a:solidFill>
                    <a:srgbClr val="FFFF00"/>
                  </a:solidFill>
                </a:ln>
              </a:rPr>
              <a:t>Learning to use the IDV</a:t>
            </a:r>
            <a:br>
              <a:rPr lang="en-US" sz="4800" b="1" dirty="0">
                <a:ln>
                  <a:solidFill>
                    <a:srgbClr val="FFFF00"/>
                  </a:solidFill>
                </a:ln>
              </a:rPr>
            </a:br>
            <a:r>
              <a:rPr lang="en-US" sz="4800" b="1" dirty="0">
                <a:ln>
                  <a:solidFill>
                    <a:srgbClr val="FFFF00"/>
                  </a:solidFill>
                </a:ln>
              </a:rPr>
              <a:t>like for class projects in 651</a:t>
            </a:r>
          </a:p>
        </p:txBody>
      </p:sp>
      <p:sp>
        <p:nvSpPr>
          <p:cNvPr id="3" name="Subtitle 2"/>
          <p:cNvSpPr>
            <a:spLocks noGrp="1"/>
          </p:cNvSpPr>
          <p:nvPr>
            <p:ph type="subTitle" idx="1"/>
          </p:nvPr>
        </p:nvSpPr>
        <p:spPr>
          <a:xfrm>
            <a:off x="1371600" y="3886199"/>
            <a:ext cx="6400800" cy="2509833"/>
          </a:xfrm>
        </p:spPr>
        <p:txBody>
          <a:bodyPr>
            <a:normAutofit/>
          </a:bodyPr>
          <a:lstStyle/>
          <a:p>
            <a:r>
              <a:rPr lang="en-US" dirty="0">
                <a:solidFill>
                  <a:srgbClr val="FF0000"/>
                </a:solidFill>
              </a:rPr>
              <a:t>Brian Mapes, University of Miami</a:t>
            </a:r>
          </a:p>
          <a:p>
            <a:r>
              <a:rPr lang="en-US" b="1" dirty="0">
                <a:solidFill>
                  <a:srgbClr val="0000FF"/>
                </a:solidFill>
                <a:hlinkClick r:id="rId3"/>
              </a:rPr>
              <a:t>mapes@miami.edu</a:t>
            </a:r>
            <a:endParaRPr lang="en-US" b="1" dirty="0">
              <a:solidFill>
                <a:srgbClr val="0000FF"/>
              </a:solidFill>
            </a:endParaRPr>
          </a:p>
          <a:p>
            <a:endParaRPr lang="en-US" b="1" dirty="0">
              <a:solidFill>
                <a:srgbClr val="0000FF"/>
              </a:solidFill>
            </a:endParaRPr>
          </a:p>
          <a:p>
            <a:endParaRPr lang="en-US"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Install the IDV	</a:t>
            </a:r>
          </a:p>
        </p:txBody>
      </p:sp>
      <p:sp>
        <p:nvSpPr>
          <p:cNvPr id="3" name="Content Placeholder 2"/>
          <p:cNvSpPr>
            <a:spLocks noGrp="1"/>
          </p:cNvSpPr>
          <p:nvPr>
            <p:ph idx="1"/>
          </p:nvPr>
        </p:nvSpPr>
        <p:spPr>
          <a:xfrm>
            <a:off x="457200" y="1417638"/>
            <a:ext cx="8229600" cy="5172907"/>
          </a:xfrm>
        </p:spPr>
        <p:txBody>
          <a:bodyPr>
            <a:normAutofit/>
          </a:bodyPr>
          <a:lstStyle/>
          <a:p>
            <a:pPr marL="342900" lvl="2" indent="-342900"/>
            <a:r>
              <a:rPr lang="en-US" sz="3200" dirty="0"/>
              <a:t>Any platform, just a few clicks to install</a:t>
            </a:r>
          </a:p>
          <a:p>
            <a:pPr marL="342900" lvl="2" indent="-342900"/>
            <a:r>
              <a:rPr lang="en-US" sz="3200" dirty="0"/>
              <a:t>Search “</a:t>
            </a:r>
            <a:r>
              <a:rPr lang="en-US" sz="3200" dirty="0" err="1"/>
              <a:t>unidata</a:t>
            </a:r>
            <a:r>
              <a:rPr lang="en-US" sz="3200" dirty="0"/>
              <a:t> </a:t>
            </a:r>
            <a:r>
              <a:rPr lang="en-US" sz="3200" dirty="0" err="1"/>
              <a:t>idv</a:t>
            </a:r>
            <a:r>
              <a:rPr lang="en-US" sz="3200" dirty="0"/>
              <a:t>” will find their page</a:t>
            </a:r>
            <a:endParaRPr lang="en-US" dirty="0"/>
          </a:p>
          <a:p>
            <a:endParaRPr lang="en-US" dirty="0"/>
          </a:p>
          <a:p>
            <a:pPr lvl="1"/>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Launch the IDV</a:t>
            </a:r>
          </a:p>
        </p:txBody>
      </p:sp>
      <p:sp>
        <p:nvSpPr>
          <p:cNvPr id="3" name="Content Placeholder 2"/>
          <p:cNvSpPr>
            <a:spLocks noGrp="1"/>
          </p:cNvSpPr>
          <p:nvPr>
            <p:ph idx="1"/>
          </p:nvPr>
        </p:nvSpPr>
        <p:spPr/>
        <p:txBody>
          <a:bodyPr/>
          <a:lstStyle/>
          <a:p>
            <a:r>
              <a:rPr lang="en-US" dirty="0"/>
              <a:t>Find the launcher, double click</a:t>
            </a:r>
          </a:p>
          <a:p>
            <a:r>
              <a:rPr lang="en-US" dirty="0"/>
              <a:t>Move it to the Dock if you plan to use often</a:t>
            </a:r>
          </a:p>
          <a:p>
            <a:pPr marL="0" indent="0">
              <a:buNone/>
            </a:pPr>
            <a:endParaRPr lang="en-US" dirty="0"/>
          </a:p>
          <a:p>
            <a:r>
              <a:rPr lang="en-US" dirty="0"/>
              <a:t>Notice Help menu! </a:t>
            </a:r>
          </a:p>
          <a:p>
            <a:pPr marL="0" indent="0">
              <a:buNone/>
            </a:pPr>
            <a:endParaRPr lang="en-US" dirty="0"/>
          </a:p>
        </p:txBody>
      </p:sp>
      <p:pic>
        <p:nvPicPr>
          <p:cNvPr id="4" name="Picture 3"/>
          <p:cNvPicPr>
            <a:picLocks noChangeAspect="1"/>
          </p:cNvPicPr>
          <p:nvPr/>
        </p:nvPicPr>
        <p:blipFill>
          <a:blip r:embed="rId2"/>
          <a:stretch>
            <a:fillRect/>
          </a:stretch>
        </p:blipFill>
        <p:spPr>
          <a:xfrm>
            <a:off x="6145228" y="2978783"/>
            <a:ext cx="1901663" cy="29945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36886" y="3924736"/>
            <a:ext cx="4007113" cy="2933264"/>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a:t>The IDV's </a:t>
            </a:r>
            <a:r>
              <a:rPr lang="en-US" b="1">
                <a:solidFill>
                  <a:srgbClr val="0000FF"/>
                </a:solidFill>
              </a:rPr>
              <a:t>windows</a:t>
            </a:r>
          </a:p>
        </p:txBody>
      </p:sp>
      <p:sp>
        <p:nvSpPr>
          <p:cNvPr id="3" name="Content Placeholder 2"/>
          <p:cNvSpPr>
            <a:spLocks noGrp="1"/>
          </p:cNvSpPr>
          <p:nvPr>
            <p:ph idx="1"/>
          </p:nvPr>
        </p:nvSpPr>
        <p:spPr>
          <a:xfrm>
            <a:off x="457200" y="1143000"/>
            <a:ext cx="4679686" cy="5400524"/>
          </a:xfrm>
        </p:spPr>
        <p:txBody>
          <a:bodyPr>
            <a:normAutofit/>
          </a:bodyPr>
          <a:lstStyle/>
          <a:p>
            <a:r>
              <a:rPr lang="en-US"/>
              <a:t>Two main windows: </a:t>
            </a:r>
          </a:p>
          <a:p>
            <a:pPr lvl="1"/>
            <a:r>
              <a:rPr lang="en-US" b="1"/>
              <a:t>Dashboard window</a:t>
            </a:r>
          </a:p>
          <a:p>
            <a:pPr lvl="1"/>
            <a:endParaRPr lang="en-US"/>
          </a:p>
          <a:p>
            <a:pPr lvl="1">
              <a:buNone/>
            </a:pPr>
            <a:endParaRPr lang="en-US"/>
          </a:p>
          <a:p>
            <a:pPr lvl="1">
              <a:buNone/>
            </a:pPr>
            <a:endParaRPr lang="en-US"/>
          </a:p>
          <a:p>
            <a:pPr lvl="1"/>
            <a:endParaRPr lang="en-US"/>
          </a:p>
          <a:p>
            <a:pPr lvl="1"/>
            <a:endParaRPr lang="en-US"/>
          </a:p>
          <a:p>
            <a:pPr lvl="1"/>
            <a:r>
              <a:rPr lang="en-US" b="1"/>
              <a:t>Display window</a:t>
            </a:r>
          </a:p>
          <a:p>
            <a:pPr lvl="2"/>
            <a:r>
              <a:rPr lang="en-US"/>
              <a:t>(may be more than one)</a:t>
            </a:r>
          </a:p>
          <a:p>
            <a:pPr lvl="2"/>
            <a:endParaRPr lang="en-US"/>
          </a:p>
        </p:txBody>
      </p:sp>
      <p:pic>
        <p:nvPicPr>
          <p:cNvPr id="5" name="Picture 4"/>
          <p:cNvPicPr>
            <a:picLocks noChangeAspect="1"/>
          </p:cNvPicPr>
          <p:nvPr/>
        </p:nvPicPr>
        <p:blipFill>
          <a:blip r:embed="rId3"/>
          <a:stretch>
            <a:fillRect/>
          </a:stretch>
        </p:blipFill>
        <p:spPr>
          <a:xfrm>
            <a:off x="4879936" y="1157685"/>
            <a:ext cx="4264063" cy="2468429"/>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38110" y="230894"/>
            <a:ext cx="3226285" cy="1306703"/>
          </a:xfrm>
          <a:prstGeom prst="rect">
            <a:avLst/>
          </a:prstGeom>
          <a:ln w="38100" cap="flat" cmpd="sng" algn="ctr">
            <a:solidFill>
              <a:srgbClr val="FF0000"/>
            </a:solidFill>
            <a:prstDash val="solid"/>
            <a:round/>
            <a:headEnd type="none" w="med" len="med"/>
            <a:tailEnd type="none" w="med" len="med"/>
          </a:ln>
        </p:spPr>
      </p:pic>
      <p:pic>
        <p:nvPicPr>
          <p:cNvPr id="4" name="Picture 3"/>
          <p:cNvPicPr>
            <a:picLocks noChangeAspect="1"/>
          </p:cNvPicPr>
          <p:nvPr/>
        </p:nvPicPr>
        <p:blipFill>
          <a:blip r:embed="rId3"/>
          <a:stretch>
            <a:fillRect/>
          </a:stretch>
        </p:blipFill>
        <p:spPr>
          <a:xfrm>
            <a:off x="1962330" y="1731706"/>
            <a:ext cx="6975737" cy="5160386"/>
          </a:xfrm>
          <a:prstGeom prst="rect">
            <a:avLst/>
          </a:prstGeom>
        </p:spPr>
      </p:pic>
      <p:sp>
        <p:nvSpPr>
          <p:cNvPr id="2" name="Title 1"/>
          <p:cNvSpPr>
            <a:spLocks noGrp="1"/>
          </p:cNvSpPr>
          <p:nvPr>
            <p:ph type="title"/>
          </p:nvPr>
        </p:nvSpPr>
        <p:spPr>
          <a:xfrm>
            <a:off x="3650052" y="394597"/>
            <a:ext cx="5288016" cy="1143000"/>
          </a:xfrm>
        </p:spPr>
        <p:txBody>
          <a:bodyPr>
            <a:normAutofit fontScale="90000"/>
          </a:bodyPr>
          <a:lstStyle/>
          <a:p>
            <a:r>
              <a:rPr lang="en-US" dirty="0"/>
              <a:t>Display window's </a:t>
            </a:r>
            <a:br>
              <a:rPr lang="en-US" dirty="0"/>
            </a:br>
            <a:r>
              <a:rPr lang="en-US" dirty="0"/>
              <a:t>parts</a:t>
            </a:r>
          </a:p>
        </p:txBody>
      </p:sp>
      <p:sp>
        <p:nvSpPr>
          <p:cNvPr id="10" name="Oval Callout 9"/>
          <p:cNvSpPr/>
          <p:nvPr/>
        </p:nvSpPr>
        <p:spPr>
          <a:xfrm>
            <a:off x="444044" y="4321327"/>
            <a:ext cx="1407209" cy="2214569"/>
          </a:xfrm>
          <a:prstGeom prst="wedgeEllipseCallout">
            <a:avLst>
              <a:gd name="adj1" fmla="val 71288"/>
              <a:gd name="adj2" fmla="val 5970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HIDDEN!</a:t>
            </a:r>
          </a:p>
          <a:p>
            <a:pPr algn="ctr"/>
            <a:endParaRPr lang="en-US" dirty="0">
              <a:solidFill>
                <a:srgbClr val="FF0000"/>
              </a:solidFill>
            </a:endParaRPr>
          </a:p>
          <a:p>
            <a:pPr algn="ctr"/>
            <a:r>
              <a:rPr lang="en-US" dirty="0">
                <a:solidFill>
                  <a:srgbClr val="FF0000"/>
                </a:solidFill>
              </a:rPr>
              <a:t>Toggle for  Memory Monitor</a:t>
            </a:r>
          </a:p>
        </p:txBody>
      </p:sp>
      <p:cxnSp>
        <p:nvCxnSpPr>
          <p:cNvPr id="7" name="Straight Arrow Connector 6"/>
          <p:cNvCxnSpPr/>
          <p:nvPr/>
        </p:nvCxnSpPr>
        <p:spPr>
          <a:xfrm>
            <a:off x="3464395" y="1537597"/>
            <a:ext cx="647463" cy="60261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a:solidFill>
                  <a:srgbClr val="FF0000"/>
                </a:solidFill>
              </a:rPr>
              <a:t>Recovering the Dashboard</a:t>
            </a:r>
          </a:p>
        </p:txBody>
      </p:sp>
      <p:sp>
        <p:nvSpPr>
          <p:cNvPr id="3" name="Content Placeholder 2"/>
          <p:cNvSpPr>
            <a:spLocks noGrp="1"/>
          </p:cNvSpPr>
          <p:nvPr>
            <p:ph idx="1"/>
          </p:nvPr>
        </p:nvSpPr>
        <p:spPr>
          <a:xfrm>
            <a:off x="457200" y="1197430"/>
            <a:ext cx="8229600" cy="4928734"/>
          </a:xfrm>
        </p:spPr>
        <p:txBody>
          <a:bodyPr/>
          <a:lstStyle/>
          <a:p>
            <a:r>
              <a:rPr lang="en-US"/>
              <a:t>If you close the dashboard, click here in the display window to get it back</a:t>
            </a:r>
          </a:p>
        </p:txBody>
      </p:sp>
      <p:pic>
        <p:nvPicPr>
          <p:cNvPr id="4" name="Picture 3"/>
          <p:cNvPicPr>
            <a:picLocks noChangeAspect="1"/>
          </p:cNvPicPr>
          <p:nvPr/>
        </p:nvPicPr>
        <p:blipFill>
          <a:blip r:embed="rId2"/>
          <a:stretch>
            <a:fillRect/>
          </a:stretch>
        </p:blipFill>
        <p:spPr>
          <a:xfrm>
            <a:off x="5854093" y="2197299"/>
            <a:ext cx="3289907" cy="4660701"/>
          </a:xfrm>
          <a:prstGeom prst="rect">
            <a:avLst/>
          </a:prstGeom>
        </p:spPr>
      </p:pic>
      <p:cxnSp>
        <p:nvCxnSpPr>
          <p:cNvPr id="6" name="Straight Arrow Connector 5"/>
          <p:cNvCxnSpPr/>
          <p:nvPr/>
        </p:nvCxnSpPr>
        <p:spPr>
          <a:xfrm rot="5400000">
            <a:off x="5098145" y="2824238"/>
            <a:ext cx="2648857" cy="314476"/>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5237238" y="3531810"/>
            <a:ext cx="2189238" cy="1765904"/>
          </a:xfrm>
          <a:prstGeom prst="ellipse">
            <a:avLst/>
          </a:prstGeom>
          <a:noFill/>
          <a:ln w="76200" cap="flat" cmpd="sng" algn="ctr">
            <a:solidFill>
              <a:schemeClr val="accent1">
                <a:shade val="95000"/>
                <a:satMod val="105000"/>
              </a:schemeClr>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rcRect r="2501"/>
          <a:stretch>
            <a:fillRect/>
          </a:stretch>
        </p:blipFill>
        <p:spPr>
          <a:xfrm>
            <a:off x="2508250" y="1936750"/>
            <a:ext cx="6635750" cy="4921250"/>
          </a:xfrm>
          <a:prstGeom prst="rect">
            <a:avLst/>
          </a:prstGeom>
        </p:spPr>
      </p:pic>
      <p:cxnSp>
        <p:nvCxnSpPr>
          <p:cNvPr id="33" name="Straight Arrow Connector 32"/>
          <p:cNvCxnSpPr/>
          <p:nvPr/>
        </p:nvCxnSpPr>
        <p:spPr>
          <a:xfrm flipV="1">
            <a:off x="1578820" y="3649973"/>
            <a:ext cx="1098310" cy="240279"/>
          </a:xfrm>
          <a:prstGeom prst="straightConnector1">
            <a:avLst/>
          </a:prstGeom>
          <a:ln w="57150" cap="flat" cmpd="sng" algn="ctr">
            <a:solidFill>
              <a:srgbClr val="008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200" y="-1"/>
            <a:ext cx="8229600" cy="972563"/>
          </a:xfrm>
        </p:spPr>
        <p:txBody>
          <a:bodyPr>
            <a:normAutofit/>
          </a:bodyPr>
          <a:lstStyle/>
          <a:p>
            <a:r>
              <a:rPr lang="en-US" sz="4800"/>
              <a:t>A very important corner:</a:t>
            </a:r>
          </a:p>
        </p:txBody>
      </p:sp>
      <p:cxnSp>
        <p:nvCxnSpPr>
          <p:cNvPr id="6" name="Straight Arrow Connector 5"/>
          <p:cNvCxnSpPr>
            <a:endCxn id="8" idx="2"/>
          </p:cNvCxnSpPr>
          <p:nvPr/>
        </p:nvCxnSpPr>
        <p:spPr>
          <a:xfrm>
            <a:off x="1341607" y="2483294"/>
            <a:ext cx="1013854" cy="655249"/>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2355461" y="2780386"/>
            <a:ext cx="699213" cy="716313"/>
          </a:xfrm>
          <a:prstGeom prst="ellipse">
            <a:avLst/>
          </a:prstGeom>
          <a:noFill/>
          <a:ln w="76200" cap="flat" cmpd="sng" algn="ctr">
            <a:solidFill>
              <a:schemeClr val="accent1">
                <a:shade val="95000"/>
                <a:satMod val="105000"/>
              </a:schemeClr>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07547" y="2083184"/>
            <a:ext cx="1938827" cy="400110"/>
          </a:xfrm>
          <a:prstGeom prst="rect">
            <a:avLst/>
          </a:prstGeom>
          <a:noFill/>
        </p:spPr>
        <p:txBody>
          <a:bodyPr wrap="none" rtlCol="0">
            <a:spAutoFit/>
          </a:bodyPr>
          <a:lstStyle/>
          <a:p>
            <a:r>
              <a:rPr lang="en-US" sz="2000"/>
              <a:t>Open Dashboard</a:t>
            </a:r>
          </a:p>
        </p:txBody>
      </p:sp>
      <p:sp>
        <p:nvSpPr>
          <p:cNvPr id="13" name="Oval 12"/>
          <p:cNvSpPr/>
          <p:nvPr/>
        </p:nvSpPr>
        <p:spPr>
          <a:xfrm>
            <a:off x="2565455" y="2298631"/>
            <a:ext cx="699213" cy="588387"/>
          </a:xfrm>
          <a:prstGeom prst="ellipse">
            <a:avLst/>
          </a:prstGeom>
          <a:noFill/>
          <a:ln w="762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FF0000"/>
              </a:solidFill>
            </a:endParaRPr>
          </a:p>
        </p:txBody>
      </p:sp>
      <p:sp>
        <p:nvSpPr>
          <p:cNvPr id="14" name="Oval 13"/>
          <p:cNvSpPr/>
          <p:nvPr/>
        </p:nvSpPr>
        <p:spPr>
          <a:xfrm>
            <a:off x="3683914" y="2780386"/>
            <a:ext cx="1189835" cy="716313"/>
          </a:xfrm>
          <a:prstGeom prst="ellipse">
            <a:avLst/>
          </a:prstGeom>
          <a:noFill/>
          <a:ln w="762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
        <p:nvSpPr>
          <p:cNvPr id="15" name="TextBox 14"/>
          <p:cNvSpPr txBox="1"/>
          <p:nvPr/>
        </p:nvSpPr>
        <p:spPr>
          <a:xfrm>
            <a:off x="3466542" y="1143000"/>
            <a:ext cx="2567680" cy="461665"/>
          </a:xfrm>
          <a:prstGeom prst="rect">
            <a:avLst/>
          </a:prstGeom>
          <a:noFill/>
        </p:spPr>
        <p:txBody>
          <a:bodyPr wrap="none" rtlCol="0">
            <a:spAutoFit/>
          </a:bodyPr>
          <a:lstStyle/>
          <a:p>
            <a:r>
              <a:rPr lang="en-US" sz="2400"/>
              <a:t>Save bundle (state) </a:t>
            </a:r>
          </a:p>
        </p:txBody>
      </p:sp>
      <p:cxnSp>
        <p:nvCxnSpPr>
          <p:cNvPr id="16" name="Straight Arrow Connector 15"/>
          <p:cNvCxnSpPr>
            <a:stCxn id="15" idx="1"/>
          </p:cNvCxnSpPr>
          <p:nvPr/>
        </p:nvCxnSpPr>
        <p:spPr>
          <a:xfrm rot="10800000" flipV="1">
            <a:off x="2915110" y="1373833"/>
            <a:ext cx="551433" cy="924798"/>
          </a:xfrm>
          <a:prstGeom prst="straightConnector1">
            <a:avLst/>
          </a:prstGeom>
          <a:ln w="57150"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5" idx="1"/>
          </p:cNvCxnSpPr>
          <p:nvPr/>
        </p:nvCxnSpPr>
        <p:spPr>
          <a:xfrm rot="10800000" flipH="1" flipV="1">
            <a:off x="3466542" y="1373833"/>
            <a:ext cx="560592" cy="1764708"/>
          </a:xfrm>
          <a:prstGeom prst="straightConnector1">
            <a:avLst/>
          </a:prstGeom>
          <a:ln w="57150"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0" y="3138544"/>
            <a:ext cx="1887280" cy="1631216"/>
          </a:xfrm>
          <a:prstGeom prst="rect">
            <a:avLst/>
          </a:prstGeom>
          <a:noFill/>
        </p:spPr>
        <p:txBody>
          <a:bodyPr wrap="square" rtlCol="0">
            <a:spAutoFit/>
          </a:bodyPr>
          <a:lstStyle/>
          <a:p>
            <a:pPr algn="r"/>
            <a:r>
              <a:rPr lang="en-US" sz="2000"/>
              <a:t>Restore normal </a:t>
            </a:r>
          </a:p>
          <a:p>
            <a:pPr algn="r"/>
            <a:r>
              <a:rPr lang="en-US" sz="2000"/>
              <a:t>top view after </a:t>
            </a:r>
          </a:p>
          <a:p>
            <a:pPr algn="r"/>
            <a:r>
              <a:rPr lang="en-US" sz="2000"/>
              <a:t>too much rotation</a:t>
            </a:r>
          </a:p>
          <a:p>
            <a:pPr algn="r"/>
            <a:r>
              <a:rPr lang="en-US" sz="2000"/>
              <a:t>and zooming </a:t>
            </a:r>
          </a:p>
        </p:txBody>
      </p:sp>
      <p:sp>
        <p:nvSpPr>
          <p:cNvPr id="37" name="TextBox 36"/>
          <p:cNvSpPr txBox="1"/>
          <p:nvPr/>
        </p:nvSpPr>
        <p:spPr>
          <a:xfrm>
            <a:off x="107547" y="4913644"/>
            <a:ext cx="1722547" cy="400110"/>
          </a:xfrm>
          <a:prstGeom prst="rect">
            <a:avLst/>
          </a:prstGeom>
          <a:noFill/>
        </p:spPr>
        <p:txBody>
          <a:bodyPr wrap="none" rtlCol="0">
            <a:spAutoFit/>
          </a:bodyPr>
          <a:lstStyle/>
          <a:p>
            <a:r>
              <a:rPr lang="en-US" sz="2000"/>
              <a:t>view from east</a:t>
            </a:r>
          </a:p>
        </p:txBody>
      </p:sp>
      <p:cxnSp>
        <p:nvCxnSpPr>
          <p:cNvPr id="38" name="Straight Arrow Connector 37"/>
          <p:cNvCxnSpPr>
            <a:stCxn id="37" idx="3"/>
          </p:cNvCxnSpPr>
          <p:nvPr/>
        </p:nvCxnSpPr>
        <p:spPr>
          <a:xfrm flipV="1">
            <a:off x="1830094" y="4697029"/>
            <a:ext cx="847036" cy="416670"/>
          </a:xfrm>
          <a:prstGeom prst="straightConnector1">
            <a:avLst/>
          </a:prstGeom>
          <a:ln w="57150" cap="flat" cmpd="sng" algn="ctr">
            <a:solidFill>
              <a:srgbClr val="008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51703" y="5282976"/>
            <a:ext cx="1879716" cy="400110"/>
          </a:xfrm>
          <a:prstGeom prst="rect">
            <a:avLst/>
          </a:prstGeom>
          <a:noFill/>
        </p:spPr>
        <p:txBody>
          <a:bodyPr wrap="none" rtlCol="0">
            <a:spAutoFit/>
          </a:bodyPr>
          <a:lstStyle/>
          <a:p>
            <a:r>
              <a:rPr lang="en-US" sz="2000"/>
              <a:t>view from south</a:t>
            </a:r>
          </a:p>
        </p:txBody>
      </p:sp>
      <p:cxnSp>
        <p:nvCxnSpPr>
          <p:cNvPr id="42" name="Straight Arrow Connector 41"/>
          <p:cNvCxnSpPr>
            <a:stCxn id="41" idx="3"/>
          </p:cNvCxnSpPr>
          <p:nvPr/>
        </p:nvCxnSpPr>
        <p:spPr>
          <a:xfrm flipV="1">
            <a:off x="1931419" y="5091384"/>
            <a:ext cx="745711" cy="391647"/>
          </a:xfrm>
          <a:prstGeom prst="straightConnector1">
            <a:avLst/>
          </a:prstGeom>
          <a:ln w="57150" cap="flat" cmpd="sng" algn="ctr">
            <a:solidFill>
              <a:srgbClr val="008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6" name="Bent-Up Arrow 45"/>
          <p:cNvSpPr/>
          <p:nvPr/>
        </p:nvSpPr>
        <p:spPr>
          <a:xfrm rot="5400000">
            <a:off x="4711892" y="2831876"/>
            <a:ext cx="1484923" cy="4135962"/>
          </a:xfrm>
          <a:prstGeom prst="bentUpArrow">
            <a:avLst/>
          </a:prstGeom>
          <a:noFill/>
          <a:ln w="76200" cap="flat" cmpd="sng" algn="ctr">
            <a:solidFill>
              <a:srgbClr val="FF00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p:cNvSpPr txBox="1"/>
          <p:nvPr/>
        </p:nvSpPr>
        <p:spPr>
          <a:xfrm>
            <a:off x="3845931" y="4728978"/>
            <a:ext cx="3139076" cy="400110"/>
          </a:xfrm>
          <a:prstGeom prst="rect">
            <a:avLst/>
          </a:prstGeom>
          <a:noFill/>
        </p:spPr>
        <p:txBody>
          <a:bodyPr wrap="none" rtlCol="0">
            <a:spAutoFit/>
          </a:bodyPr>
          <a:lstStyle/>
          <a:p>
            <a:r>
              <a:rPr lang="en-US" sz="2000" b="1">
                <a:solidFill>
                  <a:srgbClr val="FF00FF"/>
                </a:solidFill>
              </a:rPr>
              <a:t>CAPTURE IMAGE OR MOVIE</a:t>
            </a:r>
          </a:p>
        </p:txBody>
      </p:sp>
      <p:sp>
        <p:nvSpPr>
          <p:cNvPr id="24" name="TextBox 23"/>
          <p:cNvSpPr txBox="1"/>
          <p:nvPr/>
        </p:nvSpPr>
        <p:spPr>
          <a:xfrm>
            <a:off x="107547" y="819830"/>
            <a:ext cx="2022158" cy="461665"/>
          </a:xfrm>
          <a:prstGeom prst="rect">
            <a:avLst/>
          </a:prstGeom>
          <a:noFill/>
        </p:spPr>
        <p:txBody>
          <a:bodyPr wrap="none" rtlCol="0">
            <a:spAutoFit/>
          </a:bodyPr>
          <a:lstStyle/>
          <a:p>
            <a:r>
              <a:rPr lang="en-US" sz="2400"/>
              <a:t>Open a bundle</a:t>
            </a:r>
          </a:p>
        </p:txBody>
      </p:sp>
      <p:cxnSp>
        <p:nvCxnSpPr>
          <p:cNvPr id="25" name="Straight Arrow Connector 24"/>
          <p:cNvCxnSpPr/>
          <p:nvPr/>
        </p:nvCxnSpPr>
        <p:spPr>
          <a:xfrm>
            <a:off x="1341607" y="1281495"/>
            <a:ext cx="1392728" cy="1155632"/>
          </a:xfrm>
          <a:prstGeom prst="straightConnector1">
            <a:avLst/>
          </a:prstGeom>
          <a:ln w="57150"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Installing plugins</a:t>
            </a:r>
          </a:p>
        </p:txBody>
      </p:sp>
      <p:sp>
        <p:nvSpPr>
          <p:cNvPr id="3" name="Content Placeholder 2"/>
          <p:cNvSpPr>
            <a:spLocks noGrp="1"/>
          </p:cNvSpPr>
          <p:nvPr>
            <p:ph idx="1"/>
          </p:nvPr>
        </p:nvSpPr>
        <p:spPr>
          <a:xfrm>
            <a:off x="194492" y="1417638"/>
            <a:ext cx="5774508" cy="4708525"/>
          </a:xfrm>
        </p:spPr>
        <p:txBody>
          <a:bodyPr>
            <a:normAutofit/>
          </a:bodyPr>
          <a:lstStyle/>
          <a:p>
            <a:r>
              <a:rPr lang="en-US" dirty="0"/>
              <a:t>A useful tool for customizing your IDV is a </a:t>
            </a:r>
            <a:r>
              <a:rPr lang="en-US" b="1" i="1" dirty="0" err="1">
                <a:solidFill>
                  <a:srgbClr val="FF0000"/>
                </a:solidFill>
              </a:rPr>
              <a:t>plugin</a:t>
            </a:r>
            <a:r>
              <a:rPr lang="en-US" dirty="0"/>
              <a:t>.</a:t>
            </a:r>
          </a:p>
          <a:p>
            <a:endParaRPr lang="en-US" dirty="0"/>
          </a:p>
          <a:p>
            <a:pPr lvl="1"/>
            <a:r>
              <a:rPr lang="en-US" dirty="0"/>
              <a:t>Miscellaneous &gt; Custom IDVs &gt;</a:t>
            </a:r>
            <a:r>
              <a:rPr lang="en-US" dirty="0">
                <a:solidFill>
                  <a:srgbClr val="FF0000"/>
                </a:solidFill>
              </a:rPr>
              <a:t>Mapes IDV collection</a:t>
            </a:r>
          </a:p>
        </p:txBody>
      </p:sp>
      <p:pic>
        <p:nvPicPr>
          <p:cNvPr id="4" name="Picture 3"/>
          <p:cNvPicPr>
            <a:picLocks noChangeAspect="1"/>
          </p:cNvPicPr>
          <p:nvPr/>
        </p:nvPicPr>
        <p:blipFill>
          <a:blip r:embed="rId2"/>
          <a:stretch>
            <a:fillRect/>
          </a:stretch>
        </p:blipFill>
        <p:spPr>
          <a:xfrm>
            <a:off x="5969000" y="1600200"/>
            <a:ext cx="2794000" cy="29083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Mapes IDV Collection?</a:t>
            </a:r>
          </a:p>
        </p:txBody>
      </p:sp>
      <p:sp>
        <p:nvSpPr>
          <p:cNvPr id="3" name="Content Placeholder 2"/>
          <p:cNvSpPr>
            <a:spLocks noGrp="1"/>
          </p:cNvSpPr>
          <p:nvPr>
            <p:ph idx="1"/>
          </p:nvPr>
        </p:nvSpPr>
        <p:spPr>
          <a:xfrm>
            <a:off x="457199" y="549212"/>
            <a:ext cx="8420803" cy="5576952"/>
          </a:xfrm>
        </p:spPr>
        <p:txBody>
          <a:bodyPr/>
          <a:lstStyle/>
          <a:p>
            <a:endParaRPr lang="en-US" dirty="0"/>
          </a:p>
          <a:p>
            <a:r>
              <a:rPr lang="en-US" dirty="0"/>
              <a:t>MANY resources: </a:t>
            </a:r>
          </a:p>
          <a:p>
            <a:pPr lvl="1"/>
            <a:r>
              <a:rPr lang="en-US" dirty="0"/>
              <a:t>Custom color tables (DIVERGING, etc.) </a:t>
            </a:r>
          </a:p>
          <a:p>
            <a:pPr lvl="1"/>
            <a:r>
              <a:rPr lang="en-US" dirty="0"/>
              <a:t>Formulas </a:t>
            </a:r>
            <a:r>
              <a:rPr lang="en-US" dirty="0" err="1">
                <a:sym typeface="Wingdings"/>
              </a:rPr>
              <a:t></a:t>
            </a:r>
            <a:r>
              <a:rPr lang="en-US" dirty="0">
                <a:sym typeface="Wingdings"/>
              </a:rPr>
              <a:t> Grids </a:t>
            </a:r>
            <a:r>
              <a:rPr lang="en-US" dirty="0" err="1">
                <a:sym typeface="Wingdings"/>
              </a:rPr>
              <a:t></a:t>
            </a:r>
            <a:r>
              <a:rPr lang="en-US" dirty="0">
                <a:sym typeface="Wingdings"/>
              </a:rPr>
              <a:t> Mapes </a:t>
            </a:r>
            <a:endParaRPr lang="en-US" dirty="0"/>
          </a:p>
        </p:txBody>
      </p:sp>
      <p:pic>
        <p:nvPicPr>
          <p:cNvPr id="5" name="Picture 4"/>
          <p:cNvPicPr>
            <a:picLocks noChangeAspect="1"/>
          </p:cNvPicPr>
          <p:nvPr/>
        </p:nvPicPr>
        <p:blipFill>
          <a:blip r:embed="rId2"/>
          <a:srcRect r="26346"/>
          <a:stretch>
            <a:fillRect/>
          </a:stretch>
        </p:blipFill>
        <p:spPr>
          <a:xfrm>
            <a:off x="274577" y="2763527"/>
            <a:ext cx="4393239" cy="4102536"/>
          </a:xfrm>
          <a:prstGeom prst="rect">
            <a:avLst/>
          </a:prstGeom>
        </p:spPr>
      </p:pic>
      <p:pic>
        <p:nvPicPr>
          <p:cNvPr id="6" name="Picture 5"/>
          <p:cNvPicPr>
            <a:picLocks noChangeAspect="1"/>
          </p:cNvPicPr>
          <p:nvPr/>
        </p:nvPicPr>
        <p:blipFill>
          <a:blip r:embed="rId3"/>
          <a:srcRect b="30376"/>
          <a:stretch>
            <a:fillRect/>
          </a:stretch>
        </p:blipFill>
        <p:spPr>
          <a:xfrm>
            <a:off x="5259692" y="2726555"/>
            <a:ext cx="3884308" cy="3955525"/>
          </a:xfrm>
          <a:prstGeom prst="rect">
            <a:avLst/>
          </a:prstGeom>
        </p:spPr>
      </p:pic>
      <p:sp>
        <p:nvSpPr>
          <p:cNvPr id="7" name="Oval 6"/>
          <p:cNvSpPr/>
          <p:nvPr/>
        </p:nvSpPr>
        <p:spPr>
          <a:xfrm>
            <a:off x="5937737" y="5137421"/>
            <a:ext cx="2940265" cy="1728642"/>
          </a:xfrm>
          <a:prstGeom prst="ellipse">
            <a:avLst/>
          </a:prstGeom>
          <a:noFill/>
          <a:ln w="762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t>About error messages....</a:t>
            </a:r>
          </a:p>
        </p:txBody>
      </p:sp>
      <p:sp>
        <p:nvSpPr>
          <p:cNvPr id="3" name="Content Placeholder 2"/>
          <p:cNvSpPr>
            <a:spLocks noGrp="1"/>
          </p:cNvSpPr>
          <p:nvPr>
            <p:ph idx="1"/>
          </p:nvPr>
        </p:nvSpPr>
        <p:spPr>
          <a:xfrm>
            <a:off x="0" y="1142999"/>
            <a:ext cx="9144000" cy="5715001"/>
          </a:xfrm>
        </p:spPr>
        <p:txBody>
          <a:bodyPr>
            <a:normAutofit/>
          </a:bodyPr>
          <a:lstStyle/>
          <a:p>
            <a:r>
              <a:rPr lang="en-US" dirty="0"/>
              <a:t>You will get error messages sometimes.</a:t>
            </a:r>
          </a:p>
          <a:p>
            <a:pPr lvl="1"/>
            <a:r>
              <a:rPr lang="en-US" dirty="0"/>
              <a:t>for example if data servers are down, or ??</a:t>
            </a:r>
          </a:p>
          <a:p>
            <a:pPr lvl="1"/>
            <a:r>
              <a:rPr lang="en-US" dirty="0"/>
              <a:t>They are hard to interpret</a:t>
            </a:r>
          </a:p>
          <a:p>
            <a:endParaRPr lang="en-US" dirty="0"/>
          </a:p>
          <a:p>
            <a:r>
              <a:rPr lang="en-US" b="1" dirty="0">
                <a:solidFill>
                  <a:srgbClr val="0000FF"/>
                </a:solidFill>
              </a:rPr>
              <a:t>Click OK. Move on. Sometimes it works anyway</a:t>
            </a:r>
          </a:p>
          <a:p>
            <a:pPr lvl="1"/>
            <a:r>
              <a:rPr lang="en-US" dirty="0"/>
              <a:t>Don't bother with Support Form every time...</a:t>
            </a:r>
          </a:p>
          <a:p>
            <a:endParaRPr lang="en-US" dirty="0">
              <a:solidFill>
                <a:srgbClr val="0000FF"/>
              </a:solidFill>
            </a:endParaRPr>
          </a:p>
          <a:p>
            <a:pPr lvl="1"/>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Terminology: Learn these words!</a:t>
            </a:r>
          </a:p>
        </p:txBody>
      </p:sp>
      <p:sp>
        <p:nvSpPr>
          <p:cNvPr id="3" name="Content Placeholder 2"/>
          <p:cNvSpPr>
            <a:spLocks noGrp="1"/>
          </p:cNvSpPr>
          <p:nvPr>
            <p:ph idx="1"/>
          </p:nvPr>
        </p:nvSpPr>
        <p:spPr/>
        <p:txBody>
          <a:bodyPr>
            <a:normAutofit lnSpcReduction="10000"/>
          </a:bodyPr>
          <a:lstStyle/>
          <a:p>
            <a:r>
              <a:rPr lang="en-US"/>
              <a:t>Window</a:t>
            </a:r>
          </a:p>
          <a:p>
            <a:r>
              <a:rPr lang="en-US"/>
              <a:t>Pane or viewport</a:t>
            </a:r>
          </a:p>
          <a:p>
            <a:r>
              <a:rPr lang="en-US"/>
              <a:t>View</a:t>
            </a:r>
          </a:p>
          <a:p>
            <a:r>
              <a:rPr lang="en-US"/>
              <a:t>Projection</a:t>
            </a:r>
          </a:p>
          <a:p>
            <a:r>
              <a:rPr lang="en-US"/>
              <a:t>Display</a:t>
            </a:r>
          </a:p>
          <a:p>
            <a:endParaRPr lang="en-US"/>
          </a:p>
          <a:p>
            <a:r>
              <a:rPr lang="en-US" i="1"/>
              <a:t>If these are not clearly distinguished, you will have trouble asking for help clearly.</a:t>
            </a:r>
          </a:p>
          <a:p>
            <a:pPr lvl="1"/>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What is The IDV? 	</a:t>
            </a:r>
          </a:p>
        </p:txBody>
      </p:sp>
      <p:sp>
        <p:nvSpPr>
          <p:cNvPr id="3" name="Content Placeholder 2"/>
          <p:cNvSpPr>
            <a:spLocks noGrp="1"/>
          </p:cNvSpPr>
          <p:nvPr>
            <p:ph idx="1"/>
          </p:nvPr>
        </p:nvSpPr>
        <p:spPr>
          <a:xfrm>
            <a:off x="457198" y="922722"/>
            <a:ext cx="8686801" cy="5935277"/>
          </a:xfrm>
        </p:spPr>
        <p:txBody>
          <a:bodyPr>
            <a:normAutofit lnSpcReduction="10000"/>
          </a:bodyPr>
          <a:lstStyle/>
          <a:p>
            <a:endParaRPr lang="en-US" dirty="0"/>
          </a:p>
          <a:p>
            <a:r>
              <a:rPr lang="en-US" dirty="0"/>
              <a:t>The </a:t>
            </a:r>
            <a:r>
              <a:rPr lang="en-US" dirty="0">
                <a:solidFill>
                  <a:srgbClr val="0000FF"/>
                </a:solidFill>
              </a:rPr>
              <a:t>Integrated Data Viewer</a:t>
            </a:r>
          </a:p>
          <a:p>
            <a:endParaRPr lang="en-US" dirty="0">
              <a:solidFill>
                <a:srgbClr val="0000FF"/>
              </a:solidFill>
            </a:endParaRPr>
          </a:p>
          <a:p>
            <a:r>
              <a:rPr lang="en-US" dirty="0">
                <a:solidFill>
                  <a:srgbClr val="008000"/>
                </a:solidFill>
              </a:rPr>
              <a:t>Free, supported </a:t>
            </a:r>
            <a:r>
              <a:rPr lang="en-US" dirty="0"/>
              <a:t>software (Java, any platform)</a:t>
            </a:r>
          </a:p>
          <a:p>
            <a:pPr lvl="1"/>
            <a:r>
              <a:rPr lang="en-US" dirty="0"/>
              <a:t>product of </a:t>
            </a:r>
            <a:r>
              <a:rPr lang="en-US" b="1" dirty="0"/>
              <a:t>decades </a:t>
            </a:r>
            <a:r>
              <a:rPr lang="en-US" dirty="0"/>
              <a:t>of development</a:t>
            </a:r>
          </a:p>
          <a:p>
            <a:pPr lvl="2"/>
            <a:r>
              <a:rPr lang="en-US" dirty="0"/>
              <a:t>So it’s a bit old and Minecraft-like</a:t>
            </a:r>
          </a:p>
          <a:p>
            <a:endParaRPr lang="en-US" dirty="0"/>
          </a:p>
          <a:p>
            <a:r>
              <a:rPr lang="en-US" dirty="0"/>
              <a:t>Roots in meteorology, NSF-supported</a:t>
            </a:r>
            <a:endParaRPr lang="en-US" dirty="0">
              <a:sym typeface="Wingdings"/>
            </a:endParaRPr>
          </a:p>
          <a:p>
            <a:pPr lvl="1"/>
            <a:r>
              <a:rPr lang="en-US" dirty="0">
                <a:sym typeface="Wingdings"/>
              </a:rPr>
              <a:t> skew-T displays, our derived quantities, etc. </a:t>
            </a:r>
          </a:p>
          <a:p>
            <a:pPr>
              <a:buNone/>
            </a:pPr>
            <a:endParaRPr lang="en-US" dirty="0"/>
          </a:p>
          <a:p>
            <a:r>
              <a:rPr lang="en-US" b="1" i="1" u="sng" dirty="0">
                <a:solidFill>
                  <a:srgbClr val="FF0000"/>
                </a:solidFill>
              </a:rPr>
              <a:t>Complicated</a:t>
            </a:r>
            <a:r>
              <a:rPr lang="en-US" dirty="0"/>
              <a:t>, </a:t>
            </a:r>
            <a:r>
              <a:rPr lang="en-US" i="1" dirty="0"/>
              <a:t>by necessity</a:t>
            </a:r>
            <a:r>
              <a:rPr lang="en-US" dirty="0"/>
              <a:t>... since it does a lot</a:t>
            </a:r>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This </a:t>
            </a:r>
            <a:r>
              <a:rPr lang="en-US">
                <a:solidFill>
                  <a:srgbClr val="FF0000"/>
                </a:solidFill>
              </a:rPr>
              <a:t>window </a:t>
            </a:r>
            <a:r>
              <a:rPr lang="en-US"/>
              <a:t>has two view </a:t>
            </a:r>
            <a:r>
              <a:rPr lang="en-US">
                <a:solidFill>
                  <a:srgbClr val="FF0000"/>
                </a:solidFill>
              </a:rPr>
              <a:t>panes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1600" y="1417638"/>
            <a:ext cx="8585200" cy="53213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This is a </a:t>
            </a:r>
            <a:r>
              <a:rPr lang="en-US">
                <a:solidFill>
                  <a:srgbClr val="FF0000"/>
                </a:solidFill>
              </a:rPr>
              <a:t>view</a:t>
            </a:r>
          </a:p>
        </p:txBody>
      </p:sp>
      <p:pic>
        <p:nvPicPr>
          <p:cNvPr id="4" name="Picture 3"/>
          <p:cNvPicPr>
            <a:picLocks noChangeAspect="1"/>
          </p:cNvPicPr>
          <p:nvPr/>
        </p:nvPicPr>
        <p:blipFill>
          <a:blip r:embed="rId2"/>
          <a:stretch>
            <a:fillRect/>
          </a:stretch>
        </p:blipFill>
        <p:spPr>
          <a:xfrm>
            <a:off x="457200" y="1801038"/>
            <a:ext cx="5953125" cy="47339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46527" y="1764085"/>
            <a:ext cx="8162925" cy="4781550"/>
          </a:xfrm>
          <a:prstGeom prst="rect">
            <a:avLst/>
          </a:prstGeom>
        </p:spPr>
      </p:pic>
      <p:sp>
        <p:nvSpPr>
          <p:cNvPr id="2" name="Title 1"/>
          <p:cNvSpPr>
            <a:spLocks noGrp="1"/>
          </p:cNvSpPr>
          <p:nvPr>
            <p:ph type="title"/>
          </p:nvPr>
        </p:nvSpPr>
        <p:spPr/>
        <p:txBody>
          <a:bodyPr/>
          <a:lstStyle/>
          <a:p>
            <a:r>
              <a:rPr lang="en-US"/>
              <a:t>This </a:t>
            </a:r>
            <a:r>
              <a:rPr lang="en-US">
                <a:solidFill>
                  <a:srgbClr val="FF0000"/>
                </a:solidFill>
              </a:rPr>
              <a:t>view </a:t>
            </a:r>
            <a:r>
              <a:rPr lang="en-US"/>
              <a:t>has several </a:t>
            </a:r>
            <a:r>
              <a:rPr lang="en-US">
                <a:ln>
                  <a:solidFill>
                    <a:srgbClr val="FF0000"/>
                  </a:solidFill>
                </a:ln>
                <a:solidFill>
                  <a:srgbClr val="FF0000"/>
                </a:solidFill>
              </a:rPr>
              <a:t>displays</a:t>
            </a:r>
          </a:p>
        </p:txBody>
      </p:sp>
      <p:sp>
        <p:nvSpPr>
          <p:cNvPr id="8" name="TextBox 7"/>
          <p:cNvSpPr txBox="1"/>
          <p:nvPr/>
        </p:nvSpPr>
        <p:spPr>
          <a:xfrm>
            <a:off x="6166625" y="1329252"/>
            <a:ext cx="2977376" cy="523220"/>
          </a:xfrm>
          <a:prstGeom prst="rect">
            <a:avLst/>
          </a:prstGeom>
          <a:noFill/>
        </p:spPr>
        <p:txBody>
          <a:bodyPr wrap="square" rtlCol="0">
            <a:spAutoFit/>
          </a:bodyPr>
          <a:lstStyle/>
          <a:p>
            <a:r>
              <a:rPr lang="en-US" sz="2800" i="1" dirty="0">
                <a:solidFill>
                  <a:srgbClr val="FF0000"/>
                </a:solidFill>
              </a:rPr>
              <a:t>This is the </a:t>
            </a:r>
            <a:r>
              <a:rPr lang="en-US" sz="2800" b="1" i="1" dirty="0">
                <a:solidFill>
                  <a:srgbClr val="FF0000"/>
                </a:solidFill>
              </a:rPr>
              <a:t>legend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572"/>
            <a:ext cx="8229600" cy="1143000"/>
          </a:xfrm>
        </p:spPr>
        <p:txBody>
          <a:bodyPr>
            <a:normAutofit fontScale="90000"/>
          </a:bodyPr>
          <a:lstStyle/>
          <a:p>
            <a:r>
              <a:rPr lang="en-US"/>
              <a:t>Same </a:t>
            </a:r>
            <a:r>
              <a:rPr lang="en-US" b="1">
                <a:solidFill>
                  <a:srgbClr val="FF0000"/>
                </a:solidFill>
              </a:rPr>
              <a:t>view </a:t>
            </a:r>
            <a:r>
              <a:rPr lang="en-US">
                <a:solidFill>
                  <a:srgbClr val="FF0000"/>
                </a:solidFill>
              </a:rPr>
              <a:t>and </a:t>
            </a:r>
            <a:r>
              <a:rPr lang="en-US" b="1">
                <a:solidFill>
                  <a:srgbClr val="FF0000"/>
                </a:solidFill>
              </a:rPr>
              <a:t>displays</a:t>
            </a:r>
            <a:r>
              <a:rPr lang="en-US"/>
              <a:t>, different </a:t>
            </a:r>
            <a:br>
              <a:rPr lang="en-US"/>
            </a:br>
            <a:r>
              <a:rPr lang="en-US"/>
              <a:t>(polar) </a:t>
            </a:r>
            <a:r>
              <a:rPr lang="en-US" i="1">
                <a:ln>
                  <a:solidFill>
                    <a:srgbClr val="FF0000"/>
                  </a:solidFill>
                </a:ln>
                <a:solidFill>
                  <a:srgbClr val="FF0000"/>
                </a:solidFill>
              </a:rPr>
              <a:t>projection</a:t>
            </a:r>
          </a:p>
        </p:txBody>
      </p:sp>
      <p:pic>
        <p:nvPicPr>
          <p:cNvPr id="9" name="Picture 8"/>
          <p:cNvPicPr>
            <a:picLocks noChangeAspect="1"/>
          </p:cNvPicPr>
          <p:nvPr/>
        </p:nvPicPr>
        <p:blipFill>
          <a:blip r:embed="rId2"/>
          <a:stretch>
            <a:fillRect/>
          </a:stretch>
        </p:blipFill>
        <p:spPr>
          <a:xfrm>
            <a:off x="1039147" y="1350449"/>
            <a:ext cx="7219950" cy="545549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615E-C023-6B44-B06D-5071121346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742D31-B9B8-7A4D-8C4F-3A42B7978A6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27092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7FC3-4104-BA4D-934F-E84E94A3FC3A}"/>
              </a:ext>
            </a:extLst>
          </p:cNvPr>
          <p:cNvSpPr>
            <a:spLocks noGrp="1"/>
          </p:cNvSpPr>
          <p:nvPr>
            <p:ph type="title"/>
          </p:nvPr>
        </p:nvSpPr>
        <p:spPr/>
        <p:txBody>
          <a:bodyPr/>
          <a:lstStyle/>
          <a:p>
            <a:r>
              <a:rPr lang="en-US" dirty="0"/>
              <a:t>MERRA2 dataset for projects</a:t>
            </a:r>
          </a:p>
        </p:txBody>
      </p:sp>
      <p:sp>
        <p:nvSpPr>
          <p:cNvPr id="3" name="Content Placeholder 2">
            <a:extLst>
              <a:ext uri="{FF2B5EF4-FFF2-40B4-BE49-F238E27FC236}">
                <a16:creationId xmlns:a16="http://schemas.microsoft.com/office/drawing/2014/main" id="{86C659A2-472E-7043-BD04-1F8C334A952B}"/>
              </a:ext>
            </a:extLst>
          </p:cNvPr>
          <p:cNvSpPr>
            <a:spLocks noGrp="1"/>
          </p:cNvSpPr>
          <p:nvPr>
            <p:ph idx="1"/>
          </p:nvPr>
        </p:nvSpPr>
        <p:spPr>
          <a:xfrm>
            <a:off x="156117" y="1417638"/>
            <a:ext cx="8530683" cy="5172733"/>
          </a:xfrm>
        </p:spPr>
        <p:txBody>
          <a:bodyPr>
            <a:normAutofit lnSpcReduction="10000"/>
          </a:bodyPr>
          <a:lstStyle/>
          <a:p>
            <a:r>
              <a:rPr lang="en-US" dirty="0">
                <a:hlinkClick r:id="rId2"/>
              </a:rPr>
              <a:t>https://</a:t>
            </a:r>
            <a:r>
              <a:rPr lang="en-US" dirty="0" err="1">
                <a:hlinkClick r:id="rId2"/>
              </a:rPr>
              <a:t>gmao.gsfc.nasa.gov</a:t>
            </a:r>
            <a:r>
              <a:rPr lang="en-US" dirty="0">
                <a:hlinkClick r:id="rId2"/>
              </a:rPr>
              <a:t>/reanalysis/MERRA-2/docs/</a:t>
            </a:r>
          </a:p>
          <a:p>
            <a:r>
              <a:rPr lang="en-US" dirty="0"/>
              <a:t>2D fields all at </a:t>
            </a:r>
            <a:r>
              <a:rPr lang="en-US" dirty="0">
                <a:hlinkClick r:id="rId3"/>
              </a:rPr>
              <a:t>https://goldsmr4.gesdisc.eosdis.nasa.gov/dods/</a:t>
            </a:r>
            <a:endParaRPr lang="en-US" dirty="0"/>
          </a:p>
          <a:p>
            <a:r>
              <a:rPr lang="en-US" dirty="0"/>
              <a:t>3D fields all at </a:t>
            </a:r>
          </a:p>
          <a:p>
            <a:r>
              <a:rPr lang="en-US" dirty="0">
                <a:hlinkClick r:id="rId4"/>
              </a:rPr>
              <a:t>https://goldsmr5.gesdisc.eosdis.nasa.gov/dods/</a:t>
            </a:r>
            <a:endParaRPr lang="en-US" dirty="0"/>
          </a:p>
          <a:p>
            <a:r>
              <a:rPr lang="en-US" dirty="0">
                <a:solidFill>
                  <a:srgbClr val="FF0000"/>
                </a:solidFill>
              </a:rPr>
              <a:t>ALWAYS ALWAYS MATCH IDV TIME DRIVER</a:t>
            </a:r>
            <a:r>
              <a:rPr lang="en-US" dirty="0"/>
              <a:t>!</a:t>
            </a:r>
          </a:p>
          <a:p>
            <a:pPr lvl="1"/>
            <a:r>
              <a:rPr lang="en-US" dirty="0"/>
              <a:t>Or you will download whole internet</a:t>
            </a:r>
          </a:p>
          <a:p>
            <a:r>
              <a:rPr lang="en-US" dirty="0">
                <a:solidFill>
                  <a:srgbClr val="FF0000"/>
                </a:solidFill>
              </a:rPr>
              <a:t>ALWAYS SAVE YOUR VALUE-ADDED BUNDLE!</a:t>
            </a:r>
          </a:p>
          <a:p>
            <a:pPr lvl="1"/>
            <a:r>
              <a:rPr lang="en-US" dirty="0"/>
              <a:t>So you don’t cry when work is lost</a:t>
            </a:r>
          </a:p>
        </p:txBody>
      </p:sp>
    </p:spTree>
    <p:extLst>
      <p:ext uri="{BB962C8B-B14F-4D97-AF65-F5344CB8AC3E}">
        <p14:creationId xmlns:p14="http://schemas.microsoft.com/office/powerpoint/2010/main" val="3779591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9364-B2F7-B142-8788-FC988443AF9C}"/>
              </a:ext>
            </a:extLst>
          </p:cNvPr>
          <p:cNvSpPr>
            <a:spLocks noGrp="1"/>
          </p:cNvSpPr>
          <p:nvPr>
            <p:ph type="title"/>
          </p:nvPr>
        </p:nvSpPr>
        <p:spPr/>
        <p:txBody>
          <a:bodyPr/>
          <a:lstStyle/>
          <a:p>
            <a:r>
              <a:rPr lang="en-US" dirty="0"/>
              <a:t>You must make an account </a:t>
            </a:r>
          </a:p>
        </p:txBody>
      </p:sp>
      <p:sp>
        <p:nvSpPr>
          <p:cNvPr id="3" name="Content Placeholder 2">
            <a:extLst>
              <a:ext uri="{FF2B5EF4-FFF2-40B4-BE49-F238E27FC236}">
                <a16:creationId xmlns:a16="http://schemas.microsoft.com/office/drawing/2014/main" id="{5CBB7299-CFE0-7849-B1E2-3FF40029B607}"/>
              </a:ext>
            </a:extLst>
          </p:cNvPr>
          <p:cNvSpPr>
            <a:spLocks noGrp="1"/>
          </p:cNvSpPr>
          <p:nvPr>
            <p:ph idx="1"/>
          </p:nvPr>
        </p:nvSpPr>
        <p:spPr>
          <a:xfrm>
            <a:off x="457200" y="1282390"/>
            <a:ext cx="8229600" cy="5386039"/>
          </a:xfrm>
        </p:spPr>
        <p:txBody>
          <a:bodyPr>
            <a:normAutofit fontScale="47500" lnSpcReduction="20000"/>
          </a:bodyPr>
          <a:lstStyle/>
          <a:p>
            <a:r>
              <a:rPr lang="en-US" dirty="0"/>
              <a:t>1. Create an account at </a:t>
            </a:r>
            <a:r>
              <a:rPr lang="en-US" u="sng" dirty="0">
                <a:hlinkClick r:id="rId2"/>
              </a:rPr>
              <a:t>https://urs.earthdata.nasa.gov/users/new</a:t>
            </a:r>
            <a:r>
              <a:rPr lang="en-US" dirty="0"/>
              <a:t>.</a:t>
            </a:r>
          </a:p>
          <a:p>
            <a:r>
              <a:rPr lang="en-US" dirty="0"/>
              <a:t>2. Log into that account. On that top page, select Applications/Authorized Apps. Select Approve More Applications. Approve  </a:t>
            </a:r>
            <a:r>
              <a:rPr lang="en-US" b="1" dirty="0"/>
              <a:t>NASA GESDISC DATA ARCHIVE. </a:t>
            </a:r>
            <a:endParaRPr lang="en-US" dirty="0"/>
          </a:p>
          <a:p>
            <a:r>
              <a:rPr lang="en-US" dirty="0"/>
              <a:t>3. Launch the IDV. In the Data Choosers tab of the Dashboard, select URLs at left, and paste in </a:t>
            </a:r>
            <a:r>
              <a:rPr lang="en-US" u="sng" dirty="0">
                <a:hlinkClick r:id="rId3"/>
              </a:rPr>
              <a:t>dods://goldsmr4.gesdisc.eosdis.nasa.gov/dods/M2T1NXSLV</a:t>
            </a:r>
            <a:r>
              <a:rPr lang="en-US" dirty="0"/>
              <a:t>. IDV will ask you to sign in with your new NASA </a:t>
            </a:r>
            <a:r>
              <a:rPr lang="en-US" dirty="0" err="1"/>
              <a:t>Earthdata</a:t>
            </a:r>
            <a:r>
              <a:rPr lang="en-US" dirty="0"/>
              <a:t> credentials. </a:t>
            </a:r>
          </a:p>
          <a:p>
            <a:endParaRPr lang="en-US" dirty="0"/>
          </a:p>
          <a:p>
            <a:r>
              <a:rPr lang="en-US" dirty="0"/>
              <a:t>4. Set a time driver for a time of interest since 1980 (!) Study the Time Driver menu carefully, choosing either a start time and end relative to that, or vice versa. Notice that this dataset is hourly. For now, just ask for one time level but see how you will be able to select a range of times, and an interval (1h, 3h, 6h, whatever you like). </a:t>
            </a:r>
          </a:p>
          <a:p>
            <a:endParaRPr lang="en-US" dirty="0"/>
          </a:p>
          <a:p>
            <a:r>
              <a:rPr lang="en-US" dirty="0">
                <a:solidFill>
                  <a:srgbClr val="FF0000"/>
                </a:solidFill>
              </a:rPr>
              <a:t>Create a quick Contour Plan View display of Z500 for your time. </a:t>
            </a:r>
          </a:p>
          <a:p>
            <a:endParaRPr lang="en-US" dirty="0"/>
          </a:p>
          <a:p>
            <a:r>
              <a:rPr lang="en-US" dirty="0"/>
              <a:t>Simon says: </a:t>
            </a:r>
            <a:r>
              <a:rPr lang="en-US" b="1" dirty="0"/>
              <a:t>ALWAYS ALWAYS match time driver. ALWAYS ALWAYS match display region. ALWAYS ALWAYS save the bundle (overwrite) when you have improved it.</a:t>
            </a:r>
            <a:r>
              <a:rPr lang="en-US" dirty="0"/>
              <a:t> </a:t>
            </a:r>
          </a:p>
          <a:p>
            <a:endParaRPr lang="en-US" dirty="0"/>
          </a:p>
          <a:p>
            <a:r>
              <a:rPr lang="en-US" dirty="0"/>
              <a:t>5. Explore the awesome power of other MERRA-2 datasets. All 3D ones are on </a:t>
            </a:r>
            <a:r>
              <a:rPr lang="en-US" u="sng" dirty="0">
                <a:hlinkClick r:id="rId4"/>
              </a:rPr>
              <a:t>https://goldsmr5.gesdisc.eosdis.nasa.gov/dods/</a:t>
            </a:r>
            <a:r>
              <a:rPr lang="en-US" dirty="0"/>
              <a:t>, 2D ones are on </a:t>
            </a:r>
            <a:r>
              <a:rPr lang="en-US" u="sng" dirty="0">
                <a:hlinkClick r:id="rId4"/>
              </a:rPr>
              <a:t>https://goldsmr4.gesdisc.eosdis.nasa.gov/dods/</a:t>
            </a:r>
            <a:r>
              <a:rPr lang="en-US" dirty="0"/>
              <a:t>. Search for "hourly" to find the instantaneous (hourly or 3-hourly) weather sets, search “monthly” for climate sets. </a:t>
            </a:r>
            <a:endParaRPr lang="en-US" b="1" dirty="0"/>
          </a:p>
          <a:p>
            <a:endParaRPr lang="en-US" b="1" dirty="0"/>
          </a:p>
          <a:p>
            <a:r>
              <a:rPr lang="en-US" b="1" dirty="0"/>
              <a:t>ALWAYS ALWAYS save the bundle after you improve it</a:t>
            </a:r>
            <a:r>
              <a:rPr lang="en-US" dirty="0"/>
              <a:t>, overwriting the old one.</a:t>
            </a:r>
          </a:p>
          <a:p>
            <a:r>
              <a:rPr lang="en-US" b="1" dirty="0"/>
              <a:t>ALWAYS ALWAYS match Time Driver before you Create Display</a:t>
            </a:r>
            <a:r>
              <a:rPr lang="en-US" dirty="0"/>
              <a:t>.  </a:t>
            </a:r>
          </a:p>
          <a:p>
            <a:pPr marL="0" indent="0">
              <a:buNone/>
            </a:pPr>
            <a:endParaRPr lang="en-US" dirty="0"/>
          </a:p>
        </p:txBody>
      </p:sp>
    </p:spTree>
    <p:extLst>
      <p:ext uri="{BB962C8B-B14F-4D97-AF65-F5344CB8AC3E}">
        <p14:creationId xmlns:p14="http://schemas.microsoft.com/office/powerpoint/2010/main" val="191203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073B2-B52F-3B47-8B54-AB263D2AB13C}"/>
              </a:ext>
            </a:extLst>
          </p:cNvPr>
          <p:cNvSpPr>
            <a:spLocks noGrp="1"/>
          </p:cNvSpPr>
          <p:nvPr>
            <p:ph type="title"/>
          </p:nvPr>
        </p:nvSpPr>
        <p:spPr/>
        <p:txBody>
          <a:bodyPr/>
          <a:lstStyle/>
          <a:p>
            <a:r>
              <a:rPr lang="en-US" dirty="0"/>
              <a:t>A simpler display engine</a:t>
            </a:r>
          </a:p>
        </p:txBody>
      </p:sp>
      <p:sp>
        <p:nvSpPr>
          <p:cNvPr id="3" name="Content Placeholder 2">
            <a:extLst>
              <a:ext uri="{FF2B5EF4-FFF2-40B4-BE49-F238E27FC236}">
                <a16:creationId xmlns:a16="http://schemas.microsoft.com/office/drawing/2014/main" id="{49A9665F-C7FD-074B-B95D-656950B25369}"/>
              </a:ext>
            </a:extLst>
          </p:cNvPr>
          <p:cNvSpPr>
            <a:spLocks noGrp="1"/>
          </p:cNvSpPr>
          <p:nvPr>
            <p:ph idx="1"/>
          </p:nvPr>
        </p:nvSpPr>
        <p:spPr/>
        <p:txBody>
          <a:bodyPr/>
          <a:lstStyle/>
          <a:p>
            <a:r>
              <a:rPr lang="en-US" dirty="0"/>
              <a:t>Panoply</a:t>
            </a:r>
          </a:p>
          <a:p>
            <a:r>
              <a:rPr lang="en-US" dirty="0">
                <a:hlinkClick r:id="rId2"/>
              </a:rPr>
              <a:t>https://www.giss.nasa.gov/tools/panoply/download/</a:t>
            </a:r>
            <a:endParaRPr lang="en-US" dirty="0"/>
          </a:p>
          <a:p>
            <a:endParaRPr lang="en-US" dirty="0"/>
          </a:p>
          <a:p>
            <a:r>
              <a:rPr lang="en-US" dirty="0"/>
              <a:t>Same underlying data-access libraries as IDV, much less functionality, much simpler</a:t>
            </a:r>
          </a:p>
          <a:p>
            <a:r>
              <a:rPr lang="en-US" dirty="0"/>
              <a:t>Requires Java 11 apparently (2022)</a:t>
            </a:r>
          </a:p>
        </p:txBody>
      </p:sp>
    </p:spTree>
    <p:extLst>
      <p:ext uri="{BB962C8B-B14F-4D97-AF65-F5344CB8AC3E}">
        <p14:creationId xmlns:p14="http://schemas.microsoft.com/office/powerpoint/2010/main" val="3974967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fontScale="90000"/>
          </a:bodyPr>
          <a:lstStyle/>
          <a:p>
            <a:r>
              <a:rPr lang="en-US" dirty="0"/>
              <a:t>Orientation to The IDV:</a:t>
            </a:r>
            <a:br>
              <a:rPr lang="en-US" dirty="0"/>
            </a:br>
            <a:r>
              <a:rPr lang="en-US" sz="3111" dirty="0"/>
              <a:t>Take a breath. Read. Take time to think. Think like a maker.</a:t>
            </a:r>
            <a:endParaRPr lang="en-US" dirty="0"/>
          </a:p>
        </p:txBody>
      </p:sp>
      <p:pic>
        <p:nvPicPr>
          <p:cNvPr id="54274" name="Picture 2"/>
          <p:cNvPicPr>
            <a:picLocks noChangeAspect="1" noChangeArrowheads="1"/>
          </p:cNvPicPr>
          <p:nvPr/>
        </p:nvPicPr>
        <p:blipFill>
          <a:blip r:embed="rId2"/>
          <a:srcRect/>
          <a:stretch>
            <a:fillRect/>
          </a:stretch>
        </p:blipFill>
        <p:spPr bwMode="auto">
          <a:xfrm>
            <a:off x="0" y="1240649"/>
            <a:ext cx="5207000" cy="3505200"/>
          </a:xfrm>
          <a:prstGeom prst="rect">
            <a:avLst/>
          </a:prstGeom>
          <a:noFill/>
          <a:ln w="9525">
            <a:noFill/>
            <a:miter lim="800000"/>
            <a:headEnd/>
            <a:tailEnd/>
          </a:ln>
          <a:effectLst/>
        </p:spPr>
      </p:pic>
      <p:pic>
        <p:nvPicPr>
          <p:cNvPr id="6" name="Picture 5"/>
          <p:cNvPicPr>
            <a:picLocks noChangeAspect="1"/>
          </p:cNvPicPr>
          <p:nvPr/>
        </p:nvPicPr>
        <p:blipFill>
          <a:blip r:embed="rId3"/>
          <a:stretch>
            <a:fillRect/>
          </a:stretch>
        </p:blipFill>
        <p:spPr>
          <a:xfrm>
            <a:off x="4805183" y="4965700"/>
            <a:ext cx="2197100" cy="1892300"/>
          </a:xfrm>
          <a:prstGeom prst="rect">
            <a:avLst/>
          </a:prstGeom>
        </p:spPr>
      </p:pic>
      <p:sp>
        <p:nvSpPr>
          <p:cNvPr id="9" name="TextBox 8"/>
          <p:cNvSpPr txBox="1"/>
          <p:nvPr/>
        </p:nvSpPr>
        <p:spPr>
          <a:xfrm>
            <a:off x="5262824" y="1248378"/>
            <a:ext cx="3708768" cy="830997"/>
          </a:xfrm>
          <a:prstGeom prst="rect">
            <a:avLst/>
          </a:prstGeom>
          <a:noFill/>
        </p:spPr>
        <p:txBody>
          <a:bodyPr wrap="none" rtlCol="0">
            <a:spAutoFit/>
          </a:bodyPr>
          <a:lstStyle/>
          <a:p>
            <a:r>
              <a:rPr lang="en-US" sz="4800">
                <a:solidFill>
                  <a:prstClr val="black"/>
                </a:solidFill>
                <a:sym typeface="Wingdings"/>
              </a:rPr>
              <a:t>It is like </a:t>
            </a:r>
            <a:r>
              <a:rPr lang="en-US" sz="4800">
                <a:solidFill>
                  <a:srgbClr val="FF0000"/>
                </a:solidFill>
                <a:sym typeface="Wingdings"/>
              </a:rPr>
              <a:t>this</a:t>
            </a:r>
            <a:endParaRPr lang="en-US" sz="4800">
              <a:solidFill>
                <a:srgbClr val="FF0000"/>
              </a:solidFill>
            </a:endParaRPr>
          </a:p>
        </p:txBody>
      </p:sp>
      <p:grpSp>
        <p:nvGrpSpPr>
          <p:cNvPr id="13" name="Group 12"/>
          <p:cNvGrpSpPr/>
          <p:nvPr/>
        </p:nvGrpSpPr>
        <p:grpSpPr>
          <a:xfrm>
            <a:off x="5287201" y="2616057"/>
            <a:ext cx="3856798" cy="2155713"/>
            <a:chOff x="5287201" y="2616057"/>
            <a:chExt cx="3856798" cy="2155713"/>
          </a:xfrm>
        </p:grpSpPr>
        <p:pic>
          <p:nvPicPr>
            <p:cNvPr id="54275" name="Picture 3"/>
            <p:cNvPicPr>
              <a:picLocks noChangeAspect="1" noChangeArrowheads="1"/>
            </p:cNvPicPr>
            <p:nvPr/>
          </p:nvPicPr>
          <p:blipFill>
            <a:blip r:embed="rId4"/>
            <a:srcRect/>
            <a:stretch>
              <a:fillRect/>
            </a:stretch>
          </p:blipFill>
          <p:spPr bwMode="auto">
            <a:xfrm>
              <a:off x="5287201" y="2616057"/>
              <a:ext cx="2806120" cy="2155713"/>
            </a:xfrm>
            <a:prstGeom prst="rect">
              <a:avLst/>
            </a:prstGeom>
            <a:noFill/>
            <a:ln w="9525">
              <a:noFill/>
              <a:miter lim="800000"/>
              <a:headEnd/>
              <a:tailEnd/>
            </a:ln>
            <a:effectLst/>
          </p:spPr>
        </p:pic>
        <p:sp>
          <p:nvSpPr>
            <p:cNvPr id="10" name="TextBox 9"/>
            <p:cNvSpPr txBox="1"/>
            <p:nvPr/>
          </p:nvSpPr>
          <p:spPr>
            <a:xfrm>
              <a:off x="8136371" y="2616869"/>
              <a:ext cx="1007628" cy="1938992"/>
            </a:xfrm>
            <a:prstGeom prst="rect">
              <a:avLst/>
            </a:prstGeom>
            <a:noFill/>
          </p:spPr>
          <p:txBody>
            <a:bodyPr wrap="square" rtlCol="0">
              <a:spAutoFit/>
            </a:bodyPr>
            <a:lstStyle/>
            <a:p>
              <a:r>
                <a:rPr lang="en-US" sz="2000">
                  <a:solidFill>
                    <a:prstClr val="black"/>
                  </a:solidFill>
                  <a:sym typeface="Wingdings"/>
                </a:rPr>
                <a:t>(with a few parts more like this...)</a:t>
              </a:r>
              <a:endParaRPr lang="en-US" sz="2000">
                <a:solidFill>
                  <a:prstClr val="black"/>
                </a:solidFill>
              </a:endParaRPr>
            </a:p>
          </p:txBody>
        </p:sp>
      </p:grpSp>
      <p:sp>
        <p:nvSpPr>
          <p:cNvPr id="11" name="TextBox 10"/>
          <p:cNvSpPr txBox="1"/>
          <p:nvPr/>
        </p:nvSpPr>
        <p:spPr>
          <a:xfrm>
            <a:off x="2249341" y="5693027"/>
            <a:ext cx="2336197" cy="707886"/>
          </a:xfrm>
          <a:prstGeom prst="rect">
            <a:avLst/>
          </a:prstGeom>
          <a:noFill/>
        </p:spPr>
        <p:txBody>
          <a:bodyPr wrap="none" rtlCol="0">
            <a:spAutoFit/>
          </a:bodyPr>
          <a:lstStyle/>
          <a:p>
            <a:r>
              <a:rPr lang="en-US" sz="4000">
                <a:solidFill>
                  <a:prstClr val="black"/>
                </a:solidFill>
              </a:rPr>
              <a:t>Not </a:t>
            </a:r>
            <a:r>
              <a:rPr lang="en-US" sz="4000">
                <a:solidFill>
                  <a:srgbClr val="FF0000"/>
                </a:solidFill>
              </a:rPr>
              <a:t>this</a:t>
            </a:r>
            <a:r>
              <a:rPr lang="en-US" sz="4000">
                <a:solidFill>
                  <a:prstClr val="black"/>
                </a:solidFill>
                <a:sym typeface="Wingdings"/>
              </a:rPr>
              <a:t></a:t>
            </a:r>
            <a:endParaRPr lang="en-US" sz="400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accel="50000" decel="5000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1+#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05384"/>
          </a:xfrm>
        </p:spPr>
        <p:txBody>
          <a:bodyPr/>
          <a:lstStyle/>
          <a:p>
            <a:r>
              <a:rPr lang="en-US"/>
              <a:t>Menus within menus</a:t>
            </a:r>
          </a:p>
        </p:txBody>
      </p:sp>
      <p:sp>
        <p:nvSpPr>
          <p:cNvPr id="3" name="Content Placeholder 2"/>
          <p:cNvSpPr>
            <a:spLocks noGrp="1"/>
          </p:cNvSpPr>
          <p:nvPr>
            <p:ph idx="1"/>
          </p:nvPr>
        </p:nvSpPr>
        <p:spPr>
          <a:xfrm>
            <a:off x="160170" y="812377"/>
            <a:ext cx="8983830" cy="5313788"/>
          </a:xfrm>
        </p:spPr>
        <p:txBody>
          <a:bodyPr/>
          <a:lstStyle/>
          <a:p>
            <a:r>
              <a:rPr lang="en-US" dirty="0"/>
              <a:t>Tools are often available in </a:t>
            </a:r>
            <a:r>
              <a:rPr lang="en-US" i="1" dirty="0"/>
              <a:t>more than one place</a:t>
            </a:r>
          </a:p>
          <a:p>
            <a:pPr lvl="1"/>
            <a:r>
              <a:rPr lang="en-US" dirty="0">
                <a:solidFill>
                  <a:srgbClr val="FF0000"/>
                </a:solidFill>
              </a:rPr>
              <a:t>Right-click </a:t>
            </a:r>
            <a:r>
              <a:rPr lang="en-US" dirty="0"/>
              <a:t>often pulls up menus with more options </a:t>
            </a:r>
          </a:p>
          <a:p>
            <a:r>
              <a:rPr lang="en-US" dirty="0"/>
              <a:t>Everything was created and named thoughtfully</a:t>
            </a:r>
          </a:p>
          <a:p>
            <a:pPr lvl="1"/>
            <a:r>
              <a:rPr lang="en-US" dirty="0"/>
              <a:t>decades of team development &amp; committee decisions</a:t>
            </a:r>
          </a:p>
          <a:p>
            <a:pPr lvl="2"/>
            <a:r>
              <a:rPr lang="en-US" dirty="0">
                <a:solidFill>
                  <a:srgbClr val="008000"/>
                </a:solidFill>
              </a:rPr>
              <a:t>Be patient, </a:t>
            </a:r>
            <a:r>
              <a:rPr lang="en-US" b="1" dirty="0">
                <a:solidFill>
                  <a:srgbClr val="008000"/>
                </a:solidFill>
              </a:rPr>
              <a:t>read</a:t>
            </a:r>
            <a:r>
              <a:rPr lang="en-US" dirty="0">
                <a:solidFill>
                  <a:srgbClr val="008000"/>
                </a:solidFill>
              </a:rPr>
              <a:t>, </a:t>
            </a:r>
            <a:r>
              <a:rPr lang="en-US" b="1" dirty="0">
                <a:solidFill>
                  <a:srgbClr val="008000"/>
                </a:solidFill>
              </a:rPr>
              <a:t>think </a:t>
            </a:r>
          </a:p>
          <a:p>
            <a:pPr lvl="2"/>
            <a:r>
              <a:rPr lang="en-US" dirty="0"/>
              <a:t>Every word in every menu is </a:t>
            </a:r>
            <a:r>
              <a:rPr lang="en-US" dirty="0">
                <a:solidFill>
                  <a:srgbClr val="660066"/>
                </a:solidFill>
              </a:rPr>
              <a:t>logical, and necessary </a:t>
            </a:r>
          </a:p>
          <a:p>
            <a:endParaRPr lang="en-US" i="1" dirty="0"/>
          </a:p>
        </p:txBody>
      </p:sp>
      <p:pic>
        <p:nvPicPr>
          <p:cNvPr id="4" name="Picture 2"/>
          <p:cNvPicPr>
            <a:picLocks noChangeAspect="1" noChangeArrowheads="1"/>
          </p:cNvPicPr>
          <p:nvPr/>
        </p:nvPicPr>
        <p:blipFill>
          <a:blip r:embed="rId2"/>
          <a:srcRect/>
          <a:stretch>
            <a:fillRect/>
          </a:stretch>
        </p:blipFill>
        <p:spPr bwMode="auto">
          <a:xfrm>
            <a:off x="0" y="3996245"/>
            <a:ext cx="4251158" cy="286175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a:t>Getting used to an advanced workshop</a:t>
            </a:r>
          </a:p>
        </p:txBody>
      </p:sp>
      <p:sp>
        <p:nvSpPr>
          <p:cNvPr id="3" name="Content Placeholder 2"/>
          <p:cNvSpPr>
            <a:spLocks noGrp="1"/>
          </p:cNvSpPr>
          <p:nvPr>
            <p:ph idx="1"/>
          </p:nvPr>
        </p:nvSpPr>
        <p:spPr>
          <a:xfrm>
            <a:off x="457201" y="1269918"/>
            <a:ext cx="8442389" cy="5130882"/>
          </a:xfrm>
        </p:spPr>
        <p:txBody>
          <a:bodyPr>
            <a:normAutofit fontScale="92500" lnSpcReduction="10000"/>
          </a:bodyPr>
          <a:lstStyle/>
          <a:p>
            <a:r>
              <a:rPr lang="en-US" dirty="0"/>
              <a:t>Get a mouse (read Help-&gt;Panning and Zooming)</a:t>
            </a:r>
          </a:p>
          <a:p>
            <a:pPr lvl="2"/>
            <a:r>
              <a:rPr lang="en-US" dirty="0"/>
              <a:t>While </a:t>
            </a:r>
            <a:r>
              <a:rPr lang="en-US" dirty="0" err="1"/>
              <a:t>trackpad</a:t>
            </a:r>
            <a:r>
              <a:rPr lang="en-US" dirty="0"/>
              <a:t> gestures can be used, many features are easiest on a 3-button mouse.</a:t>
            </a:r>
          </a:p>
          <a:p>
            <a:pPr lvl="4"/>
            <a:r>
              <a:rPr lang="en-US" dirty="0"/>
              <a:t>right-click has useful menus</a:t>
            </a:r>
          </a:p>
          <a:p>
            <a:pPr lvl="4"/>
            <a:r>
              <a:rPr lang="en-US" dirty="0"/>
              <a:t>scroll wheel to zoom in and out </a:t>
            </a:r>
          </a:p>
          <a:p>
            <a:pPr lvl="4"/>
            <a:r>
              <a:rPr lang="en-US" dirty="0"/>
              <a:t>        right-button drag to </a:t>
            </a:r>
            <a:r>
              <a:rPr lang="en-US" i="1" dirty="0">
                <a:solidFill>
                  <a:srgbClr val="660066"/>
                </a:solidFill>
              </a:rPr>
              <a:t>rotate </a:t>
            </a:r>
            <a:r>
              <a:rPr lang="en-US" dirty="0"/>
              <a:t>3D display (drag its front)</a:t>
            </a:r>
          </a:p>
          <a:p>
            <a:pPr lvl="4"/>
            <a:r>
              <a:rPr lang="en-US" dirty="0"/>
              <a:t>ctrl- right-button drag to </a:t>
            </a:r>
            <a:r>
              <a:rPr lang="en-US" i="1" dirty="0">
                <a:solidFill>
                  <a:srgbClr val="660066"/>
                </a:solidFill>
              </a:rPr>
              <a:t>move </a:t>
            </a:r>
            <a:r>
              <a:rPr lang="en-US" dirty="0">
                <a:solidFill>
                  <a:srgbClr val="660066"/>
                </a:solidFill>
              </a:rPr>
              <a:t>(pan) </a:t>
            </a:r>
            <a:r>
              <a:rPr lang="en-US" dirty="0"/>
              <a:t>display (drag whole cube)</a:t>
            </a:r>
          </a:p>
          <a:p>
            <a:pPr lvl="4"/>
            <a:endParaRPr lang="en-US" dirty="0"/>
          </a:p>
          <a:p>
            <a:r>
              <a:rPr lang="en-US" dirty="0"/>
              <a:t>There are pitfalls! </a:t>
            </a:r>
          </a:p>
          <a:p>
            <a:pPr lvl="2"/>
            <a:r>
              <a:rPr lang="en-US" b="1" i="1" dirty="0">
                <a:solidFill>
                  <a:srgbClr val="660066"/>
                </a:solidFill>
              </a:rPr>
              <a:t>Think before you click!</a:t>
            </a:r>
          </a:p>
          <a:p>
            <a:pPr lvl="2"/>
            <a:r>
              <a:rPr lang="en-US" b="1" i="1" dirty="0">
                <a:solidFill>
                  <a:srgbClr val="660066"/>
                </a:solidFill>
              </a:rPr>
              <a:t>ALWAYS ALWAYS match Time Driver</a:t>
            </a:r>
          </a:p>
          <a:p>
            <a:pPr lvl="2"/>
            <a:r>
              <a:rPr lang="en-US" b="1" i="1" dirty="0">
                <a:solidFill>
                  <a:srgbClr val="660066"/>
                </a:solidFill>
              </a:rPr>
              <a:t>“Measure twice, cut once”</a:t>
            </a:r>
          </a:p>
          <a:p>
            <a:pPr lvl="2"/>
            <a:r>
              <a:rPr lang="en-US" b="1" i="1" dirty="0">
                <a:solidFill>
                  <a:srgbClr val="660066"/>
                </a:solidFill>
              </a:rPr>
              <a:t>Save your work, if you add value</a:t>
            </a:r>
          </a:p>
          <a:p>
            <a:pPr lvl="3"/>
            <a:r>
              <a:rPr lang="en-US" b="1" i="1" dirty="0">
                <a:solidFill>
                  <a:srgbClr val="FF0000"/>
                </a:solidFill>
              </a:rPr>
              <a:t>There is no auto-save or back button!</a:t>
            </a:r>
          </a:p>
          <a:p>
            <a:pPr lvl="3"/>
            <a:endParaRPr lang="en-US" dirty="0"/>
          </a:p>
        </p:txBody>
      </p:sp>
      <p:pic>
        <p:nvPicPr>
          <p:cNvPr id="4" name="Picture 3"/>
          <p:cNvPicPr>
            <a:picLocks noChangeAspect="1"/>
          </p:cNvPicPr>
          <p:nvPr/>
        </p:nvPicPr>
        <p:blipFill>
          <a:blip r:embed="rId2"/>
          <a:srcRect l="4932" t="3316" b="14361"/>
          <a:stretch>
            <a:fillRect/>
          </a:stretch>
        </p:blipFill>
        <p:spPr>
          <a:xfrm>
            <a:off x="6328214" y="4161338"/>
            <a:ext cx="2694841" cy="24308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What is a </a:t>
            </a:r>
            <a:r>
              <a:rPr lang="en-US" b="1" i="1" dirty="0"/>
              <a:t>Bundle</a:t>
            </a:r>
            <a:r>
              <a:rPr lang="en-US" b="1" dirty="0"/>
              <a:t>?</a:t>
            </a:r>
          </a:p>
        </p:txBody>
      </p:sp>
      <p:sp>
        <p:nvSpPr>
          <p:cNvPr id="3" name="Content Placeholder 2"/>
          <p:cNvSpPr>
            <a:spLocks noGrp="1"/>
          </p:cNvSpPr>
          <p:nvPr>
            <p:ph idx="1"/>
          </p:nvPr>
        </p:nvSpPr>
        <p:spPr>
          <a:xfrm>
            <a:off x="132298" y="1142999"/>
            <a:ext cx="8880151" cy="5563219"/>
          </a:xfrm>
        </p:spPr>
        <p:txBody>
          <a:bodyPr>
            <a:normAutofit/>
          </a:bodyPr>
          <a:lstStyle/>
          <a:p>
            <a:pPr>
              <a:buNone/>
            </a:pPr>
            <a:endParaRPr lang="en-US" b="1" dirty="0">
              <a:solidFill>
                <a:srgbClr val="008000"/>
              </a:solidFill>
            </a:endParaRPr>
          </a:p>
          <a:p>
            <a:pPr lvl="1"/>
            <a:r>
              <a:rPr lang="en-US" dirty="0" err="1"/>
              <a:t>myfile.</a:t>
            </a:r>
            <a:r>
              <a:rPr lang="en-US" b="1" dirty="0" err="1">
                <a:solidFill>
                  <a:srgbClr val="FF0000"/>
                </a:solidFill>
              </a:rPr>
              <a:t>x</a:t>
            </a:r>
            <a:r>
              <a:rPr lang="en-US" b="1" dirty="0" err="1"/>
              <a:t>idv</a:t>
            </a:r>
            <a:r>
              <a:rPr lang="en-US" dirty="0"/>
              <a:t> is a </a:t>
            </a:r>
            <a:r>
              <a:rPr lang="en-US" i="1" dirty="0"/>
              <a:t>bundle </a:t>
            </a:r>
            <a:r>
              <a:rPr lang="en-US" dirty="0"/>
              <a:t>consisting of </a:t>
            </a:r>
            <a:r>
              <a:rPr lang="en-US" dirty="0">
                <a:solidFill>
                  <a:srgbClr val="FF0000"/>
                </a:solidFill>
              </a:rPr>
              <a:t>xml</a:t>
            </a:r>
            <a:r>
              <a:rPr lang="en-US" dirty="0"/>
              <a:t> </a:t>
            </a:r>
            <a:r>
              <a:rPr lang="en-US" dirty="0">
                <a:solidFill>
                  <a:srgbClr val="FF0000"/>
                </a:solidFill>
              </a:rPr>
              <a:t>code </a:t>
            </a:r>
            <a:r>
              <a:rPr lang="en-US" dirty="0"/>
              <a:t>only</a:t>
            </a:r>
          </a:p>
          <a:p>
            <a:pPr lvl="2"/>
            <a:r>
              <a:rPr lang="en-US" dirty="0"/>
              <a:t>just instructions -- including </a:t>
            </a:r>
            <a:r>
              <a:rPr lang="en-US" i="1" dirty="0"/>
              <a:t>pointers </a:t>
            </a:r>
            <a:r>
              <a:rPr lang="en-US" dirty="0"/>
              <a:t>to data servers</a:t>
            </a:r>
          </a:p>
          <a:p>
            <a:pPr lvl="2"/>
            <a:r>
              <a:rPr lang="en-US" dirty="0"/>
              <a:t>not very human readable: can only open it in The IDV</a:t>
            </a:r>
          </a:p>
          <a:p>
            <a:pPr lvl="2"/>
            <a:endParaRPr lang="en-US" dirty="0"/>
          </a:p>
          <a:p>
            <a:pPr lvl="1"/>
            <a:r>
              <a:rPr lang="en-US" dirty="0" err="1"/>
              <a:t>myfile.</a:t>
            </a:r>
            <a:r>
              <a:rPr lang="en-US" b="1" dirty="0" err="1">
                <a:solidFill>
                  <a:srgbClr val="FF0000"/>
                </a:solidFill>
              </a:rPr>
              <a:t>z</a:t>
            </a:r>
            <a:r>
              <a:rPr lang="en-US" b="1" dirty="0" err="1"/>
              <a:t>idv</a:t>
            </a:r>
            <a:r>
              <a:rPr lang="en-US" dirty="0"/>
              <a:t> is a </a:t>
            </a:r>
            <a:r>
              <a:rPr lang="en-US" i="1" dirty="0"/>
              <a:t>bundle </a:t>
            </a:r>
            <a:r>
              <a:rPr lang="en-US" dirty="0"/>
              <a:t>with data </a:t>
            </a:r>
            <a:r>
              <a:rPr lang="en-US" dirty="0">
                <a:solidFill>
                  <a:srgbClr val="FF0000"/>
                </a:solidFill>
              </a:rPr>
              <a:t>zipped</a:t>
            </a:r>
            <a:r>
              <a:rPr lang="en-US" dirty="0"/>
              <a:t> into it</a:t>
            </a:r>
          </a:p>
          <a:p>
            <a:pPr lvl="2"/>
            <a:r>
              <a:rPr lang="en-US" dirty="0"/>
              <a:t>A larger file since the data is inside it </a:t>
            </a:r>
          </a:p>
          <a:p>
            <a:pPr lvl="2"/>
            <a:r>
              <a:rPr lang="en-US" dirty="0"/>
              <a:t>data will unzip into a temporary folder on your computer</a:t>
            </a:r>
          </a:p>
          <a:p>
            <a:pPr lvl="2"/>
            <a:r>
              <a:rPr lang="en-US" dirty="0"/>
              <a:t>this gives faster responses, and will work offline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Saving a bundle while you work</a:t>
            </a:r>
          </a:p>
        </p:txBody>
      </p:sp>
      <p:sp>
        <p:nvSpPr>
          <p:cNvPr id="3" name="Content Placeholder 2"/>
          <p:cNvSpPr>
            <a:spLocks noGrp="1"/>
          </p:cNvSpPr>
          <p:nvPr>
            <p:ph idx="1"/>
          </p:nvPr>
        </p:nvSpPr>
        <p:spPr>
          <a:xfrm>
            <a:off x="132298" y="1142999"/>
            <a:ext cx="8880151" cy="5563219"/>
          </a:xfrm>
        </p:spPr>
        <p:txBody>
          <a:bodyPr>
            <a:normAutofit/>
          </a:bodyPr>
          <a:lstStyle/>
          <a:p>
            <a:pPr>
              <a:buNone/>
            </a:pPr>
            <a:endParaRPr lang="en-US" dirty="0"/>
          </a:p>
          <a:p>
            <a:r>
              <a:rPr lang="en-US" dirty="0" err="1"/>
              <a:t>File</a:t>
            </a:r>
            <a:r>
              <a:rPr lang="en-US" dirty="0" err="1">
                <a:sym typeface="Wingdings"/>
              </a:rPr>
              <a:t></a:t>
            </a:r>
            <a:r>
              <a:rPr lang="en-US" dirty="0" err="1"/>
              <a:t>Save</a:t>
            </a:r>
            <a:r>
              <a:rPr lang="en-US" dirty="0"/>
              <a:t> a .</a:t>
            </a:r>
            <a:r>
              <a:rPr lang="en-US" dirty="0" err="1"/>
              <a:t>xidv</a:t>
            </a:r>
            <a:r>
              <a:rPr lang="en-US" dirty="0"/>
              <a:t> bundle of your IDV session’s state any time. </a:t>
            </a:r>
          </a:p>
          <a:p>
            <a:pPr lvl="1"/>
            <a:r>
              <a:rPr lang="en-US" dirty="0" err="1"/>
              <a:t>File</a:t>
            </a:r>
            <a:r>
              <a:rPr lang="en-US" dirty="0" err="1">
                <a:sym typeface="Wingdings"/>
              </a:rPr>
              <a:t>Open</a:t>
            </a:r>
            <a:r>
              <a:rPr lang="en-US" dirty="0">
                <a:sym typeface="Wingdings"/>
              </a:rPr>
              <a:t> </a:t>
            </a:r>
            <a:r>
              <a:rPr lang="en-US" dirty="0"/>
              <a:t>that file to get right back to this point</a:t>
            </a:r>
          </a:p>
          <a:p>
            <a:pPr lvl="2"/>
            <a:r>
              <a:rPr lang="en-US" dirty="0"/>
              <a:t>same data, displays, views, etc. etc. </a:t>
            </a:r>
          </a:p>
          <a:p>
            <a:endParaRPr lang="en-US" dirty="0"/>
          </a:p>
          <a:p>
            <a:r>
              <a:rPr lang="en-US" i="1" dirty="0"/>
              <a:t>If you add value to the initial bundle, save it!</a:t>
            </a:r>
          </a:p>
          <a:p>
            <a:r>
              <a:rPr lang="en-US" dirty="0"/>
              <a:t>There is no </a:t>
            </a:r>
            <a:r>
              <a:rPr lang="en-US" dirty="0" err="1"/>
              <a:t>autosave</a:t>
            </a:r>
            <a:r>
              <a:rPr lang="en-US" dirty="0"/>
              <a:t>, no Back button!</a:t>
            </a:r>
          </a:p>
          <a:p>
            <a:pPr lvl="2"/>
            <a:r>
              <a:rPr lang="en-US" dirty="0"/>
              <a:t>A common error: there no stop button if you accidentally click to load the whole internet, blowing memory limits!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960"/>
            <a:ext cx="8229600" cy="1143000"/>
          </a:xfrm>
        </p:spPr>
        <p:txBody>
          <a:bodyPr/>
          <a:lstStyle/>
          <a:p>
            <a:r>
              <a:rPr lang="en-US"/>
              <a:t>Performance (speed)</a:t>
            </a:r>
          </a:p>
        </p:txBody>
      </p:sp>
      <p:sp>
        <p:nvSpPr>
          <p:cNvPr id="3" name="Content Placeholder 2"/>
          <p:cNvSpPr>
            <a:spLocks noGrp="1"/>
          </p:cNvSpPr>
          <p:nvPr>
            <p:ph idx="1"/>
          </p:nvPr>
        </p:nvSpPr>
        <p:spPr>
          <a:xfrm>
            <a:off x="457200" y="950218"/>
            <a:ext cx="8229600" cy="5603623"/>
          </a:xfrm>
        </p:spPr>
        <p:txBody>
          <a:bodyPr>
            <a:noAutofit/>
          </a:bodyPr>
          <a:lstStyle/>
          <a:p>
            <a:r>
              <a:rPr lang="en-US" dirty="0">
                <a:solidFill>
                  <a:srgbClr val="000000"/>
                </a:solidFill>
              </a:rPr>
              <a:t>Data </a:t>
            </a:r>
            <a:r>
              <a:rPr lang="en-US" dirty="0"/>
              <a:t>reading and rendering can take time</a:t>
            </a:r>
          </a:p>
          <a:p>
            <a:pPr lvl="1"/>
            <a:r>
              <a:rPr lang="en-US" dirty="0">
                <a:solidFill>
                  <a:srgbClr val="FF0000"/>
                </a:solidFill>
              </a:rPr>
              <a:t>Be patient</a:t>
            </a:r>
            <a:r>
              <a:rPr lang="en-US" dirty="0"/>
              <a:t>. It will finish, if memory is sufficient.</a:t>
            </a:r>
          </a:p>
          <a:p>
            <a:pPr lvl="2"/>
            <a:r>
              <a:rPr lang="en-US" dirty="0"/>
              <a:t>sub-processes are not possible to monitor in detail</a:t>
            </a:r>
          </a:p>
          <a:p>
            <a:pPr lvl="2"/>
            <a:r>
              <a:rPr lang="en-US" sz="3200" i="1" dirty="0">
                <a:solidFill>
                  <a:srgbClr val="008000"/>
                </a:solidFill>
              </a:rPr>
              <a:t>Stretch, </a:t>
            </a:r>
            <a:r>
              <a:rPr lang="en-US" sz="3200" i="1" dirty="0">
                <a:solidFill>
                  <a:srgbClr val="008000"/>
                </a:solidFill>
                <a:latin typeface="Curlz MT"/>
                <a:cs typeface="Curlz MT"/>
              </a:rPr>
              <a:t>breathe</a:t>
            </a:r>
            <a:r>
              <a:rPr lang="en-US" sz="3200" i="1" dirty="0">
                <a:solidFill>
                  <a:srgbClr val="008000"/>
                </a:solidFill>
              </a:rPr>
              <a:t>, do something else.</a:t>
            </a:r>
          </a:p>
          <a:p>
            <a:pPr lvl="2"/>
            <a:r>
              <a:rPr lang="en-US" sz="3200" i="1" dirty="0">
                <a:solidFill>
                  <a:srgbClr val="008000"/>
                </a:solidFill>
              </a:rPr>
              <a:t>Beats programming!</a:t>
            </a:r>
          </a:p>
          <a:p>
            <a:pPr lvl="1"/>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35503</TotalTime>
  <Words>1218</Words>
  <Application>Microsoft Macintosh PowerPoint</Application>
  <PresentationFormat>On-screen Show (4:3)</PresentationFormat>
  <Paragraphs>159</Paragraphs>
  <Slides>26</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26</vt:i4>
      </vt:variant>
    </vt:vector>
  </HeadingPairs>
  <TitlesOfParts>
    <vt:vector size="33" baseType="lpstr">
      <vt:lpstr>Arial</vt:lpstr>
      <vt:lpstr>Calibri</vt:lpstr>
      <vt:lpstr>Curlz MT</vt:lpstr>
      <vt:lpstr>Wingdings</vt:lpstr>
      <vt:lpstr>Office Theme</vt:lpstr>
      <vt:lpstr>1_Office Theme</vt:lpstr>
      <vt:lpstr>2_Office Theme</vt:lpstr>
      <vt:lpstr>Learning to use the IDV like for class projects in 651</vt:lpstr>
      <vt:lpstr>What is The IDV?  </vt:lpstr>
      <vt:lpstr>A simpler display engine</vt:lpstr>
      <vt:lpstr>Orientation to The IDV: Take a breath. Read. Take time to think. Think like a maker.</vt:lpstr>
      <vt:lpstr>Menus within menus</vt:lpstr>
      <vt:lpstr>Getting used to an advanced workshop</vt:lpstr>
      <vt:lpstr>What is a Bundle?</vt:lpstr>
      <vt:lpstr>Saving a bundle while you work</vt:lpstr>
      <vt:lpstr>Performance (speed)</vt:lpstr>
      <vt:lpstr>Install the IDV </vt:lpstr>
      <vt:lpstr>Launch the IDV</vt:lpstr>
      <vt:lpstr>The IDV's windows</vt:lpstr>
      <vt:lpstr>Display window's  parts</vt:lpstr>
      <vt:lpstr>Recovering the Dashboard</vt:lpstr>
      <vt:lpstr>A very important corner:</vt:lpstr>
      <vt:lpstr>Installing plugins</vt:lpstr>
      <vt:lpstr>What is The Mapes IDV Collection?</vt:lpstr>
      <vt:lpstr>About error messages....</vt:lpstr>
      <vt:lpstr>Terminology: Learn these words!</vt:lpstr>
      <vt:lpstr>This window has two view panes</vt:lpstr>
      <vt:lpstr>This is a view</vt:lpstr>
      <vt:lpstr>This view has several displays</vt:lpstr>
      <vt:lpstr>Same view and displays, different  (polar) projection</vt:lpstr>
      <vt:lpstr>PowerPoint Presentation</vt:lpstr>
      <vt:lpstr>MERRA2 dataset for projects</vt:lpstr>
      <vt:lpstr>You must make an account </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the power of The IDV  from success to success</dc:title>
  <dc:subject>in Hong Kong</dc:subject>
  <dc:creator>Brian Mapes</dc:creator>
  <cp:keywords/>
  <dc:description/>
  <cp:lastModifiedBy>Microsoft Office User</cp:lastModifiedBy>
  <cp:revision>328</cp:revision>
  <dcterms:created xsi:type="dcterms:W3CDTF">2015-12-23T20:22:30Z</dcterms:created>
  <dcterms:modified xsi:type="dcterms:W3CDTF">2022-09-19T02:47:59Z</dcterms:modified>
  <cp:category/>
</cp:coreProperties>
</file>