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92" r:id="rId4"/>
    <p:sldId id="302" r:id="rId5"/>
    <p:sldId id="303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1"/>
    <p:restoredTop sz="94683"/>
  </p:normalViewPr>
  <p:slideViewPr>
    <p:cSldViewPr snapToGrid="0" snapToObjects="1">
      <p:cViewPr varScale="1">
        <p:scale>
          <a:sx n="150" d="100"/>
          <a:sy n="150" d="100"/>
        </p:scale>
        <p:origin x="2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4AA84-B0C9-974D-805A-3E868E74B945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BA6F3-4AE8-1D40-908E-EE0B7271E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1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F989F-14F8-A24B-8695-0B7134484DA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3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\frac{D}{Dt} \vec V_h = -f \hat k \times \vec V_h - \vec \nabla_p \phi +\vec F_r </a:t>
            </a:r>
          </a:p>
          <a:p>
            <a:pPr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\frac {\partial \Phi}{\partial p} = - \alpha \equiv -\frac{1}{\rho}</a:t>
            </a:r>
          </a:p>
          <a:p>
            <a:pPr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\alpha = \frac{RT}{p}</a:t>
            </a:r>
          </a:p>
          <a:p>
            <a:pPr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\frac {\partial u}{\partial x} + \frac {\partial v}{\partial y}  + \frac {\partial \omega}{\partial p}  = 0</a:t>
            </a:r>
          </a:p>
          <a:p>
            <a:pPr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\frac {D_hT}{Dt} + S_p \omega = J/C_p</a:t>
            </a:r>
          </a:p>
        </p:txBody>
      </p:sp>
    </p:spTree>
    <p:extLst>
      <p:ext uri="{BB962C8B-B14F-4D97-AF65-F5344CB8AC3E}">
        <p14:creationId xmlns:p14="http://schemas.microsoft.com/office/powerpoint/2010/main" val="1317252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11A2E-3EA0-D847-B3DC-9D3CDD5E734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-8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-84" charset="0"/>
              <a:ea typeface="+mn-ea"/>
              <a:cs typeface="+mn-cs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ahoma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5852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236629-B2CC-A94E-A610-E74AB29B39C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-8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-84" charset="0"/>
              <a:ea typeface="+mn-ea"/>
              <a:cs typeface="+mn-cs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ahoma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7554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42452E-AD39-934A-87B9-6C68B033559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-8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-84" charset="0"/>
              <a:ea typeface="+mn-ea"/>
              <a:cs typeface="+mn-cs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ahoma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7134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13B8C-7180-B04C-B6F5-856A9CD5E2D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Homework 5, MSC 405.      Due Thursday, April 13</a:t>
            </a:r>
          </a:p>
          <a:p>
            <a:pPr marL="228600" indent="-228600"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This problem set walks through the heated-air-rising process above, for a 100 km patch of latent heating in an initially motionless atmosphere. </a:t>
            </a:r>
          </a:p>
          <a:p>
            <a:pPr marL="228600" indent="-228600"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ALL ANSWERS MUST HAVE UNITS, BUT NUMBERS CAN BE SIMPLE ROUGH ESTIMATES. 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Suppose the heating J corresponds to the latent heat released during 1cm of rain over a 100km x 100km area. Let’s figure out how much </a:t>
            </a:r>
            <a:r>
              <a:rPr lang="en-US">
                <a:latin typeface="Symbol" pitchFamily="-84" charset="2"/>
                <a:ea typeface="ＭＳ Ｐゴシック" pitchFamily="-84" charset="-128"/>
                <a:cs typeface="ＭＳ Ｐゴシック" pitchFamily="-84" charset="-128"/>
                <a:sym typeface="Symbol" pitchFamily="-84" charset="2"/>
              </a:rPr>
              <a:t></a:t>
            </a:r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 that causes.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pitchFamily="-84" charset="0"/>
              </a:rPr>
              <a:t>What is the volume of water condensed (m</a:t>
            </a:r>
            <a:r>
              <a:rPr lang="en-US" baseline="30000">
                <a:latin typeface="Arial" pitchFamily="-84" charset="0"/>
              </a:rPr>
              <a:t>3</a:t>
            </a:r>
            <a:r>
              <a:rPr lang="en-US">
                <a:latin typeface="Arial" pitchFamily="-84" charset="0"/>
              </a:rPr>
              <a:t>)?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pitchFamily="-84" charset="0"/>
              </a:rPr>
              <a:t>What is the mass of water condensed (kg)?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pitchFamily="-84" charset="0"/>
              </a:rPr>
              <a:t>How much latent heat is released (Joules)? (L = 2.5 x 10</a:t>
            </a:r>
            <a:r>
              <a:rPr lang="en-US" baseline="30000">
                <a:latin typeface="Arial" pitchFamily="-84" charset="0"/>
              </a:rPr>
              <a:t>6</a:t>
            </a:r>
            <a:r>
              <a:rPr lang="en-US">
                <a:latin typeface="Arial" pitchFamily="-84" charset="0"/>
              </a:rPr>
              <a:t> J per kg of water).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pitchFamily="-84" charset="0"/>
              </a:rPr>
              <a:t>How many kg of air are in a 1 square meter column of atmosphere, if surface pressure p is 1000mb? M=p/g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pitchFamily="-84" charset="0"/>
              </a:rPr>
              <a:t>How many kg of air are therefore in a 100km x 100km column?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pitchFamily="-84" charset="0"/>
              </a:rPr>
              <a:t>If Cp = 1000 J/(kg K), by how many K can the heat from c. warm the air mass from e.? </a:t>
            </a:r>
          </a:p>
          <a:p>
            <a:pPr marL="228600" indent="-228600" eaLnBrk="1" hangingPunct="1"/>
            <a:endParaRPr lang="en-US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2525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012CE7-EDD9-D34A-B0D9-91EE5AEEF05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9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Homework 5, MSC 405.      Due Thursday, April 12</a:t>
            </a:r>
          </a:p>
          <a:p>
            <a:pPr marL="228600" indent="-228600"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This problem set walks through the sequential process above, for a 100 km patch of latent heating in an initially motionless atmosphere. </a:t>
            </a:r>
          </a:p>
          <a:p>
            <a:pPr marL="228600" indent="-228600"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ALL ANSWERS MUST HAVE UNITS, BUT NUMBERS SHOULD BE ROUGH: 1-2 SIGNIFICANT DIGITS. 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Suppose the heating J corresponds to the latent heat released during 1cm of rain over a 100km x 100km area. Let’s figure out how much </a:t>
            </a:r>
            <a:r>
              <a:rPr lang="en-US">
                <a:latin typeface="Symbol" pitchFamily="-84" charset="2"/>
                <a:ea typeface="ＭＳ Ｐゴシック" pitchFamily="-84" charset="-128"/>
                <a:cs typeface="ＭＳ Ｐゴシック" pitchFamily="-84" charset="-128"/>
                <a:sym typeface="Symbol" pitchFamily="-84" charset="2"/>
              </a:rPr>
              <a:t></a:t>
            </a:r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 that causes.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pitchFamily="-84" charset="0"/>
              </a:rPr>
              <a:t>What is the volume of water condensed (m</a:t>
            </a:r>
            <a:r>
              <a:rPr lang="en-US" baseline="30000">
                <a:latin typeface="Arial" pitchFamily="-84" charset="0"/>
              </a:rPr>
              <a:t>3</a:t>
            </a:r>
            <a:r>
              <a:rPr lang="en-US">
                <a:latin typeface="Arial" pitchFamily="-84" charset="0"/>
              </a:rPr>
              <a:t>)? (1 point)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pitchFamily="-84" charset="0"/>
              </a:rPr>
              <a:t>What is the mass of water condensed (kg)? (1 point)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pitchFamily="-84" charset="0"/>
              </a:rPr>
              <a:t>How much latent heat is released (Joules)? (1pt) (L = 2.5 x 10</a:t>
            </a:r>
            <a:r>
              <a:rPr lang="en-US" baseline="30000">
                <a:latin typeface="Arial" pitchFamily="-84" charset="0"/>
              </a:rPr>
              <a:t>6</a:t>
            </a:r>
            <a:r>
              <a:rPr lang="en-US">
                <a:latin typeface="Arial" pitchFamily="-84" charset="0"/>
              </a:rPr>
              <a:t> J per kg of water).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pitchFamily="-84" charset="0"/>
              </a:rPr>
              <a:t>How many kg of air are in a 1 square meter column of atmosphere, if surface pressure p is 1000mb? M=p/g (1)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pitchFamily="-84" charset="0"/>
              </a:rPr>
              <a:t>How many kg of air are therefore in a 100km x 100km column? (1)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pitchFamily="-84" charset="0"/>
              </a:rPr>
              <a:t>If Cp = 1000 J/(kg K), by how many K can the heat from c. warm the air mass from e.? (1) </a:t>
            </a:r>
          </a:p>
          <a:p>
            <a:pPr marL="228600" indent="-228600" eaLnBrk="1" hangingPunct="1"/>
            <a:endParaRPr lang="en-US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1440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57517-F620-B249-AB26-734F779111D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-8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-84" charset="0"/>
              <a:ea typeface="+mn-ea"/>
              <a:cs typeface="+mn-cs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ahoma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7422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A1A73-5C44-0541-A153-251A4AD4CCD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-8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-84" charset="0"/>
              <a:ea typeface="+mn-ea"/>
              <a:cs typeface="+mn-cs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ahoma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9704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7EF28A-32D7-8A44-9392-FEA13B346C5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-8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-84" charset="0"/>
              <a:ea typeface="+mn-ea"/>
              <a:cs typeface="+mn-cs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ahoma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1302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7EB50C-9121-EC4D-9502-C345EFE322F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-8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-84" charset="0"/>
              <a:ea typeface="+mn-ea"/>
              <a:cs typeface="+mn-cs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ahoma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7268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A15E74-5D14-E945-928E-213D09AF378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-8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-84" charset="0"/>
              <a:ea typeface="+mn-ea"/>
              <a:cs typeface="+mn-cs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ahoma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8047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A6D9E6-6117-9446-A807-059ACDBAEA2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-8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-84" charset="0"/>
              <a:ea typeface="+mn-ea"/>
              <a:cs typeface="+mn-cs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ahoma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741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7293-95E4-624A-A23D-0F8DCC1E5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EC51E5-53A3-0449-B2D3-B6940AF97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0548A-322D-8F47-A2FB-B2AE840CB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E0DA-CF56-5E49-98B2-563DBF391A98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CBF1C-C7AC-3844-8EF5-76B3C4EB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CB32E-8AC9-5849-B76D-AE4C08FF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FAC8-9DFF-6C49-84F9-D4F7CBDA1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3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4B0A9-7AFD-E641-87B7-CDBF8314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45293-E4AB-974D-8109-48457C312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1DEED-E026-EA4C-B78D-3BF9B3F1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E0DA-CF56-5E49-98B2-563DBF391A98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95EF1-430F-B044-BBB1-9AFAB4E1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25841-920B-8442-9FC9-1EF59179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FAC8-9DFF-6C49-84F9-D4F7CBDA1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287DBA-D90F-0D44-9A7D-D87CF8A68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5F52C-4305-D74F-B67D-7D4E0BA4E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70122-CCF0-E94C-BCAC-18E45AD4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E0DA-CF56-5E49-98B2-563DBF391A98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E91BA-5ADB-A145-9F58-7BAE5EB9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88DE1-B5E2-C34E-A4BD-0A6D740C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FAC8-9DFF-6C49-84F9-D4F7CBDA1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01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9ADF5-356B-9140-99A9-D2CF0713A37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45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4944-4995-5243-B0ED-870C425D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433FF-51F3-6A45-B347-9E74000B6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81201-0140-BB43-87D6-53335EA9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E0DA-CF56-5E49-98B2-563DBF391A98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2EF27-DEF3-8D4E-B45F-6BD8E58C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363-3B8C-1749-A125-7D3F5ABD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FAC8-9DFF-6C49-84F9-D4F7CBDA1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03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E1FA6-EF4A-2B4A-87D6-9A35064C1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EBEDA-D8E5-734B-85DD-E0D00C166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FE347-6F3F-A344-B88E-421A4182E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E0DA-CF56-5E49-98B2-563DBF391A98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3A884-F699-E04B-BE18-F0B01003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C0E44-8291-1E46-88A0-F6923850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FAC8-9DFF-6C49-84F9-D4F7CBDA1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0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336F-45F1-4F40-87FB-07CF1F2D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8EE7A-C1CA-8C41-902E-0CE9B3F05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72C54-4D4F-684B-B3D1-9ACDABD7F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A116A-EBB4-AB47-A9E3-5CD4ECB7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E0DA-CF56-5E49-98B2-563DBF391A98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407B5-7287-294B-B4E5-2268F577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C5BB5-2937-DB4E-A997-583A5DC0D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FAC8-9DFF-6C49-84F9-D4F7CBDA1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1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5FA2-0A09-9747-9421-45DC51BE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59592-BDF7-1A48-B45F-218774E04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083C2-6E84-4843-BF99-4E78BC0AA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749F0-3009-E645-A1A4-BCF3A0896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71A9C0-0ED4-174B-9FE3-9FA7C3E11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B2936F-7B07-5E45-9AF2-58686C59D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E0DA-CF56-5E49-98B2-563DBF391A98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16745-FBDD-4C40-A770-FA5228EC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15FBC6-7CE9-A947-A73B-A56EBEAC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FAC8-9DFF-6C49-84F9-D4F7CBDA1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9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9E0BC-0BD4-1E40-B80C-0C8BB947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BD29CC-AFB9-F14E-9DE6-955ECB57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E0DA-CF56-5E49-98B2-563DBF391A98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15E7A-5482-CB47-AA12-864E96459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3145C-420E-DC49-A61F-9B3CBCB9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FAC8-9DFF-6C49-84F9-D4F7CBDA1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3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608E1-D95F-B74A-83B7-7B8DB7F2B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E0DA-CF56-5E49-98B2-563DBF391A98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2547BC-8994-2D47-B0E9-0637754A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BBFBA-2D5C-F941-95F5-0DDC61F2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FAC8-9DFF-6C49-84F9-D4F7CBDA1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2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97EA-FB49-4F46-B312-22BFF1659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599B2-4071-2144-9CC8-F2656D45E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8C5F9-4FD1-7749-B327-56655DE63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8E74B-E949-C243-8157-F4042AB3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E0DA-CF56-5E49-98B2-563DBF391A98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5B51B-3B08-F54C-A2DD-5E3FF56A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A09AB-39A2-A940-BF24-150FF472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FAC8-9DFF-6C49-84F9-D4F7CBDA1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0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D154E-1BB1-E147-A911-DD606EE9F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38C90-368C-5E4B-9977-399B44DB3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FAD9F-7B4C-574A-B1C7-3D502925A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C6585-0249-8249-A503-EDDB8BC9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E0DA-CF56-5E49-98B2-563DBF391A98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DD15B-86E6-4E49-A2E1-8694DAD0B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CC6CB-ABD5-7147-AA29-EE4DDECB3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FAC8-9DFF-6C49-84F9-D4F7CBDA1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1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C9C0CD-83CD-C94D-883F-22585277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C3F4E-8DFA-EA4A-BF1C-7B6DB283E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CDED4-95FB-434A-BAE9-BCC3D14B5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3E0DA-CF56-5E49-98B2-563DBF391A98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7923A-342D-7549-A1C9-65CA3C2D6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1CB6E-BAB7-0540-86B0-E1C3246D1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CFAC8-9DFF-6C49-84F9-D4F7CBDA1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4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44175EF-D259-FC47-90B5-A098828B4DD2}" type="slidenum">
              <a:rPr 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72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2F0E-0F18-1649-9802-BA09257EC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7 steps to warmed air rising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98299-E0A3-CD46-8E1F-ACEF70F3A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Mapes</a:t>
            </a:r>
          </a:p>
          <a:p>
            <a:r>
              <a:rPr lang="en-US"/>
              <a:t>ATM407</a:t>
            </a:r>
          </a:p>
        </p:txBody>
      </p:sp>
    </p:spTree>
    <p:extLst>
      <p:ext uri="{BB962C8B-B14F-4D97-AF65-F5344CB8AC3E}">
        <p14:creationId xmlns:p14="http://schemas.microsoft.com/office/powerpoint/2010/main" val="1708085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4724400"/>
            <a:ext cx="6629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524000" y="76201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  <a:ea typeface="ＭＳ Ｐゴシック"/>
              </a:rPr>
              <a:t>How cooled air sinks and a cool core vortex develops: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  <a:ea typeface="ＭＳ Ｐゴシック"/>
              </a:rPr>
              <a:t>the Primitive Equation view. 7 logical steps</a:t>
            </a:r>
          </a:p>
        </p:txBody>
      </p:sp>
      <p:sp>
        <p:nvSpPr>
          <p:cNvPr id="27652" name="Oval 10"/>
          <p:cNvSpPr>
            <a:spLocks noChangeArrowheads="1"/>
          </p:cNvSpPr>
          <p:nvPr/>
        </p:nvSpPr>
        <p:spPr bwMode="auto">
          <a:xfrm>
            <a:off x="3810000" y="2514600"/>
            <a:ext cx="4114800" cy="2286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27653" name="Freeform 14"/>
          <p:cNvSpPr>
            <a:spLocks noChangeArrowheads="1"/>
          </p:cNvSpPr>
          <p:nvPr/>
        </p:nvSpPr>
        <p:spPr bwMode="auto">
          <a:xfrm>
            <a:off x="2895601" y="2403476"/>
            <a:ext cx="5641975" cy="796925"/>
          </a:xfrm>
          <a:custGeom>
            <a:avLst/>
            <a:gdLst>
              <a:gd name="T0" fmla="*/ 0 w 6336632"/>
              <a:gd name="T1" fmla="*/ 186818 h 797649"/>
              <a:gd name="T2" fmla="*/ 1405873 w 6336632"/>
              <a:gd name="T3" fmla="*/ 146787 h 797649"/>
              <a:gd name="T4" fmla="*/ 2424893 w 6336632"/>
              <a:gd name="T5" fmla="*/ 787306 h 797649"/>
              <a:gd name="T6" fmla="*/ 3245772 w 6336632"/>
              <a:gd name="T7" fmla="*/ 93409 h 797649"/>
              <a:gd name="T8" fmla="*/ 4368582 w 6336632"/>
              <a:gd name="T9" fmla="*/ 226852 h 797649"/>
              <a:gd name="T10" fmla="*/ 4472372 w 6336632"/>
              <a:gd name="T11" fmla="*/ 240196 h 797649"/>
              <a:gd name="T12" fmla="*/ 4472372 w 6336632"/>
              <a:gd name="T13" fmla="*/ 240196 h 7976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36632"/>
              <a:gd name="T22" fmla="*/ 0 h 797649"/>
              <a:gd name="T23" fmla="*/ 6336632 w 6336632"/>
              <a:gd name="T24" fmla="*/ 797649 h 7976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36632" h="797649">
                <a:moveTo>
                  <a:pt x="0" y="187158"/>
                </a:moveTo>
                <a:cubicBezTo>
                  <a:pt x="709640" y="116974"/>
                  <a:pt x="1419281" y="46790"/>
                  <a:pt x="1991895" y="147053"/>
                </a:cubicBezTo>
                <a:cubicBezTo>
                  <a:pt x="2564509" y="247316"/>
                  <a:pt x="3001210" y="797649"/>
                  <a:pt x="3435684" y="788737"/>
                </a:cubicBezTo>
                <a:cubicBezTo>
                  <a:pt x="3870158" y="779825"/>
                  <a:pt x="4139755" y="187158"/>
                  <a:pt x="4598737" y="93579"/>
                </a:cubicBezTo>
                <a:cubicBezTo>
                  <a:pt x="5057719" y="0"/>
                  <a:pt x="6189579" y="227264"/>
                  <a:pt x="6189579" y="227264"/>
                </a:cubicBezTo>
                <a:lnTo>
                  <a:pt x="6336632" y="240632"/>
                </a:lnTo>
              </a:path>
            </a:pathLst>
          </a:custGeom>
          <a:noFill/>
          <a:ln w="38100">
            <a:solidFill>
              <a:srgbClr val="00009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27654" name="Right Arrow 11"/>
          <p:cNvSpPr>
            <a:spLocks noChangeArrowheads="1"/>
          </p:cNvSpPr>
          <p:nvPr/>
        </p:nvSpPr>
        <p:spPr bwMode="auto">
          <a:xfrm flipH="1">
            <a:off x="6934200" y="1524000"/>
            <a:ext cx="2362200" cy="14478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/>
                <a:ea typeface="ＭＳ Ｐゴシック"/>
              </a:rPr>
              <a:t>3.</a:t>
            </a: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 Mass drawn in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to column</a:t>
            </a:r>
          </a:p>
        </p:txBody>
      </p:sp>
      <p:sp>
        <p:nvSpPr>
          <p:cNvPr id="27655" name="Right Arrow 16"/>
          <p:cNvSpPr>
            <a:spLocks noChangeArrowheads="1"/>
          </p:cNvSpPr>
          <p:nvPr/>
        </p:nvSpPr>
        <p:spPr bwMode="auto">
          <a:xfrm>
            <a:off x="2362200" y="1600200"/>
            <a:ext cx="2438400" cy="1447800"/>
          </a:xfrm>
          <a:prstGeom prst="rightArrow">
            <a:avLst>
              <a:gd name="adj1" fmla="val 50000"/>
              <a:gd name="adj2" fmla="val 4999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/>
                <a:ea typeface="ＭＳ Ｐゴシック"/>
              </a:rPr>
              <a:t>3.</a:t>
            </a: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 Mass drawn in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to column</a:t>
            </a:r>
          </a:p>
        </p:txBody>
      </p:sp>
      <p:sp>
        <p:nvSpPr>
          <p:cNvPr id="27656" name="TextBox 22"/>
          <p:cNvSpPr txBox="1">
            <a:spLocks noChangeArrowheads="1"/>
          </p:cNvSpPr>
          <p:nvPr/>
        </p:nvSpPr>
        <p:spPr bwMode="auto">
          <a:xfrm>
            <a:off x="5638800" y="2362201"/>
            <a:ext cx="60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000090"/>
                </a:solidFill>
                <a:latin typeface="Arial"/>
                <a:ea typeface="ＭＳ Ｐゴシック"/>
              </a:rPr>
              <a:t>L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638800" y="2438400"/>
            <a:ext cx="4876800" cy="2590800"/>
            <a:chOff x="4114800" y="2438400"/>
            <a:chExt cx="4876800" cy="2590800"/>
          </a:xfrm>
        </p:grpSpPr>
        <p:cxnSp>
          <p:nvCxnSpPr>
            <p:cNvPr id="27658" name="Curved Connector 17"/>
            <p:cNvCxnSpPr>
              <a:cxnSpLocks noChangeShapeType="1"/>
            </p:cNvCxnSpPr>
            <p:nvPr/>
          </p:nvCxnSpPr>
          <p:spPr bwMode="auto">
            <a:xfrm rot="10800000" flipV="1">
              <a:off x="4724400" y="2438400"/>
              <a:ext cx="3200400" cy="2438400"/>
            </a:xfrm>
            <a:prstGeom prst="curvedConnector3">
              <a:avLst>
                <a:gd name="adj1" fmla="val 50000"/>
              </a:avLst>
            </a:prstGeom>
            <a:noFill/>
            <a:ln w="57150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sp>
          <p:nvSpPr>
            <p:cNvPr id="27659" name="TextBox 18"/>
            <p:cNvSpPr txBox="1">
              <a:spLocks noChangeArrowheads="1"/>
            </p:cNvSpPr>
            <p:nvPr/>
          </p:nvSpPr>
          <p:spPr bwMode="auto">
            <a:xfrm>
              <a:off x="6400800" y="3124200"/>
              <a:ext cx="2590800" cy="156966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F0000"/>
                  </a:solidFill>
                  <a:latin typeface="Arial"/>
                  <a:ea typeface="ＭＳ Ｐゴシック"/>
                </a:rPr>
                <a:t>4. more mass of air in column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F0000"/>
                  </a:solidFill>
                  <a:latin typeface="Arial"/>
                  <a:ea typeface="ＭＳ Ｐゴシック"/>
                </a:rPr>
                <a:t>= higher surface pressure</a:t>
              </a:r>
            </a:p>
          </p:txBody>
        </p:sp>
        <p:sp>
          <p:nvSpPr>
            <p:cNvPr id="27660" name="TextBox 23"/>
            <p:cNvSpPr txBox="1">
              <a:spLocks noChangeArrowheads="1"/>
            </p:cNvSpPr>
            <p:nvPr/>
          </p:nvSpPr>
          <p:spPr bwMode="auto">
            <a:xfrm>
              <a:off x="4114800" y="4198203"/>
              <a:ext cx="114300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4800">
                  <a:solidFill>
                    <a:srgbClr val="FF0000"/>
                  </a:solidFill>
                  <a:latin typeface="Arial"/>
                  <a:ea typeface="ＭＳ Ｐゴシック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7603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4724400"/>
            <a:ext cx="6629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524000" y="76201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  <a:ea typeface="ＭＳ Ｐゴシック"/>
              </a:rPr>
              <a:t>How cooled air sinks and a cool core vortex develops: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  <a:ea typeface="ＭＳ Ｐゴシック"/>
              </a:rPr>
              <a:t>the Primitive Equation view. 7 logical steps</a:t>
            </a:r>
          </a:p>
        </p:txBody>
      </p:sp>
      <p:sp>
        <p:nvSpPr>
          <p:cNvPr id="29700" name="Oval 10"/>
          <p:cNvSpPr>
            <a:spLocks noChangeArrowheads="1"/>
          </p:cNvSpPr>
          <p:nvPr/>
        </p:nvSpPr>
        <p:spPr bwMode="auto">
          <a:xfrm>
            <a:off x="3810000" y="2514600"/>
            <a:ext cx="4114800" cy="2286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29701" name="Freeform 14"/>
          <p:cNvSpPr>
            <a:spLocks noChangeArrowheads="1"/>
          </p:cNvSpPr>
          <p:nvPr/>
        </p:nvSpPr>
        <p:spPr bwMode="auto">
          <a:xfrm>
            <a:off x="2895601" y="2403476"/>
            <a:ext cx="5641975" cy="796925"/>
          </a:xfrm>
          <a:custGeom>
            <a:avLst/>
            <a:gdLst>
              <a:gd name="T0" fmla="*/ 0 w 6336632"/>
              <a:gd name="T1" fmla="*/ 186818 h 797649"/>
              <a:gd name="T2" fmla="*/ 1405873 w 6336632"/>
              <a:gd name="T3" fmla="*/ 146787 h 797649"/>
              <a:gd name="T4" fmla="*/ 2424893 w 6336632"/>
              <a:gd name="T5" fmla="*/ 787306 h 797649"/>
              <a:gd name="T6" fmla="*/ 3245772 w 6336632"/>
              <a:gd name="T7" fmla="*/ 93409 h 797649"/>
              <a:gd name="T8" fmla="*/ 4368582 w 6336632"/>
              <a:gd name="T9" fmla="*/ 226852 h 797649"/>
              <a:gd name="T10" fmla="*/ 4472372 w 6336632"/>
              <a:gd name="T11" fmla="*/ 240196 h 797649"/>
              <a:gd name="T12" fmla="*/ 4472372 w 6336632"/>
              <a:gd name="T13" fmla="*/ 240196 h 7976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36632"/>
              <a:gd name="T22" fmla="*/ 0 h 797649"/>
              <a:gd name="T23" fmla="*/ 6336632 w 6336632"/>
              <a:gd name="T24" fmla="*/ 797649 h 7976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36632" h="797649">
                <a:moveTo>
                  <a:pt x="0" y="187158"/>
                </a:moveTo>
                <a:cubicBezTo>
                  <a:pt x="709640" y="116974"/>
                  <a:pt x="1419281" y="46790"/>
                  <a:pt x="1991895" y="147053"/>
                </a:cubicBezTo>
                <a:cubicBezTo>
                  <a:pt x="2564509" y="247316"/>
                  <a:pt x="3001210" y="797649"/>
                  <a:pt x="3435684" y="788737"/>
                </a:cubicBezTo>
                <a:cubicBezTo>
                  <a:pt x="3870158" y="779825"/>
                  <a:pt x="4139755" y="187158"/>
                  <a:pt x="4598737" y="93579"/>
                </a:cubicBezTo>
                <a:cubicBezTo>
                  <a:pt x="5057719" y="0"/>
                  <a:pt x="6189579" y="227264"/>
                  <a:pt x="6189579" y="227264"/>
                </a:cubicBezTo>
                <a:lnTo>
                  <a:pt x="6336632" y="240632"/>
                </a:lnTo>
              </a:path>
            </a:pathLst>
          </a:custGeom>
          <a:noFill/>
          <a:ln w="38100">
            <a:solidFill>
              <a:srgbClr val="00009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29702" name="Right Arrow 11"/>
          <p:cNvSpPr>
            <a:spLocks noChangeArrowheads="1"/>
          </p:cNvSpPr>
          <p:nvPr/>
        </p:nvSpPr>
        <p:spPr bwMode="auto">
          <a:xfrm flipH="1">
            <a:off x="6934200" y="1524000"/>
            <a:ext cx="2362200" cy="14478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29703" name="Right Arrow 16"/>
          <p:cNvSpPr>
            <a:spLocks noChangeArrowheads="1"/>
          </p:cNvSpPr>
          <p:nvPr/>
        </p:nvSpPr>
        <p:spPr bwMode="auto">
          <a:xfrm>
            <a:off x="2362200" y="1600200"/>
            <a:ext cx="2438400" cy="1447800"/>
          </a:xfrm>
          <a:prstGeom prst="rightArrow">
            <a:avLst>
              <a:gd name="adj1" fmla="val 50000"/>
              <a:gd name="adj2" fmla="val 4999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29704" name="TextBox 22"/>
          <p:cNvSpPr txBox="1">
            <a:spLocks noChangeArrowheads="1"/>
          </p:cNvSpPr>
          <p:nvPr/>
        </p:nvSpPr>
        <p:spPr bwMode="auto">
          <a:xfrm>
            <a:off x="5638800" y="2362201"/>
            <a:ext cx="60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000090"/>
                </a:solidFill>
                <a:latin typeface="Arial"/>
                <a:ea typeface="ＭＳ Ｐゴシック"/>
              </a:rPr>
              <a:t>L</a:t>
            </a:r>
          </a:p>
        </p:txBody>
      </p:sp>
      <p:sp>
        <p:nvSpPr>
          <p:cNvPr id="16" name="Down Arrow 15"/>
          <p:cNvSpPr>
            <a:spLocks noChangeArrowheads="1"/>
          </p:cNvSpPr>
          <p:nvPr/>
        </p:nvSpPr>
        <p:spPr bwMode="auto">
          <a:xfrm>
            <a:off x="4876800" y="3124200"/>
            <a:ext cx="2057400" cy="1371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0000"/>
                </a:solidFill>
                <a:latin typeface="Arial"/>
                <a:ea typeface="ＭＳ Ｐゴシック"/>
              </a:rPr>
              <a:t>6. Cold air sinks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667000" y="3886200"/>
            <a:ext cx="7010400" cy="1524000"/>
            <a:chOff x="1143000" y="3886200"/>
            <a:chExt cx="7010400" cy="1524000"/>
          </a:xfrm>
        </p:grpSpPr>
        <p:sp>
          <p:nvSpPr>
            <p:cNvPr id="29708" name="Right Arrow 19"/>
            <p:cNvSpPr>
              <a:spLocks noChangeArrowheads="1"/>
            </p:cNvSpPr>
            <p:nvPr/>
          </p:nvSpPr>
          <p:spPr bwMode="auto">
            <a:xfrm>
              <a:off x="5181600" y="3886200"/>
              <a:ext cx="2971800" cy="1447800"/>
            </a:xfrm>
            <a:prstGeom prst="rightArrow">
              <a:avLst>
                <a:gd name="adj1" fmla="val 50000"/>
                <a:gd name="adj2" fmla="val 4999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Arial"/>
                  <a:ea typeface="ＭＳ Ｐゴシック"/>
                </a:rPr>
                <a:t>5. Air accelerates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Arial"/>
                  <a:ea typeface="ＭＳ Ｐゴシック"/>
                </a:rPr>
                <a:t>due to PGF</a:t>
              </a:r>
            </a:p>
          </p:txBody>
        </p:sp>
        <p:sp>
          <p:nvSpPr>
            <p:cNvPr id="29709" name="Right Arrow 20"/>
            <p:cNvSpPr>
              <a:spLocks noChangeArrowheads="1"/>
            </p:cNvSpPr>
            <p:nvPr/>
          </p:nvSpPr>
          <p:spPr bwMode="auto">
            <a:xfrm flipH="1">
              <a:off x="1143000" y="3962400"/>
              <a:ext cx="2590800" cy="1447800"/>
            </a:xfrm>
            <a:prstGeom prst="rightArrow">
              <a:avLst>
                <a:gd name="adj1" fmla="val 50000"/>
                <a:gd name="adj2" fmla="val 4999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Arial"/>
                  <a:ea typeface="ＭＳ Ｐゴシック"/>
                </a:rPr>
                <a:t>5. Air accelerates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Arial"/>
                  <a:ea typeface="ＭＳ Ｐゴシック"/>
                </a:rPr>
                <a:t>due to PGF</a:t>
              </a:r>
            </a:p>
          </p:txBody>
        </p:sp>
      </p:grpSp>
      <p:sp>
        <p:nvSpPr>
          <p:cNvPr id="29707" name="TextBox 21"/>
          <p:cNvSpPr txBox="1">
            <a:spLocks noChangeArrowheads="1"/>
          </p:cNvSpPr>
          <p:nvPr/>
        </p:nvSpPr>
        <p:spPr bwMode="auto">
          <a:xfrm>
            <a:off x="5334000" y="4275138"/>
            <a:ext cx="1143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FF0000"/>
                </a:solidFill>
                <a:latin typeface="Arial"/>
                <a:ea typeface="ＭＳ Ｐゴシック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42342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4724400"/>
            <a:ext cx="6629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524000" y="76200"/>
            <a:ext cx="9144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  <a:ea typeface="ＭＳ Ｐゴシック"/>
              </a:rPr>
              <a:t>How cooled air sinks and a cool core vortex develops: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ahoma" pitchFamily="-84" charset="0"/>
              <a:ea typeface="ＭＳ Ｐゴシック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  <a:ea typeface="ＭＳ Ｐゴシック"/>
              </a:rPr>
              <a:t>7. Coriolis force turns the winds</a:t>
            </a:r>
          </a:p>
        </p:txBody>
      </p:sp>
      <p:sp>
        <p:nvSpPr>
          <p:cNvPr id="31748" name="Oval 10"/>
          <p:cNvSpPr>
            <a:spLocks noChangeArrowheads="1"/>
          </p:cNvSpPr>
          <p:nvPr/>
        </p:nvSpPr>
        <p:spPr bwMode="auto">
          <a:xfrm>
            <a:off x="3810000" y="2514600"/>
            <a:ext cx="4114800" cy="2286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31749" name="Right Arrow 11"/>
          <p:cNvSpPr>
            <a:spLocks noChangeArrowheads="1"/>
          </p:cNvSpPr>
          <p:nvPr/>
        </p:nvSpPr>
        <p:spPr bwMode="auto">
          <a:xfrm flipH="1">
            <a:off x="6934200" y="1524000"/>
            <a:ext cx="2362200" cy="1447800"/>
          </a:xfrm>
          <a:prstGeom prst="rightArrow">
            <a:avLst>
              <a:gd name="adj1" fmla="val 50000"/>
              <a:gd name="adj2" fmla="val 49997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31750" name="Right Arrow 16"/>
          <p:cNvSpPr>
            <a:spLocks noChangeArrowheads="1"/>
          </p:cNvSpPr>
          <p:nvPr/>
        </p:nvSpPr>
        <p:spPr bwMode="auto">
          <a:xfrm>
            <a:off x="2438400" y="1600200"/>
            <a:ext cx="2362200" cy="1447800"/>
          </a:xfrm>
          <a:prstGeom prst="rightArrow">
            <a:avLst>
              <a:gd name="adj1" fmla="val 50000"/>
              <a:gd name="adj2" fmla="val 49997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grpSp>
        <p:nvGrpSpPr>
          <p:cNvPr id="2" name="Group 24"/>
          <p:cNvGrpSpPr/>
          <p:nvPr/>
        </p:nvGrpSpPr>
        <p:grpSpPr>
          <a:xfrm>
            <a:off x="2667000" y="3886200"/>
            <a:ext cx="6705600" cy="1524000"/>
            <a:chOff x="1143000" y="3886200"/>
            <a:chExt cx="7010400" cy="1524000"/>
          </a:xfrm>
          <a:solidFill>
            <a:srgbClr val="0000FF"/>
          </a:solidFill>
        </p:grpSpPr>
        <p:sp>
          <p:nvSpPr>
            <p:cNvPr id="20" name="Right Arrow 19"/>
            <p:cNvSpPr>
              <a:spLocks noChangeArrowheads="1"/>
            </p:cNvSpPr>
            <p:nvPr/>
          </p:nvSpPr>
          <p:spPr bwMode="auto">
            <a:xfrm>
              <a:off x="5181600" y="3886200"/>
              <a:ext cx="2971800" cy="1447800"/>
            </a:xfrm>
            <a:prstGeom prst="rightArrow">
              <a:avLst>
                <a:gd name="adj1" fmla="val 50000"/>
                <a:gd name="adj2" fmla="val 49995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21" name="Right Arrow 20"/>
            <p:cNvSpPr>
              <a:spLocks noChangeArrowheads="1"/>
            </p:cNvSpPr>
            <p:nvPr/>
          </p:nvSpPr>
          <p:spPr bwMode="auto">
            <a:xfrm flipH="1">
              <a:off x="1143000" y="3962400"/>
              <a:ext cx="2590800" cy="1447800"/>
            </a:xfrm>
            <a:prstGeom prst="rightArrow">
              <a:avLst>
                <a:gd name="adj1" fmla="val 50000"/>
                <a:gd name="adj2" fmla="val 49995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</p:grpSp>
      <p:sp>
        <p:nvSpPr>
          <p:cNvPr id="31752" name="TextBox 21"/>
          <p:cNvSpPr txBox="1">
            <a:spLocks noChangeArrowheads="1"/>
          </p:cNvSpPr>
          <p:nvPr/>
        </p:nvSpPr>
        <p:spPr bwMode="auto">
          <a:xfrm>
            <a:off x="5334000" y="4275138"/>
            <a:ext cx="1143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FF0000"/>
                </a:solidFill>
                <a:latin typeface="Arial"/>
                <a:ea typeface="ＭＳ Ｐゴシック"/>
              </a:rPr>
              <a:t>H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038600" y="2514600"/>
            <a:ext cx="3657600" cy="2057400"/>
          </a:xfrm>
          <a:prstGeom prst="ellipse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00"/>
                </a:solidFill>
                <a:latin typeface="Arial"/>
                <a:ea typeface="ＭＳ Ｐゴシック"/>
              </a:rPr>
              <a:t>Cool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00"/>
                </a:solidFill>
                <a:latin typeface="Arial"/>
                <a:ea typeface="ＭＳ Ｐゴシック"/>
              </a:rPr>
              <a:t>core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00"/>
                </a:solidFill>
                <a:latin typeface="Arial"/>
                <a:ea typeface="ＭＳ Ｐゴシック"/>
              </a:rPr>
              <a:t>Vortex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 flipH="1">
            <a:off x="3657600" y="4114800"/>
            <a:ext cx="4724400" cy="1066800"/>
            <a:chOff x="3352800" y="4114800"/>
            <a:chExt cx="2286000" cy="1295400"/>
          </a:xfrm>
        </p:grpSpPr>
        <p:sp>
          <p:nvSpPr>
            <p:cNvPr id="31760" name="Rectangle 25"/>
            <p:cNvSpPr>
              <a:spLocks noChangeArrowheads="1"/>
            </p:cNvSpPr>
            <p:nvPr/>
          </p:nvSpPr>
          <p:spPr bwMode="auto">
            <a:xfrm>
              <a:off x="3352800" y="4114800"/>
              <a:ext cx="22860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1761" name="Curved Up Arrow 26"/>
            <p:cNvSpPr>
              <a:spLocks noChangeArrowheads="1"/>
            </p:cNvSpPr>
            <p:nvPr/>
          </p:nvSpPr>
          <p:spPr bwMode="auto">
            <a:xfrm>
              <a:off x="3505200" y="4800600"/>
              <a:ext cx="2133600" cy="609600"/>
            </a:xfrm>
            <a:prstGeom prst="curvedUp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0000"/>
                  </a:solidFill>
                  <a:latin typeface="Arial"/>
                  <a:ea typeface="ＭＳ Ｐゴシック"/>
                </a:rPr>
                <a:t>CYCLONIC</a:t>
              </a:r>
            </a:p>
          </p:txBody>
        </p:sp>
        <p:sp>
          <p:nvSpPr>
            <p:cNvPr id="31762" name="Curved Down Arrow 27"/>
            <p:cNvSpPr>
              <a:spLocks noChangeArrowheads="1"/>
            </p:cNvSpPr>
            <p:nvPr/>
          </p:nvSpPr>
          <p:spPr bwMode="auto">
            <a:xfrm flipH="1">
              <a:off x="3429000" y="4191000"/>
              <a:ext cx="2133600" cy="609600"/>
            </a:xfrm>
            <a:prstGeom prst="curvedDown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0000"/>
                  </a:solidFill>
                  <a:latin typeface="Arial"/>
                  <a:ea typeface="ＭＳ Ｐゴシック"/>
                </a:rPr>
                <a:t>ANTI</a:t>
              </a:r>
            </a:p>
          </p:txBody>
        </p:sp>
      </p:grpSp>
      <p:sp>
        <p:nvSpPr>
          <p:cNvPr id="31755" name="Rectangle 33"/>
          <p:cNvSpPr>
            <a:spLocks noChangeArrowheads="1"/>
          </p:cNvSpPr>
          <p:nvPr/>
        </p:nvSpPr>
        <p:spPr bwMode="auto">
          <a:xfrm>
            <a:off x="5645150" y="1828801"/>
            <a:ext cx="5270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000090"/>
                </a:solidFill>
                <a:latin typeface="Arial"/>
                <a:ea typeface="ＭＳ Ｐゴシック"/>
              </a:rPr>
              <a:t>L</a:t>
            </a:r>
            <a:endParaRPr lang="en-US" sz="240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267200" y="1828800"/>
            <a:ext cx="3314700" cy="1066800"/>
            <a:chOff x="3429000" y="4114800"/>
            <a:chExt cx="2209800" cy="1295400"/>
          </a:xfrm>
        </p:grpSpPr>
        <p:sp>
          <p:nvSpPr>
            <p:cNvPr id="31757" name="Rectangle 17"/>
            <p:cNvSpPr>
              <a:spLocks noChangeArrowheads="1"/>
            </p:cNvSpPr>
            <p:nvPr/>
          </p:nvSpPr>
          <p:spPr bwMode="auto">
            <a:xfrm>
              <a:off x="3454400" y="4114800"/>
              <a:ext cx="20574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1758" name="Curved Up Arrow 18"/>
            <p:cNvSpPr>
              <a:spLocks noChangeArrowheads="1"/>
            </p:cNvSpPr>
            <p:nvPr/>
          </p:nvSpPr>
          <p:spPr bwMode="auto">
            <a:xfrm>
              <a:off x="3505200" y="4800600"/>
              <a:ext cx="2133600" cy="609600"/>
            </a:xfrm>
            <a:prstGeom prst="curvedUp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0000"/>
                  </a:solidFill>
                  <a:latin typeface="Arial"/>
                  <a:ea typeface="ＭＳ Ｐゴシック"/>
                </a:rPr>
                <a:t>FLOW</a:t>
              </a:r>
            </a:p>
          </p:txBody>
        </p:sp>
        <p:sp>
          <p:nvSpPr>
            <p:cNvPr id="31759" name="Curved Down Arrow 23"/>
            <p:cNvSpPr>
              <a:spLocks noChangeArrowheads="1"/>
            </p:cNvSpPr>
            <p:nvPr/>
          </p:nvSpPr>
          <p:spPr bwMode="auto">
            <a:xfrm flipH="1">
              <a:off x="3429000" y="4191000"/>
              <a:ext cx="2133600" cy="609600"/>
            </a:xfrm>
            <a:prstGeom prst="curvedDown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0000"/>
                  </a:solidFill>
                  <a:latin typeface="Arial"/>
                  <a:ea typeface="ＭＳ Ｐゴシック"/>
                </a:rPr>
                <a:t>CYCLONIC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50633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4724400"/>
            <a:ext cx="6629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524000" y="304800"/>
            <a:ext cx="9144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  <a:ea typeface="ＭＳ Ｐゴシック"/>
              </a:rPr>
              <a:t>The geostrophically balanced polar vortex: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  <a:ea typeface="ＭＳ Ｐゴシック"/>
              </a:rPr>
              <a:t>The Coriolis force on the westerly jet stream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  <a:ea typeface="ＭＳ Ｐゴシック"/>
              </a:rPr>
              <a:t>prevents cold pool of Arctic air from sinking down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  <a:ea typeface="ＭＳ Ｐゴシック"/>
              </a:rPr>
              <a:t>and covering the whole Northern Hemisphere</a:t>
            </a:r>
          </a:p>
        </p:txBody>
      </p:sp>
      <p:sp>
        <p:nvSpPr>
          <p:cNvPr id="33796" name="Oval 28"/>
          <p:cNvSpPr>
            <a:spLocks noChangeArrowheads="1"/>
          </p:cNvSpPr>
          <p:nvPr/>
        </p:nvSpPr>
        <p:spPr bwMode="auto">
          <a:xfrm>
            <a:off x="3886200" y="2667000"/>
            <a:ext cx="4038600" cy="2133600"/>
          </a:xfrm>
          <a:prstGeom prst="ellipse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00"/>
                </a:solidFill>
                <a:latin typeface="Arial"/>
                <a:ea typeface="ＭＳ Ｐゴシック"/>
              </a:rPr>
              <a:t>Heavy cold air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00"/>
                </a:solidFill>
                <a:latin typeface="Arial"/>
                <a:ea typeface="ＭＳ Ｐゴシック"/>
              </a:rPr>
              <a:t>would like to sink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00"/>
                </a:solidFill>
                <a:latin typeface="Arial"/>
                <a:ea typeface="ＭＳ Ｐゴシック"/>
              </a:rPr>
              <a:t>if it could</a:t>
            </a:r>
          </a:p>
        </p:txBody>
      </p:sp>
      <p:sp>
        <p:nvSpPr>
          <p:cNvPr id="33797" name="Curved Up Arrow 26"/>
          <p:cNvSpPr>
            <a:spLocks noChangeArrowheads="1"/>
          </p:cNvSpPr>
          <p:nvPr/>
        </p:nvSpPr>
        <p:spPr bwMode="auto">
          <a:xfrm flipH="1">
            <a:off x="3657601" y="4679950"/>
            <a:ext cx="4410075" cy="501650"/>
          </a:xfrm>
          <a:prstGeom prst="curvedUpArrow">
            <a:avLst>
              <a:gd name="adj1" fmla="val 24990"/>
              <a:gd name="adj2" fmla="val 50061"/>
              <a:gd name="adj3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0000"/>
              </a:solidFill>
              <a:latin typeface="Arial"/>
              <a:ea typeface="ＭＳ Ｐゴシック"/>
            </a:endParaRPr>
          </a:p>
        </p:txBody>
      </p:sp>
      <p:sp>
        <p:nvSpPr>
          <p:cNvPr id="33798" name="Curved Down Arrow 27"/>
          <p:cNvSpPr>
            <a:spLocks noChangeArrowheads="1"/>
          </p:cNvSpPr>
          <p:nvPr/>
        </p:nvSpPr>
        <p:spPr bwMode="auto">
          <a:xfrm>
            <a:off x="3814764" y="4178300"/>
            <a:ext cx="4410075" cy="501650"/>
          </a:xfrm>
          <a:prstGeom prst="curvedDownArrow">
            <a:avLst>
              <a:gd name="adj1" fmla="val 24990"/>
              <a:gd name="adj2" fmla="val 50061"/>
              <a:gd name="adj3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0000"/>
              </a:solidFill>
              <a:latin typeface="Arial"/>
              <a:ea typeface="ＭＳ Ｐゴシック"/>
            </a:endParaRPr>
          </a:p>
        </p:txBody>
      </p:sp>
      <p:sp>
        <p:nvSpPr>
          <p:cNvPr id="33799" name="Rectangle 33"/>
          <p:cNvSpPr>
            <a:spLocks noChangeArrowheads="1"/>
          </p:cNvSpPr>
          <p:nvPr/>
        </p:nvSpPr>
        <p:spPr bwMode="auto">
          <a:xfrm>
            <a:off x="5645150" y="1828801"/>
            <a:ext cx="5270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000090"/>
                </a:solidFill>
                <a:latin typeface="Arial"/>
                <a:ea typeface="ＭＳ Ｐゴシック"/>
              </a:rPr>
              <a:t>L</a:t>
            </a:r>
            <a:endParaRPr lang="en-US" sz="240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33800" name="Curved Up Arrow 18"/>
          <p:cNvSpPr>
            <a:spLocks noChangeArrowheads="1"/>
          </p:cNvSpPr>
          <p:nvPr/>
        </p:nvSpPr>
        <p:spPr bwMode="auto">
          <a:xfrm>
            <a:off x="4381500" y="2393950"/>
            <a:ext cx="3200400" cy="501650"/>
          </a:xfrm>
          <a:prstGeom prst="curvedUpArrow">
            <a:avLst>
              <a:gd name="adj1" fmla="val 25046"/>
              <a:gd name="adj2" fmla="val 50034"/>
              <a:gd name="adj3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0000"/>
              </a:solidFill>
              <a:latin typeface="Arial"/>
              <a:ea typeface="ＭＳ Ｐゴシック"/>
            </a:endParaRPr>
          </a:p>
        </p:txBody>
      </p:sp>
      <p:sp>
        <p:nvSpPr>
          <p:cNvPr id="33801" name="Curved Down Arrow 23"/>
          <p:cNvSpPr>
            <a:spLocks noChangeArrowheads="1"/>
          </p:cNvSpPr>
          <p:nvPr/>
        </p:nvSpPr>
        <p:spPr bwMode="auto">
          <a:xfrm flipH="1">
            <a:off x="4267200" y="1892300"/>
            <a:ext cx="3200400" cy="501650"/>
          </a:xfrm>
          <a:prstGeom prst="curvedDownArrow">
            <a:avLst>
              <a:gd name="adj1" fmla="val 25046"/>
              <a:gd name="adj2" fmla="val 50034"/>
              <a:gd name="adj3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0000"/>
              </a:solidFill>
              <a:latin typeface="Arial"/>
              <a:ea typeface="ＭＳ Ｐゴシック"/>
            </a:endParaRPr>
          </a:p>
        </p:txBody>
      </p:sp>
      <p:sp>
        <p:nvSpPr>
          <p:cNvPr id="33802" name="TextBox 21"/>
          <p:cNvSpPr txBox="1">
            <a:spLocks noChangeArrowheads="1"/>
          </p:cNvSpPr>
          <p:nvPr/>
        </p:nvSpPr>
        <p:spPr bwMode="auto">
          <a:xfrm>
            <a:off x="5334000" y="4275138"/>
            <a:ext cx="1143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FF0000"/>
                </a:solidFill>
                <a:latin typeface="Arial"/>
                <a:ea typeface="ＭＳ Ｐゴシック"/>
              </a:rPr>
              <a:t>H</a:t>
            </a:r>
          </a:p>
        </p:txBody>
      </p:sp>
      <p:sp>
        <p:nvSpPr>
          <p:cNvPr id="33803" name="Notched Right Arrow 22"/>
          <p:cNvSpPr>
            <a:spLocks noChangeArrowheads="1"/>
          </p:cNvSpPr>
          <p:nvPr/>
        </p:nvSpPr>
        <p:spPr bwMode="auto">
          <a:xfrm>
            <a:off x="4508500" y="1981200"/>
            <a:ext cx="977900" cy="685800"/>
          </a:xfrm>
          <a:prstGeom prst="notchedRightArrow">
            <a:avLst>
              <a:gd name="adj1" fmla="val 50000"/>
              <a:gd name="adj2" fmla="val 4997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/>
                <a:ea typeface="ＭＳ Ｐゴシック"/>
              </a:rPr>
              <a:t>PGF</a:t>
            </a:r>
          </a:p>
        </p:txBody>
      </p:sp>
      <p:sp>
        <p:nvSpPr>
          <p:cNvPr id="33804" name="Notched Right Arrow 24"/>
          <p:cNvSpPr>
            <a:spLocks noChangeArrowheads="1"/>
          </p:cNvSpPr>
          <p:nvPr/>
        </p:nvSpPr>
        <p:spPr bwMode="auto">
          <a:xfrm>
            <a:off x="7480300" y="2057400"/>
            <a:ext cx="977900" cy="685800"/>
          </a:xfrm>
          <a:prstGeom prst="notchedRightArrow">
            <a:avLst>
              <a:gd name="adj1" fmla="val 50000"/>
              <a:gd name="adj2" fmla="val 4997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/>
                <a:ea typeface="ＭＳ Ｐゴシック"/>
              </a:rPr>
              <a:t>Cor</a:t>
            </a:r>
          </a:p>
        </p:txBody>
      </p:sp>
      <p:sp>
        <p:nvSpPr>
          <p:cNvPr id="33805" name="Notched Right Arrow 29"/>
          <p:cNvSpPr>
            <a:spLocks noChangeArrowheads="1"/>
          </p:cNvSpPr>
          <p:nvPr/>
        </p:nvSpPr>
        <p:spPr bwMode="auto">
          <a:xfrm flipH="1">
            <a:off x="3429000" y="1981200"/>
            <a:ext cx="977900" cy="685800"/>
          </a:xfrm>
          <a:prstGeom prst="notchedRightArrow">
            <a:avLst>
              <a:gd name="adj1" fmla="val 50000"/>
              <a:gd name="adj2" fmla="val 4997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/>
                <a:ea typeface="ＭＳ Ｐゴシック"/>
              </a:rPr>
              <a:t>Cor.</a:t>
            </a:r>
          </a:p>
        </p:txBody>
      </p:sp>
      <p:sp>
        <p:nvSpPr>
          <p:cNvPr id="33806" name="Notched Right Arrow 30"/>
          <p:cNvSpPr>
            <a:spLocks noChangeArrowheads="1"/>
          </p:cNvSpPr>
          <p:nvPr/>
        </p:nvSpPr>
        <p:spPr bwMode="auto">
          <a:xfrm flipH="1">
            <a:off x="6400800" y="2057400"/>
            <a:ext cx="977900" cy="685800"/>
          </a:xfrm>
          <a:prstGeom prst="notchedRightArrow">
            <a:avLst>
              <a:gd name="adj1" fmla="val 50000"/>
              <a:gd name="adj2" fmla="val 4997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/>
                <a:ea typeface="ＭＳ Ｐゴシック"/>
              </a:rPr>
              <a:t>PGF</a:t>
            </a:r>
          </a:p>
        </p:txBody>
      </p:sp>
    </p:spTree>
    <p:extLst>
      <p:ext uri="{BB962C8B-B14F-4D97-AF65-F5344CB8AC3E}">
        <p14:creationId xmlns:p14="http://schemas.microsoft.com/office/powerpoint/2010/main" val="226950397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336925" y="1365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D01EB7"/>
              </a:solidFill>
              <a:latin typeface="Times" pitchFamily="-84" charset="0"/>
              <a:ea typeface="ＭＳ Ｐゴシック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946525" y="5175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pitchFamily="-84" charset="0"/>
              <a:ea typeface="ＭＳ Ｐゴシック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949450" y="152401"/>
            <a:ext cx="82613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/>
              </a:rPr>
              <a:t>“The Primitive Equations”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/>
              </a:rPr>
              <a:t>(meaning elemental, fundamental)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6934200" y="2938464"/>
            <a:ext cx="32766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/>
              </a:rPr>
              <a:t>HYDROSTATIC </a:t>
            </a:r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/>
              </a:rPr>
              <a:t>(w/ ideal gas law to eliminate </a:t>
            </a:r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Symbol"/>
                <a:ea typeface="ＭＳ Ｐゴシック"/>
              </a:rPr>
              <a:t>r)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7315200" y="1506538"/>
            <a:ext cx="29718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/>
              </a:rPr>
              <a:t>F=MA  in the HORIZONTAL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5638800" y="4249739"/>
            <a:ext cx="4800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/>
              </a:rPr>
              <a:t>MASS CONSERVATION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5181600" y="5316538"/>
            <a:ext cx="5257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/>
              </a:rPr>
              <a:t>FIRST LAW OF THERMO</a:t>
            </a:r>
          </a:p>
        </p:txBody>
      </p:sp>
      <p:pic>
        <p:nvPicPr>
          <p:cNvPr id="15369" name="Picture 18" descr="fin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0100" y="4097338"/>
            <a:ext cx="25019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0" name="Picture 19" descr="fina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5240338"/>
            <a:ext cx="35941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1" name="Picture 16" descr="latex-image-1.pd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57400" y="2725738"/>
            <a:ext cx="224313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2" name="Picture 18" descr="latex-image-1.pd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57400" y="1658939"/>
            <a:ext cx="51054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301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3336925" y="1365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D01EB7"/>
              </a:solidFill>
              <a:latin typeface="Times" pitchFamily="-84" charset="0"/>
              <a:ea typeface="ＭＳ Ｐゴシック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946525" y="5175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pitchFamily="-84" charset="0"/>
              <a:ea typeface="ＭＳ Ｐゴシック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949450" y="152400"/>
            <a:ext cx="826135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00"/>
                </a:solidFill>
                <a:latin typeface="Times" pitchFamily="-84" charset="0"/>
                <a:ea typeface="ＭＳ Ｐゴシック"/>
              </a:rPr>
              <a:t>HW: use The Primitive Equations to compute how a local heating J drives flow in an initially motionless atmosphere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4572000" y="2895601"/>
            <a:ext cx="5867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/>
              </a:rPr>
              <a:t>2. Warmer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/>
              </a:rPr>
              <a:t>T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/>
              </a:rPr>
              <a:t> causes increased thickness</a:t>
            </a:r>
            <a:r>
              <a:rPr lang="en-US" sz="3200" b="1" dirty="0">
                <a:solidFill>
                  <a:srgbClr val="00FF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/>
              </a:rPr>
              <a:t> </a:t>
            </a: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/>
              </a:rPr>
              <a:t>of the heated column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" charset="0"/>
              <a:ea typeface="ＭＳ Ｐゴシック"/>
            </a:endParaRP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6553200" y="4313239"/>
            <a:ext cx="36576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/>
              </a:rPr>
              <a:t>3. High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Symbol" charset="2"/>
                <a:ea typeface="ＭＳ Ｐゴシック"/>
                <a:sym typeface="Symbol" charset="2"/>
              </a:rPr>
              <a:t>F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/>
              </a:rPr>
              <a:t> over hot column pushes wind outward</a:t>
            </a: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/>
              </a:rPr>
              <a:t> </a:t>
            </a:r>
          </a:p>
        </p:txBody>
      </p:sp>
      <p:pic>
        <p:nvPicPr>
          <p:cNvPr id="35847" name="Picture 11" descr="fin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5334000"/>
            <a:ext cx="34163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4648200" y="5816601"/>
            <a:ext cx="54102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b="1">
                <a:solidFill>
                  <a:srgbClr val="FF0000"/>
                </a:solidFill>
                <a:latin typeface="Times" charset="0"/>
                <a:ea typeface="ＭＳ Ｐゴシック"/>
              </a:rPr>
              <a:t>4. Surface pressure drops</a:t>
            </a: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/>
              </a:rPr>
              <a:t>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/>
              </a:rPr>
              <a:t>(remember, omega = Dp/Dt; Holton eq. 3.44)</a:t>
            </a:r>
            <a:endParaRPr lang="en-US" sz="3200" b="1">
              <a:solidFill>
                <a:srgbClr val="0000FF"/>
              </a:solidFill>
              <a:latin typeface="Times" charset="0"/>
              <a:ea typeface="ＭＳ Ｐゴシック"/>
            </a:endParaRPr>
          </a:p>
        </p:txBody>
      </p:sp>
      <p:pic>
        <p:nvPicPr>
          <p:cNvPr id="35849" name="Picture 17" descr="latex-image-1.pd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00264" y="2971800"/>
            <a:ext cx="224313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0" name="Picture 19" descr="latex-image-1.pdf"/>
          <p:cNvPicPr>
            <a:picLocks noChangeAspect="1"/>
          </p:cNvPicPr>
          <p:nvPr/>
        </p:nvPicPr>
        <p:blipFill>
          <a:blip r:embed="rId5"/>
          <a:srcRect r="14925"/>
          <a:stretch>
            <a:fillRect/>
          </a:stretch>
        </p:blipFill>
        <p:spPr bwMode="auto">
          <a:xfrm>
            <a:off x="2133600" y="4232276"/>
            <a:ext cx="43434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1" name="Picture 20" descr="latex-image-1.pd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33588" y="1905000"/>
            <a:ext cx="31480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334000" y="1752601"/>
            <a:ext cx="5257800" cy="1211263"/>
            <a:chOff x="3810000" y="1752600"/>
            <a:chExt cx="5257800" cy="1211263"/>
          </a:xfrm>
        </p:grpSpPr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>
              <a:off x="3810000" y="1752600"/>
              <a:ext cx="5257800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514350" indent="-514350" eaLnBrk="0" fontAlgn="base" hangingPunct="0">
                <a:spcBef>
                  <a:spcPct val="50000"/>
                </a:spcBef>
                <a:spcAft>
                  <a:spcPct val="0"/>
                </a:spcAft>
                <a:buFontTx/>
                <a:buAutoNum type="arabicPeriod"/>
                <a:defRPr/>
              </a:pPr>
              <a:r>
                <a:rPr lang="en-US" sz="32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  <a:ea typeface="ＭＳ Ｐゴシック"/>
                </a:rPr>
                <a:t>J</a:t>
              </a:r>
              <a:r>
                <a:rPr lang="en-US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  <a:ea typeface="ＭＳ Ｐゴシック"/>
                </a:rPr>
                <a:t> causes </a:t>
              </a:r>
              <a:r>
                <a:rPr lang="en-US" sz="32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  <a:ea typeface="ＭＳ Ｐゴシック"/>
                </a:rPr>
                <a:t>T</a:t>
              </a:r>
              <a:r>
                <a:rPr lang="en-US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  <a:ea typeface="ＭＳ Ｐゴシック"/>
                </a:rPr>
                <a:t> to increase   </a:t>
              </a:r>
              <a:endPara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/>
              </a:endParaRPr>
            </a:p>
          </p:txBody>
        </p:sp>
        <p:sp>
          <p:nvSpPr>
            <p:cNvPr id="35856" name="TextBox 12"/>
            <p:cNvSpPr txBox="1">
              <a:spLocks noChangeArrowheads="1"/>
            </p:cNvSpPr>
            <p:nvPr/>
          </p:nvSpPr>
          <p:spPr bwMode="auto">
            <a:xfrm>
              <a:off x="3810000" y="2133600"/>
              <a:ext cx="4648200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FF"/>
                  </a:solidFill>
                  <a:latin typeface="Arial"/>
                  <a:ea typeface="ＭＳ Ｐゴシック"/>
                </a:rPr>
                <a:t>net change of T =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FF"/>
                  </a:solidFill>
                  <a:latin typeface="Arial"/>
                  <a:ea typeface="ＭＳ Ｐゴシック"/>
                </a:rPr>
                <a:t>	amount of heat added/Cp </a:t>
              </a:r>
            </a:p>
          </p:txBody>
        </p:sp>
      </p:grp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19400" y="1905000"/>
            <a:ext cx="1143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581400" y="4267200"/>
            <a:ext cx="1676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457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/>
      <p:bldP spid="10250" grpId="0"/>
      <p:bldP spid="10252" grpId="0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336925" y="1365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D01EB7"/>
              </a:solidFill>
              <a:latin typeface="Times" pitchFamily="-84" charset="0"/>
              <a:ea typeface="ＭＳ Ｐゴシック"/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946525" y="5175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pitchFamily="-84" charset="0"/>
              <a:ea typeface="ＭＳ Ｐゴシック"/>
            </a:endParaRP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6705600" y="2001839"/>
            <a:ext cx="34290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/>
              </a:rPr>
              <a:t>5. Low </a:t>
            </a: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Symbol" charset="2"/>
                <a:ea typeface="ＭＳ Ｐゴシック"/>
                <a:sym typeface="Symbol" charset="2"/>
              </a:rPr>
              <a:t>F</a:t>
            </a: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/>
              </a:rPr>
              <a:t> under hot column pulls wind inward</a:t>
            </a:r>
            <a:r>
              <a:rPr 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/>
              </a:rPr>
              <a:t> </a:t>
            </a:r>
          </a:p>
        </p:txBody>
      </p:sp>
      <p:pic>
        <p:nvPicPr>
          <p:cNvPr id="37893" name="Picture 11" descr="fin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3251200"/>
            <a:ext cx="34163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4800600" y="3657600"/>
            <a:ext cx="5105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b="1">
                <a:solidFill>
                  <a:srgbClr val="FF0000"/>
                </a:solidFill>
                <a:latin typeface="Times" charset="0"/>
                <a:ea typeface="ＭＳ Ｐゴシック"/>
              </a:rPr>
              <a:t>6. Hot air rises (finally!)</a:t>
            </a:r>
            <a:endParaRPr lang="en-US" sz="3200" b="1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" charset="0"/>
              <a:ea typeface="ＭＳ Ｐゴシック"/>
            </a:endParaRPr>
          </a:p>
        </p:txBody>
      </p:sp>
      <p:pic>
        <p:nvPicPr>
          <p:cNvPr id="37895" name="Picture 19" descr="latex-image-1.pdf"/>
          <p:cNvPicPr>
            <a:picLocks noChangeAspect="1"/>
          </p:cNvPicPr>
          <p:nvPr/>
        </p:nvPicPr>
        <p:blipFill>
          <a:blip r:embed="rId4"/>
          <a:srcRect r="14925"/>
          <a:stretch>
            <a:fillRect/>
          </a:stretch>
        </p:blipFill>
        <p:spPr bwMode="auto">
          <a:xfrm>
            <a:off x="1981200" y="1920876"/>
            <a:ext cx="43434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248400" y="4678363"/>
            <a:ext cx="4419600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/>
              </a:rPr>
              <a:t>7. Coriolis force turns inflowing and outflowing air to make round-and-round flow</a:t>
            </a:r>
            <a:endParaRPr lang="en-US" sz="320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" charset="0"/>
              <a:ea typeface="ＭＳ Ｐゴシック"/>
            </a:endParaRPr>
          </a:p>
        </p:txBody>
      </p:sp>
      <p:pic>
        <p:nvPicPr>
          <p:cNvPr id="37897" name="Picture 13" descr="latex-image-1.pdf"/>
          <p:cNvPicPr>
            <a:picLocks noChangeAspect="1"/>
          </p:cNvPicPr>
          <p:nvPr/>
        </p:nvPicPr>
        <p:blipFill>
          <a:blip r:embed="rId5"/>
          <a:srcRect r="14925"/>
          <a:stretch>
            <a:fillRect/>
          </a:stretch>
        </p:blipFill>
        <p:spPr bwMode="auto">
          <a:xfrm>
            <a:off x="1828800" y="4795839"/>
            <a:ext cx="43434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505200" y="1905000"/>
            <a:ext cx="1447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37899" name="TextBox 11"/>
          <p:cNvSpPr txBox="1">
            <a:spLocks noChangeArrowheads="1"/>
          </p:cNvSpPr>
          <p:nvPr/>
        </p:nvSpPr>
        <p:spPr bwMode="auto">
          <a:xfrm>
            <a:off x="6324600" y="4038601"/>
            <a:ext cx="3200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FF"/>
                </a:solidFill>
                <a:latin typeface="Symbol" pitchFamily="-84" charset="2"/>
                <a:ea typeface="ＭＳ Ｐゴシック"/>
              </a:rPr>
              <a:t>w</a:t>
            </a:r>
            <a:r>
              <a:rPr lang="en-US" sz="2400">
                <a:solidFill>
                  <a:srgbClr val="0000FF"/>
                </a:solidFill>
                <a:latin typeface="Arial"/>
                <a:ea typeface="ＭＳ Ｐゴシック"/>
              </a:rPr>
              <a:t> =~  </a:t>
            </a:r>
            <a:r>
              <a:rPr lang="en-US" sz="2400">
                <a:solidFill>
                  <a:srgbClr val="0000FF"/>
                </a:solidFill>
                <a:latin typeface="Symbol" pitchFamily="-84" charset="2"/>
                <a:ea typeface="ＭＳ Ｐゴシック"/>
              </a:rPr>
              <a:t>r</a:t>
            </a:r>
            <a:r>
              <a:rPr lang="en-US" sz="2400">
                <a:solidFill>
                  <a:srgbClr val="0000FF"/>
                </a:solidFill>
                <a:latin typeface="Arial"/>
                <a:ea typeface="ＭＳ Ｐゴシック"/>
              </a:rPr>
              <a:t>gw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953000" y="4800600"/>
            <a:ext cx="1447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37901" name="Text Box 4"/>
          <p:cNvSpPr txBox="1">
            <a:spLocks noChangeArrowheads="1"/>
          </p:cNvSpPr>
          <p:nvPr/>
        </p:nvSpPr>
        <p:spPr bwMode="auto">
          <a:xfrm>
            <a:off x="1905000" y="76200"/>
            <a:ext cx="826135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00"/>
                </a:solidFill>
                <a:latin typeface="Times" pitchFamily="-84" charset="0"/>
                <a:ea typeface="ＭＳ Ｐゴシック"/>
              </a:rPr>
              <a:t>HW: use The Primitive Equations to compute how a local heating J drives flow in an initially motionless atmosphere</a:t>
            </a:r>
          </a:p>
        </p:txBody>
      </p:sp>
    </p:spTree>
    <p:extLst>
      <p:ext uri="{BB962C8B-B14F-4D97-AF65-F5344CB8AC3E}">
        <p14:creationId xmlns:p14="http://schemas.microsoft.com/office/powerpoint/2010/main" val="278583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ackerman-06-22"/>
          <p:cNvPicPr>
            <a:picLocks noChangeAspect="1" noChangeArrowheads="1"/>
          </p:cNvPicPr>
          <p:nvPr/>
        </p:nvPicPr>
        <p:blipFill>
          <a:blip r:embed="rId3">
            <a:lum bright="-10000"/>
          </a:blip>
          <a:srcRect l="56081"/>
          <a:stretch>
            <a:fillRect/>
          </a:stretch>
        </p:blipFill>
        <p:spPr bwMode="auto">
          <a:xfrm>
            <a:off x="3810000" y="1447800"/>
            <a:ext cx="411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524000" y="76201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  <a:ea typeface="ＭＳ Ｐゴシック"/>
              </a:rPr>
              <a:t>How heated air rises and a warm core vortex develops: the Primitive Equation view. 7 logical steps</a:t>
            </a:r>
          </a:p>
        </p:txBody>
      </p:sp>
      <p:sp>
        <p:nvSpPr>
          <p:cNvPr id="9" name="Right Arrow 8"/>
          <p:cNvSpPr>
            <a:spLocks noChangeArrowheads="1"/>
          </p:cNvSpPr>
          <p:nvPr/>
        </p:nvSpPr>
        <p:spPr bwMode="auto">
          <a:xfrm>
            <a:off x="7848600" y="1143000"/>
            <a:ext cx="2209800" cy="1447800"/>
          </a:xfrm>
          <a:prstGeom prst="rightArrow">
            <a:avLst>
              <a:gd name="adj1" fmla="val 50000"/>
              <a:gd name="adj2" fmla="val 499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2. Air accelerates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due to PGF</a:t>
            </a:r>
          </a:p>
        </p:txBody>
      </p:sp>
      <p:sp>
        <p:nvSpPr>
          <p:cNvPr id="17413" name="TextBox 9"/>
          <p:cNvSpPr txBox="1">
            <a:spLocks noChangeArrowheads="1"/>
          </p:cNvSpPr>
          <p:nvPr/>
        </p:nvSpPr>
        <p:spPr bwMode="auto">
          <a:xfrm>
            <a:off x="3475038" y="2209800"/>
            <a:ext cx="1554162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0000"/>
                </a:solidFill>
                <a:latin typeface="Arial"/>
                <a:ea typeface="ＭＳ Ｐゴシック"/>
              </a:rPr>
              <a:t>1. 200 mb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0000"/>
                </a:solidFill>
                <a:latin typeface="Arial"/>
                <a:ea typeface="ＭＳ Ｐゴシック"/>
              </a:rPr>
              <a:t>surface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0000"/>
                </a:solidFill>
                <a:latin typeface="Arial"/>
                <a:ea typeface="ＭＳ Ｐゴシック"/>
              </a:rPr>
              <a:t>bulges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0000"/>
                </a:solidFill>
                <a:latin typeface="Arial"/>
                <a:ea typeface="ＭＳ Ｐゴシック"/>
              </a:rPr>
              <a:t>upward</a:t>
            </a:r>
          </a:p>
        </p:txBody>
      </p:sp>
      <p:cxnSp>
        <p:nvCxnSpPr>
          <p:cNvPr id="17414" name="Straight Connector 11"/>
          <p:cNvCxnSpPr>
            <a:cxnSpLocks noChangeShapeType="1"/>
          </p:cNvCxnSpPr>
          <p:nvPr/>
        </p:nvCxnSpPr>
        <p:spPr bwMode="auto">
          <a:xfrm rot="10800000">
            <a:off x="3200400" y="2286000"/>
            <a:ext cx="884238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4" name="TextBox 13"/>
          <p:cNvSpPr txBox="1"/>
          <p:nvPr/>
        </p:nvSpPr>
        <p:spPr>
          <a:xfrm>
            <a:off x="2057400" y="838201"/>
            <a:ext cx="685800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latin typeface="Tahoma" pitchFamily="-65" charset="0"/>
                <a:ea typeface="ＭＳ Ｐゴシック"/>
              </a:rPr>
              <a:t>1. Warmed </a:t>
            </a:r>
            <a:r>
              <a:rPr lang="en-US" sz="2400" dirty="0">
                <a:solidFill>
                  <a:srgbClr val="000000"/>
                </a:solidFill>
                <a:latin typeface="Tahoma" pitchFamily="-65" charset="0"/>
                <a:ea typeface="ＭＳ Ｐゴシック"/>
              </a:rPr>
              <a:t>column of air gets </a:t>
            </a:r>
            <a:r>
              <a:rPr lang="en-US" sz="2400" b="1" dirty="0">
                <a:solidFill>
                  <a:srgbClr val="000000"/>
                </a:solidFill>
                <a:latin typeface="Tahoma" pitchFamily="-65" charset="0"/>
                <a:ea typeface="ＭＳ Ｐゴシック"/>
              </a:rPr>
              <a:t>thicker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Tahoma" pitchFamily="-65" charset="0"/>
              <a:ea typeface="ＭＳ Ｐゴシック"/>
            </a:endParaRPr>
          </a:p>
        </p:txBody>
      </p:sp>
      <p:sp>
        <p:nvSpPr>
          <p:cNvPr id="17416" name="Rectangle 9"/>
          <p:cNvSpPr>
            <a:spLocks noChangeArrowheads="1"/>
          </p:cNvSpPr>
          <p:nvPr/>
        </p:nvSpPr>
        <p:spPr bwMode="auto">
          <a:xfrm>
            <a:off x="1524000" y="5181600"/>
            <a:ext cx="91440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0. Heating (maybe latent heating by condensation in a patch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of convection over warm water someplace)</a:t>
            </a:r>
          </a:p>
        </p:txBody>
      </p:sp>
      <p:sp>
        <p:nvSpPr>
          <p:cNvPr id="10" name="Right Arrow 9"/>
          <p:cNvSpPr>
            <a:spLocks noChangeArrowheads="1"/>
          </p:cNvSpPr>
          <p:nvPr/>
        </p:nvSpPr>
        <p:spPr bwMode="auto">
          <a:xfrm flipH="1">
            <a:off x="1828800" y="1143000"/>
            <a:ext cx="2286000" cy="1447800"/>
          </a:xfrm>
          <a:prstGeom prst="rightArrow">
            <a:avLst>
              <a:gd name="adj1" fmla="val 50000"/>
              <a:gd name="adj2" fmla="val 4999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2. Air accelerates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due to PGF</a:t>
            </a:r>
          </a:p>
        </p:txBody>
      </p:sp>
    </p:spTree>
    <p:extLst>
      <p:ext uri="{BB962C8B-B14F-4D97-AF65-F5344CB8AC3E}">
        <p14:creationId xmlns:p14="http://schemas.microsoft.com/office/powerpoint/2010/main" val="22839869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413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ackerman-06-22"/>
          <p:cNvPicPr>
            <a:picLocks noChangeAspect="1" noChangeArrowheads="1"/>
          </p:cNvPicPr>
          <p:nvPr/>
        </p:nvPicPr>
        <p:blipFill>
          <a:blip r:embed="rId3">
            <a:lum bright="-10000"/>
          </a:blip>
          <a:srcRect l="56081"/>
          <a:stretch>
            <a:fillRect/>
          </a:stretch>
        </p:blipFill>
        <p:spPr bwMode="auto">
          <a:xfrm>
            <a:off x="3886200" y="1447800"/>
            <a:ext cx="4114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ight Arrow 8"/>
          <p:cNvSpPr>
            <a:spLocks noChangeArrowheads="1"/>
          </p:cNvSpPr>
          <p:nvPr/>
        </p:nvSpPr>
        <p:spPr bwMode="auto">
          <a:xfrm>
            <a:off x="7848600" y="1143000"/>
            <a:ext cx="2362200" cy="14478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/>
                <a:ea typeface="ＭＳ Ｐゴシック"/>
              </a:rPr>
              <a:t>3.</a:t>
            </a: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 Mass removed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from column</a:t>
            </a:r>
          </a:p>
        </p:txBody>
      </p:sp>
      <p:cxnSp>
        <p:nvCxnSpPr>
          <p:cNvPr id="19460" name="Straight Connector 11"/>
          <p:cNvCxnSpPr>
            <a:cxnSpLocks noChangeShapeType="1"/>
          </p:cNvCxnSpPr>
          <p:nvPr/>
        </p:nvCxnSpPr>
        <p:spPr bwMode="auto">
          <a:xfrm rot="10800000">
            <a:off x="3200400" y="2286000"/>
            <a:ext cx="884238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4" name="TextBox 13"/>
          <p:cNvSpPr txBox="1"/>
          <p:nvPr/>
        </p:nvSpPr>
        <p:spPr>
          <a:xfrm>
            <a:off x="2057400" y="838201"/>
            <a:ext cx="73914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latin typeface="Tahoma" pitchFamily="-65" charset="0"/>
                <a:ea typeface="ＭＳ Ｐゴシック"/>
              </a:rPr>
              <a:t>3. Mass removal and 4. surface pressure drop</a:t>
            </a:r>
          </a:p>
        </p:txBody>
      </p:sp>
      <p:sp>
        <p:nvSpPr>
          <p:cNvPr id="19462" name="Rectangle 9"/>
          <p:cNvSpPr>
            <a:spLocks noChangeArrowheads="1"/>
          </p:cNvSpPr>
          <p:nvPr/>
        </p:nvSpPr>
        <p:spPr bwMode="auto">
          <a:xfrm>
            <a:off x="1524000" y="5181600"/>
            <a:ext cx="91440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19463" name="Right Arrow 14"/>
          <p:cNvSpPr>
            <a:spLocks noChangeArrowheads="1"/>
          </p:cNvSpPr>
          <p:nvPr/>
        </p:nvSpPr>
        <p:spPr bwMode="auto">
          <a:xfrm flipH="1">
            <a:off x="1828800" y="1143000"/>
            <a:ext cx="2438400" cy="1447800"/>
          </a:xfrm>
          <a:prstGeom prst="rightArrow">
            <a:avLst>
              <a:gd name="adj1" fmla="val 50000"/>
              <a:gd name="adj2" fmla="val 4999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/>
                <a:ea typeface="ＭＳ Ｐゴシック"/>
              </a:rPr>
              <a:t>3.</a:t>
            </a: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 Mass removed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from column</a:t>
            </a:r>
          </a:p>
        </p:txBody>
      </p:sp>
      <p:cxnSp>
        <p:nvCxnSpPr>
          <p:cNvPr id="16" name="Curved Connector 15"/>
          <p:cNvCxnSpPr>
            <a:cxnSpLocks noChangeShapeType="1"/>
          </p:cNvCxnSpPr>
          <p:nvPr/>
        </p:nvCxnSpPr>
        <p:spPr bwMode="auto">
          <a:xfrm rot="10800000" flipV="1">
            <a:off x="6172200" y="2438400"/>
            <a:ext cx="3429000" cy="2667000"/>
          </a:xfrm>
          <a:prstGeom prst="curvedConnector3">
            <a:avLst>
              <a:gd name="adj1" fmla="val 50000"/>
            </a:avLst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924800" y="3124200"/>
            <a:ext cx="2590800" cy="15700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0000"/>
                </a:solidFill>
                <a:latin typeface="Arial"/>
                <a:ea typeface="ＭＳ Ｐゴシック"/>
              </a:rPr>
              <a:t>4. less mass of air in column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0000"/>
                </a:solidFill>
                <a:latin typeface="Arial"/>
                <a:ea typeface="ＭＳ Ｐゴシック"/>
              </a:rPr>
              <a:t>= lower surface pressure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638800" y="4638676"/>
            <a:ext cx="762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b="1">
                <a:solidFill>
                  <a:srgbClr val="000000"/>
                </a:solidFill>
                <a:latin typeface="Arial"/>
                <a:ea typeface="ＭＳ Ｐゴシック"/>
              </a:rPr>
              <a:t>L</a:t>
            </a:r>
          </a:p>
        </p:txBody>
      </p:sp>
      <p:sp>
        <p:nvSpPr>
          <p:cNvPr id="19467" name="Text Box 3"/>
          <p:cNvSpPr txBox="1">
            <a:spLocks noChangeArrowheads="1"/>
          </p:cNvSpPr>
          <p:nvPr/>
        </p:nvSpPr>
        <p:spPr bwMode="auto">
          <a:xfrm>
            <a:off x="1524000" y="76201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  <a:ea typeface="ＭＳ Ｐゴシック"/>
              </a:rPr>
              <a:t>How heated air rises and a warm core vortex develops: the Primitive Equation view. 7 logical steps</a:t>
            </a:r>
          </a:p>
        </p:txBody>
      </p:sp>
    </p:spTree>
    <p:extLst>
      <p:ext uri="{BB962C8B-B14F-4D97-AF65-F5344CB8AC3E}">
        <p14:creationId xmlns:p14="http://schemas.microsoft.com/office/powerpoint/2010/main" val="28428049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ackerman-06-22"/>
          <p:cNvPicPr>
            <a:picLocks noChangeAspect="1" noChangeArrowheads="1"/>
          </p:cNvPicPr>
          <p:nvPr/>
        </p:nvPicPr>
        <p:blipFill>
          <a:blip r:embed="rId3">
            <a:lum bright="-10000"/>
          </a:blip>
          <a:srcRect l="56081"/>
          <a:stretch>
            <a:fillRect/>
          </a:stretch>
        </p:blipFill>
        <p:spPr bwMode="auto">
          <a:xfrm>
            <a:off x="3886200" y="1447800"/>
            <a:ext cx="4114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507" name="Straight Connector 11"/>
          <p:cNvCxnSpPr>
            <a:cxnSpLocks noChangeShapeType="1"/>
          </p:cNvCxnSpPr>
          <p:nvPr/>
        </p:nvCxnSpPr>
        <p:spPr bwMode="auto">
          <a:xfrm rot="10800000">
            <a:off x="3200400" y="2286000"/>
            <a:ext cx="884238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4" name="TextBox 13"/>
          <p:cNvSpPr txBox="1"/>
          <p:nvPr/>
        </p:nvSpPr>
        <p:spPr>
          <a:xfrm>
            <a:off x="2057400" y="838201"/>
            <a:ext cx="81534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latin typeface="Tahoma" pitchFamily="-65" charset="0"/>
                <a:ea typeface="ＭＳ Ｐゴシック"/>
              </a:rPr>
              <a:t>5. Low level inflow accelerates, 6. heated air rises</a:t>
            </a:r>
          </a:p>
        </p:txBody>
      </p:sp>
      <p:sp>
        <p:nvSpPr>
          <p:cNvPr id="13" name="Up Arrow 12"/>
          <p:cNvSpPr>
            <a:spLocks noChangeArrowheads="1"/>
          </p:cNvSpPr>
          <p:nvPr/>
        </p:nvSpPr>
        <p:spPr bwMode="auto">
          <a:xfrm>
            <a:off x="4648200" y="2362200"/>
            <a:ext cx="2667000" cy="1752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Arial"/>
                <a:ea typeface="ＭＳ Ｐゴシック"/>
              </a:rPr>
              <a:t>6. warm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Arial"/>
                <a:ea typeface="ＭＳ Ｐゴシック"/>
              </a:rPr>
              <a:t>air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Arial"/>
                <a:ea typeface="ＭＳ Ｐゴシック"/>
              </a:rPr>
              <a:t>rises!</a:t>
            </a:r>
          </a:p>
        </p:txBody>
      </p:sp>
      <p:sp>
        <p:nvSpPr>
          <p:cNvPr id="21510" name="Rectangle 9"/>
          <p:cNvSpPr>
            <a:spLocks noChangeArrowheads="1"/>
          </p:cNvSpPr>
          <p:nvPr/>
        </p:nvSpPr>
        <p:spPr bwMode="auto">
          <a:xfrm>
            <a:off x="1524000" y="5181600"/>
            <a:ext cx="91440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19" name="Right Arrow 18"/>
          <p:cNvSpPr>
            <a:spLocks noChangeArrowheads="1"/>
          </p:cNvSpPr>
          <p:nvPr/>
        </p:nvSpPr>
        <p:spPr bwMode="auto">
          <a:xfrm>
            <a:off x="2209800" y="3962400"/>
            <a:ext cx="2590800" cy="1447800"/>
          </a:xfrm>
          <a:prstGeom prst="rightArrow">
            <a:avLst>
              <a:gd name="adj1" fmla="val 50000"/>
              <a:gd name="adj2" fmla="val 4999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/>
                <a:ea typeface="ＭＳ Ｐゴシック"/>
              </a:rPr>
              <a:t>5. Air accelerates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/>
                <a:ea typeface="ＭＳ Ｐゴシック"/>
              </a:rPr>
              <a:t>due to PGF</a:t>
            </a:r>
          </a:p>
        </p:txBody>
      </p:sp>
      <p:sp>
        <p:nvSpPr>
          <p:cNvPr id="21512" name="Text Box 3"/>
          <p:cNvSpPr txBox="1">
            <a:spLocks noChangeArrowheads="1"/>
          </p:cNvSpPr>
          <p:nvPr/>
        </p:nvSpPr>
        <p:spPr bwMode="auto">
          <a:xfrm>
            <a:off x="1524000" y="76201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  <a:ea typeface="ＭＳ Ｐゴシック"/>
              </a:rPr>
              <a:t>How heated air rises and a warm core vortex develops: the Primitive Equation view. 7 logical steps</a:t>
            </a:r>
          </a:p>
        </p:txBody>
      </p:sp>
      <p:sp>
        <p:nvSpPr>
          <p:cNvPr id="12" name="Right Arrow 11"/>
          <p:cNvSpPr>
            <a:spLocks noChangeArrowheads="1"/>
          </p:cNvSpPr>
          <p:nvPr/>
        </p:nvSpPr>
        <p:spPr bwMode="auto">
          <a:xfrm flipH="1">
            <a:off x="7162800" y="3962400"/>
            <a:ext cx="2971800" cy="1447800"/>
          </a:xfrm>
          <a:prstGeom prst="rightArrow">
            <a:avLst>
              <a:gd name="adj1" fmla="val 50000"/>
              <a:gd name="adj2" fmla="val 4999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/>
                <a:ea typeface="ＭＳ Ｐゴシック"/>
              </a:rPr>
              <a:t>5. Air accelerates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/>
                <a:ea typeface="ＭＳ Ｐゴシック"/>
              </a:rPr>
              <a:t>due to PGF</a:t>
            </a:r>
          </a:p>
        </p:txBody>
      </p:sp>
      <p:sp>
        <p:nvSpPr>
          <p:cNvPr id="21514" name="Right Arrow 22"/>
          <p:cNvSpPr>
            <a:spLocks noChangeArrowheads="1"/>
          </p:cNvSpPr>
          <p:nvPr/>
        </p:nvSpPr>
        <p:spPr bwMode="auto">
          <a:xfrm>
            <a:off x="7848600" y="1143000"/>
            <a:ext cx="2362200" cy="14478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21515" name="Right Arrow 25"/>
          <p:cNvSpPr>
            <a:spLocks noChangeArrowheads="1"/>
          </p:cNvSpPr>
          <p:nvPr/>
        </p:nvSpPr>
        <p:spPr bwMode="auto">
          <a:xfrm flipH="1">
            <a:off x="1828800" y="1143000"/>
            <a:ext cx="2438400" cy="1447800"/>
          </a:xfrm>
          <a:prstGeom prst="rightArrow">
            <a:avLst>
              <a:gd name="adj1" fmla="val 50000"/>
              <a:gd name="adj2" fmla="val 4999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38943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ackerman-06-22"/>
          <p:cNvPicPr>
            <a:picLocks noChangeAspect="1" noChangeArrowheads="1"/>
          </p:cNvPicPr>
          <p:nvPr/>
        </p:nvPicPr>
        <p:blipFill>
          <a:blip r:embed="rId3">
            <a:lum bright="-10000"/>
          </a:blip>
          <a:srcRect l="56081"/>
          <a:stretch>
            <a:fillRect/>
          </a:stretch>
        </p:blipFill>
        <p:spPr bwMode="auto">
          <a:xfrm>
            <a:off x="3886200" y="1447800"/>
            <a:ext cx="4114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555" name="Straight Connector 11"/>
          <p:cNvCxnSpPr>
            <a:cxnSpLocks noChangeShapeType="1"/>
          </p:cNvCxnSpPr>
          <p:nvPr/>
        </p:nvCxnSpPr>
        <p:spPr bwMode="auto">
          <a:xfrm rot="10800000">
            <a:off x="3200400" y="2286000"/>
            <a:ext cx="884238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23556" name="Right Arrow 11"/>
          <p:cNvSpPr>
            <a:spLocks noChangeArrowheads="1"/>
          </p:cNvSpPr>
          <p:nvPr/>
        </p:nvSpPr>
        <p:spPr bwMode="auto">
          <a:xfrm flipH="1">
            <a:off x="7162800" y="3962400"/>
            <a:ext cx="2971800" cy="1447800"/>
          </a:xfrm>
          <a:prstGeom prst="rightArrow">
            <a:avLst>
              <a:gd name="adj1" fmla="val 50000"/>
              <a:gd name="adj2" fmla="val 49995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23557" name="Right Arrow 18"/>
          <p:cNvSpPr>
            <a:spLocks noChangeArrowheads="1"/>
          </p:cNvSpPr>
          <p:nvPr/>
        </p:nvSpPr>
        <p:spPr bwMode="auto">
          <a:xfrm>
            <a:off x="2209800" y="3962400"/>
            <a:ext cx="2590800" cy="144780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24000" y="5257800"/>
            <a:ext cx="91440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b="1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latin typeface="Arial"/>
                <a:ea typeface="ＭＳ Ｐゴシック"/>
              </a:rPr>
              <a:t>7. </a:t>
            </a:r>
            <a:r>
              <a:rPr lang="en-US" sz="4000" b="1" dirty="0" err="1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latin typeface="Arial"/>
                <a:ea typeface="ＭＳ Ｐゴシック"/>
              </a:rPr>
              <a:t>Coriolis</a:t>
            </a:r>
            <a:r>
              <a:rPr lang="en-US" sz="4000" b="1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latin typeface="Arial"/>
                <a:ea typeface="ＭＳ Ｐゴシック"/>
              </a:rPr>
              <a:t> turns flow to right</a:t>
            </a:r>
          </a:p>
        </p:txBody>
      </p:sp>
      <p:sp>
        <p:nvSpPr>
          <p:cNvPr id="23559" name="Text Box 3"/>
          <p:cNvSpPr txBox="1">
            <a:spLocks noChangeArrowheads="1"/>
          </p:cNvSpPr>
          <p:nvPr/>
        </p:nvSpPr>
        <p:spPr bwMode="auto">
          <a:xfrm>
            <a:off x="1524000" y="76201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  <a:ea typeface="ＭＳ Ｐゴシック"/>
              </a:rPr>
              <a:t>How heated air rises and a warm core vortex develops: the Primitive Equation view. 7 logical steps</a:t>
            </a:r>
          </a:p>
        </p:txBody>
      </p:sp>
      <p:sp>
        <p:nvSpPr>
          <p:cNvPr id="23560" name="Right Arrow 14"/>
          <p:cNvSpPr>
            <a:spLocks noChangeArrowheads="1"/>
          </p:cNvSpPr>
          <p:nvPr/>
        </p:nvSpPr>
        <p:spPr bwMode="auto">
          <a:xfrm>
            <a:off x="7543800" y="1219200"/>
            <a:ext cx="2362200" cy="1447800"/>
          </a:xfrm>
          <a:prstGeom prst="rightArrow">
            <a:avLst>
              <a:gd name="adj1" fmla="val 50000"/>
              <a:gd name="adj2" fmla="val 49997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23561" name="Right Arrow 15"/>
          <p:cNvSpPr>
            <a:spLocks noChangeArrowheads="1"/>
          </p:cNvSpPr>
          <p:nvPr/>
        </p:nvSpPr>
        <p:spPr bwMode="auto">
          <a:xfrm flipH="1">
            <a:off x="2057400" y="1219200"/>
            <a:ext cx="2438400" cy="1447800"/>
          </a:xfrm>
          <a:prstGeom prst="rightArrow">
            <a:avLst>
              <a:gd name="adj1" fmla="val 50000"/>
              <a:gd name="adj2" fmla="val 49996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4457700" y="4114800"/>
            <a:ext cx="3314700" cy="1066800"/>
            <a:chOff x="3429000" y="4114800"/>
            <a:chExt cx="2209800" cy="1295400"/>
          </a:xfrm>
        </p:grpSpPr>
        <p:sp>
          <p:nvSpPr>
            <p:cNvPr id="23569" name="Rectangle 22"/>
            <p:cNvSpPr>
              <a:spLocks noChangeArrowheads="1"/>
            </p:cNvSpPr>
            <p:nvPr/>
          </p:nvSpPr>
          <p:spPr bwMode="auto">
            <a:xfrm>
              <a:off x="3454400" y="4114800"/>
              <a:ext cx="20574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23570" name="Curved Up Arrow 17"/>
            <p:cNvSpPr>
              <a:spLocks noChangeArrowheads="1"/>
            </p:cNvSpPr>
            <p:nvPr/>
          </p:nvSpPr>
          <p:spPr bwMode="auto">
            <a:xfrm>
              <a:off x="3505200" y="4800600"/>
              <a:ext cx="2133600" cy="609600"/>
            </a:xfrm>
            <a:prstGeom prst="curvedUp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0000"/>
                  </a:solidFill>
                  <a:latin typeface="Arial"/>
                  <a:ea typeface="ＭＳ Ｐゴシック"/>
                </a:rPr>
                <a:t>FLOW</a:t>
              </a:r>
            </a:p>
          </p:txBody>
        </p:sp>
        <p:sp>
          <p:nvSpPr>
            <p:cNvPr id="23571" name="Curved Down Arrow 20"/>
            <p:cNvSpPr>
              <a:spLocks noChangeArrowheads="1"/>
            </p:cNvSpPr>
            <p:nvPr/>
          </p:nvSpPr>
          <p:spPr bwMode="auto">
            <a:xfrm flipH="1">
              <a:off x="3429000" y="4191000"/>
              <a:ext cx="2133600" cy="609600"/>
            </a:xfrm>
            <a:prstGeom prst="curvedDown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0000"/>
                  </a:solidFill>
                  <a:latin typeface="Arial"/>
                  <a:ea typeface="ＭＳ Ｐゴシック"/>
                </a:rPr>
                <a:t>CYCLONIC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 flipH="1">
            <a:off x="3581400" y="1371600"/>
            <a:ext cx="4724400" cy="1066800"/>
            <a:chOff x="3352800" y="4114800"/>
            <a:chExt cx="2286000" cy="1295400"/>
          </a:xfrm>
        </p:grpSpPr>
        <p:sp>
          <p:nvSpPr>
            <p:cNvPr id="23566" name="Rectangle 27"/>
            <p:cNvSpPr>
              <a:spLocks noChangeArrowheads="1"/>
            </p:cNvSpPr>
            <p:nvPr/>
          </p:nvSpPr>
          <p:spPr bwMode="auto">
            <a:xfrm>
              <a:off x="3352800" y="4114800"/>
              <a:ext cx="22860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23567" name="Curved Up Arrow 28"/>
            <p:cNvSpPr>
              <a:spLocks noChangeArrowheads="1"/>
            </p:cNvSpPr>
            <p:nvPr/>
          </p:nvSpPr>
          <p:spPr bwMode="auto">
            <a:xfrm>
              <a:off x="3505200" y="4800600"/>
              <a:ext cx="2133600" cy="609600"/>
            </a:xfrm>
            <a:prstGeom prst="curvedUp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0000"/>
                  </a:solidFill>
                  <a:latin typeface="Arial"/>
                  <a:ea typeface="ＭＳ Ｐゴシック"/>
                </a:rPr>
                <a:t>CYCLONIC</a:t>
              </a:r>
            </a:p>
          </p:txBody>
        </p:sp>
        <p:sp>
          <p:nvSpPr>
            <p:cNvPr id="23568" name="Curved Down Arrow 29"/>
            <p:cNvSpPr>
              <a:spLocks noChangeArrowheads="1"/>
            </p:cNvSpPr>
            <p:nvPr/>
          </p:nvSpPr>
          <p:spPr bwMode="auto">
            <a:xfrm flipH="1">
              <a:off x="3429000" y="4191000"/>
              <a:ext cx="2133600" cy="609600"/>
            </a:xfrm>
            <a:prstGeom prst="curvedDown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0000"/>
                  </a:solidFill>
                  <a:latin typeface="Arial"/>
                  <a:ea typeface="ＭＳ Ｐゴシック"/>
                </a:rPr>
                <a:t>ANTI</a:t>
              </a:r>
            </a:p>
          </p:txBody>
        </p:sp>
      </p:grpSp>
      <p:sp>
        <p:nvSpPr>
          <p:cNvPr id="23564" name="Up Arrow 32"/>
          <p:cNvSpPr>
            <a:spLocks noChangeArrowheads="1"/>
          </p:cNvSpPr>
          <p:nvPr/>
        </p:nvSpPr>
        <p:spPr bwMode="auto">
          <a:xfrm>
            <a:off x="4648200" y="2362200"/>
            <a:ext cx="2667000" cy="1752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5029200" y="2286000"/>
            <a:ext cx="1981200" cy="2057400"/>
          </a:xfrm>
          <a:prstGeom prst="ellipse">
            <a:avLst/>
          </a:prstGeom>
          <a:solidFill>
            <a:srgbClr val="E0A945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Warm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Core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Vortex</a:t>
            </a:r>
          </a:p>
        </p:txBody>
      </p:sp>
    </p:spTree>
    <p:extLst>
      <p:ext uri="{BB962C8B-B14F-4D97-AF65-F5344CB8AC3E}">
        <p14:creationId xmlns:p14="http://schemas.microsoft.com/office/powerpoint/2010/main" val="6990066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4724400"/>
            <a:ext cx="6629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524000" y="76201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  <a:ea typeface="ＭＳ Ｐゴシック"/>
              </a:rPr>
              <a:t>How cooled air sinks and a cool core vortex develops: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  <a:ea typeface="ＭＳ Ｐゴシック"/>
              </a:rPr>
              <a:t>the Primitive Equation view. 7 logical steps</a:t>
            </a:r>
          </a:p>
        </p:txBody>
      </p:sp>
      <p:sp>
        <p:nvSpPr>
          <p:cNvPr id="9" name="Right Arrow 8"/>
          <p:cNvSpPr>
            <a:spLocks noChangeArrowheads="1"/>
          </p:cNvSpPr>
          <p:nvPr/>
        </p:nvSpPr>
        <p:spPr bwMode="auto">
          <a:xfrm>
            <a:off x="2362200" y="1371600"/>
            <a:ext cx="2209800" cy="1447800"/>
          </a:xfrm>
          <a:prstGeom prst="rightArrow">
            <a:avLst>
              <a:gd name="adj1" fmla="val 50000"/>
              <a:gd name="adj2" fmla="val 499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2. Air accelerates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due to PGF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57400" y="838201"/>
            <a:ext cx="685800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latin typeface="Tahoma" pitchFamily="-65" charset="0"/>
                <a:ea typeface="ＭＳ Ｐゴシック"/>
              </a:rPr>
              <a:t>1. Cooled </a:t>
            </a:r>
            <a:r>
              <a:rPr lang="en-US" sz="2400" dirty="0">
                <a:solidFill>
                  <a:srgbClr val="000000"/>
                </a:solidFill>
                <a:latin typeface="Tahoma" pitchFamily="-65" charset="0"/>
                <a:ea typeface="ＭＳ Ｐゴシック"/>
              </a:rPr>
              <a:t>column of air gets </a:t>
            </a:r>
            <a:r>
              <a:rPr lang="en-US" sz="2400" b="1" dirty="0">
                <a:solidFill>
                  <a:srgbClr val="000000"/>
                </a:solidFill>
                <a:latin typeface="Tahoma" pitchFamily="-65" charset="0"/>
                <a:ea typeface="ＭＳ Ｐゴシック"/>
              </a:rPr>
              <a:t>thinner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Tahoma" pitchFamily="-65" charset="0"/>
              <a:ea typeface="ＭＳ Ｐゴシック"/>
            </a:endParaRPr>
          </a:p>
        </p:txBody>
      </p:sp>
      <p:sp>
        <p:nvSpPr>
          <p:cNvPr id="10" name="Right Arrow 9"/>
          <p:cNvSpPr>
            <a:spLocks noChangeArrowheads="1"/>
          </p:cNvSpPr>
          <p:nvPr/>
        </p:nvSpPr>
        <p:spPr bwMode="auto">
          <a:xfrm flipH="1">
            <a:off x="7543800" y="1295400"/>
            <a:ext cx="2286000" cy="1447800"/>
          </a:xfrm>
          <a:prstGeom prst="rightArrow">
            <a:avLst>
              <a:gd name="adj1" fmla="val 50000"/>
              <a:gd name="adj2" fmla="val 4999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2. Air accelerates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due to PGF</a:t>
            </a:r>
          </a:p>
        </p:txBody>
      </p:sp>
      <p:sp>
        <p:nvSpPr>
          <p:cNvPr id="25607" name="Oval 10"/>
          <p:cNvSpPr>
            <a:spLocks noChangeArrowheads="1"/>
          </p:cNvSpPr>
          <p:nvPr/>
        </p:nvSpPr>
        <p:spPr bwMode="auto">
          <a:xfrm>
            <a:off x="3810000" y="2514600"/>
            <a:ext cx="4114800" cy="2286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IR cooling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-84" charset="2"/>
              <a:buChar char="à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cold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air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895601" y="2271714"/>
            <a:ext cx="5641975" cy="2041525"/>
            <a:chOff x="1371600" y="2270984"/>
            <a:chExt cx="5641474" cy="2041876"/>
          </a:xfrm>
        </p:grpSpPr>
        <p:sp>
          <p:nvSpPr>
            <p:cNvPr id="25609" name="Freeform 14"/>
            <p:cNvSpPr>
              <a:spLocks noChangeArrowheads="1"/>
            </p:cNvSpPr>
            <p:nvPr/>
          </p:nvSpPr>
          <p:spPr bwMode="auto">
            <a:xfrm>
              <a:off x="1371600" y="2402751"/>
              <a:ext cx="5641474" cy="797649"/>
            </a:xfrm>
            <a:custGeom>
              <a:avLst/>
              <a:gdLst>
                <a:gd name="T0" fmla="*/ 0 w 6336632"/>
                <a:gd name="T1" fmla="*/ 187158 h 797649"/>
                <a:gd name="T2" fmla="*/ 1405623 w 6336632"/>
                <a:gd name="T3" fmla="*/ 147053 h 797649"/>
                <a:gd name="T4" fmla="*/ 2424462 w 6336632"/>
                <a:gd name="T5" fmla="*/ 788737 h 797649"/>
                <a:gd name="T6" fmla="*/ 3245195 w 6336632"/>
                <a:gd name="T7" fmla="*/ 93579 h 797649"/>
                <a:gd name="T8" fmla="*/ 4367807 w 6336632"/>
                <a:gd name="T9" fmla="*/ 227264 h 797649"/>
                <a:gd name="T10" fmla="*/ 4471578 w 6336632"/>
                <a:gd name="T11" fmla="*/ 240632 h 797649"/>
                <a:gd name="T12" fmla="*/ 4471578 w 6336632"/>
                <a:gd name="T13" fmla="*/ 240632 h 7976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36632"/>
                <a:gd name="T22" fmla="*/ 0 h 797649"/>
                <a:gd name="T23" fmla="*/ 6336632 w 6336632"/>
                <a:gd name="T24" fmla="*/ 797649 h 7976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36632" h="797649">
                  <a:moveTo>
                    <a:pt x="0" y="187158"/>
                  </a:moveTo>
                  <a:cubicBezTo>
                    <a:pt x="709640" y="116974"/>
                    <a:pt x="1419281" y="46790"/>
                    <a:pt x="1991895" y="147053"/>
                  </a:cubicBezTo>
                  <a:cubicBezTo>
                    <a:pt x="2564509" y="247316"/>
                    <a:pt x="3001210" y="797649"/>
                    <a:pt x="3435684" y="788737"/>
                  </a:cubicBezTo>
                  <a:cubicBezTo>
                    <a:pt x="3870158" y="779825"/>
                    <a:pt x="4139755" y="187158"/>
                    <a:pt x="4598737" y="93579"/>
                  </a:cubicBezTo>
                  <a:cubicBezTo>
                    <a:pt x="5057719" y="0"/>
                    <a:pt x="6189579" y="227264"/>
                    <a:pt x="6189579" y="227264"/>
                  </a:cubicBezTo>
                  <a:lnTo>
                    <a:pt x="6336632" y="240632"/>
                  </a:lnTo>
                </a:path>
              </a:pathLst>
            </a:custGeom>
            <a:noFill/>
            <a:ln w="38100">
              <a:solidFill>
                <a:srgbClr val="00009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25610" name="TextBox 15"/>
            <p:cNvSpPr txBox="1">
              <a:spLocks noChangeArrowheads="1"/>
            </p:cNvSpPr>
            <p:nvPr/>
          </p:nvSpPr>
          <p:spPr bwMode="auto">
            <a:xfrm rot="-2465824">
              <a:off x="4499059" y="2270984"/>
              <a:ext cx="86904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/>
                  <a:ea typeface="ＭＳ Ｐゴシック"/>
                </a:rPr>
                <a:t>200 mb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/>
                  <a:ea typeface="ＭＳ Ｐゴシック"/>
                </a:rPr>
                <a:t>surface</a:t>
              </a:r>
            </a:p>
          </p:txBody>
        </p:sp>
        <p:sp>
          <p:nvSpPr>
            <p:cNvPr id="25611" name="TextBox 9"/>
            <p:cNvSpPr txBox="1">
              <a:spLocks noChangeArrowheads="1"/>
            </p:cNvSpPr>
            <p:nvPr/>
          </p:nvSpPr>
          <p:spPr bwMode="auto">
            <a:xfrm>
              <a:off x="2438400" y="2743200"/>
              <a:ext cx="1981200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90"/>
                  </a:solidFill>
                  <a:latin typeface="Arial"/>
                  <a:ea typeface="ＭＳ Ｐゴシック"/>
                </a:rPr>
                <a:t>1. 200 mb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90"/>
                  </a:solidFill>
                  <a:latin typeface="Arial"/>
                  <a:ea typeface="ＭＳ Ｐゴシック"/>
                </a:rPr>
                <a:t>surface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90"/>
                  </a:solidFill>
                  <a:latin typeface="Arial"/>
                  <a:ea typeface="ＭＳ Ｐゴシック"/>
                </a:rPr>
                <a:t>bulges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90"/>
                  </a:solidFill>
                  <a:latin typeface="Arial"/>
                  <a:ea typeface="ＭＳ Ｐゴシック"/>
                </a:rPr>
                <a:t>downward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96612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  <a:ea typeface="ＭＳ Ｐゴシック" pitchFamily="-111" charset="-128"/>
            <a:cs typeface="ＭＳ Ｐゴシック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  <a:ea typeface="ＭＳ Ｐゴシック" pitchFamily="-111" charset="-128"/>
            <a:cs typeface="ＭＳ Ｐゴシック" pitchFamily="-11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1132</Words>
  <Application>Microsoft Macintosh PowerPoint</Application>
  <PresentationFormat>Widescreen</PresentationFormat>
  <Paragraphs>159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Tahoma</vt:lpstr>
      <vt:lpstr>Times</vt:lpstr>
      <vt:lpstr>Wingdings</vt:lpstr>
      <vt:lpstr>Office Theme</vt:lpstr>
      <vt:lpstr>Blank Presentation</vt:lpstr>
      <vt:lpstr>The 7 steps to warmed air rising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7 steps to warmed air rising</dc:title>
  <dc:creator>Mapes, Brian Earle</dc:creator>
  <cp:lastModifiedBy>Mapes, Brian Earle</cp:lastModifiedBy>
  <cp:revision>1</cp:revision>
  <dcterms:created xsi:type="dcterms:W3CDTF">2019-11-09T02:14:48Z</dcterms:created>
  <dcterms:modified xsi:type="dcterms:W3CDTF">2021-10-20T15:49:49Z</dcterms:modified>
</cp:coreProperties>
</file>