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0" r:id="rId3"/>
    <p:sldId id="301" r:id="rId4"/>
    <p:sldId id="302" r:id="rId5"/>
    <p:sldId id="319" r:id="rId6"/>
    <p:sldId id="309" r:id="rId7"/>
    <p:sldId id="318" r:id="rId8"/>
    <p:sldId id="307" r:id="rId9"/>
    <p:sldId id="320" r:id="rId10"/>
    <p:sldId id="322" r:id="rId11"/>
    <p:sldId id="321" r:id="rId12"/>
    <p:sldId id="324" r:id="rId13"/>
    <p:sldId id="32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77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12B2-2536-1C42-89C4-AC0D72E49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0CE6F-2AC0-A940-AFAC-684B9036F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7B5E8-C201-AC45-A893-150C220F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A3BD4-E9A9-A340-8705-F8643188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CF2E3-580E-1947-970C-BC903D71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2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65D5-A17C-2840-9ABF-3B13A2FF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F01A0-DC77-1444-9E6A-E73B0C90E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20047-822C-4347-9007-2ADBDFC8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534D8-E255-8046-8A62-03EC46D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A594-705B-3B4F-AEB8-A94C7CF1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3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62CC2B-B9FD-3D4E-B05D-77BB70BC5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DA6D-31CC-BB49-AC77-2BA20296C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F452C-78AE-A043-B364-17A30E26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EFD77-8203-3D4A-B2D9-F64768D8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8141C-94FB-8D40-BD1D-8EB27B69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84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6AE745E-BA01-3B40-9616-322A623A14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A065BA1-708F-8B45-8726-D8076CF1F7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257687B-CD84-D444-8B6D-4FE4465D01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8756C-4B78-3845-AD61-FBBE330E2B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9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2982-9756-4344-93C1-E9273187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778C-74C9-EC4E-9AC8-0EDBC9B6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E3471-1EE8-9A4E-9E48-1E15FD6D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8160F-EAA7-7340-9458-CE4BA942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E3629-3215-C946-A238-A4E478EA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6E3E-C0B5-4441-9B70-315B138D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CD5D-2F60-F546-BFDA-E10BAA42C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916CD-C8C3-4343-AA97-D6BB0310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A5E8D-38E8-DC43-B4E6-0204D925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F2581-9D9B-C34A-8EAF-77820C4C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8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3D21-975E-9540-875C-30385F50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DE0CE-DE9D-D840-8639-9BB04F89C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8309A-7684-7146-A9FD-A65141FFE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1A621-BFD9-9344-85AC-54967F73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DEA20-3BFB-F24B-ABB6-F4606A75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DB7FA-639F-9548-87BA-6D914D23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A147-002F-2445-B8DE-DC1D4FC7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FDCD0-AEFA-F143-B394-FBE4A13E4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1D2E4-191E-6543-A00B-8A9185050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BA43F-A619-6D41-A564-755B4BA8F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A9F09-46D0-2945-96C4-A9066653B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A6EC9-848A-3846-8B4D-B7ED6C33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ED77D-71FC-B043-AD4B-3984DF5D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B54F8-4981-D84E-9547-C76114E8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4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74DC-98E6-C34D-9606-9AF6B264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CAA00-9501-3543-BF8B-0ED825FB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A9059-BC90-6845-A829-5ABDBE7F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444D7-D4E2-994B-8390-D9AC8981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3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4824B-FCBE-EB49-8A36-DD6CF54D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0DF8D-3766-994D-875A-35B30632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CD679-4912-0949-B98B-1140658D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0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C45A-3049-624A-9A78-D012F6DF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54D0-2AE8-A74A-B4AD-7AB0F9050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E0D6B-49A0-F94A-8C11-3172C543D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35CB6-9D44-BD43-B65C-85540988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0A48F-3B0C-5D42-A86D-BBDB882B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374ED-7E63-1E47-8EF7-1D62987B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1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76BD-DDBD-0046-A58D-9778A55D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68340-1B35-A741-899A-E1248BA2A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148CD-455A-6E49-8690-1EE3414D2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4EE84-1BFD-F546-83E6-286D0B7C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43B36-5736-1243-B15C-ABC2B8C0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132A3-F1E6-AA46-B31A-64863257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7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997F7-8F48-4240-A261-32E93085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D0DCB-4A50-5940-8CA3-23B4BF995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231D8-47E8-6946-8A55-E98B1333D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0DC95-E28C-184B-82BB-51F8D3260E1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EC88B-49A1-294D-A0A0-E9127AAA0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C32EF-8E5E-6B4C-B535-1579DC84B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9C8E7-BE25-1244-8198-0A2FD118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3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CBE6-76FD-8B48-BEF4-F5A4F9D4D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Turbulent flux overshoot and cooling at PBL top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D6F56-7A41-EF4A-A482-EC54C06DA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Brian Mapes ATM651 2020 </a:t>
            </a:r>
          </a:p>
        </p:txBody>
      </p:sp>
    </p:spTree>
    <p:extLst>
      <p:ext uri="{BB962C8B-B14F-4D97-AF65-F5344CB8AC3E}">
        <p14:creationId xmlns:p14="http://schemas.microsoft.com/office/powerpoint/2010/main" val="2287273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9A3E-FF87-8646-971A-4A7115A7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Wallace-Hobbs chapter 9 (in repo)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061A-AFC9-8E40-9CA5-C6A457D45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82643-9C61-5342-A91C-034ABAB03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667" y="1359610"/>
            <a:ext cx="7814733" cy="549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5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c04f001">
            <a:extLst>
              <a:ext uri="{FF2B5EF4-FFF2-40B4-BE49-F238E27FC236}">
                <a16:creationId xmlns:a16="http://schemas.microsoft.com/office/drawing/2014/main" id="{802FF4E0-EF90-ED4E-B339-47031FC35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DFFB8AF-1902-8E40-B626-BF163B971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833" y="1549400"/>
            <a:ext cx="2268566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8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514994-C6CA-1B44-B15E-2F3EB58A6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4" y="1811867"/>
            <a:ext cx="5982626" cy="284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D0E9F0-AD04-5142-82BD-4F9783012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767" y="2868083"/>
            <a:ext cx="27686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05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3D4C27-AB67-C549-A748-814FFC5F2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199" y="11823"/>
            <a:ext cx="5699443" cy="684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1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>
            <a:extLst>
              <a:ext uri="{FF2B5EF4-FFF2-40B4-BE49-F238E27FC236}">
                <a16:creationId xmlns:a16="http://schemas.microsoft.com/office/drawing/2014/main" id="{C7C5FCAD-E48D-3247-B3FA-E5BA9E6ED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"/>
            <a:ext cx="74676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92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2377204F-BDC7-8E41-B4EB-4A3F8A503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8601"/>
            <a:ext cx="65024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>
            <a:extLst>
              <a:ext uri="{FF2B5EF4-FFF2-40B4-BE49-F238E27FC236}">
                <a16:creationId xmlns:a16="http://schemas.microsoft.com/office/drawing/2014/main" id="{0491960B-F7C2-C342-96C7-0C130B3E9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70993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Box 4">
            <a:extLst>
              <a:ext uri="{FF2B5EF4-FFF2-40B4-BE49-F238E27FC236}">
                <a16:creationId xmlns:a16="http://schemas.microsoft.com/office/drawing/2014/main" id="{10B16978-BCE5-184D-8C78-D799D00D7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4800601"/>
            <a:ext cx="327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5845" name="TextBox 6">
            <a:extLst>
              <a:ext uri="{FF2B5EF4-FFF2-40B4-BE49-F238E27FC236}">
                <a16:creationId xmlns:a16="http://schemas.microsoft.com/office/drawing/2014/main" id="{92FBA3EF-D3CA-5148-B161-655F0117C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4724400"/>
            <a:ext cx="304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5846" name="TextBox 7">
            <a:extLst>
              <a:ext uri="{FF2B5EF4-FFF2-40B4-BE49-F238E27FC236}">
                <a16:creationId xmlns:a16="http://schemas.microsoft.com/office/drawing/2014/main" id="{C166DB73-66CD-924D-92C4-75D93F29B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533401"/>
            <a:ext cx="2035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/>
              <a:t>e.g., model-mean</a:t>
            </a:r>
          </a:p>
          <a:p>
            <a:pPr eaLnBrk="1" hangingPunct="1"/>
            <a:r>
              <a:rPr lang="en-US" altLang="en-US" sz="1800" i="1"/>
              <a:t>grid-box values</a:t>
            </a:r>
          </a:p>
        </p:txBody>
      </p:sp>
    </p:spTree>
    <p:extLst>
      <p:ext uri="{BB962C8B-B14F-4D97-AF65-F5344CB8AC3E}">
        <p14:creationId xmlns:p14="http://schemas.microsoft.com/office/powerpoint/2010/main" val="93499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>
            <a:extLst>
              <a:ext uri="{FF2B5EF4-FFF2-40B4-BE49-F238E27FC236}">
                <a16:creationId xmlns:a16="http://schemas.microsoft.com/office/drawing/2014/main" id="{014ED99D-1A9A-4349-B08C-C6A7631BA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009650"/>
            <a:ext cx="49911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53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E387F2-6C08-4D4D-A661-4EBCC6F9B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06"/>
          <a:stretch/>
        </p:blipFill>
        <p:spPr>
          <a:xfrm>
            <a:off x="1600200" y="1"/>
            <a:ext cx="4343400" cy="68652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31F8BE-5567-264A-B4D1-AFFF11DBA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914400"/>
            <a:ext cx="4724400" cy="20447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7FAF2AB-95A5-B248-8548-4B7AF656D330}"/>
              </a:ext>
            </a:extLst>
          </p:cNvPr>
          <p:cNvGrpSpPr/>
          <p:nvPr/>
        </p:nvGrpSpPr>
        <p:grpSpPr>
          <a:xfrm>
            <a:off x="5334000" y="2819400"/>
            <a:ext cx="5334000" cy="2133600"/>
            <a:chOff x="3810000" y="3962400"/>
            <a:chExt cx="5334000" cy="2133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F3306-6AF3-B748-9CBE-FED72991E7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6608"/>
            <a:stretch/>
          </p:blipFill>
          <p:spPr>
            <a:xfrm>
              <a:off x="3810000" y="4343400"/>
              <a:ext cx="5334000" cy="17526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CCE098-C0CE-034B-8781-838538423F6D}"/>
                </a:ext>
              </a:extLst>
            </p:cNvPr>
            <p:cNvSpPr txBox="1"/>
            <p:nvPr/>
          </p:nvSpPr>
          <p:spPr>
            <a:xfrm>
              <a:off x="4191000" y="3962400"/>
              <a:ext cx="2934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 for potential temperature,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643B1E77-B377-B749-A864-4BD871F14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038600"/>
            <a:ext cx="1143000" cy="914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dk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8EC004-C9D4-604A-9C92-A43623886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114800"/>
            <a:ext cx="685800" cy="381000"/>
          </a:xfrm>
          <a:prstGeom prst="ellips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2060"/>
              </a:solidFill>
              <a:highlight>
                <a:srgbClr val="0000FF"/>
              </a:highligh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A03FD7-3BA7-1A44-891A-B849C50D2557}"/>
              </a:ext>
            </a:extLst>
          </p:cNvPr>
          <p:cNvGrpSpPr/>
          <p:nvPr/>
        </p:nvGrpSpPr>
        <p:grpSpPr>
          <a:xfrm>
            <a:off x="5791201" y="4953000"/>
            <a:ext cx="4407265" cy="1028700"/>
            <a:chOff x="4267200" y="4953000"/>
            <a:chExt cx="4407265" cy="10287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143ACD6-E174-A140-A947-337CF2622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7200" y="4953000"/>
              <a:ext cx="1371600" cy="10287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319CD8-C724-B34A-BF70-7FFB4BD2940A}"/>
                </a:ext>
              </a:extLst>
            </p:cNvPr>
            <p:cNvSpPr txBox="1"/>
            <p:nvPr/>
          </p:nvSpPr>
          <p:spPr>
            <a:xfrm>
              <a:off x="5715000" y="5105400"/>
              <a:ext cx="29594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kinematic heat flux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9947B7F-209A-314D-A773-21AC1CFC7C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5867400"/>
            <a:ext cx="1819102" cy="990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F011F5-6CBB-804F-BDF8-3973FADAD21D}"/>
              </a:ext>
            </a:extLst>
          </p:cNvPr>
          <p:cNvSpPr txBox="1"/>
          <p:nvPr/>
        </p:nvSpPr>
        <p:spPr>
          <a:xfrm>
            <a:off x="7315201" y="6019801"/>
            <a:ext cx="270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convergence of </a:t>
            </a:r>
            <a:r>
              <a:rPr lang="en-US" sz="2400" i="1" dirty="0">
                <a:solidFill>
                  <a:srgbClr val="7030A0"/>
                </a:solidFill>
              </a:rPr>
              <a:t>” ” “</a:t>
            </a:r>
          </a:p>
        </p:txBody>
      </p:sp>
    </p:spTree>
    <p:extLst>
      <p:ext uri="{BB962C8B-B14F-4D97-AF65-F5344CB8AC3E}">
        <p14:creationId xmlns:p14="http://schemas.microsoft.com/office/powerpoint/2010/main" val="83855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5" descr="c04f001">
            <a:extLst>
              <a:ext uri="{FF2B5EF4-FFF2-40B4-BE49-F238E27FC236}">
                <a16:creationId xmlns:a16="http://schemas.microsoft.com/office/drawing/2014/main" id="{093CEB6C-D2D9-194B-B5D1-407567368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90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956122-B11F-404D-9B87-9671DD0373DF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C1008-CB19-A14D-BAFE-CD1DBC2DF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53" y="0"/>
            <a:ext cx="8561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0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 descr="c04f002">
            <a:extLst>
              <a:ext uri="{FF2B5EF4-FFF2-40B4-BE49-F238E27FC236}">
                <a16:creationId xmlns:a16="http://schemas.microsoft.com/office/drawing/2014/main" id="{929B4E67-14B7-CA40-ADC6-7398E9DC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E70CAD-B908-FC48-9CDD-DEAD30FFA1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06"/>
          <a:stretch/>
        </p:blipFill>
        <p:spPr>
          <a:xfrm>
            <a:off x="2286001" y="76200"/>
            <a:ext cx="1339387" cy="197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5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9E1F91E-5819-F044-96AC-16C213744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457200"/>
            <a:ext cx="2705100" cy="4813300"/>
          </a:xfrm>
          <a:prstGeom prst="rect">
            <a:avLst/>
          </a:prstGeom>
        </p:spPr>
      </p:pic>
      <p:pic>
        <p:nvPicPr>
          <p:cNvPr id="21506" name="Picture 4" descr="c04f003">
            <a:extLst>
              <a:ext uri="{FF2B5EF4-FFF2-40B4-BE49-F238E27FC236}">
                <a16:creationId xmlns:a16="http://schemas.microsoft.com/office/drawing/2014/main" id="{72FCBA2F-AEB5-8C4C-9305-F293128B6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143246-8870-684B-96E4-C0B34FA0A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228600"/>
            <a:ext cx="1816100" cy="10287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A9B8BB0-6DE7-1E40-9C9C-8FF0A21DC157}"/>
              </a:ext>
            </a:extLst>
          </p:cNvPr>
          <p:cNvGrpSpPr/>
          <p:nvPr/>
        </p:nvGrpSpPr>
        <p:grpSpPr>
          <a:xfrm>
            <a:off x="1524000" y="1600200"/>
            <a:ext cx="3810000" cy="369332"/>
            <a:chOff x="0" y="1600200"/>
            <a:chExt cx="3810000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68F56A4-A49F-3C4D-826D-E9766E9FACC5}"/>
                </a:ext>
              </a:extLst>
            </p:cNvPr>
            <p:cNvSpPr txBox="1"/>
            <p:nvPr/>
          </p:nvSpPr>
          <p:spPr>
            <a:xfrm>
              <a:off x="152400" y="1600200"/>
              <a:ext cx="2837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&lt;0 COOLING! (Flux </a:t>
              </a:r>
              <a:r>
                <a:rPr lang="en-US" b="1" i="1" dirty="0">
                  <a:solidFill>
                    <a:srgbClr val="0070C0"/>
                  </a:solidFill>
                </a:rPr>
                <a:t>di</a:t>
              </a:r>
              <a:r>
                <a:rPr lang="en-US" dirty="0">
                  <a:solidFill>
                    <a:srgbClr val="0070C0"/>
                  </a:solidFill>
                </a:rPr>
                <a:t>verges!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13F5A4A-2D5F-2E48-AE81-669C973232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1905000"/>
              <a:ext cx="3810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A3DF079-DE34-C544-997F-7A4E126E5C34}"/>
              </a:ext>
            </a:extLst>
          </p:cNvPr>
          <p:cNvSpPr/>
          <p:nvPr/>
        </p:nvSpPr>
        <p:spPr>
          <a:xfrm>
            <a:off x="2133600" y="2057400"/>
            <a:ext cx="289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flux converges</a:t>
            </a: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uniformly</a:t>
            </a: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(linear flux profile)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turbulent heating rate is constant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738FB-6B0A-E641-953C-301CBE8A981F}"/>
              </a:ext>
            </a:extLst>
          </p:cNvPr>
          <p:cNvSpPr txBox="1"/>
          <p:nvPr/>
        </p:nvSpPr>
        <p:spPr>
          <a:xfrm>
            <a:off x="3581401" y="228601"/>
            <a:ext cx="2609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Turbulent heating rate by </a:t>
            </a:r>
          </a:p>
          <a:p>
            <a:r>
              <a:rPr lang="en-US" dirty="0"/>
              <a:t>eddy flux convergence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30EE63-8C94-1948-849E-B1D29D80812D}"/>
              </a:ext>
            </a:extLst>
          </p:cNvPr>
          <p:cNvGrpSpPr/>
          <p:nvPr/>
        </p:nvGrpSpPr>
        <p:grpSpPr>
          <a:xfrm>
            <a:off x="7772400" y="0"/>
            <a:ext cx="2705100" cy="5791200"/>
            <a:chOff x="6248400" y="-228600"/>
            <a:chExt cx="2705100" cy="57912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7CC63B3-E7DA-DA45-8CE0-04322783D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8400" y="-228600"/>
              <a:ext cx="2705100" cy="5791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320A00-A0D3-2C4B-BDC5-CC1397AA3259}"/>
                </a:ext>
              </a:extLst>
            </p:cNvPr>
            <p:cNvSpPr txBox="1"/>
            <p:nvPr/>
          </p:nvSpPr>
          <p:spPr>
            <a:xfrm>
              <a:off x="6248400" y="152400"/>
              <a:ext cx="199913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Largely balances 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longwave radiative 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cooling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61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75</Words>
  <Application>Microsoft Macintosh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Turbulent flux overshoot and cooling at PBL top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Wallace-Hobbs chapter 9 (in repo)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of  Markowski and Richardson (Meso. Met. in Midlats)</dc:title>
  <dc:creator>Mapes, Brian Earle</dc:creator>
  <cp:lastModifiedBy>Mapes, Brian Earle</cp:lastModifiedBy>
  <cp:revision>4</cp:revision>
  <dcterms:created xsi:type="dcterms:W3CDTF">2020-11-02T01:53:43Z</dcterms:created>
  <dcterms:modified xsi:type="dcterms:W3CDTF">2020-11-02T17:03:08Z</dcterms:modified>
</cp:coreProperties>
</file>