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6327"/>
  </p:normalViewPr>
  <p:slideViewPr>
    <p:cSldViewPr snapToGrid="0">
      <p:cViewPr varScale="1">
        <p:scale>
          <a:sx n="122" d="100"/>
          <a:sy n="122" d="100"/>
        </p:scale>
        <p:origin x="2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BA17-3C14-28D4-B02A-54CAC62A8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53379-7AAA-B000-8C62-B36D90510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C7F0-FC21-36A0-5DDF-F07A44815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5673-A217-DA31-2010-F027FE3B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A05B7-B2F5-7CED-778B-4459FB6B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3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F71F-3631-EF3D-E35D-032342FA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4AFAF-5B7F-135F-A08B-A6A0B5690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B35B-D38E-90F6-EBB5-E995A5F8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876F-6A76-6737-A4B7-0E9D187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2AA7-ACD4-AFB1-C790-FC74D0FC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5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3D754C-1015-D383-B83D-45FC66AB0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38761-93F6-A31A-BD56-79101EA56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F1B0-B3DF-62E0-3AED-691AFBD2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276D-FE63-DF15-600B-599BD17D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A834C-F5CC-6B7A-4471-D12DC9A6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7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38E6B-39B8-41E9-05B2-C82B113E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2962F-8755-D1FB-384E-07311478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6D3D3-6EE3-6B6C-F29F-B9C0D55F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C0CD2-59AF-6303-CE32-2DEFC057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2219-E796-9B60-9BA5-30597653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1DF6-85CF-C1ED-4D67-B5B281FD6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BDABF-E75B-7B87-A958-FD973820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5B2D-502D-4687-0AF0-CF6E6177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98BF-5E65-1382-9C09-03BF48F9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85C9B-8CFC-CF47-998A-ADB874E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0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8B2A5-9D7A-33A7-CFFF-905AA027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C3D3-48FF-2C38-DEFE-8CA7F8150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C7462-CB0A-7489-5855-618279128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23E81-2899-363A-EBD1-13E1EBA6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B4DFA-A9F8-8095-54DE-A1C9A052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57549-87F4-6E0E-14B7-B2F8EB2C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3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5980-A68D-B279-C46C-28DB8CE0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800C9-EBF6-ECEF-D434-FD356669D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13456-75CF-FAC4-FB0F-2B14F26A5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D8496-457C-086B-06B5-EC39D62C7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3A3D2-CA9D-FB40-0B6B-73885E19E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4FD8E-1DE4-06A0-78F3-7868D477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1D38B-61D2-0536-6B01-6A183AAFC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096C1-CF9C-4F22-D0F5-3BA3F4F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9BC9-A018-1246-C164-DE0B0F0F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29C3-E968-0A3C-8BDF-3118531A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120E6-DFCE-B448-91A2-BDB567A0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CE45E-13B5-EB7E-CF18-E90EE8AF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9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3C5F5-5BD1-A370-DB4C-DBD561FD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64E8C-E050-BBBD-ABE8-FC050B51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56D30-4A88-16CC-D0FE-45DA4B69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8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DFBD-AD3A-D53B-2245-DF8EB570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9BBDC-7F08-E8EC-A647-969D270AF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EC712-DF63-C885-98D5-1DBD3045E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33E6C-F419-55B1-27B1-4F452C21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D03B6-1A6A-BA12-7BDF-ADAA32D8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1DD3-4BEA-C6D6-9762-BBDC0A57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ACEF-AD03-63B9-532A-79931B4D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E83E0-D20E-66A7-F0DC-16B44A6D8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FCE1C-C48E-B68A-350D-1A8944833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BF06-EC03-BA99-EDF0-7351A0391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8C389-08D3-60AE-EAE5-8ABCC2FA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95205-7CB2-4930-BA82-77686094F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6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A9E0E-B52D-C41B-C4A0-788B90CC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72F44-DA46-7942-00F2-2BB5B3F9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F941F-2904-6547-4330-4339EA334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2CDE3-B723-644E-BF5C-B1B20EF115D7}" type="datetimeFigureOut">
              <a:rPr lang="en-US" smtClean="0"/>
              <a:t>7/13/23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D920-C7FE-D11F-A891-64FDE7D64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6BB79-3CF7-7C18-C230-C15A84A44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22A8-F5FC-0E47-A136-93392D4D4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822C-AB6F-9D5D-55C3-503BA6AB1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C47F3-1B4B-4739-16A8-B6FC1DD13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Greg Hakim</a:t>
            </a:r>
          </a:p>
          <a:p>
            <a:r>
              <a:rPr lang="en-US" dirty="0"/>
              <a:t>University of Washington</a:t>
            </a:r>
          </a:p>
        </p:txBody>
      </p:sp>
    </p:spTree>
    <p:extLst>
      <p:ext uri="{BB962C8B-B14F-4D97-AF65-F5344CB8AC3E}">
        <p14:creationId xmlns:p14="http://schemas.microsoft.com/office/powerpoint/2010/main" val="1574845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9F075-9243-F441-9CD3-077E27F9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 and Data Assimilation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DE741-EEA6-3F45-9D2B-B0DA5601F798}"/>
              </a:ext>
            </a:extLst>
          </p:cNvPr>
          <p:cNvSpPr/>
          <p:nvPr/>
        </p:nvSpPr>
        <p:spPr>
          <a:xfrm>
            <a:off x="4198204" y="2021324"/>
            <a:ext cx="3810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P(</a:t>
            </a:r>
            <a:r>
              <a:rPr lang="en-US" sz="2800" dirty="0" err="1"/>
              <a:t>x|y</a:t>
            </a:r>
            <a:r>
              <a:rPr lang="en-US" sz="2800" dirty="0"/>
              <a:t>) = P(</a:t>
            </a:r>
            <a:r>
              <a:rPr lang="en-US" sz="2800" dirty="0" err="1"/>
              <a:t>y|x</a:t>
            </a:r>
            <a:r>
              <a:rPr lang="en-US" sz="2800" dirty="0"/>
              <a:t>) P(x) / P(y)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F4CD8-13B9-BE40-9012-4DB4912E230D}"/>
              </a:ext>
            </a:extLst>
          </p:cNvPr>
          <p:cNvSpPr txBox="1"/>
          <p:nvPr/>
        </p:nvSpPr>
        <p:spPr>
          <a:xfrm>
            <a:off x="640080" y="2875180"/>
            <a:ext cx="10404836" cy="2943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P(</a:t>
            </a:r>
            <a:r>
              <a:rPr lang="en-US" sz="2400" dirty="0" err="1"/>
              <a:t>x|y</a:t>
            </a:r>
            <a:r>
              <a:rPr lang="en-US" sz="2400" dirty="0"/>
              <a:t>) :  “</a:t>
            </a:r>
            <a:r>
              <a:rPr lang="en-US" sz="2400" b="1" dirty="0"/>
              <a:t>posterior</a:t>
            </a:r>
            <a:r>
              <a:rPr lang="en-US" sz="2400" dirty="0"/>
              <a:t>” this is the “analysis” (everything we know about x, knowing y)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P(</a:t>
            </a:r>
            <a:r>
              <a:rPr lang="en-US" sz="2400" dirty="0" err="1"/>
              <a:t>y|x</a:t>
            </a:r>
            <a:r>
              <a:rPr lang="en-US" sz="2400" dirty="0"/>
              <a:t>) :  “</a:t>
            </a:r>
            <a:r>
              <a:rPr lang="en-US" sz="2400" b="1" dirty="0"/>
              <a:t>likelihood</a:t>
            </a:r>
            <a:r>
              <a:rPr lang="en-US" sz="2400" dirty="0"/>
              <a:t>” of observations, y, given state, x. This is a function of x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P(x) : “</a:t>
            </a:r>
            <a:r>
              <a:rPr lang="en-US" sz="2400" b="1" dirty="0"/>
              <a:t>prior</a:t>
            </a:r>
            <a:r>
              <a:rPr lang="en-US" sz="2400" dirty="0"/>
              <a:t>” --- this is what we know about x before we get y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P(y) : “</a:t>
            </a:r>
            <a:r>
              <a:rPr lang="en-US" sz="2400" b="1" dirty="0"/>
              <a:t>evidence</a:t>
            </a:r>
            <a:r>
              <a:rPr lang="en-US" sz="2400" dirty="0"/>
              <a:t>” --- marginal probability of the observations</a:t>
            </a:r>
          </a:p>
        </p:txBody>
      </p:sp>
    </p:spTree>
    <p:extLst>
      <p:ext uri="{BB962C8B-B14F-4D97-AF65-F5344CB8AC3E}">
        <p14:creationId xmlns:p14="http://schemas.microsoft.com/office/powerpoint/2010/main" val="339345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AE4D-6C64-DA4A-A633-294BFAD9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coin toss with an unknown coin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93DED1-AE9B-034B-98FD-AB329704B2CA}"/>
              </a:ext>
            </a:extLst>
          </p:cNvPr>
          <p:cNvSpPr txBox="1"/>
          <p:nvPr/>
        </p:nvSpPr>
        <p:spPr>
          <a:xfrm>
            <a:off x="1211580" y="1690688"/>
            <a:ext cx="8434617" cy="41088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probability that coin produces heads? I.e., P(‘H’) is unknown</a:t>
            </a:r>
          </a:p>
          <a:p>
            <a:endParaRPr lang="en-US" dirty="0"/>
          </a:p>
          <a:p>
            <a:r>
              <a:rPr lang="en-US" dirty="0"/>
              <a:t>Let P(‘H’) = x, is a random variable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P(x) is distributed on [0,1]</a:t>
            </a:r>
          </a:p>
          <a:p>
            <a:pPr>
              <a:lnSpc>
                <a:spcPct val="150000"/>
              </a:lnSpc>
            </a:pPr>
            <a:r>
              <a:rPr lang="en-US" dirty="0"/>
              <a:t>x=0: tails with probability 1</a:t>
            </a:r>
          </a:p>
          <a:p>
            <a:pPr>
              <a:lnSpc>
                <a:spcPct val="150000"/>
              </a:lnSpc>
            </a:pPr>
            <a:r>
              <a:rPr lang="en-US" dirty="0"/>
              <a:t>x=1: heads with probability 1</a:t>
            </a:r>
          </a:p>
          <a:p>
            <a:endParaRPr lang="en-US" dirty="0"/>
          </a:p>
          <a:p>
            <a:r>
              <a:rPr lang="en-US" dirty="0"/>
              <a:t>How to find x?</a:t>
            </a:r>
          </a:p>
          <a:p>
            <a:endParaRPr lang="en-US" dirty="0"/>
          </a:p>
          <a:p>
            <a:r>
              <a:rPr lang="en-US" dirty="0"/>
              <a:t>Frequentist: observe the flip of the coin N times, and count heads, C.       P(x) = C /N</a:t>
            </a:r>
          </a:p>
          <a:p>
            <a:endParaRPr lang="en-US" dirty="0"/>
          </a:p>
          <a:p>
            <a:r>
              <a:rPr lang="en-US" dirty="0"/>
              <a:t>Bayesian: start with an hypothesis, and update it with the observations using </a:t>
            </a:r>
            <a:r>
              <a:rPr lang="en-US" dirty="0" err="1"/>
              <a:t>Baye’s</a:t>
            </a:r>
            <a:r>
              <a:rPr lang="en-US" dirty="0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2558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3F0BE-2A60-484E-BD11-C3C8867B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toss example. Three tosses: Y = ‘HHT’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EFFF9-413C-1948-B4EE-ACAC2A4F83A1}"/>
              </a:ext>
            </a:extLst>
          </p:cNvPr>
          <p:cNvSpPr txBox="1"/>
          <p:nvPr/>
        </p:nvSpPr>
        <p:spPr>
          <a:xfrm>
            <a:off x="838200" y="1588770"/>
            <a:ext cx="889173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Frequentist: x = 2/3</a:t>
            </a:r>
          </a:p>
          <a:p>
            <a:endParaRPr lang="en-US" dirty="0"/>
          </a:p>
          <a:p>
            <a:r>
              <a:rPr lang="en-US" dirty="0"/>
              <a:t>Bayesian:  P(</a:t>
            </a:r>
            <a:r>
              <a:rPr lang="en-US" dirty="0" err="1"/>
              <a:t>x|y</a:t>
            </a:r>
            <a:r>
              <a:rPr lang="en-US" dirty="0"/>
              <a:t> = ‘HHT’) = P(‘</a:t>
            </a:r>
            <a:r>
              <a:rPr lang="en-US" dirty="0" err="1"/>
              <a:t>HHT’|x</a:t>
            </a:r>
            <a:r>
              <a:rPr lang="en-US" dirty="0"/>
              <a:t>) P(x) / P(y)</a:t>
            </a:r>
          </a:p>
          <a:p>
            <a:endParaRPr lang="en-US" dirty="0"/>
          </a:p>
          <a:p>
            <a:r>
              <a:rPr lang="en-US" dirty="0"/>
              <a:t>P(‘</a:t>
            </a:r>
            <a:r>
              <a:rPr lang="en-US" dirty="0" err="1"/>
              <a:t>HHT’|x</a:t>
            </a:r>
            <a:r>
              <a:rPr lang="en-US" dirty="0"/>
              <a:t>): likelihood of the observations given the (true!) value for x</a:t>
            </a:r>
          </a:p>
          <a:p>
            <a:endParaRPr lang="en-US" dirty="0"/>
          </a:p>
          <a:p>
            <a:r>
              <a:rPr lang="en-US" dirty="0"/>
              <a:t>Each toss is independent (does not depend on any other toss), so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P(‘</a:t>
            </a:r>
            <a:r>
              <a:rPr lang="en-US" dirty="0" err="1"/>
              <a:t>HHT’|x</a:t>
            </a:r>
            <a:r>
              <a:rPr lang="en-US" dirty="0"/>
              <a:t>) = P(H) P(H) P(T) </a:t>
            </a:r>
          </a:p>
          <a:p>
            <a:pPr>
              <a:lnSpc>
                <a:spcPct val="150000"/>
              </a:lnSpc>
            </a:pPr>
            <a:r>
              <a:rPr lang="en-US" dirty="0"/>
              <a:t>	  = P(H) P(H) (1-P(H))</a:t>
            </a:r>
          </a:p>
          <a:p>
            <a:pPr>
              <a:lnSpc>
                <a:spcPct val="150000"/>
              </a:lnSpc>
            </a:pPr>
            <a:r>
              <a:rPr lang="en-US" dirty="0"/>
              <a:t>	  = x * x * (1-x)</a:t>
            </a:r>
          </a:p>
          <a:p>
            <a:pPr>
              <a:lnSpc>
                <a:spcPct val="150000"/>
              </a:lnSpc>
            </a:pPr>
            <a:r>
              <a:rPr lang="en-US" dirty="0"/>
              <a:t>	  = x</a:t>
            </a:r>
            <a:r>
              <a:rPr lang="en-US" baseline="30000" dirty="0"/>
              <a:t>2</a:t>
            </a:r>
            <a:r>
              <a:rPr lang="en-US" dirty="0"/>
              <a:t> – x</a:t>
            </a:r>
            <a:r>
              <a:rPr lang="en-US" baseline="30000" dirty="0"/>
              <a:t>3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What to choose for the prior, P(x)?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know anything, so choose an uninformed prior, P(x) = C = 1 (integrates to 1 on [0,1])</a:t>
            </a:r>
          </a:p>
        </p:txBody>
      </p:sp>
    </p:spTree>
    <p:extLst>
      <p:ext uri="{BB962C8B-B14F-4D97-AF65-F5344CB8AC3E}">
        <p14:creationId xmlns:p14="http://schemas.microsoft.com/office/powerpoint/2010/main" val="2618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D9E6-6B6D-6941-B252-4AA9B247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toss example. Three tosses: Y = ‘HHT’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6AD7E4-F875-9345-A4E6-C654AFC0A8ED}"/>
                  </a:ext>
                </a:extLst>
              </p:cNvPr>
              <p:cNvSpPr txBox="1"/>
              <p:nvPr/>
            </p:nvSpPr>
            <p:spPr>
              <a:xfrm>
                <a:off x="1177290" y="2011680"/>
                <a:ext cx="7439024" cy="4167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P(</a:t>
                </a:r>
                <a:r>
                  <a:rPr lang="en-US" dirty="0" err="1"/>
                  <a:t>x|y</a:t>
                </a:r>
                <a:r>
                  <a:rPr lang="en-US" dirty="0"/>
                  <a:t> = ‘HHT’) = P(‘</a:t>
                </a:r>
                <a:r>
                  <a:rPr lang="en-US" dirty="0" err="1"/>
                  <a:t>HHT’|x</a:t>
                </a:r>
                <a:r>
                  <a:rPr lang="en-US" dirty="0"/>
                  <a:t>) P(x) / P(y)</a:t>
                </a:r>
              </a:p>
              <a:p>
                <a:r>
                  <a:rPr lang="en-US" dirty="0"/>
                  <a:t>	        = (x</a:t>
                </a:r>
                <a:r>
                  <a:rPr lang="en-US" baseline="30000" dirty="0"/>
                  <a:t>2</a:t>
                </a:r>
                <a:r>
                  <a:rPr lang="en-US" dirty="0"/>
                  <a:t> – x</a:t>
                </a:r>
                <a:r>
                  <a:rPr lang="en-US" baseline="30000" dirty="0"/>
                  <a:t>3</a:t>
                </a:r>
                <a:r>
                  <a:rPr lang="en-US" dirty="0"/>
                  <a:t>) / P(y)</a:t>
                </a:r>
              </a:p>
              <a:p>
                <a:endParaRPr lang="en-US" dirty="0"/>
              </a:p>
              <a:p>
                <a:r>
                  <a:rPr lang="en-US" dirty="0"/>
                  <a:t>What about P(y)? The integral over P(</a:t>
                </a:r>
                <a:r>
                  <a:rPr lang="en-US" dirty="0" err="1"/>
                  <a:t>x|y</a:t>
                </a:r>
                <a:r>
                  <a:rPr lang="en-US" dirty="0"/>
                  <a:t> = ‘HHT’)  = 1, so use that to get P(y):</a:t>
                </a:r>
              </a:p>
              <a:p>
                <a:endParaRPr lang="en-US" dirty="0"/>
              </a:p>
              <a:p>
                <a:r>
                  <a:rPr lang="en-US" dirty="0"/>
                  <a:t>P(y)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3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dx = [1/3 x</a:t>
                </a:r>
                <a:r>
                  <a:rPr lang="en-US" baseline="30000" dirty="0"/>
                  <a:t>3</a:t>
                </a:r>
                <a:r>
                  <a:rPr lang="en-US" dirty="0"/>
                  <a:t> – ¼ x</a:t>
                </a:r>
                <a:r>
                  <a:rPr lang="en-US" baseline="30000" dirty="0"/>
                  <a:t>4</a:t>
                </a:r>
                <a:r>
                  <a:rPr lang="en-US" dirty="0"/>
                  <a:t>] evaluated over [0,1]</a:t>
                </a:r>
              </a:p>
              <a:p>
                <a:r>
                  <a:rPr lang="en-US" dirty="0"/>
                  <a:t>		 = 1/12</a:t>
                </a:r>
              </a:p>
              <a:p>
                <a:endParaRPr lang="en-US" dirty="0"/>
              </a:p>
              <a:p>
                <a:r>
                  <a:rPr lang="en-US" dirty="0"/>
                  <a:t>P(</a:t>
                </a:r>
                <a:r>
                  <a:rPr lang="en-US" dirty="0" err="1"/>
                  <a:t>x|y</a:t>
                </a:r>
                <a:r>
                  <a:rPr lang="en-US" dirty="0"/>
                  <a:t> = ‘HHT’) = 12 (x</a:t>
                </a:r>
                <a:r>
                  <a:rPr lang="en-US" baseline="30000" dirty="0"/>
                  <a:t>2</a:t>
                </a:r>
                <a:r>
                  <a:rPr lang="en-US" dirty="0"/>
                  <a:t> – x</a:t>
                </a:r>
                <a:r>
                  <a:rPr lang="en-US" baseline="30000" dirty="0"/>
                  <a:t>3</a:t>
                </a:r>
                <a:r>
                  <a:rPr lang="en-US" dirty="0"/>
                  <a:t>) </a:t>
                </a:r>
              </a:p>
              <a:p>
                <a:endParaRPr lang="en-US" dirty="0"/>
              </a:p>
              <a:p>
                <a:r>
                  <a:rPr lang="en-US" dirty="0"/>
                  <a:t>Expected value: E(P(</a:t>
                </a:r>
                <a:r>
                  <a:rPr lang="en-US" dirty="0" err="1"/>
                  <a:t>x|y</a:t>
                </a:r>
                <a:r>
                  <a:rPr lang="en-US" dirty="0"/>
                  <a:t> = ‘HHT’) 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12 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dirty="0"/>
                          <m:t> – </m:t>
                        </m:r>
                        <m:r>
                          <m:rPr>
                            <m:nor/>
                          </m:rPr>
                          <a:rPr lang="en-US" dirty="0"/>
                          <m:t>x</m:t>
                        </m:r>
                        <m:r>
                          <m:rPr>
                            <m:nor/>
                          </m:rPr>
                          <a:rPr lang="en-US" baseline="30000" dirty="0"/>
                          <m:t>3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x dx = </a:t>
                </a:r>
                <a:r>
                  <a:rPr lang="en-US" b="1" dirty="0"/>
                  <a:t>3/5</a:t>
                </a:r>
              </a:p>
              <a:p>
                <a:endParaRPr lang="en-US" dirty="0"/>
              </a:p>
              <a:p>
                <a:r>
                  <a:rPr lang="en-US" b="1" dirty="0"/>
                  <a:t>Frequentist says P(x) = 2/3.  Bayesian says P(x) = 3/5!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6AD7E4-F875-9345-A4E6-C654AFC0A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290" y="2011680"/>
                <a:ext cx="7439024" cy="4167551"/>
              </a:xfrm>
              <a:prstGeom prst="rect">
                <a:avLst/>
              </a:prstGeom>
              <a:blipFill>
                <a:blip r:embed="rId2"/>
                <a:stretch>
                  <a:fillRect l="-681" t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1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76E3-B3D9-C142-9F72-4808BCC4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toss example. Three tosses: Y = ‘HHT’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5F8548-AC77-2B4F-8BCF-3EE1B88754BB}"/>
                  </a:ext>
                </a:extLst>
              </p:cNvPr>
              <p:cNvSpPr txBox="1"/>
              <p:nvPr/>
            </p:nvSpPr>
            <p:spPr>
              <a:xfrm>
                <a:off x="925830" y="2000250"/>
                <a:ext cx="7225952" cy="3261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if, instead of the expected value, we ask for the maximum likelihood?</a:t>
                </a:r>
              </a:p>
              <a:p>
                <a:endParaRPr lang="en-US" dirty="0"/>
              </a:p>
              <a:p>
                <a:r>
                  <a:rPr lang="en-US" dirty="0"/>
                  <a:t>I.e., where is the largest probability density?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dirty="0"/>
                  <a:t> P(</a:t>
                </a:r>
                <a:r>
                  <a:rPr lang="en-US" dirty="0" err="1"/>
                  <a:t>x|y</a:t>
                </a:r>
                <a:r>
                  <a:rPr lang="en-US" dirty="0"/>
                  <a:t> = ‘HHT’)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m:rPr>
                        <m:nor/>
                      </m:rPr>
                      <a:rPr lang="en-US" dirty="0"/>
                      <m:t>12 (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baseline="30000" dirty="0"/>
                      <m:t>2</m:t>
                    </m:r>
                    <m:r>
                      <m:rPr>
                        <m:nor/>
                      </m:rPr>
                      <a:rPr lang="en-US" dirty="0"/>
                      <m:t> – </m:t>
                    </m:r>
                    <m:r>
                      <m:rPr>
                        <m:nor/>
                      </m:rPr>
                      <a:rPr lang="en-US" dirty="0"/>
                      <m:t>x</m:t>
                    </m:r>
                    <m:r>
                      <m:rPr>
                        <m:nor/>
                      </m:rPr>
                      <a:rPr lang="en-US" baseline="30000" dirty="0"/>
                      <m:t>3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= 12 (2x – 3x</a:t>
                </a:r>
                <a:r>
                  <a:rPr lang="en-US" baseline="30000" dirty="0"/>
                  <a:t>2</a:t>
                </a:r>
                <a:r>
                  <a:rPr lang="en-US" dirty="0"/>
                  <a:t>) = 0.   solve for x…</a:t>
                </a:r>
              </a:p>
              <a:p>
                <a:endParaRPr lang="en-US" dirty="0"/>
              </a:p>
              <a:p>
                <a:r>
                  <a:rPr lang="en-US" dirty="0"/>
                  <a:t>	</a:t>
                </a:r>
                <a:r>
                  <a:rPr lang="en-US" dirty="0">
                    <a:sym typeface="Wingdings" pitchFamily="2" charset="2"/>
                  </a:rPr>
                  <a:t> x = 2/3 (!)</a:t>
                </a:r>
              </a:p>
              <a:p>
                <a:endParaRPr lang="en-US" dirty="0">
                  <a:sym typeface="Wingdings" pitchFamily="2" charset="2"/>
                </a:endParaRPr>
              </a:p>
              <a:p>
                <a:r>
                  <a:rPr lang="en-US" dirty="0"/>
                  <a:t>Same as frequentist.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5F8548-AC77-2B4F-8BCF-3EE1B8875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" y="2000250"/>
                <a:ext cx="7225952" cy="3261277"/>
              </a:xfrm>
              <a:prstGeom prst="rect">
                <a:avLst/>
              </a:prstGeom>
              <a:blipFill>
                <a:blip r:embed="rId2"/>
                <a:stretch>
                  <a:fillRect l="-702" t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56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DCDEA-7AD0-5542-8DA4-77BF151B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coin toss for sequential </a:t>
            </a:r>
            <a:r>
              <a:rPr lang="en-US" dirty="0" err="1"/>
              <a:t>obs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AEEC4-3A11-4449-8A52-4DAF4D7D8036}"/>
              </a:ext>
            </a:extLst>
          </p:cNvPr>
          <p:cNvSpPr txBox="1"/>
          <p:nvPr/>
        </p:nvSpPr>
        <p:spPr>
          <a:xfrm>
            <a:off x="1028700" y="1690688"/>
            <a:ext cx="927389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observations are independent, we can write</a:t>
            </a:r>
          </a:p>
          <a:p>
            <a:endParaRPr lang="en-US" dirty="0"/>
          </a:p>
          <a:p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 = ‘HHT’) = P(</a:t>
            </a:r>
            <a:r>
              <a:rPr lang="en-US" dirty="0" err="1"/>
              <a:t>x|’H</a:t>
            </a:r>
            <a:r>
              <a:rPr lang="en-US" dirty="0"/>
              <a:t>’) P(</a:t>
            </a:r>
            <a:r>
              <a:rPr lang="en-US" dirty="0" err="1"/>
              <a:t>x|’H</a:t>
            </a:r>
            <a:r>
              <a:rPr lang="en-US" dirty="0"/>
              <a:t>’) P(</a:t>
            </a:r>
            <a:r>
              <a:rPr lang="en-US" dirty="0" err="1"/>
              <a:t>x’T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/>
              <a:t>So we can update P(</a:t>
            </a:r>
            <a:r>
              <a:rPr lang="en-US" dirty="0" err="1"/>
              <a:t>x|y</a:t>
            </a:r>
            <a:r>
              <a:rPr lang="en-US" dirty="0"/>
              <a:t>) one observation at a time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 = ‘H’)   with prior P(x) = 1</a:t>
            </a:r>
          </a:p>
          <a:p>
            <a:pPr>
              <a:lnSpc>
                <a:spcPct val="150000"/>
              </a:lnSpc>
            </a:pPr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 = ‘H’) with prior P(</a:t>
            </a:r>
            <a:r>
              <a:rPr lang="en-US" dirty="0" err="1"/>
              <a:t>x|y</a:t>
            </a:r>
            <a:r>
              <a:rPr lang="en-US" dirty="0"/>
              <a:t> = ‘H’)</a:t>
            </a:r>
          </a:p>
          <a:p>
            <a:pPr>
              <a:lnSpc>
                <a:spcPct val="150000"/>
              </a:lnSpc>
            </a:pPr>
            <a:r>
              <a:rPr lang="en-US" dirty="0"/>
              <a:t>P(</a:t>
            </a:r>
            <a:r>
              <a:rPr lang="en-US" dirty="0" err="1"/>
              <a:t>X|y</a:t>
            </a:r>
            <a:r>
              <a:rPr lang="en-US" dirty="0"/>
              <a:t> = ‘T’) with prior P(</a:t>
            </a:r>
            <a:r>
              <a:rPr lang="en-US" dirty="0" err="1"/>
              <a:t>x|y</a:t>
            </a:r>
            <a:r>
              <a:rPr lang="en-US" dirty="0"/>
              <a:t> = ‘HH’)</a:t>
            </a:r>
          </a:p>
          <a:p>
            <a:endParaRPr lang="en-US" dirty="0"/>
          </a:p>
          <a:p>
            <a:r>
              <a:rPr lang="en-US" dirty="0"/>
              <a:t>Gives the same answer for P(</a:t>
            </a:r>
            <a:r>
              <a:rPr lang="en-US" dirty="0" err="1"/>
              <a:t>x|y</a:t>
            </a:r>
            <a:r>
              <a:rPr lang="en-US" dirty="0"/>
              <a:t> = ‘HHT’) </a:t>
            </a:r>
          </a:p>
          <a:p>
            <a:endParaRPr lang="en-US" dirty="0"/>
          </a:p>
          <a:p>
            <a:r>
              <a:rPr lang="en-US" dirty="0"/>
              <a:t>This notion of breaking the problem along lines of independence will come up several times</a:t>
            </a:r>
          </a:p>
          <a:p>
            <a:endParaRPr lang="en-US" dirty="0"/>
          </a:p>
          <a:p>
            <a:r>
              <a:rPr lang="en-US" dirty="0"/>
              <a:t>Go to </a:t>
            </a:r>
            <a:r>
              <a:rPr lang="en-US" dirty="0" err="1"/>
              <a:t>Jupyter</a:t>
            </a:r>
            <a:r>
              <a:rPr lang="en-US"/>
              <a:t> notebook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5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784</Words>
  <Application>Microsoft Macintosh PowerPoint</Application>
  <PresentationFormat>Widescreen</PresentationFormat>
  <Paragraphs>79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Bayes Rule</vt:lpstr>
      <vt:lpstr>Bayes Rule and Data Assimilation</vt:lpstr>
      <vt:lpstr>Example: coin toss with an unknown coin</vt:lpstr>
      <vt:lpstr>Coin toss example. Three tosses: Y = ‘HHT’</vt:lpstr>
      <vt:lpstr>Coin toss example. Three tosses: Y = ‘HHT’</vt:lpstr>
      <vt:lpstr>Coin toss example. Three tosses: Y = ‘HHT’</vt:lpstr>
      <vt:lpstr>Revisit the coin toss for sequential 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Gregory J. Hakim</dc:creator>
  <cp:lastModifiedBy>Gregory J. Hakim</cp:lastModifiedBy>
  <cp:revision>3</cp:revision>
  <dcterms:created xsi:type="dcterms:W3CDTF">2023-07-14T00:42:38Z</dcterms:created>
  <dcterms:modified xsi:type="dcterms:W3CDTF">2023-07-14T00:49:59Z</dcterms:modified>
</cp:coreProperties>
</file>