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62" r:id="rId3"/>
  </p:sldMasterIdLst>
  <p:notesMasterIdLst>
    <p:notesMasterId r:id="rId34"/>
  </p:notesMasterIdLst>
  <p:sldIdLst>
    <p:sldId id="344" r:id="rId4"/>
    <p:sldId id="345" r:id="rId5"/>
    <p:sldId id="343" r:id="rId6"/>
    <p:sldId id="342" r:id="rId7"/>
    <p:sldId id="263" r:id="rId8"/>
    <p:sldId id="271" r:id="rId9"/>
    <p:sldId id="258" r:id="rId10"/>
    <p:sldId id="269" r:id="rId11"/>
    <p:sldId id="270" r:id="rId12"/>
    <p:sldId id="261" r:id="rId13"/>
    <p:sldId id="265" r:id="rId14"/>
    <p:sldId id="264" r:id="rId15"/>
    <p:sldId id="266" r:id="rId16"/>
    <p:sldId id="272" r:id="rId17"/>
    <p:sldId id="276" r:id="rId18"/>
    <p:sldId id="273" r:id="rId19"/>
    <p:sldId id="262" r:id="rId20"/>
    <p:sldId id="274" r:id="rId21"/>
    <p:sldId id="277" r:id="rId22"/>
    <p:sldId id="339" r:id="rId23"/>
    <p:sldId id="338" r:id="rId24"/>
    <p:sldId id="293" r:id="rId25"/>
    <p:sldId id="287" r:id="rId26"/>
    <p:sldId id="288" r:id="rId27"/>
    <p:sldId id="289" r:id="rId28"/>
    <p:sldId id="290" r:id="rId29"/>
    <p:sldId id="297" r:id="rId30"/>
    <p:sldId id="284" r:id="rId31"/>
    <p:sldId id="286" r:id="rId32"/>
    <p:sldId id="341"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37"/>
  </p:normalViewPr>
  <p:slideViewPr>
    <p:cSldViewPr snapToGrid="0" snapToObjects="1">
      <p:cViewPr varScale="1">
        <p:scale>
          <a:sx n="103" d="100"/>
          <a:sy n="103" d="100"/>
        </p:scale>
        <p:origin x="1344" y="184"/>
      </p:cViewPr>
      <p:guideLst>
        <p:guide orient="horz" pos="2160"/>
        <p:guide pos="2880"/>
      </p:guideLst>
    </p:cSldViewPr>
  </p:slideViewPr>
  <p:notesTextViewPr>
    <p:cViewPr>
      <p:scale>
        <a:sx n="100" d="100"/>
        <a:sy n="100" d="100"/>
      </p:scale>
      <p:origin x="0" y="0"/>
    </p:cViewPr>
  </p:notesTextViewPr>
  <p:sorterViewPr>
    <p:cViewPr varScale="1">
      <p:scale>
        <a:sx n="51" d="100"/>
        <a:sy n="51" d="100"/>
      </p:scale>
      <p:origin x="0" y="993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CCAE80-15F6-DD4B-8D1D-B021AA599F23}" type="datetimeFigureOut">
              <a:rPr lang="en-US"/>
              <a:pPr/>
              <a:t>11/15/23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DD98FC-4286-4A49-B560-3CB555AE07C2}" type="slidenum">
              <a:rPr/>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CAF442-A0C3-BD45-B07C-0F706D972FA7}" type="slidenum">
              <a:rPr lang="en-US"/>
              <a:pPr/>
              <a:t>20</a:t>
            </a:fld>
            <a:endParaRPr lang="en-US"/>
          </a:p>
        </p:txBody>
      </p:sp>
      <p:sp>
        <p:nvSpPr>
          <p:cNvPr id="30925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092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2A1C66-91FD-0B4A-ACC0-2AB18DDCB3D3}" type="slidenum">
              <a:rPr lang="en-US"/>
              <a:pPr/>
              <a:t>21</a:t>
            </a:fld>
            <a:endParaRPr lang="en-US"/>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A3CE84-4169-6C4B-A19C-23BE5E29E383}" type="slidenum">
              <a:rPr lang="en-US">
                <a:solidFill>
                  <a:prstClr val="black"/>
                </a:solidFill>
              </a:rPr>
              <a:pPr/>
              <a:t>22</a:t>
            </a:fld>
            <a:endParaRPr lang="en-US">
              <a:solidFill>
                <a:prstClr val="black"/>
              </a:solidFill>
            </a:endParaRPr>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2A5187-17CF-6943-AFCD-FB3A03EEFA7D}" type="slidenum">
              <a:rPr lang="en-US">
                <a:solidFill>
                  <a:prstClr val="black"/>
                </a:solidFill>
              </a:rPr>
              <a:pPr/>
              <a:t>23</a:t>
            </a:fld>
            <a:endParaRPr lang="en-US">
              <a:solidFill>
                <a:prstClr val="black"/>
              </a:solidFill>
            </a:endParaRPr>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542BA4-F489-464B-BC35-E8F00861887F}" type="slidenum">
              <a:rPr lang="en-US">
                <a:solidFill>
                  <a:prstClr val="black"/>
                </a:solidFill>
              </a:rPr>
              <a:pPr/>
              <a:t>24</a:t>
            </a:fld>
            <a:endParaRPr lang="en-US">
              <a:solidFill>
                <a:prstClr val="black"/>
              </a:solidFill>
            </a:endParaRPr>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A0B2B2-A086-574A-AE72-62AABAEFC041}" type="slidenum">
              <a:rPr lang="en-US">
                <a:solidFill>
                  <a:prstClr val="black"/>
                </a:solidFill>
              </a:rPr>
              <a:pPr/>
              <a:t>25</a:t>
            </a:fld>
            <a:endParaRPr lang="en-US">
              <a:solidFill>
                <a:prstClr val="black"/>
              </a:solidFill>
            </a:endParaRPr>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94A369-122B-DE4E-9069-ADD78B9D279F}" type="slidenum">
              <a:rPr lang="en-US">
                <a:solidFill>
                  <a:prstClr val="black"/>
                </a:solidFill>
              </a:rPr>
              <a:pPr/>
              <a:t>26</a:t>
            </a:fld>
            <a:endParaRPr lang="en-US">
              <a:solidFill>
                <a:prstClr val="black"/>
              </a:solidFill>
            </a:endParaRPr>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972F6E-5506-8347-BF53-24C16760D0AA}" type="slidenum">
              <a:rPr lang="en-US">
                <a:solidFill>
                  <a:prstClr val="black"/>
                </a:solidFill>
              </a:rPr>
              <a:pPr/>
              <a:t>27</a:t>
            </a:fld>
            <a:endParaRPr lang="en-US">
              <a:solidFill>
                <a:prstClr val="black"/>
              </a:solidFill>
            </a:endParaRPr>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DB681EDD-13CE-FC48-9664-8F41D5379257}" type="slidenum">
              <a:rPr lang="en-US">
                <a:latin typeface="Arial" pitchFamily="-109" charset="0"/>
                <a:ea typeface="ＭＳ Ｐゴシック" pitchFamily="-109" charset="-128"/>
                <a:cs typeface="ＭＳ Ｐゴシック" pitchFamily="-109" charset="-128"/>
              </a:rPr>
              <a:pPr/>
              <a:t>30</a:t>
            </a:fld>
            <a:endParaRPr lang="en-US">
              <a:latin typeface="Arial" pitchFamily="-109" charset="0"/>
              <a:ea typeface="ＭＳ Ｐゴシック" pitchFamily="-109" charset="-128"/>
              <a:cs typeface="ＭＳ Ｐゴシック" pitchFamily="-109" charset="-128"/>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r>
              <a:rPr lang="en-US">
                <a:latin typeface="Arial" pitchFamily="-109" charset="0"/>
                <a:ea typeface="ＭＳ Ｐゴシック" pitchFamily="-109" charset="-128"/>
                <a:cs typeface="ＭＳ Ｐゴシック" pitchFamily="-109" charset="-128"/>
              </a:rPr>
              <a:t>We saw that heating radiates “warm rolls” of fluid in nonrotating dynamics. </a:t>
            </a:r>
          </a:p>
          <a:p>
            <a:pPr eaLnBrk="1" hangingPunct="1"/>
            <a:endParaRPr lang="en-US">
              <a:latin typeface="Arial" pitchFamily="-109" charset="0"/>
              <a:ea typeface="ＭＳ Ｐゴシック" pitchFamily="-109" charset="-128"/>
              <a:cs typeface="ＭＳ Ｐゴシック" pitchFamily="-109" charset="-128"/>
            </a:endParaRPr>
          </a:p>
          <a:p>
            <a:pPr eaLnBrk="1" hangingPunct="1"/>
            <a:r>
              <a:rPr lang="en-US">
                <a:latin typeface="Arial" pitchFamily="-109" charset="0"/>
                <a:ea typeface="ＭＳ Ｐゴシック" pitchFamily="-109" charset="-128"/>
                <a:cs typeface="ＭＳ Ｐゴシック" pitchFamily="-109" charset="-128"/>
              </a:rPr>
              <a:t>Well, with f, the warmth gets trapped exponentially near the heated regionby geostrophic balance. All that’s left of the radiating waves is little sub-Rossby scale IGWs that don’t make a lasting vertical displacement of isentropes, just transient.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C000CD9-D006-7B45-ABE6-3A5E5EF71801}" type="datetimeFigureOut">
              <a:rPr lang="en-US"/>
              <a:pPr/>
              <a:t>11/15/23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F8817-54D4-DB4B-98B0-B16244FBD1A3}" type="slidenum">
              <a: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000CD9-D006-7B45-ABE6-3A5E5EF71801}" type="datetimeFigureOut">
              <a:rPr lang="en-US"/>
              <a:pPr/>
              <a:t>11/15/23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F8817-54D4-DB4B-98B0-B16244FBD1A3}" type="slidenum">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000CD9-D006-7B45-ABE6-3A5E5EF71801}" type="datetimeFigureOut">
              <a:rPr lang="en-US"/>
              <a:pPr/>
              <a:t>11/15/23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F8817-54D4-DB4B-98B0-B16244FBD1A3}" type="slidenum">
              <a: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E8D0F070-97D2-0144-BA13-1B0C5EA59F9A}" type="slidenum">
              <a:rPr lang="en-US">
                <a:solidFill>
                  <a:srgbClr val="FFFFFF"/>
                </a:solidFill>
              </a:rPr>
              <a:pPr/>
              <a:t>‹#›</a:t>
            </a:fld>
            <a:endParaRPr lang="en-US">
              <a:solidFill>
                <a:srgbClr val="FFFFFF"/>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78A89266-CC2C-1C4C-BC0D-BA6B9CA5CF0B}"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E8D0F070-97D2-0144-BA13-1B0C5EA59F9A}" type="slidenum">
              <a:rPr lang="en-US">
                <a:solidFill>
                  <a:srgbClr val="FFFFFF"/>
                </a:solidFill>
              </a:rPr>
              <a:pPr/>
              <a:t>‹#›</a:t>
            </a:fld>
            <a:endParaRPr lang="en-US">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000CD9-D006-7B45-ABE6-3A5E5EF71801}" type="datetimeFigureOut">
              <a:rPr lang="en-US"/>
              <a:pPr/>
              <a:t>11/15/23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F8817-54D4-DB4B-98B0-B16244FBD1A3}" type="slidenum">
              <a: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000CD9-D006-7B45-ABE6-3A5E5EF71801}" type="datetimeFigureOut">
              <a:rPr lang="en-US"/>
              <a:pPr/>
              <a:t>11/15/23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F8817-54D4-DB4B-98B0-B16244FBD1A3}" type="slidenum">
              <a: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C000CD9-D006-7B45-ABE6-3A5E5EF71801}" type="datetimeFigureOut">
              <a:rPr lang="en-US"/>
              <a:pPr/>
              <a:t>11/15/23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AF8817-54D4-DB4B-98B0-B16244FBD1A3}" type="slidenum">
              <a: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C000CD9-D006-7B45-ABE6-3A5E5EF71801}" type="datetimeFigureOut">
              <a:rPr lang="en-US"/>
              <a:pPr/>
              <a:t>11/15/23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AF8817-54D4-DB4B-98B0-B16244FBD1A3}" type="slidenum">
              <a: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C000CD9-D006-7B45-ABE6-3A5E5EF71801}" type="datetimeFigureOut">
              <a:rPr lang="en-US"/>
              <a:pPr/>
              <a:t>11/15/23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AF8817-54D4-DB4B-98B0-B16244FBD1A3}" type="slidenum">
              <a: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000CD9-D006-7B45-ABE6-3A5E5EF71801}" type="datetimeFigureOut">
              <a:rPr lang="en-US"/>
              <a:pPr/>
              <a:t>11/15/23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AF8817-54D4-DB4B-98B0-B16244FBD1A3}" type="slidenum">
              <a: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000CD9-D006-7B45-ABE6-3A5E5EF71801}" type="datetimeFigureOut">
              <a:rPr lang="en-US"/>
              <a:pPr/>
              <a:t>11/15/23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AF8817-54D4-DB4B-98B0-B16244FBD1A3}" type="slidenum">
              <a: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000CD9-D006-7B45-ABE6-3A5E5EF71801}" type="datetimeFigureOut">
              <a:rPr lang="en-US"/>
              <a:pPr/>
              <a:t>11/15/23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AF8817-54D4-DB4B-98B0-B16244FBD1A3}" type="slidenum">
              <a: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000CD9-D006-7B45-ABE6-3A5E5EF71801}" type="datetimeFigureOut">
              <a:rPr lang="en-US"/>
              <a:pPr/>
              <a:t>11/15/23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AF8817-54D4-DB4B-98B0-B16244FBD1A3}" type="slidenum">
              <a: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0179"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0180"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cs typeface="+mn-cs"/>
              </a:defRPr>
            </a:lvl1pPr>
          </a:lstStyle>
          <a:p>
            <a:pPr defTabSz="914400" eaLnBrk="0" fontAlgn="base" hangingPunct="0">
              <a:spcBef>
                <a:spcPct val="0"/>
              </a:spcBef>
              <a:spcAft>
                <a:spcPct val="0"/>
              </a:spcAft>
            </a:pPr>
            <a:endParaRPr lang="en-US">
              <a:solidFill>
                <a:srgbClr val="FFFFFF"/>
              </a:solidFill>
            </a:endParaRPr>
          </a:p>
        </p:txBody>
      </p:sp>
      <p:sp>
        <p:nvSpPr>
          <p:cNvPr id="5018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cs typeface="+mn-cs"/>
              </a:defRPr>
            </a:lvl1pPr>
          </a:lstStyle>
          <a:p>
            <a:pPr defTabSz="914400" eaLnBrk="0" fontAlgn="base" hangingPunct="0">
              <a:spcBef>
                <a:spcPct val="0"/>
              </a:spcBef>
              <a:spcAft>
                <a:spcPct val="0"/>
              </a:spcAft>
            </a:pPr>
            <a:endParaRPr lang="en-US">
              <a:solidFill>
                <a:srgbClr val="FFFFFF"/>
              </a:solidFill>
            </a:endParaRPr>
          </a:p>
        </p:txBody>
      </p:sp>
      <p:sp>
        <p:nvSpPr>
          <p:cNvPr id="50182"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mn-ea"/>
                <a:cs typeface="+mn-cs"/>
              </a:defRPr>
            </a:lvl1pPr>
          </a:lstStyle>
          <a:p>
            <a:pPr defTabSz="914400" eaLnBrk="0" fontAlgn="base" hangingPunct="0">
              <a:spcBef>
                <a:spcPct val="0"/>
              </a:spcBef>
              <a:spcAft>
                <a:spcPct val="0"/>
              </a:spcAft>
            </a:pPr>
            <a:fld id="{05D8181B-C488-E546-B8FB-D8FBB4909066}" type="slidenum">
              <a:rPr lang="en-US">
                <a:solidFill>
                  <a:srgbClr val="FFFFFF"/>
                </a:solidFill>
              </a:rPr>
              <a:pPr defTabSz="914400" eaLnBrk="0" fontAlgn="base" hangingPunct="0">
                <a:spcBef>
                  <a:spcPct val="0"/>
                </a:spcBef>
                <a:spcAft>
                  <a:spcPct val="0"/>
                </a:spcAft>
              </a:pPr>
              <a:t>‹#›</a:t>
            </a:fld>
            <a:endParaRPr lang="en-US">
              <a:solidFill>
                <a:srgbClr val="FFFFFF"/>
              </a:solidFill>
            </a:endParaRPr>
          </a:p>
        </p:txBody>
      </p:sp>
    </p:spTree>
  </p:cSld>
  <p:clrMap bg1="dk2" tx1="lt1" bg2="dk1" tx2="lt2" accent1="accent1" accent2="accent2" accent3="accent3" accent4="accent4" accent5="accent5" accent6="accent6" hlink="hlink" folHlink="folHlink"/>
  <p:sldLayoutIdLst>
    <p:sldLayoutId id="2147483661" r:id="rId1"/>
    <p:sldLayoutId id="2147483670" r:id="rId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Osaka" charset="-128"/>
          <a:cs typeface="Osaka" charset="-128"/>
        </a:defRPr>
      </a:lvl2pPr>
      <a:lvl3pPr algn="ctr" rtl="0" fontAlgn="base">
        <a:spcBef>
          <a:spcPct val="0"/>
        </a:spcBef>
        <a:spcAft>
          <a:spcPct val="0"/>
        </a:spcAft>
        <a:defRPr sz="4400">
          <a:solidFill>
            <a:schemeClr val="tx2"/>
          </a:solidFill>
          <a:latin typeface="Arial" charset="0"/>
          <a:ea typeface="Osaka" charset="-128"/>
          <a:cs typeface="Osaka" charset="-128"/>
        </a:defRPr>
      </a:lvl3pPr>
      <a:lvl4pPr algn="ctr" rtl="0" fontAlgn="base">
        <a:spcBef>
          <a:spcPct val="0"/>
        </a:spcBef>
        <a:spcAft>
          <a:spcPct val="0"/>
        </a:spcAft>
        <a:defRPr sz="4400">
          <a:solidFill>
            <a:schemeClr val="tx2"/>
          </a:solidFill>
          <a:latin typeface="Arial" charset="0"/>
          <a:ea typeface="Osaka" charset="-128"/>
          <a:cs typeface="Osaka" charset="-128"/>
        </a:defRPr>
      </a:lvl4pPr>
      <a:lvl5pPr algn="ctr" rtl="0" fontAlgn="base">
        <a:spcBef>
          <a:spcPct val="0"/>
        </a:spcBef>
        <a:spcAft>
          <a:spcPct val="0"/>
        </a:spcAft>
        <a:defRPr sz="4400">
          <a:solidFill>
            <a:schemeClr val="tx2"/>
          </a:solidFill>
          <a:latin typeface="Arial" charset="0"/>
          <a:ea typeface="Osaka" charset="-128"/>
          <a:cs typeface="Osaka" charset="-128"/>
        </a:defRPr>
      </a:lvl5pPr>
      <a:lvl6pPr marL="457200" algn="ctr" rtl="0" fontAlgn="base">
        <a:spcBef>
          <a:spcPct val="0"/>
        </a:spcBef>
        <a:spcAft>
          <a:spcPct val="0"/>
        </a:spcAft>
        <a:defRPr sz="4400">
          <a:solidFill>
            <a:schemeClr val="tx2"/>
          </a:solidFill>
          <a:latin typeface="Arial" charset="0"/>
          <a:ea typeface="Osaka" charset="-128"/>
          <a:cs typeface="Osaka" charset="-128"/>
        </a:defRPr>
      </a:lvl6pPr>
      <a:lvl7pPr marL="914400" algn="ctr" rtl="0" fontAlgn="base">
        <a:spcBef>
          <a:spcPct val="0"/>
        </a:spcBef>
        <a:spcAft>
          <a:spcPct val="0"/>
        </a:spcAft>
        <a:defRPr sz="4400">
          <a:solidFill>
            <a:schemeClr val="tx2"/>
          </a:solidFill>
          <a:latin typeface="Arial" charset="0"/>
          <a:ea typeface="Osaka" charset="-128"/>
          <a:cs typeface="Osaka" charset="-128"/>
        </a:defRPr>
      </a:lvl7pPr>
      <a:lvl8pPr marL="1371600" algn="ctr" rtl="0" fontAlgn="base">
        <a:spcBef>
          <a:spcPct val="0"/>
        </a:spcBef>
        <a:spcAft>
          <a:spcPct val="0"/>
        </a:spcAft>
        <a:defRPr sz="4400">
          <a:solidFill>
            <a:schemeClr val="tx2"/>
          </a:solidFill>
          <a:latin typeface="Arial" charset="0"/>
          <a:ea typeface="Osaka" charset="-128"/>
          <a:cs typeface="Osaka" charset="-128"/>
        </a:defRPr>
      </a:lvl8pPr>
      <a:lvl9pPr marL="1828800" algn="ctr" rtl="0" fontAlgn="base">
        <a:spcBef>
          <a:spcPct val="0"/>
        </a:spcBef>
        <a:spcAft>
          <a:spcPct val="0"/>
        </a:spcAft>
        <a:defRPr sz="4400">
          <a:solidFill>
            <a:schemeClr val="tx2"/>
          </a:solidFill>
          <a:latin typeface="Arial" charset="0"/>
          <a:ea typeface="Osaka" charset="-128"/>
          <a:cs typeface="Osaka" charset="-128"/>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cs typeface="+mn-cs"/>
        </a:defRPr>
      </a:lvl2pPr>
      <a:lvl3pPr marL="1143000" indent="-228600" algn="l" rtl="0" fontAlgn="base">
        <a:spcBef>
          <a:spcPct val="20000"/>
        </a:spcBef>
        <a:spcAft>
          <a:spcPct val="0"/>
        </a:spcAft>
        <a:buChar char="•"/>
        <a:defRPr sz="2400">
          <a:solidFill>
            <a:schemeClr val="tx1"/>
          </a:solidFill>
          <a:latin typeface="+mn-lt"/>
          <a:ea typeface="+mn-ea"/>
          <a:cs typeface="+mn-cs"/>
        </a:defRPr>
      </a:lvl3pPr>
      <a:lvl4pPr marL="1600200" indent="-228600" algn="l" rtl="0" fontAlgn="base">
        <a:spcBef>
          <a:spcPct val="20000"/>
        </a:spcBef>
        <a:spcAft>
          <a:spcPct val="0"/>
        </a:spcAft>
        <a:buChar char="–"/>
        <a:defRPr sz="2000">
          <a:solidFill>
            <a:schemeClr val="tx1"/>
          </a:solidFill>
          <a:latin typeface="+mn-lt"/>
          <a:ea typeface="+mn-ea"/>
          <a:cs typeface="+mn-cs"/>
        </a:defRPr>
      </a:lvl4pPr>
      <a:lvl5pPr marL="2057400" indent="-228600" algn="l" rtl="0" fontAlgn="base">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0179"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0180"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cs typeface="+mn-cs"/>
              </a:defRPr>
            </a:lvl1pPr>
          </a:lstStyle>
          <a:p>
            <a:pPr defTabSz="914400" eaLnBrk="0" fontAlgn="base" hangingPunct="0">
              <a:spcBef>
                <a:spcPct val="0"/>
              </a:spcBef>
              <a:spcAft>
                <a:spcPct val="0"/>
              </a:spcAft>
            </a:pPr>
            <a:endParaRPr lang="en-US">
              <a:solidFill>
                <a:srgbClr val="FFFFFF"/>
              </a:solidFill>
            </a:endParaRPr>
          </a:p>
        </p:txBody>
      </p:sp>
      <p:sp>
        <p:nvSpPr>
          <p:cNvPr id="5018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cs typeface="+mn-cs"/>
              </a:defRPr>
            </a:lvl1pPr>
          </a:lstStyle>
          <a:p>
            <a:pPr defTabSz="914400" eaLnBrk="0" fontAlgn="base" hangingPunct="0">
              <a:spcBef>
                <a:spcPct val="0"/>
              </a:spcBef>
              <a:spcAft>
                <a:spcPct val="0"/>
              </a:spcAft>
            </a:pPr>
            <a:endParaRPr lang="en-US">
              <a:solidFill>
                <a:srgbClr val="FFFFFF"/>
              </a:solidFill>
            </a:endParaRPr>
          </a:p>
        </p:txBody>
      </p:sp>
      <p:sp>
        <p:nvSpPr>
          <p:cNvPr id="50182"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mn-ea"/>
                <a:cs typeface="+mn-cs"/>
              </a:defRPr>
            </a:lvl1pPr>
          </a:lstStyle>
          <a:p>
            <a:pPr defTabSz="914400" eaLnBrk="0" fontAlgn="base" hangingPunct="0">
              <a:spcBef>
                <a:spcPct val="0"/>
              </a:spcBef>
              <a:spcAft>
                <a:spcPct val="0"/>
              </a:spcAft>
            </a:pPr>
            <a:fld id="{05D8181B-C488-E546-B8FB-D8FBB4909066}" type="slidenum">
              <a:rPr lang="en-US">
                <a:solidFill>
                  <a:srgbClr val="FFFFFF"/>
                </a:solidFill>
              </a:rPr>
              <a:pPr defTabSz="914400" eaLnBrk="0" fontAlgn="base" hangingPunct="0">
                <a:spcBef>
                  <a:spcPct val="0"/>
                </a:spcBef>
                <a:spcAft>
                  <a:spcPct val="0"/>
                </a:spcAft>
              </a:pPr>
              <a:t>‹#›</a:t>
            </a:fld>
            <a:endParaRPr lang="en-US">
              <a:solidFill>
                <a:srgbClr val="FFFFFF"/>
              </a:solidFill>
            </a:endParaRPr>
          </a:p>
        </p:txBody>
      </p:sp>
    </p:spTree>
  </p:cSld>
  <p:clrMap bg1="dk2" tx1="lt1" bg2="dk1" tx2="lt2" accent1="accent1" accent2="accent2" accent3="accent3" accent4="accent4" accent5="accent5" accent6="accent6" hlink="hlink" folHlink="folHlink"/>
  <p:sldLayoutIdLst>
    <p:sldLayoutId id="2147483663" r:id="rId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Osaka" charset="-128"/>
          <a:cs typeface="Osaka" charset="-128"/>
        </a:defRPr>
      </a:lvl2pPr>
      <a:lvl3pPr algn="ctr" rtl="0" fontAlgn="base">
        <a:spcBef>
          <a:spcPct val="0"/>
        </a:spcBef>
        <a:spcAft>
          <a:spcPct val="0"/>
        </a:spcAft>
        <a:defRPr sz="4400">
          <a:solidFill>
            <a:schemeClr val="tx2"/>
          </a:solidFill>
          <a:latin typeface="Arial" charset="0"/>
          <a:ea typeface="Osaka" charset="-128"/>
          <a:cs typeface="Osaka" charset="-128"/>
        </a:defRPr>
      </a:lvl3pPr>
      <a:lvl4pPr algn="ctr" rtl="0" fontAlgn="base">
        <a:spcBef>
          <a:spcPct val="0"/>
        </a:spcBef>
        <a:spcAft>
          <a:spcPct val="0"/>
        </a:spcAft>
        <a:defRPr sz="4400">
          <a:solidFill>
            <a:schemeClr val="tx2"/>
          </a:solidFill>
          <a:latin typeface="Arial" charset="0"/>
          <a:ea typeface="Osaka" charset="-128"/>
          <a:cs typeface="Osaka" charset="-128"/>
        </a:defRPr>
      </a:lvl4pPr>
      <a:lvl5pPr algn="ctr" rtl="0" fontAlgn="base">
        <a:spcBef>
          <a:spcPct val="0"/>
        </a:spcBef>
        <a:spcAft>
          <a:spcPct val="0"/>
        </a:spcAft>
        <a:defRPr sz="4400">
          <a:solidFill>
            <a:schemeClr val="tx2"/>
          </a:solidFill>
          <a:latin typeface="Arial" charset="0"/>
          <a:ea typeface="Osaka" charset="-128"/>
          <a:cs typeface="Osaka" charset="-128"/>
        </a:defRPr>
      </a:lvl5pPr>
      <a:lvl6pPr marL="457200" algn="ctr" rtl="0" fontAlgn="base">
        <a:spcBef>
          <a:spcPct val="0"/>
        </a:spcBef>
        <a:spcAft>
          <a:spcPct val="0"/>
        </a:spcAft>
        <a:defRPr sz="4400">
          <a:solidFill>
            <a:schemeClr val="tx2"/>
          </a:solidFill>
          <a:latin typeface="Arial" charset="0"/>
          <a:ea typeface="Osaka" charset="-128"/>
          <a:cs typeface="Osaka" charset="-128"/>
        </a:defRPr>
      </a:lvl6pPr>
      <a:lvl7pPr marL="914400" algn="ctr" rtl="0" fontAlgn="base">
        <a:spcBef>
          <a:spcPct val="0"/>
        </a:spcBef>
        <a:spcAft>
          <a:spcPct val="0"/>
        </a:spcAft>
        <a:defRPr sz="4400">
          <a:solidFill>
            <a:schemeClr val="tx2"/>
          </a:solidFill>
          <a:latin typeface="Arial" charset="0"/>
          <a:ea typeface="Osaka" charset="-128"/>
          <a:cs typeface="Osaka" charset="-128"/>
        </a:defRPr>
      </a:lvl7pPr>
      <a:lvl8pPr marL="1371600" algn="ctr" rtl="0" fontAlgn="base">
        <a:spcBef>
          <a:spcPct val="0"/>
        </a:spcBef>
        <a:spcAft>
          <a:spcPct val="0"/>
        </a:spcAft>
        <a:defRPr sz="4400">
          <a:solidFill>
            <a:schemeClr val="tx2"/>
          </a:solidFill>
          <a:latin typeface="Arial" charset="0"/>
          <a:ea typeface="Osaka" charset="-128"/>
          <a:cs typeface="Osaka" charset="-128"/>
        </a:defRPr>
      </a:lvl8pPr>
      <a:lvl9pPr marL="1828800" algn="ctr" rtl="0" fontAlgn="base">
        <a:spcBef>
          <a:spcPct val="0"/>
        </a:spcBef>
        <a:spcAft>
          <a:spcPct val="0"/>
        </a:spcAft>
        <a:defRPr sz="4400">
          <a:solidFill>
            <a:schemeClr val="tx2"/>
          </a:solidFill>
          <a:latin typeface="Arial" charset="0"/>
          <a:ea typeface="Osaka" charset="-128"/>
          <a:cs typeface="Osaka" charset="-128"/>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cs typeface="+mn-cs"/>
        </a:defRPr>
      </a:lvl2pPr>
      <a:lvl3pPr marL="1143000" indent="-228600" algn="l" rtl="0" fontAlgn="base">
        <a:spcBef>
          <a:spcPct val="20000"/>
        </a:spcBef>
        <a:spcAft>
          <a:spcPct val="0"/>
        </a:spcAft>
        <a:buChar char="•"/>
        <a:defRPr sz="2400">
          <a:solidFill>
            <a:schemeClr val="tx1"/>
          </a:solidFill>
          <a:latin typeface="+mn-lt"/>
          <a:ea typeface="+mn-ea"/>
          <a:cs typeface="+mn-cs"/>
        </a:defRPr>
      </a:lvl3pPr>
      <a:lvl4pPr marL="1600200" indent="-228600" algn="l" rtl="0" fontAlgn="base">
        <a:spcBef>
          <a:spcPct val="20000"/>
        </a:spcBef>
        <a:spcAft>
          <a:spcPct val="0"/>
        </a:spcAft>
        <a:buChar char="–"/>
        <a:defRPr sz="2000">
          <a:solidFill>
            <a:schemeClr val="tx1"/>
          </a:solidFill>
          <a:latin typeface="+mn-lt"/>
          <a:ea typeface="+mn-ea"/>
          <a:cs typeface="+mn-cs"/>
        </a:defRPr>
      </a:lvl4pPr>
      <a:lvl5pPr marL="2057400" indent="-228600" algn="l" rtl="0" fontAlgn="base">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Macintosh%20HD:Users:bem:MESOSCALE_MET_COURSE:gravity_waves2.doc!OLE_LINK4"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miami.box.com/s/diw2d1gluypougxhjy0f3qj8dra2t0ru"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8.jpe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oleObject" Target="../embeddings/oleObject2.bin"/><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2.png"/><Relationship Id="rId5" Type="http://schemas.openxmlformats.org/officeDocument/2006/relationships/oleObject" Target="../embeddings/oleObject4.bin"/><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hyperlink" Target="https://pog.mit.edu/src/810/igw_3.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oleObject" Target="Macintosh%20HD:Users:bem:MESOSCALE_MET_COURSE:gravity_waves2.doc!OLE_LINK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BC970-A0C2-0E43-E077-0DB75273A4E5}"/>
              </a:ext>
            </a:extLst>
          </p:cNvPr>
          <p:cNvSpPr>
            <a:spLocks noGrp="1"/>
          </p:cNvSpPr>
          <p:nvPr>
            <p:ph type="title"/>
          </p:nvPr>
        </p:nvSpPr>
        <p:spPr/>
        <p:txBody>
          <a:bodyPr>
            <a:normAutofit fontScale="90000"/>
          </a:bodyPr>
          <a:lstStyle/>
          <a:p>
            <a:r>
              <a:rPr lang="en-US"/>
              <a:t>The Boussinesq equations </a:t>
            </a:r>
            <a:br>
              <a:rPr lang="en-US"/>
            </a:br>
            <a:r>
              <a:rPr lang="en-US"/>
              <a:t>(compared to primitive and anelastic)</a:t>
            </a:r>
          </a:p>
        </p:txBody>
      </p:sp>
    </p:spTree>
    <p:extLst>
      <p:ext uri="{BB962C8B-B14F-4D97-AF65-F5344CB8AC3E}">
        <p14:creationId xmlns:p14="http://schemas.microsoft.com/office/powerpoint/2010/main" val="1729081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6772"/>
          </a:xfrm>
        </p:spPr>
        <p:txBody>
          <a:bodyPr>
            <a:normAutofit fontScale="90000"/>
          </a:bodyPr>
          <a:lstStyle/>
          <a:p>
            <a:r>
              <a:rPr lang="en-US"/>
              <a:t>Taylor-Goldstein eq</a:t>
            </a:r>
          </a:p>
        </p:txBody>
      </p:sp>
      <p:sp>
        <p:nvSpPr>
          <p:cNvPr id="3" name="Content Placeholder 2"/>
          <p:cNvSpPr>
            <a:spLocks noGrp="1"/>
          </p:cNvSpPr>
          <p:nvPr>
            <p:ph idx="1"/>
          </p:nvPr>
        </p:nvSpPr>
        <p:spPr>
          <a:xfrm>
            <a:off x="457200" y="686772"/>
            <a:ext cx="8229600" cy="5439391"/>
          </a:xfrm>
        </p:spPr>
        <p:txBody>
          <a:bodyPr/>
          <a:lstStyle/>
          <a:p>
            <a:r>
              <a:rPr lang="en-US"/>
              <a:t>Don’t assume wavelike in z, only in x &amp; t</a:t>
            </a:r>
          </a:p>
          <a:p>
            <a:r>
              <a:rPr lang="en-US"/>
              <a:t>Permit U(z), and </a:t>
            </a:r>
            <a:r>
              <a:rPr lang="en-US">
                <a:latin typeface="Symbol"/>
              </a:rPr>
              <a:t>r</a:t>
            </a:r>
            <a:r>
              <a:rPr lang="en-US"/>
              <a:t>(z) (Anelastic) </a:t>
            </a:r>
          </a:p>
          <a:p>
            <a:endParaRPr lang="en-US"/>
          </a:p>
          <a:p>
            <a:endParaRPr lang="en-US"/>
          </a:p>
        </p:txBody>
      </p:sp>
      <p:pic>
        <p:nvPicPr>
          <p:cNvPr id="4" name="Picture 3"/>
          <p:cNvPicPr>
            <a:picLocks noChangeAspect="1"/>
          </p:cNvPicPr>
          <p:nvPr/>
        </p:nvPicPr>
        <p:blipFill>
          <a:blip r:embed="rId2"/>
          <a:srcRect r="14939"/>
          <a:stretch>
            <a:fillRect/>
          </a:stretch>
        </p:blipFill>
        <p:spPr>
          <a:xfrm>
            <a:off x="457200" y="1977708"/>
            <a:ext cx="8069641" cy="1460500"/>
          </a:xfrm>
          <a:prstGeom prst="rect">
            <a:avLst/>
          </a:prstGeom>
        </p:spPr>
      </p:pic>
      <p:graphicFrame>
        <p:nvGraphicFramePr>
          <p:cNvPr id="18434" name="Object 2"/>
          <p:cNvGraphicFramePr>
            <a:graphicFrameLocks noChangeAspect="1"/>
          </p:cNvGraphicFramePr>
          <p:nvPr/>
        </p:nvGraphicFramePr>
        <p:xfrm>
          <a:off x="107103" y="3798079"/>
          <a:ext cx="9036897" cy="2457664"/>
        </p:xfrm>
        <a:graphic>
          <a:graphicData uri="http://schemas.openxmlformats.org/presentationml/2006/ole">
            <mc:AlternateContent xmlns:mc="http://schemas.openxmlformats.org/markup-compatibility/2006">
              <mc:Choice xmlns:v="urn:schemas-microsoft-com:vml" Requires="v">
                <p:oleObj name="Document" r:id="rId3" imgW="5486400" imgH="1231900" progId="Word.Document.12">
                  <p:link updateAutomatic="1"/>
                </p:oleObj>
              </mc:Choice>
              <mc:Fallback>
                <p:oleObj name="Document" r:id="rId3" imgW="5486400" imgH="1231900" progId="Word.Document.12">
                  <p:link updateAutomatic="1"/>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03" y="3798079"/>
                        <a:ext cx="9036897" cy="2457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6772"/>
          </a:xfrm>
        </p:spPr>
        <p:txBody>
          <a:bodyPr>
            <a:normAutofit fontScale="90000"/>
          </a:bodyPr>
          <a:lstStyle/>
          <a:p>
            <a:r>
              <a:rPr lang="en-US"/>
              <a:t>Taylor-Goldstein eq</a:t>
            </a:r>
          </a:p>
        </p:txBody>
      </p:sp>
      <p:sp>
        <p:nvSpPr>
          <p:cNvPr id="3" name="Content Placeholder 2"/>
          <p:cNvSpPr>
            <a:spLocks noGrp="1"/>
          </p:cNvSpPr>
          <p:nvPr>
            <p:ph idx="1"/>
          </p:nvPr>
        </p:nvSpPr>
        <p:spPr>
          <a:xfrm>
            <a:off x="457200" y="686772"/>
            <a:ext cx="8229600" cy="5439391"/>
          </a:xfrm>
        </p:spPr>
        <p:txBody>
          <a:bodyPr/>
          <a:lstStyle/>
          <a:p>
            <a:r>
              <a:rPr lang="en-US"/>
              <a:t>Don’t assume wavelike in z, only in x &amp; t</a:t>
            </a:r>
          </a:p>
          <a:p>
            <a:r>
              <a:rPr lang="en-US"/>
              <a:t>Permit U(z), and </a:t>
            </a:r>
            <a:r>
              <a:rPr lang="en-US">
                <a:latin typeface="Symbol"/>
              </a:rPr>
              <a:t>r</a:t>
            </a:r>
            <a:r>
              <a:rPr lang="en-US"/>
              <a:t>(z) (Anelastic) </a:t>
            </a:r>
          </a:p>
          <a:p>
            <a:endParaRPr lang="en-US"/>
          </a:p>
          <a:p>
            <a:endParaRPr lang="en-US"/>
          </a:p>
        </p:txBody>
      </p:sp>
      <p:pic>
        <p:nvPicPr>
          <p:cNvPr id="4" name="Picture 3"/>
          <p:cNvPicPr>
            <a:picLocks noChangeAspect="1"/>
          </p:cNvPicPr>
          <p:nvPr/>
        </p:nvPicPr>
        <p:blipFill>
          <a:blip r:embed="rId2"/>
          <a:srcRect r="14939"/>
          <a:stretch>
            <a:fillRect/>
          </a:stretch>
        </p:blipFill>
        <p:spPr>
          <a:xfrm>
            <a:off x="457200" y="1977708"/>
            <a:ext cx="8069641" cy="1460500"/>
          </a:xfrm>
          <a:prstGeom prst="rect">
            <a:avLst/>
          </a:prstGeom>
        </p:spPr>
      </p:pic>
      <p:pic>
        <p:nvPicPr>
          <p:cNvPr id="6" name="Picture 5"/>
          <p:cNvPicPr>
            <a:picLocks noChangeAspect="1"/>
          </p:cNvPicPr>
          <p:nvPr/>
        </p:nvPicPr>
        <p:blipFill>
          <a:blip r:embed="rId3"/>
          <a:stretch>
            <a:fillRect/>
          </a:stretch>
        </p:blipFill>
        <p:spPr>
          <a:xfrm>
            <a:off x="832186" y="4004009"/>
            <a:ext cx="8311814" cy="2853992"/>
          </a:xfrm>
          <a:prstGeom prst="rect">
            <a:avLst/>
          </a:prstGeom>
          <a:ln>
            <a:solidFill>
              <a:srgbClr val="4F81BD"/>
            </a:solidFill>
          </a:ln>
        </p:spPr>
      </p:pic>
      <p:cxnSp>
        <p:nvCxnSpPr>
          <p:cNvPr id="8" name="Straight Arrow Connector 7"/>
          <p:cNvCxnSpPr/>
          <p:nvPr/>
        </p:nvCxnSpPr>
        <p:spPr>
          <a:xfrm rot="10800000" flipV="1">
            <a:off x="4081999" y="2941458"/>
            <a:ext cx="2669497" cy="222876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Critical level, where u = c</a:t>
            </a:r>
            <a:br>
              <a:rPr lang="en-US"/>
            </a:br>
            <a:r>
              <a:rPr lang="en-US"/>
              <a:t>or intrinsic frequency </a:t>
            </a:r>
            <a:r>
              <a:rPr lang="en-US">
                <a:sym typeface="Wingdings"/>
              </a:rPr>
              <a:t> 0</a:t>
            </a:r>
            <a:endParaRPr lang="en-US"/>
          </a:p>
        </p:txBody>
      </p:sp>
      <p:sp>
        <p:nvSpPr>
          <p:cNvPr id="3" name="Content Placeholder 2"/>
          <p:cNvSpPr>
            <a:spLocks noGrp="1"/>
          </p:cNvSpPr>
          <p:nvPr>
            <p:ph idx="1"/>
          </p:nvPr>
        </p:nvSpPr>
        <p:spPr>
          <a:xfrm>
            <a:off x="139700" y="5014832"/>
            <a:ext cx="8864600" cy="1477105"/>
          </a:xfrm>
        </p:spPr>
        <p:txBody>
          <a:bodyPr>
            <a:normAutofit/>
          </a:bodyPr>
          <a:lstStyle/>
          <a:p>
            <a:r>
              <a:rPr lang="en-US"/>
              <a:t>dumps westerly momentum below critical level</a:t>
            </a:r>
          </a:p>
          <a:p>
            <a:pPr lvl="1"/>
            <a:r>
              <a:rPr lang="en-US"/>
              <a:t>think QBO (downward propagation of u)</a:t>
            </a:r>
          </a:p>
        </p:txBody>
      </p:sp>
      <p:pic>
        <p:nvPicPr>
          <p:cNvPr id="5" name="Picture 4"/>
          <p:cNvPicPr>
            <a:picLocks noChangeAspect="1"/>
          </p:cNvPicPr>
          <p:nvPr/>
        </p:nvPicPr>
        <p:blipFill>
          <a:blip r:embed="rId2"/>
          <a:stretch>
            <a:fillRect/>
          </a:stretch>
        </p:blipFill>
        <p:spPr>
          <a:xfrm>
            <a:off x="139700" y="1573133"/>
            <a:ext cx="8864600" cy="34417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464" y="4561203"/>
            <a:ext cx="3291515" cy="2086230"/>
          </a:xfrm>
        </p:spPr>
        <p:txBody>
          <a:bodyPr>
            <a:normAutofit/>
          </a:bodyPr>
          <a:lstStyle/>
          <a:p>
            <a:r>
              <a:rPr lang="en-US" sz="3200"/>
              <a:t>“overreflection”: ideal for wave trapping/ducting</a:t>
            </a:r>
          </a:p>
        </p:txBody>
      </p:sp>
      <p:pic>
        <p:nvPicPr>
          <p:cNvPr id="4" name="Picture 3"/>
          <p:cNvPicPr>
            <a:picLocks noChangeAspect="1"/>
          </p:cNvPicPr>
          <p:nvPr/>
        </p:nvPicPr>
        <p:blipFill>
          <a:blip r:embed="rId2"/>
          <a:stretch>
            <a:fillRect/>
          </a:stretch>
        </p:blipFill>
        <p:spPr>
          <a:xfrm>
            <a:off x="3213100" y="627063"/>
            <a:ext cx="5930900" cy="5499100"/>
          </a:xfrm>
          <a:prstGeom prst="rect">
            <a:avLst/>
          </a:prstGeom>
        </p:spPr>
      </p:pic>
      <p:pic>
        <p:nvPicPr>
          <p:cNvPr id="5" name="Picture 4"/>
          <p:cNvPicPr>
            <a:picLocks noChangeAspect="1"/>
          </p:cNvPicPr>
          <p:nvPr/>
        </p:nvPicPr>
        <p:blipFill>
          <a:blip r:embed="rId3"/>
          <a:stretch>
            <a:fillRect/>
          </a:stretch>
        </p:blipFill>
        <p:spPr>
          <a:xfrm>
            <a:off x="0" y="1911351"/>
            <a:ext cx="4069039" cy="208244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75511"/>
          </a:xfrm>
        </p:spPr>
        <p:txBody>
          <a:bodyPr/>
          <a:lstStyle/>
          <a:p>
            <a:r>
              <a:rPr lang="en-US"/>
              <a:t>“Importance” of gravity waves</a:t>
            </a:r>
          </a:p>
        </p:txBody>
      </p:sp>
      <p:sp>
        <p:nvSpPr>
          <p:cNvPr id="3" name="Content Placeholder 2"/>
          <p:cNvSpPr>
            <a:spLocks noGrp="1"/>
          </p:cNvSpPr>
          <p:nvPr>
            <p:ph idx="1"/>
          </p:nvPr>
        </p:nvSpPr>
        <p:spPr>
          <a:xfrm>
            <a:off x="457200" y="997763"/>
            <a:ext cx="8229600" cy="5782489"/>
          </a:xfrm>
        </p:spPr>
        <p:txBody>
          <a:bodyPr>
            <a:normAutofit/>
          </a:bodyPr>
          <a:lstStyle/>
          <a:p>
            <a:pPr marL="514350" indent="-514350">
              <a:buFont typeface="+mj-lt"/>
              <a:buAutoNum type="arabicPeriod"/>
            </a:pPr>
            <a:r>
              <a:rPr lang="en-US"/>
              <a:t>For middle atmopshere: Systematic upward  flux of zonal momentum  [u’w’]</a:t>
            </a:r>
          </a:p>
          <a:p>
            <a:pPr lvl="1"/>
            <a:r>
              <a:rPr lang="en-US"/>
              <a:t>goes as (wind amplitude) x (tilt of motions) </a:t>
            </a:r>
          </a:p>
          <a:p>
            <a:pPr lvl="2"/>
            <a:r>
              <a:rPr lang="en-US"/>
              <a:t>tilt goes with frequency (</a:t>
            </a:r>
            <a:r>
              <a:rPr lang="en-US">
                <a:latin typeface="Symbol"/>
              </a:rPr>
              <a:t>w </a:t>
            </a:r>
            <a:r>
              <a:rPr lang="en-US"/>
              <a:t>= N cos</a:t>
            </a:r>
            <a:r>
              <a:rPr lang="en-US">
                <a:latin typeface="Symbol"/>
              </a:rPr>
              <a:t>f</a:t>
            </a:r>
            <a:r>
              <a:rPr lang="en-US"/>
              <a:t>) </a:t>
            </a:r>
          </a:p>
          <a:p>
            <a:pPr lvl="3"/>
            <a:r>
              <a:rPr lang="en-US">
                <a:solidFill>
                  <a:srgbClr val="FF0000"/>
                </a:solidFill>
              </a:rPr>
              <a:t>high frequencies are highly weighted </a:t>
            </a:r>
            <a:r>
              <a:rPr lang="en-US"/>
              <a:t>in this importance metric</a:t>
            </a:r>
          </a:p>
          <a:p>
            <a:pPr lvl="1"/>
            <a:r>
              <a:rPr lang="en-US">
                <a:solidFill>
                  <a:srgbClr val="FF0000"/>
                </a:solidFill>
              </a:rPr>
              <a:t>systematic </a:t>
            </a:r>
            <a:r>
              <a:rPr lang="en-US">
                <a:solidFill>
                  <a:srgbClr val="FF0000"/>
                </a:solidFill>
                <a:sym typeface="Wingdings"/>
              </a:rPr>
              <a:t></a:t>
            </a:r>
            <a:r>
              <a:rPr lang="en-US"/>
              <a:t> E/W asymmetry</a:t>
            </a:r>
          </a:p>
          <a:p>
            <a:pPr lvl="2"/>
            <a:r>
              <a:rPr lang="en-US"/>
              <a:t>asymmetric </a:t>
            </a:r>
            <a:r>
              <a:rPr lang="en-US">
                <a:solidFill>
                  <a:srgbClr val="FF0000"/>
                </a:solidFill>
              </a:rPr>
              <a:t>sources </a:t>
            </a:r>
          </a:p>
          <a:p>
            <a:pPr lvl="3"/>
            <a:r>
              <a:rPr lang="en-US"/>
              <a:t>form drag in flow over obstacles (mtns or cloud tops) </a:t>
            </a:r>
            <a:endParaRPr lang="en-US">
              <a:solidFill>
                <a:srgbClr val="FF0000"/>
              </a:solidFill>
            </a:endParaRPr>
          </a:p>
          <a:p>
            <a:pPr lvl="2"/>
            <a:r>
              <a:rPr lang="en-US"/>
              <a:t>asymmetric </a:t>
            </a:r>
            <a:r>
              <a:rPr lang="en-US">
                <a:solidFill>
                  <a:srgbClr val="FF0000"/>
                </a:solidFill>
              </a:rPr>
              <a:t>filtering </a:t>
            </a:r>
            <a:r>
              <a:rPr lang="en-US"/>
              <a:t>on the way up (critical levels etc.)</a:t>
            </a:r>
          </a:p>
          <a:p>
            <a:pPr lvl="3"/>
            <a:r>
              <a:rPr lang="en-US"/>
              <a:t>even w/ symmetric sources, but base state flows/ shears</a:t>
            </a:r>
          </a:p>
          <a:p>
            <a:pPr lvl="1"/>
            <a:r>
              <a:rPr lang="en-US"/>
              <a:t>detectability an issue for global assessment</a:t>
            </a:r>
          </a:p>
          <a:p>
            <a:pPr lvl="2"/>
            <a:r>
              <a:rPr lang="en-US"/>
              <a:t>vertical wavelengths for satellite kernels, etc.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75511"/>
          </a:xfrm>
        </p:spPr>
        <p:txBody>
          <a:bodyPr/>
          <a:lstStyle/>
          <a:p>
            <a:r>
              <a:rPr lang="en-US"/>
              <a:t>“Importance” of gravity waves</a:t>
            </a:r>
          </a:p>
        </p:txBody>
      </p:sp>
      <p:sp>
        <p:nvSpPr>
          <p:cNvPr id="3" name="Content Placeholder 2"/>
          <p:cNvSpPr>
            <a:spLocks noGrp="1"/>
          </p:cNvSpPr>
          <p:nvPr>
            <p:ph idx="1"/>
          </p:nvPr>
        </p:nvSpPr>
        <p:spPr>
          <a:xfrm>
            <a:off x="457200" y="997763"/>
            <a:ext cx="8229600" cy="5782489"/>
          </a:xfrm>
        </p:spPr>
        <p:txBody>
          <a:bodyPr>
            <a:normAutofit/>
          </a:bodyPr>
          <a:lstStyle/>
          <a:p>
            <a:pPr marL="514350" indent="-514350">
              <a:buFont typeface="+mj-lt"/>
              <a:buAutoNum type="arabicPeriod"/>
            </a:pPr>
            <a:r>
              <a:rPr lang="en-US"/>
              <a:t>Notes: w’T’ = 0 so they don’t carry heat flux vertically </a:t>
            </a:r>
          </a:p>
          <a:p>
            <a:pPr marL="514350" indent="-514350">
              <a:buFont typeface="+mj-lt"/>
              <a:buAutoNum type="arabicPeriod"/>
            </a:pPr>
            <a:r>
              <a:rPr lang="en-US"/>
              <a:t>often viewed in terms of w field which emphasizes short wavelength and high frequency waves</a:t>
            </a:r>
          </a:p>
          <a:p>
            <a:pPr marL="514350" indent="-514350">
              <a:buFont typeface="+mj-lt"/>
              <a:buAutoNum type="arabicPeriod"/>
            </a:pPr>
            <a:r>
              <a:rPr lang="en-US"/>
              <a:t>These ideas can almost close off from view another important role for long (hydrostatic) waves: as an adjustment mechanism</a:t>
            </a:r>
          </a:p>
          <a:p>
            <a:pPr marL="914400" lvl="1" indent="-514350">
              <a:buFont typeface="+mj-lt"/>
              <a:buAutoNum type="arabicPeriod"/>
            </a:pPr>
            <a:r>
              <a:rPr lang="en-US"/>
              <a:t>carrying heat away from convection horizontally</a:t>
            </a:r>
          </a:p>
          <a:p>
            <a:pPr marL="914400" lvl="1" indent="-514350">
              <a:buFont typeface="+mj-lt"/>
              <a:buAutoNum type="arabicPeriod"/>
            </a:pPr>
            <a:r>
              <a:rPr lang="en-US"/>
              <a:t>adjusting stratification profile </a:t>
            </a:r>
          </a:p>
          <a:p>
            <a:pPr marL="1771650" lvl="3" indent="-514350">
              <a:buFont typeface="+mj-lt"/>
              <a:buAutoNum type="arabicPeriod"/>
            </a:pPr>
            <a:r>
              <a:rPr lang="en-US"/>
              <a:t>to moist adiabatic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“Importance” of gravity waves 2.</a:t>
            </a:r>
          </a:p>
        </p:txBody>
      </p:sp>
      <p:sp>
        <p:nvSpPr>
          <p:cNvPr id="3" name="Content Placeholder 2"/>
          <p:cNvSpPr>
            <a:spLocks noGrp="1"/>
          </p:cNvSpPr>
          <p:nvPr>
            <p:ph idx="1"/>
          </p:nvPr>
        </p:nvSpPr>
        <p:spPr>
          <a:xfrm>
            <a:off x="457200" y="1243964"/>
            <a:ext cx="8686800" cy="5614036"/>
          </a:xfrm>
        </p:spPr>
        <p:txBody>
          <a:bodyPr>
            <a:normAutofit/>
          </a:bodyPr>
          <a:lstStyle/>
          <a:p>
            <a:pPr marL="514350" indent="-514350">
              <a:buFont typeface="+mj-lt"/>
              <a:buAutoNum type="arabicPeriod"/>
            </a:pPr>
            <a:endParaRPr lang="en-US"/>
          </a:p>
          <a:p>
            <a:pPr marL="514350" indent="-514350">
              <a:buFont typeface="+mj-lt"/>
              <a:buAutoNum type="arabicPeriod"/>
            </a:pPr>
            <a:r>
              <a:rPr lang="en-US"/>
              <a:t>adjusting stratification: vertical displacement</a:t>
            </a:r>
          </a:p>
          <a:p>
            <a:pPr marL="914400" lvl="1" indent="-514350"/>
            <a:r>
              <a:rPr lang="en-US"/>
              <a:t>strong interactions with convection</a:t>
            </a:r>
          </a:p>
          <a:p>
            <a:pPr lvl="1"/>
            <a:r>
              <a:rPr lang="en-US"/>
              <a:t> goes as (w amplitude) x (period or duration) </a:t>
            </a:r>
          </a:p>
          <a:p>
            <a:pPr lvl="2"/>
            <a:r>
              <a:rPr lang="en-US">
                <a:solidFill>
                  <a:srgbClr val="FF0000"/>
                </a:solidFill>
              </a:rPr>
              <a:t> low frequency components especially important</a:t>
            </a:r>
          </a:p>
          <a:p>
            <a:pPr lvl="3"/>
            <a:r>
              <a:rPr lang="en-US">
                <a:solidFill>
                  <a:srgbClr val="FF0000"/>
                </a:solidFill>
              </a:rPr>
              <a:t>like from net heating events (zero frequency limit) </a:t>
            </a:r>
            <a:endParaRPr lang="en-US"/>
          </a:p>
          <a:p>
            <a:pPr lvl="1"/>
            <a:r>
              <a:rPr lang="en-US"/>
              <a:t>a whole different slice of (k,l,m,</a:t>
            </a:r>
            <a:r>
              <a:rPr lang="en-US">
                <a:latin typeface="Symbol"/>
                <a:sym typeface="Wingdings"/>
              </a:rPr>
              <a:t>w</a:t>
            </a:r>
            <a:r>
              <a:rPr lang="en-US"/>
              <a:t>) space</a:t>
            </a:r>
          </a:p>
          <a:p>
            <a:pPr lvl="2"/>
            <a:r>
              <a:rPr lang="en-US"/>
              <a:t>which is only really 3D since dispersion relation holds: </a:t>
            </a:r>
          </a:p>
        </p:txBody>
      </p:sp>
      <p:pic>
        <p:nvPicPr>
          <p:cNvPr id="4" name="Picture 3"/>
          <p:cNvPicPr>
            <a:picLocks noChangeAspect="1"/>
          </p:cNvPicPr>
          <p:nvPr/>
        </p:nvPicPr>
        <p:blipFill>
          <a:blip r:embed="rId2"/>
          <a:stretch>
            <a:fillRect/>
          </a:stretch>
        </p:blipFill>
        <p:spPr>
          <a:xfrm>
            <a:off x="5809114" y="5307143"/>
            <a:ext cx="2877686" cy="109732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US" sz="3200" dirty="0"/>
              <a:t>Internal waves in resting </a:t>
            </a:r>
            <a:r>
              <a:rPr lang="en-US" sz="3200" dirty="0" err="1"/>
              <a:t>Boussinesq</a:t>
            </a:r>
            <a:r>
              <a:rPr lang="en-US" sz="3200" dirty="0"/>
              <a:t> stratified fluid</a:t>
            </a:r>
            <a:br>
              <a:rPr lang="en-US" sz="3200" dirty="0"/>
            </a:br>
            <a:endParaRPr lang="en-US" sz="3200" dirty="0"/>
          </a:p>
        </p:txBody>
      </p:sp>
      <p:pic>
        <p:nvPicPr>
          <p:cNvPr id="5" name="Picture 4"/>
          <p:cNvPicPr>
            <a:picLocks noChangeAspect="1"/>
          </p:cNvPicPr>
          <p:nvPr/>
        </p:nvPicPr>
        <p:blipFill>
          <a:blip r:embed="rId2"/>
          <a:stretch>
            <a:fillRect/>
          </a:stretch>
        </p:blipFill>
        <p:spPr>
          <a:xfrm>
            <a:off x="6028489" y="846138"/>
            <a:ext cx="2877686" cy="1097328"/>
          </a:xfrm>
          <a:prstGeom prst="rect">
            <a:avLst/>
          </a:prstGeom>
        </p:spPr>
      </p:pic>
      <p:sp>
        <p:nvSpPr>
          <p:cNvPr id="6" name="Rectangle 5"/>
          <p:cNvSpPr/>
          <p:nvPr/>
        </p:nvSpPr>
        <p:spPr>
          <a:xfrm>
            <a:off x="695114" y="3637262"/>
            <a:ext cx="7753772" cy="2554545"/>
          </a:xfrm>
          <a:prstGeom prst="rect">
            <a:avLst/>
          </a:prstGeom>
        </p:spPr>
        <p:txBody>
          <a:bodyPr wrap="square">
            <a:spAutoFit/>
          </a:bodyPr>
          <a:lstStyle/>
          <a:p>
            <a:r>
              <a:rPr lang="en-US" sz="3200" dirty="0"/>
              <a:t>Aligning x with the wave (l=0), </a:t>
            </a:r>
          </a:p>
          <a:p>
            <a:r>
              <a:rPr lang="en-US" sz="3200" dirty="0">
                <a:solidFill>
                  <a:srgbClr val="FF0000"/>
                </a:solidFill>
              </a:rPr>
              <a:t>Hydrostatic</a:t>
            </a:r>
            <a:r>
              <a:rPr lang="en-US" sz="3200" dirty="0"/>
              <a:t>, or low frequency limit (m &gt;&gt; </a:t>
            </a:r>
            <a:r>
              <a:rPr lang="en-US" sz="3200" dirty="0" err="1"/>
              <a:t>k,l</a:t>
            </a:r>
            <a:r>
              <a:rPr lang="en-US" sz="3200" dirty="0"/>
              <a:t>)</a:t>
            </a:r>
            <a:endParaRPr lang="en-US" sz="3200" dirty="0">
              <a:latin typeface="Symbol"/>
              <a:sym typeface="Wingdings"/>
            </a:endParaRPr>
          </a:p>
          <a:p>
            <a:pPr>
              <a:buFont typeface="Wingdings" charset="2"/>
              <a:buChar char="à"/>
            </a:pPr>
            <a:r>
              <a:rPr lang="en-US" sz="3200" dirty="0">
                <a:latin typeface="Symbol"/>
                <a:sym typeface="Wingdings"/>
              </a:rPr>
              <a:t>w</a:t>
            </a:r>
            <a:r>
              <a:rPr lang="en-US" sz="3200" dirty="0">
                <a:sym typeface="Wingdings"/>
              </a:rPr>
              <a:t> = N</a:t>
            </a:r>
            <a:r>
              <a:rPr lang="en-US" sz="3200" baseline="30000" dirty="0"/>
              <a:t> </a:t>
            </a:r>
            <a:r>
              <a:rPr lang="en-US" sz="3200" dirty="0">
                <a:sym typeface="Wingdings"/>
              </a:rPr>
              <a:t>k/m</a:t>
            </a:r>
          </a:p>
          <a:p>
            <a:pPr>
              <a:buFont typeface="Wingdings" charset="2"/>
              <a:buChar char="à"/>
            </a:pPr>
            <a:r>
              <a:rPr lang="en-US" sz="3200" dirty="0">
                <a:sym typeface="Wingdings"/>
              </a:rPr>
              <a:t>c = cg = N/m = vert. wavelength/ BV period</a:t>
            </a:r>
          </a:p>
          <a:p>
            <a:pPr>
              <a:buFont typeface="Wingdings" charset="2"/>
              <a:buChar char="à"/>
            </a:pPr>
            <a:r>
              <a:rPr lang="en-US" sz="3200" dirty="0">
                <a:solidFill>
                  <a:srgbClr val="FF0000"/>
                </a:solidFill>
                <a:sym typeface="Wingdings"/>
              </a:rPr>
              <a:t>“Horizontally propagating vertical modes”</a:t>
            </a:r>
          </a:p>
        </p:txBody>
      </p:sp>
      <p:pic>
        <p:nvPicPr>
          <p:cNvPr id="7" name="Picture 6"/>
          <p:cNvPicPr>
            <a:picLocks noChangeAspect="1"/>
          </p:cNvPicPr>
          <p:nvPr/>
        </p:nvPicPr>
        <p:blipFill>
          <a:blip r:embed="rId3"/>
          <a:stretch>
            <a:fillRect/>
          </a:stretch>
        </p:blipFill>
        <p:spPr>
          <a:xfrm>
            <a:off x="297126" y="1017833"/>
            <a:ext cx="5666241" cy="241116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Low frequency (or hydrostatic) internal gravity waves: vertical modes view	</a:t>
            </a:r>
          </a:p>
        </p:txBody>
      </p:sp>
      <p:sp>
        <p:nvSpPr>
          <p:cNvPr id="3" name="Content Placeholder 2"/>
          <p:cNvSpPr>
            <a:spLocks noGrp="1"/>
          </p:cNvSpPr>
          <p:nvPr>
            <p:ph idx="1"/>
          </p:nvPr>
        </p:nvSpPr>
        <p:spPr/>
        <p:txBody>
          <a:bodyPr>
            <a:normAutofit fontScale="92500" lnSpcReduction="20000"/>
          </a:bodyPr>
          <a:lstStyle/>
          <a:p>
            <a:r>
              <a:rPr lang="en-US" dirty="0">
                <a:solidFill>
                  <a:srgbClr val="FF0000"/>
                </a:solidFill>
              </a:rPr>
              <a:t>w=0 BC </a:t>
            </a:r>
            <a:r>
              <a:rPr lang="en-US" dirty="0"/>
              <a:t>at top and bottom of stratified layer discretizes allowable vertical wavenumbers m</a:t>
            </a:r>
          </a:p>
          <a:p>
            <a:pPr lvl="1"/>
            <a:r>
              <a:rPr lang="en-US" dirty="0"/>
              <a:t>w = sin(</a:t>
            </a:r>
            <a:r>
              <a:rPr lang="en-US" dirty="0" err="1"/>
              <a:t>kz</a:t>
            </a:r>
            <a:r>
              <a:rPr lang="en-US" dirty="0"/>
              <a:t>) </a:t>
            </a:r>
          </a:p>
          <a:p>
            <a:pPr lvl="1"/>
            <a:r>
              <a:rPr lang="en-US" dirty="0"/>
              <a:t>wave numbers ½, 1, 1.5, ... of the layer</a:t>
            </a:r>
          </a:p>
          <a:p>
            <a:pPr lvl="1"/>
            <a:r>
              <a:rPr lang="en-US" dirty="0"/>
              <a:t>waveguide or duct </a:t>
            </a:r>
          </a:p>
          <a:p>
            <a:pPr lvl="1"/>
            <a:r>
              <a:rPr lang="en-US" dirty="0"/>
              <a:t>no vertical propagation, or upward + downward propagation are equal (reflections) yielding standing oscillations (vertical modes)</a:t>
            </a:r>
          </a:p>
          <a:p>
            <a:pPr lvl="1"/>
            <a:endParaRPr lang="en-US" dirty="0"/>
          </a:p>
          <a:p>
            <a:pPr lvl="1"/>
            <a:r>
              <a:rPr lang="en-US" dirty="0"/>
              <a:t>The higher you place the lid, the closer together the wavelengths permitted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Example: response to deep convective heat sources</a:t>
            </a:r>
          </a:p>
        </p:txBody>
      </p:sp>
      <p:sp>
        <p:nvSpPr>
          <p:cNvPr id="3" name="Content Placeholder 2"/>
          <p:cNvSpPr>
            <a:spLocks noGrp="1"/>
          </p:cNvSpPr>
          <p:nvPr>
            <p:ph idx="1"/>
          </p:nvPr>
        </p:nvSpPr>
        <p:spPr/>
        <p:txBody>
          <a:bodyPr>
            <a:normAutofit lnSpcReduction="10000"/>
          </a:bodyPr>
          <a:lstStyle/>
          <a:p>
            <a:r>
              <a:rPr lang="en-US" dirty="0" err="1"/>
              <a:t>Boussinesq</a:t>
            </a:r>
            <a:r>
              <a:rPr lang="en-US" dirty="0"/>
              <a:t>, hydrostatic, constant-N, nonrotating, resting basic state</a:t>
            </a:r>
          </a:p>
          <a:p>
            <a:pPr lvl="1"/>
            <a:r>
              <a:rPr lang="en-US" dirty="0">
                <a:latin typeface="Symbol"/>
                <a:sym typeface="Wingdings"/>
              </a:rPr>
              <a:t>w</a:t>
            </a:r>
            <a:r>
              <a:rPr lang="en-US" dirty="0">
                <a:sym typeface="Wingdings"/>
              </a:rPr>
              <a:t> = N</a:t>
            </a:r>
            <a:r>
              <a:rPr lang="en-US" baseline="30000" dirty="0"/>
              <a:t> </a:t>
            </a:r>
            <a:r>
              <a:rPr lang="en-US" dirty="0">
                <a:sym typeface="Wingdings"/>
              </a:rPr>
              <a:t>k/m is dispersion relation for waves</a:t>
            </a:r>
            <a:endParaRPr lang="en-US" dirty="0"/>
          </a:p>
          <a:p>
            <a:r>
              <a:rPr lang="en-US" i="1" dirty="0">
                <a:solidFill>
                  <a:srgbClr val="FF0000"/>
                </a:solidFill>
              </a:rPr>
              <a:t>Heating is forcing, confined to ‘troposphere’</a:t>
            </a:r>
          </a:p>
          <a:p>
            <a:pPr lvl="1"/>
            <a:r>
              <a:rPr lang="en-US" dirty="0"/>
              <a:t>lower portion of deep stratified fluid under lid</a:t>
            </a:r>
          </a:p>
          <a:p>
            <a:r>
              <a:rPr lang="en-US" dirty="0">
                <a:solidFill>
                  <a:srgbClr val="FF0000"/>
                </a:solidFill>
              </a:rPr>
              <a:t>Heating turns on at t=0 and then maintained </a:t>
            </a:r>
          </a:p>
          <a:p>
            <a:r>
              <a:rPr lang="en-US" dirty="0">
                <a:solidFill>
                  <a:srgbClr val="FF0000"/>
                </a:solidFill>
              </a:rPr>
              <a:t>2 modes of tropospheric layer</a:t>
            </a:r>
          </a:p>
          <a:p>
            <a:pPr lvl="1"/>
            <a:r>
              <a:rPr lang="en-US" dirty="0">
                <a:solidFill>
                  <a:srgbClr val="FF0000"/>
                </a:solidFill>
              </a:rPr>
              <a:t>convective (sin(z) all positive)</a:t>
            </a:r>
          </a:p>
          <a:p>
            <a:pPr lvl="1"/>
            <a:r>
              <a:rPr lang="en-US" dirty="0">
                <a:solidFill>
                  <a:srgbClr val="FF0000"/>
                </a:solidFill>
              </a:rPr>
              <a:t>stratiform (sin(2z) vertical dipole)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FE8A4-EAC3-0953-B9CB-9AB39A0D92A7}"/>
              </a:ext>
            </a:extLst>
          </p:cNvPr>
          <p:cNvSpPr>
            <a:spLocks noGrp="1"/>
          </p:cNvSpPr>
          <p:nvPr>
            <p:ph type="title"/>
          </p:nvPr>
        </p:nvSpPr>
        <p:spPr/>
        <p:txBody>
          <a:bodyPr/>
          <a:lstStyle/>
          <a:p>
            <a:r>
              <a:rPr lang="en-US"/>
              <a:t>This ppt a shorter version of </a:t>
            </a:r>
          </a:p>
        </p:txBody>
      </p:sp>
      <p:sp>
        <p:nvSpPr>
          <p:cNvPr id="3" name="Content Placeholder 2">
            <a:extLst>
              <a:ext uri="{FF2B5EF4-FFF2-40B4-BE49-F238E27FC236}">
                <a16:creationId xmlns:a16="http://schemas.microsoft.com/office/drawing/2014/main" id="{151B7234-C972-9C8B-82E4-B899C3A62B05}"/>
              </a:ext>
            </a:extLst>
          </p:cNvPr>
          <p:cNvSpPr>
            <a:spLocks noGrp="1"/>
          </p:cNvSpPr>
          <p:nvPr>
            <p:ph idx="1"/>
          </p:nvPr>
        </p:nvSpPr>
        <p:spPr/>
        <p:txBody>
          <a:bodyPr/>
          <a:lstStyle/>
          <a:p>
            <a:r>
              <a:rPr lang="en-US">
                <a:hlinkClick r:id="rId2"/>
              </a:rPr>
              <a:t>https://miami.box.com/s/diw2d1gluypougxhjy0f3qj8dra2t0ru</a:t>
            </a:r>
            <a:endParaRPr lang="en-US"/>
          </a:p>
          <a:p>
            <a:endParaRPr lang="en-US"/>
          </a:p>
          <a:p>
            <a:endParaRPr lang="en-US"/>
          </a:p>
        </p:txBody>
      </p:sp>
    </p:spTree>
    <p:extLst>
      <p:ext uri="{BB962C8B-B14F-4D97-AF65-F5344CB8AC3E}">
        <p14:creationId xmlns:p14="http://schemas.microsoft.com/office/powerpoint/2010/main" val="720156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a:xfrm>
            <a:off x="457200" y="152400"/>
            <a:ext cx="8229600" cy="1143000"/>
          </a:xfrm>
        </p:spPr>
        <p:txBody>
          <a:bodyPr/>
          <a:lstStyle/>
          <a:p>
            <a:r>
              <a:rPr lang="en-US"/>
              <a:t>Longer </a:t>
            </a:r>
            <a:r>
              <a:rPr lang="en-US" i="1">
                <a:solidFill>
                  <a:schemeClr val="hlink"/>
                </a:solidFill>
                <a:effectLst>
                  <a:outerShdw blurRad="38100" dist="38100" dir="2700000" algn="tl">
                    <a:srgbClr val="FFFFFF"/>
                  </a:outerShdw>
                </a:effectLst>
              </a:rPr>
              <a:t>vertical</a:t>
            </a:r>
            <a:r>
              <a:rPr lang="en-US"/>
              <a:t> wavelengths travel faster </a:t>
            </a:r>
            <a:r>
              <a:rPr lang="en-US" i="1">
                <a:solidFill>
                  <a:srgbClr val="FFFF00"/>
                </a:solidFill>
                <a:effectLst>
                  <a:outerShdw blurRad="38100" dist="38100" dir="2700000" algn="tl">
                    <a:srgbClr val="FFFFFF"/>
                  </a:outerShdw>
                </a:effectLst>
              </a:rPr>
              <a:t>horizontally</a:t>
            </a:r>
            <a:endParaRPr lang="en-US"/>
          </a:p>
        </p:txBody>
      </p:sp>
      <p:pic>
        <p:nvPicPr>
          <p:cNvPr id="308227" name="Picture 3"/>
          <p:cNvPicPr>
            <a:picLocks noGrp="1" noChangeAspect="1" noChangeArrowheads="1"/>
          </p:cNvPicPr>
          <p:nvPr>
            <p:ph sz="half" idx="1"/>
          </p:nvPr>
        </p:nvPicPr>
        <p:blipFill>
          <a:blip r:embed="rId3"/>
          <a:srcRect l="14436" t="10396" r="14436" b="25424"/>
          <a:stretch>
            <a:fillRect/>
          </a:stretch>
        </p:blipFill>
        <p:spPr>
          <a:xfrm>
            <a:off x="2357438" y="1447800"/>
            <a:ext cx="4429125" cy="5410200"/>
          </a:xfrm>
        </p:spPr>
      </p:pic>
      <p:sp>
        <p:nvSpPr>
          <p:cNvPr id="308229" name="Text Box 5"/>
          <p:cNvSpPr txBox="1">
            <a:spLocks noChangeArrowheads="1"/>
          </p:cNvSpPr>
          <p:nvPr/>
        </p:nvSpPr>
        <p:spPr bwMode="auto">
          <a:xfrm>
            <a:off x="0" y="1698625"/>
            <a:ext cx="2362200" cy="44735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t>A complex </a:t>
            </a:r>
            <a:r>
              <a:rPr lang="en-US" sz="2400">
                <a:solidFill>
                  <a:schemeClr val="hlink"/>
                </a:solidFill>
              </a:rPr>
              <a:t>convective event</a:t>
            </a:r>
            <a:r>
              <a:rPr lang="en-US" sz="2400"/>
              <a:t> in a salt-stratified tank </a:t>
            </a:r>
            <a:r>
              <a:rPr lang="en-US" sz="2400">
                <a:solidFill>
                  <a:schemeClr val="hlink"/>
                </a:solidFill>
              </a:rPr>
              <a:t>excites many vertical wavelengths</a:t>
            </a:r>
            <a:r>
              <a:rPr lang="en-US" sz="2400"/>
              <a:t> in the surrounding fluid (photo inverted to resemble a cloud). </a:t>
            </a:r>
          </a:p>
        </p:txBody>
      </p:sp>
      <p:sp>
        <p:nvSpPr>
          <p:cNvPr id="308230" name="Text Box 6"/>
          <p:cNvSpPr txBox="1">
            <a:spLocks noChangeArrowheads="1"/>
          </p:cNvSpPr>
          <p:nvPr/>
        </p:nvSpPr>
        <p:spPr bwMode="auto">
          <a:xfrm>
            <a:off x="6705600" y="1828800"/>
            <a:ext cx="2362200" cy="3378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t>Strobe-illuminated </a:t>
            </a:r>
            <a:r>
              <a:rPr lang="en-US" sz="2400">
                <a:solidFill>
                  <a:srgbClr val="FFFF00"/>
                </a:solidFill>
              </a:rPr>
              <a:t>dye lines are displaced</a:t>
            </a:r>
            <a:r>
              <a:rPr lang="en-US" sz="2400"/>
              <a:t> horizontally, initially in smooth, then </a:t>
            </a:r>
            <a:r>
              <a:rPr lang="en-US" sz="2400">
                <a:solidFill>
                  <a:srgbClr val="FFFF00"/>
                </a:solidFill>
              </a:rPr>
              <a:t>more sharply with time. </a:t>
            </a:r>
            <a:endParaRPr lang="en-US" sz="2400"/>
          </a:p>
        </p:txBody>
      </p:sp>
      <p:sp>
        <p:nvSpPr>
          <p:cNvPr id="308231" name="Text Box 7"/>
          <p:cNvSpPr txBox="1">
            <a:spLocks noChangeArrowheads="1"/>
          </p:cNvSpPr>
          <p:nvPr/>
        </p:nvSpPr>
        <p:spPr bwMode="auto">
          <a:xfrm>
            <a:off x="5480050" y="6577013"/>
            <a:ext cx="1225550" cy="274637"/>
          </a:xfrm>
          <a:prstGeom prst="rect">
            <a:avLst/>
          </a:prstGeom>
          <a:noFill/>
          <a:ln w="9525">
            <a:noFill/>
            <a:miter lim="800000"/>
            <a:headEnd/>
            <a:tailEnd/>
          </a:ln>
          <a:effectLst/>
        </p:spPr>
        <p:txBody>
          <a:bodyPr wrap="none">
            <a:prstTxWarp prst="textNoShape">
              <a:avLst/>
            </a:prstTxWarp>
            <a:spAutoFit/>
          </a:bodyPr>
          <a:lstStyle/>
          <a:p>
            <a:r>
              <a:rPr lang="en-US" sz="1200">
                <a:solidFill>
                  <a:schemeClr val="bg1"/>
                </a:solidFill>
                <a:latin typeface="Times" charset="0"/>
              </a:rPr>
              <a:t>Mapes 1993 JAS</a:t>
            </a:r>
          </a:p>
        </p:txBody>
      </p:sp>
      <p:sp>
        <p:nvSpPr>
          <p:cNvPr id="308232" name="Text Box 8"/>
          <p:cNvSpPr txBox="1">
            <a:spLocks noChangeArrowheads="1"/>
          </p:cNvSpPr>
          <p:nvPr/>
        </p:nvSpPr>
        <p:spPr bwMode="auto">
          <a:xfrm>
            <a:off x="5843588" y="1447800"/>
            <a:ext cx="896937" cy="457200"/>
          </a:xfrm>
          <a:prstGeom prst="rect">
            <a:avLst/>
          </a:prstGeom>
          <a:noFill/>
          <a:ln w="9525">
            <a:noFill/>
            <a:miter lim="800000"/>
            <a:headEnd/>
            <a:tailEnd/>
          </a:ln>
          <a:effectLst/>
        </p:spPr>
        <p:txBody>
          <a:bodyPr wrap="none">
            <a:prstTxWarp prst="textNoShape">
              <a:avLst/>
            </a:prstTxWarp>
            <a:spAutoFit/>
          </a:bodyPr>
          <a:lstStyle/>
          <a:p>
            <a:r>
              <a:rPr lang="en-US" sz="2400">
                <a:solidFill>
                  <a:srgbClr val="00FF00"/>
                </a:solidFill>
                <a:effectLst>
                  <a:outerShdw blurRad="38100" dist="38100" dir="2700000" algn="tl">
                    <a:srgbClr val="FFFFFF"/>
                  </a:outerShdw>
                </a:effectLst>
              </a:rPr>
              <a:t>early</a:t>
            </a:r>
            <a:endParaRPr lang="en-US" sz="2400">
              <a:solidFill>
                <a:schemeClr val="bg1"/>
              </a:solidFill>
              <a:effectLst>
                <a:outerShdw blurRad="38100" dist="38100" dir="2700000" algn="tl">
                  <a:srgbClr val="FFFFFF"/>
                </a:outerShdw>
              </a:effectLst>
            </a:endParaRPr>
          </a:p>
        </p:txBody>
      </p:sp>
      <p:sp>
        <p:nvSpPr>
          <p:cNvPr id="308233" name="Text Box 9"/>
          <p:cNvSpPr txBox="1">
            <a:spLocks noChangeArrowheads="1"/>
          </p:cNvSpPr>
          <p:nvPr/>
        </p:nvSpPr>
        <p:spPr bwMode="auto">
          <a:xfrm>
            <a:off x="5818188" y="5029200"/>
            <a:ext cx="738187" cy="457200"/>
          </a:xfrm>
          <a:prstGeom prst="rect">
            <a:avLst/>
          </a:prstGeom>
          <a:noFill/>
          <a:ln w="9525">
            <a:noFill/>
            <a:miter lim="800000"/>
            <a:headEnd/>
            <a:tailEnd/>
          </a:ln>
          <a:effectLst/>
        </p:spPr>
        <p:txBody>
          <a:bodyPr wrap="none">
            <a:prstTxWarp prst="textNoShape">
              <a:avLst/>
            </a:prstTxWarp>
            <a:spAutoFit/>
          </a:bodyPr>
          <a:lstStyle/>
          <a:p>
            <a:r>
              <a:rPr lang="en-US" sz="2400">
                <a:solidFill>
                  <a:srgbClr val="00FF00"/>
                </a:solidFill>
                <a:effectLst>
                  <a:outerShdw blurRad="38100" dist="38100" dir="2700000" algn="tl">
                    <a:srgbClr val="FFFFFF"/>
                  </a:outerShdw>
                </a:effectLst>
              </a:rPr>
              <a:t>late</a:t>
            </a:r>
            <a:endParaRPr lang="en-US" sz="2400">
              <a:solidFill>
                <a:schemeClr val="bg1"/>
              </a:solidFill>
              <a:effectLst>
                <a:outerShdw blurRad="38100" dist="38100" dir="2700000" algn="tl">
                  <a:srgbClr val="FFFFFF"/>
                </a:outerShdw>
              </a:effectLs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0" y="76200"/>
            <a:ext cx="9144000" cy="1143000"/>
          </a:xfrm>
        </p:spPr>
        <p:txBody>
          <a:bodyPr/>
          <a:lstStyle/>
          <a:p>
            <a:r>
              <a:rPr lang="en-US" sz="4800"/>
              <a:t>Glimpses of invisible env. flow</a:t>
            </a:r>
          </a:p>
        </p:txBody>
      </p:sp>
      <p:pic>
        <p:nvPicPr>
          <p:cNvPr id="250883" name="Picture 3"/>
          <p:cNvPicPr>
            <a:picLocks noGrp="1" noChangeAspect="1" noChangeArrowheads="1"/>
          </p:cNvPicPr>
          <p:nvPr>
            <p:ph sz="half" idx="1"/>
          </p:nvPr>
        </p:nvPicPr>
        <p:blipFill>
          <a:blip r:embed="rId3"/>
          <a:srcRect l="14436" t="6779" r="14436" b="25424"/>
          <a:stretch>
            <a:fillRect/>
          </a:stretch>
        </p:blipFill>
        <p:spPr>
          <a:xfrm>
            <a:off x="26988" y="1143000"/>
            <a:ext cx="4429125" cy="5715000"/>
          </a:xfrm>
        </p:spPr>
      </p:pic>
      <p:pic>
        <p:nvPicPr>
          <p:cNvPr id="250884" name="Picture 4"/>
          <p:cNvPicPr>
            <a:picLocks noChangeAspect="1" noChangeArrowheads="1"/>
          </p:cNvPicPr>
          <p:nvPr/>
        </p:nvPicPr>
        <p:blipFill>
          <a:blip r:embed="rId4"/>
          <a:srcRect t="4584" b="32"/>
          <a:stretch>
            <a:fillRect/>
          </a:stretch>
        </p:blipFill>
        <p:spPr bwMode="auto">
          <a:xfrm flipH="1">
            <a:off x="4521200" y="1295400"/>
            <a:ext cx="4635500" cy="55626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685800" y="228600"/>
            <a:ext cx="7772400" cy="1066800"/>
          </a:xfrm>
        </p:spPr>
        <p:txBody>
          <a:bodyPr/>
          <a:lstStyle/>
          <a:p>
            <a:r>
              <a:rPr lang="en-US" sz="4000"/>
              <a:t>Solution procedure</a:t>
            </a:r>
            <a:endParaRPr lang="en-US"/>
          </a:p>
        </p:txBody>
      </p:sp>
      <p:graphicFrame>
        <p:nvGraphicFramePr>
          <p:cNvPr id="151639" name="Object 87"/>
          <p:cNvGraphicFramePr>
            <a:graphicFrameLocks noChangeAspect="1"/>
          </p:cNvGraphicFramePr>
          <p:nvPr/>
        </p:nvGraphicFramePr>
        <p:xfrm>
          <a:off x="2057400" y="5867400"/>
          <a:ext cx="5065713" cy="733425"/>
        </p:xfrm>
        <a:graphic>
          <a:graphicData uri="http://schemas.openxmlformats.org/presentationml/2006/ole">
            <mc:AlternateContent xmlns:mc="http://schemas.openxmlformats.org/markup-compatibility/2006">
              <mc:Choice xmlns:v="urn:schemas-microsoft-com:vml" Requires="v">
                <p:oleObj name="Equation" r:id="rId3" imgW="3162300" imgH="457200" progId="Equation.3">
                  <p:embed/>
                </p:oleObj>
              </mc:Choice>
              <mc:Fallback>
                <p:oleObj name="Equation" r:id="rId3" imgW="3162300" imgH="457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5867400"/>
                        <a:ext cx="5065713" cy="733425"/>
                      </a:xfrm>
                      <a:prstGeom prst="rect">
                        <a:avLst/>
                      </a:prstGeom>
                      <a:solidFill>
                        <a:schemeClr val="tx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51557" name="Text Box 5"/>
          <p:cNvSpPr txBox="1">
            <a:spLocks noChangeAspect="1" noChangeArrowheads="1"/>
          </p:cNvSpPr>
          <p:nvPr/>
        </p:nvSpPr>
        <p:spPr bwMode="auto">
          <a:xfrm>
            <a:off x="4648200" y="3048000"/>
            <a:ext cx="2438400" cy="609600"/>
          </a:xfrm>
          <a:prstGeom prst="rect">
            <a:avLst/>
          </a:prstGeom>
          <a:noFill/>
          <a:ln w="9525">
            <a:noFill/>
            <a:miter lim="800000"/>
            <a:headEnd/>
            <a:tailEnd/>
          </a:ln>
        </p:spPr>
        <p:txBody>
          <a:bodyPr>
            <a:prstTxWarp prst="textNoShape">
              <a:avLst/>
            </a:prstTxWarp>
          </a:bodyPr>
          <a:lstStyle/>
          <a:p>
            <a:pPr algn="ctr" defTabSz="914400" eaLnBrk="0" fontAlgn="base" hangingPunct="0">
              <a:spcBef>
                <a:spcPct val="0"/>
              </a:spcBef>
              <a:spcAft>
                <a:spcPct val="0"/>
              </a:spcAft>
            </a:pPr>
            <a:r>
              <a:rPr lang="en-US" sz="1600">
                <a:solidFill>
                  <a:srgbClr val="51FF56"/>
                </a:solidFill>
                <a:ea typeface="ヒラギノ角ゴ Pro W3" charset="-128"/>
                <a:cs typeface="ヒラギノ角ゴ Pro W3" charset="-128"/>
              </a:rPr>
              <a:t>Fourier transform in z</a:t>
            </a:r>
          </a:p>
          <a:p>
            <a:pPr algn="ctr" defTabSz="914400" eaLnBrk="0" fontAlgn="base" hangingPunct="0">
              <a:spcBef>
                <a:spcPct val="0"/>
              </a:spcBef>
              <a:spcAft>
                <a:spcPct val="0"/>
              </a:spcAft>
            </a:pPr>
            <a:r>
              <a:rPr lang="en-US" sz="1600">
                <a:solidFill>
                  <a:srgbClr val="51FF56"/>
                </a:solidFill>
                <a:ea typeface="ヒラギノ角ゴ Pro W3" charset="-128"/>
                <a:cs typeface="ヒラギノ角ゴ Pro W3" charset="-128"/>
              </a:rPr>
              <a:t>along with B.C.s</a:t>
            </a:r>
            <a:endParaRPr lang="en-US" sz="1600">
              <a:solidFill>
                <a:srgbClr val="FFFFFF"/>
              </a:solidFill>
              <a:ea typeface="ヒラギノ角ゴ Pro W3" charset="-128"/>
              <a:cs typeface="ヒラギノ角ゴ Pro W3" charset="-128"/>
            </a:endParaRPr>
          </a:p>
        </p:txBody>
      </p:sp>
      <p:sp>
        <p:nvSpPr>
          <p:cNvPr id="151613" name="Rectangle 61"/>
          <p:cNvSpPr>
            <a:spLocks noChangeAspect="1" noChangeArrowheads="1"/>
          </p:cNvSpPr>
          <p:nvPr/>
        </p:nvSpPr>
        <p:spPr bwMode="auto">
          <a:xfrm>
            <a:off x="2286000" y="2057400"/>
            <a:ext cx="4724400" cy="685800"/>
          </a:xfrm>
          <a:prstGeom prst="rect">
            <a:avLst/>
          </a:prstGeom>
          <a:noFill/>
          <a:ln w="9525">
            <a:noFill/>
            <a:miter lim="800000"/>
            <a:headEnd/>
            <a:tailEnd/>
          </a:ln>
        </p:spPr>
        <p:txBody>
          <a:bodyPr>
            <a:prstTxWarp prst="textNoShape">
              <a:avLst/>
            </a:prstTxWarp>
          </a:bodyPr>
          <a:lstStyle/>
          <a:p>
            <a:pPr defTabSz="914400" eaLnBrk="0" fontAlgn="base" hangingPunct="0">
              <a:lnSpc>
                <a:spcPct val="70000"/>
              </a:lnSpc>
              <a:spcBef>
                <a:spcPct val="0"/>
              </a:spcBef>
              <a:spcAft>
                <a:spcPct val="0"/>
              </a:spcAft>
            </a:pPr>
            <a:r>
              <a:rPr lang="en-US" sz="1600">
                <a:solidFill>
                  <a:srgbClr val="FFFFFF"/>
                </a:solidFill>
                <a:ea typeface="ヒラギノ角ゴ Pro W3" charset="-128"/>
                <a:cs typeface="ヒラギノ角ゴ Pro W3" charset="-128"/>
              </a:rPr>
              <a:t>Unknowns: </a:t>
            </a:r>
            <a:r>
              <a:rPr lang="en-US" sz="1600" i="1">
                <a:solidFill>
                  <a:srgbClr val="FFFFFF"/>
                </a:solidFill>
                <a:ea typeface="ヒラギノ角ゴ Pro W3" charset="-128"/>
                <a:cs typeface="ヒラギノ角ゴ Pro W3" charset="-128"/>
              </a:rPr>
              <a:t>u</a:t>
            </a:r>
            <a:r>
              <a:rPr lang="en-US" sz="1600">
                <a:solidFill>
                  <a:srgbClr val="FFFFFF"/>
                </a:solidFill>
                <a:ea typeface="ヒラギノ角ゴ Pro W3" charset="-128"/>
                <a:cs typeface="ヒラギノ角ゴ Pro W3" charset="-128"/>
              </a:rPr>
              <a:t>(</a:t>
            </a:r>
            <a:r>
              <a:rPr lang="en-US" sz="1600" i="1">
                <a:solidFill>
                  <a:srgbClr val="FFFFFF"/>
                </a:solidFill>
                <a:ea typeface="ヒラギノ角ゴ Pro W3" charset="-128"/>
                <a:cs typeface="ヒラギノ角ゴ Pro W3" charset="-128"/>
              </a:rPr>
              <a:t>x</a:t>
            </a:r>
            <a:r>
              <a:rPr lang="en-US" sz="1600">
                <a:solidFill>
                  <a:srgbClr val="FFFFFF"/>
                </a:solidFill>
                <a:ea typeface="ヒラギノ角ゴ Pro W3" charset="-128"/>
                <a:cs typeface="ヒラギノ角ゴ Pro W3" charset="-128"/>
              </a:rPr>
              <a:t>,</a:t>
            </a:r>
            <a:r>
              <a:rPr lang="en-US" sz="1600" i="1">
                <a:solidFill>
                  <a:srgbClr val="FFFFFF"/>
                </a:solidFill>
                <a:ea typeface="ヒラギノ角ゴ Pro W3" charset="-128"/>
                <a:cs typeface="ヒラギノ角ゴ Pro W3" charset="-128"/>
              </a:rPr>
              <a:t>z</a:t>
            </a:r>
            <a:r>
              <a:rPr lang="en-US" sz="1600">
                <a:solidFill>
                  <a:srgbClr val="FFFFFF"/>
                </a:solidFill>
                <a:ea typeface="ヒラギノ角ゴ Pro W3" charset="-128"/>
                <a:cs typeface="ヒラギノ角ゴ Pro W3" charset="-128"/>
              </a:rPr>
              <a:t>,</a:t>
            </a:r>
            <a:r>
              <a:rPr lang="en-US" sz="1600" i="1">
                <a:solidFill>
                  <a:srgbClr val="FFFFFF"/>
                </a:solidFill>
                <a:ea typeface="ヒラギノ角ゴ Pro W3" charset="-128"/>
                <a:cs typeface="ヒラギノ角ゴ Pro W3" charset="-128"/>
              </a:rPr>
              <a:t>t</a:t>
            </a:r>
            <a:r>
              <a:rPr lang="en-US" sz="1600">
                <a:solidFill>
                  <a:srgbClr val="FFFFFF"/>
                </a:solidFill>
                <a:ea typeface="ヒラギノ角ゴ Pro W3" charset="-128"/>
                <a:cs typeface="ヒラギノ角ゴ Pro W3" charset="-128"/>
              </a:rPr>
              <a:t>), </a:t>
            </a:r>
            <a:r>
              <a:rPr lang="en-US" sz="1600" i="1">
                <a:solidFill>
                  <a:srgbClr val="FFFFFF"/>
                </a:solidFill>
                <a:ea typeface="ヒラギノ角ゴ Pro W3" charset="-128"/>
                <a:cs typeface="ヒラギノ角ゴ Pro W3" charset="-128"/>
              </a:rPr>
              <a:t>w</a:t>
            </a:r>
            <a:r>
              <a:rPr lang="en-US" sz="1600">
                <a:solidFill>
                  <a:srgbClr val="FFFFFF"/>
                </a:solidFill>
                <a:ea typeface="ヒラギノ角ゴ Pro W3" charset="-128"/>
                <a:cs typeface="ヒラギノ角ゴ Pro W3" charset="-128"/>
              </a:rPr>
              <a:t>(</a:t>
            </a:r>
            <a:r>
              <a:rPr lang="en-US" sz="1600" i="1">
                <a:solidFill>
                  <a:srgbClr val="FFFFFF"/>
                </a:solidFill>
                <a:ea typeface="ヒラギノ角ゴ Pro W3" charset="-128"/>
                <a:cs typeface="ヒラギノ角ゴ Pro W3" charset="-128"/>
              </a:rPr>
              <a:t>x</a:t>
            </a:r>
            <a:r>
              <a:rPr lang="en-US" sz="1600">
                <a:solidFill>
                  <a:srgbClr val="FFFFFF"/>
                </a:solidFill>
                <a:ea typeface="ヒラギノ角ゴ Pro W3" charset="-128"/>
                <a:cs typeface="ヒラギノ角ゴ Pro W3" charset="-128"/>
              </a:rPr>
              <a:t>,</a:t>
            </a:r>
            <a:r>
              <a:rPr lang="en-US" sz="1600" i="1">
                <a:solidFill>
                  <a:srgbClr val="FFFFFF"/>
                </a:solidFill>
                <a:ea typeface="ヒラギノ角ゴ Pro W3" charset="-128"/>
                <a:cs typeface="ヒラギノ角ゴ Pro W3" charset="-128"/>
              </a:rPr>
              <a:t>z</a:t>
            </a:r>
            <a:r>
              <a:rPr lang="en-US" sz="1600">
                <a:solidFill>
                  <a:srgbClr val="FFFFFF"/>
                </a:solidFill>
                <a:ea typeface="ヒラギノ角ゴ Pro W3" charset="-128"/>
                <a:cs typeface="ヒラギノ角ゴ Pro W3" charset="-128"/>
              </a:rPr>
              <a:t>,</a:t>
            </a:r>
            <a:r>
              <a:rPr lang="en-US" sz="1600" i="1">
                <a:solidFill>
                  <a:srgbClr val="FFFFFF"/>
                </a:solidFill>
                <a:ea typeface="ヒラギノ角ゴ Pro W3" charset="-128"/>
                <a:cs typeface="ヒラギノ角ゴ Pro W3" charset="-128"/>
              </a:rPr>
              <a:t>t</a:t>
            </a:r>
            <a:r>
              <a:rPr lang="en-US" sz="1600">
                <a:solidFill>
                  <a:srgbClr val="FFFFFF"/>
                </a:solidFill>
                <a:ea typeface="ヒラギノ角ゴ Pro W3" charset="-128"/>
                <a:cs typeface="ヒラギノ角ゴ Pro W3" charset="-128"/>
              </a:rPr>
              <a:t>), </a:t>
            </a:r>
            <a:r>
              <a:rPr lang="en-US" sz="1600" i="1">
                <a:solidFill>
                  <a:srgbClr val="FFFFFF"/>
                </a:solidFill>
                <a:ea typeface="ヒラギノ角ゴ Pro W3" charset="-128"/>
                <a:cs typeface="ヒラギノ角ゴ Pro W3" charset="-128"/>
              </a:rPr>
              <a:t>T</a:t>
            </a:r>
            <a:r>
              <a:rPr lang="en-US" sz="1600">
                <a:solidFill>
                  <a:srgbClr val="FFFFFF"/>
                </a:solidFill>
                <a:ea typeface="ヒラギノ角ゴ Pro W3" charset="-128"/>
                <a:cs typeface="ヒラギノ角ゴ Pro W3" charset="-128"/>
              </a:rPr>
              <a:t>(x,z,</a:t>
            </a:r>
            <a:r>
              <a:rPr lang="en-US" sz="1600" i="1">
                <a:solidFill>
                  <a:srgbClr val="FFFFFF"/>
                </a:solidFill>
                <a:ea typeface="ヒラギノ角ゴ Pro W3" charset="-128"/>
                <a:cs typeface="ヒラギノ角ゴ Pro W3" charset="-128"/>
              </a:rPr>
              <a:t>t</a:t>
            </a:r>
            <a:r>
              <a:rPr lang="en-US" sz="1600">
                <a:solidFill>
                  <a:srgbClr val="FFFFFF"/>
                </a:solidFill>
                <a:ea typeface="ヒラギノ角ゴ Pro W3" charset="-128"/>
                <a:cs typeface="ヒラギノ角ゴ Pro W3" charset="-128"/>
              </a:rPr>
              <a:t>),  </a:t>
            </a:r>
            <a:r>
              <a:rPr lang="en-US" sz="1600" i="1">
                <a:solidFill>
                  <a:srgbClr val="FFFFFF"/>
                </a:solidFill>
                <a:ea typeface="ヒラギノ角ゴ Pro W3" charset="-128"/>
                <a:cs typeface="ヒラギノ角ゴ Pro W3" charset="-128"/>
              </a:rPr>
              <a:t>p</a:t>
            </a:r>
            <a:r>
              <a:rPr lang="en-US" sz="1600">
                <a:solidFill>
                  <a:srgbClr val="FFFFFF"/>
                </a:solidFill>
                <a:ea typeface="ヒラギノ角ゴ Pro W3" charset="-128"/>
                <a:cs typeface="ヒラギノ角ゴ Pro W3" charset="-128"/>
              </a:rPr>
              <a:t>(x,z,</a:t>
            </a:r>
            <a:r>
              <a:rPr lang="en-US" sz="1600" i="1">
                <a:solidFill>
                  <a:srgbClr val="FFFFFF"/>
                </a:solidFill>
                <a:ea typeface="ヒラギノ角ゴ Pro W3" charset="-128"/>
                <a:cs typeface="ヒラギノ角ゴ Pro W3" charset="-128"/>
              </a:rPr>
              <a:t>t</a:t>
            </a:r>
            <a:r>
              <a:rPr lang="en-US" sz="1600">
                <a:solidFill>
                  <a:srgbClr val="FFFFFF"/>
                </a:solidFill>
                <a:ea typeface="ヒラギノ角ゴ Pro W3" charset="-128"/>
                <a:cs typeface="ヒラギノ角ゴ Pro W3" charset="-128"/>
              </a:rPr>
              <a:t>)</a:t>
            </a:r>
          </a:p>
          <a:p>
            <a:pPr defTabSz="914400" eaLnBrk="0" fontAlgn="base" hangingPunct="0">
              <a:lnSpc>
                <a:spcPct val="70000"/>
              </a:lnSpc>
              <a:spcBef>
                <a:spcPct val="0"/>
              </a:spcBef>
              <a:spcAft>
                <a:spcPct val="0"/>
              </a:spcAft>
            </a:pPr>
            <a:endParaRPr lang="en-US" sz="1600">
              <a:solidFill>
                <a:srgbClr val="FFFFFF"/>
              </a:solidFill>
              <a:ea typeface="ヒラギノ角ゴ Pro W3" charset="-128"/>
              <a:cs typeface="ヒラギノ角ゴ Pro W3" charset="-128"/>
            </a:endParaRPr>
          </a:p>
          <a:p>
            <a:pPr defTabSz="914400" eaLnBrk="0" fontAlgn="base" hangingPunct="0">
              <a:lnSpc>
                <a:spcPct val="70000"/>
              </a:lnSpc>
              <a:spcBef>
                <a:spcPct val="0"/>
              </a:spcBef>
              <a:spcAft>
                <a:spcPct val="0"/>
              </a:spcAft>
            </a:pPr>
            <a:r>
              <a:rPr lang="en-US" sz="1600">
                <a:solidFill>
                  <a:srgbClr val="FFFFFF"/>
                </a:solidFill>
                <a:ea typeface="ヒラギノ角ゴ Pro W3" charset="-128"/>
                <a:cs typeface="ヒラギノ角ゴ Pro W3" charset="-128"/>
              </a:rPr>
              <a:t>Known: </a:t>
            </a:r>
            <a:r>
              <a:rPr lang="en-US" sz="1600" i="1">
                <a:solidFill>
                  <a:srgbClr val="FFFFFF"/>
                </a:solidFill>
                <a:ea typeface="ヒラギノ角ゴ Pro W3" charset="-128"/>
                <a:cs typeface="ヒラギノ角ゴ Pro W3" charset="-128"/>
              </a:rPr>
              <a:t>Q</a:t>
            </a:r>
            <a:r>
              <a:rPr lang="en-US" sz="1600">
                <a:solidFill>
                  <a:srgbClr val="FFFFFF"/>
                </a:solidFill>
                <a:ea typeface="ヒラギノ角ゴ Pro W3" charset="-128"/>
                <a:cs typeface="ヒラギノ角ゴ Pro W3" charset="-128"/>
              </a:rPr>
              <a:t>(</a:t>
            </a:r>
            <a:r>
              <a:rPr lang="en-US" sz="1600" i="1">
                <a:solidFill>
                  <a:srgbClr val="FFFFFF"/>
                </a:solidFill>
                <a:ea typeface="ヒラギノ角ゴ Pro W3" charset="-128"/>
                <a:cs typeface="ヒラギノ角ゴ Pro W3" charset="-128"/>
              </a:rPr>
              <a:t>x</a:t>
            </a:r>
            <a:r>
              <a:rPr lang="en-US" sz="1600">
                <a:solidFill>
                  <a:srgbClr val="FFFFFF"/>
                </a:solidFill>
                <a:ea typeface="ヒラギノ角ゴ Pro W3" charset="-128"/>
                <a:cs typeface="ヒラギノ角ゴ Pro W3" charset="-128"/>
              </a:rPr>
              <a:t>,</a:t>
            </a:r>
            <a:r>
              <a:rPr lang="en-US" sz="1600" i="1">
                <a:solidFill>
                  <a:srgbClr val="FFFFFF"/>
                </a:solidFill>
                <a:ea typeface="ヒラギノ角ゴ Pro W3" charset="-128"/>
                <a:cs typeface="ヒラギノ角ゴ Pro W3" charset="-128"/>
              </a:rPr>
              <a:t>z</a:t>
            </a:r>
            <a:r>
              <a:rPr lang="en-US" sz="1600">
                <a:solidFill>
                  <a:srgbClr val="FFFFFF"/>
                </a:solidFill>
                <a:ea typeface="ヒラギノ角ゴ Pro W3" charset="-128"/>
                <a:cs typeface="ヒラギノ角ゴ Pro W3" charset="-128"/>
              </a:rPr>
              <a:t>,</a:t>
            </a:r>
            <a:r>
              <a:rPr lang="en-US" sz="1600" i="1">
                <a:solidFill>
                  <a:srgbClr val="FFFFFF"/>
                </a:solidFill>
                <a:ea typeface="ヒラギノ角ゴ Pro W3" charset="-128"/>
                <a:cs typeface="ヒラギノ角ゴ Pro W3" charset="-128"/>
              </a:rPr>
              <a:t>t</a:t>
            </a:r>
            <a:r>
              <a:rPr lang="en-US" sz="1600">
                <a:solidFill>
                  <a:srgbClr val="FFFFFF"/>
                </a:solidFill>
                <a:ea typeface="ヒラギノ角ゴ Pro W3" charset="-128"/>
                <a:cs typeface="ヒラギノ角ゴ Pro W3" charset="-128"/>
              </a:rPr>
              <a:t>)</a:t>
            </a:r>
            <a:endParaRPr lang="en-US" sz="1500">
              <a:solidFill>
                <a:srgbClr val="000000"/>
              </a:solidFill>
              <a:ea typeface="ヒラギノ角ゴ Pro W3" charset="-128"/>
              <a:cs typeface="ヒラギノ角ゴ Pro W3" charset="-128"/>
            </a:endParaRPr>
          </a:p>
          <a:p>
            <a:pPr defTabSz="914400" eaLnBrk="0" fontAlgn="base" hangingPunct="0">
              <a:lnSpc>
                <a:spcPct val="0"/>
              </a:lnSpc>
              <a:spcBef>
                <a:spcPct val="0"/>
              </a:spcBef>
              <a:spcAft>
                <a:spcPct val="0"/>
              </a:spcAft>
            </a:pPr>
            <a:r>
              <a:rPr lang="en-US" sz="1500">
                <a:solidFill>
                  <a:srgbClr val="FFFFFF"/>
                </a:solidFill>
                <a:ea typeface="ヒラギノ角ゴ Pro W3" charset="-128"/>
                <a:cs typeface="ヒラギノ角ゴ Pro W3" charset="-128"/>
                <a:sym typeface="Symbol" charset="2"/>
              </a:rPr>
              <a:t> </a:t>
            </a:r>
          </a:p>
        </p:txBody>
      </p:sp>
      <p:sp>
        <p:nvSpPr>
          <p:cNvPr id="151616" name="Rectangle 64"/>
          <p:cNvSpPr>
            <a:spLocks noChangeAspect="1" noChangeArrowheads="1"/>
          </p:cNvSpPr>
          <p:nvPr/>
        </p:nvSpPr>
        <p:spPr bwMode="auto">
          <a:xfrm>
            <a:off x="1524000" y="3810000"/>
            <a:ext cx="6553200" cy="366713"/>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0"/>
              </a:spcBef>
              <a:spcAft>
                <a:spcPct val="0"/>
              </a:spcAft>
            </a:pPr>
            <a:r>
              <a:rPr lang="en-US" sz="1200">
                <a:solidFill>
                  <a:srgbClr val="FFFFFF"/>
                </a:solidFill>
                <a:ea typeface="ヒラギノ角ゴ Pro W3" charset="-128"/>
                <a:cs typeface="ヒラギノ角ゴ Pro W3" charset="-128"/>
              </a:rPr>
              <a:t> </a:t>
            </a:r>
            <a:r>
              <a:rPr lang="en-US">
                <a:solidFill>
                  <a:srgbClr val="FFFFFF"/>
                </a:solidFill>
                <a:ea typeface="ヒラギノ角ゴ Pro W3" charset="-128"/>
                <a:cs typeface="ヒラギノ角ゴ Pro W3" charset="-128"/>
              </a:rPr>
              <a:t>Shallow water system (1 for each Fourier mode:</a:t>
            </a:r>
            <a:r>
              <a:rPr lang="en-US" i="1">
                <a:solidFill>
                  <a:srgbClr val="FFFFFF"/>
                </a:solidFill>
                <a:ea typeface="ヒラギノ角ゴ Pro W3" charset="-128"/>
                <a:cs typeface="ヒラギノ角ゴ Pro W3" charset="-128"/>
              </a:rPr>
              <a:t> n </a:t>
            </a:r>
            <a:r>
              <a:rPr lang="en-US">
                <a:solidFill>
                  <a:srgbClr val="FFFFFF"/>
                </a:solidFill>
                <a:ea typeface="ヒラギノ角ゴ Pro W3" charset="-128"/>
                <a:cs typeface="ヒラギノ角ゴ Pro W3" charset="-128"/>
              </a:rPr>
              <a:t>= 1, 2,3,..)</a:t>
            </a:r>
          </a:p>
        </p:txBody>
      </p:sp>
      <p:sp>
        <p:nvSpPr>
          <p:cNvPr id="151634" name="Line 82"/>
          <p:cNvSpPr>
            <a:spLocks noChangeShapeType="1"/>
          </p:cNvSpPr>
          <p:nvPr/>
        </p:nvSpPr>
        <p:spPr bwMode="auto">
          <a:xfrm>
            <a:off x="4419600" y="3048000"/>
            <a:ext cx="0" cy="533400"/>
          </a:xfrm>
          <a:prstGeom prst="line">
            <a:avLst/>
          </a:prstGeom>
          <a:noFill/>
          <a:ln w="57150">
            <a:solidFill>
              <a:srgbClr val="3FC943"/>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51640" name="Text Box 88"/>
          <p:cNvSpPr txBox="1">
            <a:spLocks noChangeArrowheads="1"/>
          </p:cNvSpPr>
          <p:nvPr/>
        </p:nvSpPr>
        <p:spPr bwMode="auto">
          <a:xfrm>
            <a:off x="2286000" y="3124200"/>
            <a:ext cx="1885950" cy="366713"/>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a:solidFill>
                  <a:srgbClr val="66CCFF"/>
                </a:solidFill>
                <a:ea typeface="ヒラギノ角ゴ Pro W3" charset="-128"/>
                <a:cs typeface="ヒラギノ角ゴ Pro W3" charset="-128"/>
              </a:rPr>
              <a:t>Since</a:t>
            </a:r>
            <a:r>
              <a:rPr lang="en-US" i="1">
                <a:solidFill>
                  <a:srgbClr val="66CCFF"/>
                </a:solidFill>
                <a:ea typeface="ヒラギノ角ゴ Pro W3" charset="-128"/>
                <a:cs typeface="ヒラギノ角ゴ Pro W3" charset="-128"/>
              </a:rPr>
              <a:t> N</a:t>
            </a:r>
            <a:r>
              <a:rPr lang="en-US">
                <a:solidFill>
                  <a:srgbClr val="66CCFF"/>
                </a:solidFill>
                <a:ea typeface="ヒラギノ角ゴ Pro W3" charset="-128"/>
                <a:cs typeface="ヒラギノ角ゴ Pro W3" charset="-128"/>
              </a:rPr>
              <a:t> is const.</a:t>
            </a:r>
            <a:endParaRPr lang="en-US" sz="2800">
              <a:solidFill>
                <a:srgbClr val="FFFFFF"/>
              </a:solidFill>
              <a:ea typeface="ヒラギノ角ゴ Pro W3" charset="-128"/>
              <a:cs typeface="ヒラギノ角ゴ Pro W3" charset="-128"/>
            </a:endParaRPr>
          </a:p>
        </p:txBody>
      </p:sp>
      <p:sp>
        <p:nvSpPr>
          <p:cNvPr id="151650" name="Rectangle 98"/>
          <p:cNvSpPr>
            <a:spLocks noChangeArrowheads="1"/>
          </p:cNvSpPr>
          <p:nvPr/>
        </p:nvSpPr>
        <p:spPr bwMode="auto">
          <a:xfrm>
            <a:off x="6172200" y="5105400"/>
            <a:ext cx="1066800" cy="457200"/>
          </a:xfrm>
          <a:prstGeom prst="rect">
            <a:avLst/>
          </a:prstGeom>
          <a:solidFill>
            <a:schemeClr val="bg1">
              <a:alpha val="75999"/>
            </a:schemeClr>
          </a:solidFill>
          <a:ln w="9525">
            <a:no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51653" name="Text Box 101"/>
          <p:cNvSpPr txBox="1">
            <a:spLocks noChangeAspect="1" noChangeArrowheads="1"/>
          </p:cNvSpPr>
          <p:nvPr/>
        </p:nvSpPr>
        <p:spPr bwMode="auto">
          <a:xfrm>
            <a:off x="3276600" y="1295400"/>
            <a:ext cx="2590800" cy="396875"/>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0"/>
              </a:spcBef>
              <a:spcAft>
                <a:spcPct val="0"/>
              </a:spcAft>
            </a:pPr>
            <a:r>
              <a:rPr lang="en-US" sz="2000">
                <a:solidFill>
                  <a:srgbClr val="FFFFFF"/>
                </a:solidFill>
                <a:ea typeface="ヒラギノ角ゴ Pro W3" charset="-128"/>
                <a:cs typeface="ヒラギノ角ゴ Pro W3" charset="-128"/>
              </a:rPr>
              <a:t>Governing equations</a:t>
            </a:r>
            <a:endParaRPr lang="en-US" sz="2800">
              <a:solidFill>
                <a:srgbClr val="FFFFFF"/>
              </a:solidFill>
              <a:ea typeface="ヒラギノ角ゴ Pro W3" charset="-128"/>
              <a:cs typeface="ヒラギノ角ゴ Pro W3" charset="-128"/>
            </a:endParaRPr>
          </a:p>
        </p:txBody>
      </p:sp>
      <p:sp>
        <p:nvSpPr>
          <p:cNvPr id="151654" name="AutoShape 102"/>
          <p:cNvSpPr>
            <a:spLocks noChangeArrowheads="1"/>
          </p:cNvSpPr>
          <p:nvPr/>
        </p:nvSpPr>
        <p:spPr bwMode="auto">
          <a:xfrm>
            <a:off x="2133600" y="1905000"/>
            <a:ext cx="4648200" cy="914400"/>
          </a:xfrm>
          <a:prstGeom prst="roundRect">
            <a:avLst>
              <a:gd name="adj" fmla="val 16667"/>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aphicFrame>
        <p:nvGraphicFramePr>
          <p:cNvPr id="151656" name="Object 104"/>
          <p:cNvGraphicFramePr>
            <a:graphicFrameLocks noChangeAspect="1"/>
          </p:cNvGraphicFramePr>
          <p:nvPr/>
        </p:nvGraphicFramePr>
        <p:xfrm>
          <a:off x="3275013" y="4267200"/>
          <a:ext cx="2668587" cy="1393825"/>
        </p:xfrm>
        <a:graphic>
          <a:graphicData uri="http://schemas.openxmlformats.org/presentationml/2006/ole">
            <mc:AlternateContent xmlns:mc="http://schemas.openxmlformats.org/markup-compatibility/2006">
              <mc:Choice xmlns:v="urn:schemas-microsoft-com:vml" Requires="v">
                <p:oleObj name="Document" r:id="rId5" imgW="1691640" imgH="883920" progId="Word.Document.8">
                  <p:embed/>
                </p:oleObj>
              </mc:Choice>
              <mc:Fallback>
                <p:oleObj name="Document" r:id="rId5" imgW="1691640" imgH="883920" progId="Word.Documen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5013" y="4267200"/>
                        <a:ext cx="2668587" cy="1393825"/>
                      </a:xfrm>
                      <a:prstGeom prst="rect">
                        <a:avLst/>
                      </a:prstGeom>
                      <a:solidFill>
                        <a:schemeClr val="tx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 name="TextBox 12"/>
          <p:cNvSpPr txBox="1"/>
          <p:nvPr/>
        </p:nvSpPr>
        <p:spPr>
          <a:xfrm>
            <a:off x="76200" y="6129115"/>
            <a:ext cx="2299716" cy="369332"/>
          </a:xfrm>
          <a:prstGeom prst="rect">
            <a:avLst/>
          </a:prstGeom>
          <a:noFill/>
        </p:spPr>
        <p:txBody>
          <a:bodyPr wrap="square" rtlCol="0">
            <a:spAutoFit/>
          </a:bodyPr>
          <a:lstStyle/>
          <a:p>
            <a:r>
              <a:rPr lang="en-US"/>
              <a:t>Stefan Tulich ppt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51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685800" y="228600"/>
            <a:ext cx="7772400" cy="1143000"/>
          </a:xfrm>
        </p:spPr>
        <p:txBody>
          <a:bodyPr/>
          <a:lstStyle/>
          <a:p>
            <a:r>
              <a:rPr lang="en-US"/>
              <a:t>Sketch of solution*</a:t>
            </a:r>
          </a:p>
        </p:txBody>
      </p:sp>
      <p:sp>
        <p:nvSpPr>
          <p:cNvPr id="83995" name="Rectangle 27"/>
          <p:cNvSpPr>
            <a:spLocks noChangeArrowheads="1"/>
          </p:cNvSpPr>
          <p:nvPr/>
        </p:nvSpPr>
        <p:spPr bwMode="auto">
          <a:xfrm>
            <a:off x="381000" y="3124200"/>
            <a:ext cx="8458200" cy="2362200"/>
          </a:xfrm>
          <a:prstGeom prst="rect">
            <a:avLst/>
          </a:prstGeom>
          <a:solidFill>
            <a:schemeClr val="hlink">
              <a:alpha val="41000"/>
            </a:schemeClr>
          </a:solidFill>
          <a:ln w="6350">
            <a:noFill/>
            <a:miter lim="800000"/>
            <a:headEnd/>
            <a:tailEnd/>
          </a:ln>
        </p:spPr>
        <p:txBody>
          <a:bodyPr wrap="none" anchor="ctr">
            <a:prstTxWarp prst="textNoShape">
              <a:avLst/>
            </a:prstTxWarp>
          </a:bodyPr>
          <a:lstStyle/>
          <a:p>
            <a:pPr algn="ctr" defTabSz="914400" eaLnBrk="0" fontAlgn="base" hangingPunct="0">
              <a:spcBef>
                <a:spcPct val="0"/>
              </a:spcBef>
              <a:spcAft>
                <a:spcPct val="0"/>
              </a:spcAft>
            </a:pPr>
            <a:endParaRPr lang="en-US" sz="2400">
              <a:solidFill>
                <a:srgbClr val="FFFFFF"/>
              </a:solidFill>
              <a:ea typeface="ヒラギノ角ゴ Pro W3" charset="-128"/>
              <a:cs typeface="ヒラギノ角ゴ Pro W3" charset="-128"/>
            </a:endParaRPr>
          </a:p>
        </p:txBody>
      </p:sp>
      <p:grpSp>
        <p:nvGrpSpPr>
          <p:cNvPr id="2" name="Group 43"/>
          <p:cNvGrpSpPr>
            <a:grpSpLocks/>
          </p:cNvGrpSpPr>
          <p:nvPr/>
        </p:nvGrpSpPr>
        <p:grpSpPr bwMode="auto">
          <a:xfrm>
            <a:off x="4114800" y="3200400"/>
            <a:ext cx="457200" cy="2209800"/>
            <a:chOff x="2592" y="1488"/>
            <a:chExt cx="288" cy="1392"/>
          </a:xfrm>
        </p:grpSpPr>
        <p:sp>
          <p:nvSpPr>
            <p:cNvPr id="84002" name="Oval 34"/>
            <p:cNvSpPr>
              <a:spLocks noChangeArrowheads="1"/>
            </p:cNvSpPr>
            <p:nvPr/>
          </p:nvSpPr>
          <p:spPr bwMode="auto">
            <a:xfrm>
              <a:off x="2592" y="1488"/>
              <a:ext cx="288" cy="1392"/>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003" name="Oval 35"/>
            <p:cNvSpPr>
              <a:spLocks noChangeAspect="1" noChangeArrowheads="1"/>
            </p:cNvSpPr>
            <p:nvPr/>
          </p:nvSpPr>
          <p:spPr bwMode="auto">
            <a:xfrm>
              <a:off x="2640" y="1728"/>
              <a:ext cx="188" cy="912"/>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004" name="Oval 36"/>
            <p:cNvSpPr>
              <a:spLocks noChangeArrowheads="1"/>
            </p:cNvSpPr>
            <p:nvPr/>
          </p:nvSpPr>
          <p:spPr bwMode="auto">
            <a:xfrm>
              <a:off x="2688" y="1968"/>
              <a:ext cx="96" cy="480"/>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3" name="Group 90"/>
          <p:cNvGrpSpPr>
            <a:grpSpLocks/>
          </p:cNvGrpSpPr>
          <p:nvPr/>
        </p:nvGrpSpPr>
        <p:grpSpPr bwMode="auto">
          <a:xfrm>
            <a:off x="4114800" y="3200400"/>
            <a:ext cx="457200" cy="2209800"/>
            <a:chOff x="2592" y="1488"/>
            <a:chExt cx="288" cy="1392"/>
          </a:xfrm>
        </p:grpSpPr>
        <p:sp>
          <p:nvSpPr>
            <p:cNvPr id="84059" name="Oval 91"/>
            <p:cNvSpPr>
              <a:spLocks noChangeArrowheads="1"/>
            </p:cNvSpPr>
            <p:nvPr/>
          </p:nvSpPr>
          <p:spPr bwMode="auto">
            <a:xfrm>
              <a:off x="2592" y="1488"/>
              <a:ext cx="288" cy="1392"/>
            </a:xfrm>
            <a:prstGeom prst="ellipse">
              <a:avLst/>
            </a:prstGeom>
            <a:noFill/>
            <a:ln w="12700">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060" name="Oval 92"/>
            <p:cNvSpPr>
              <a:spLocks noChangeAspect="1" noChangeArrowheads="1"/>
            </p:cNvSpPr>
            <p:nvPr/>
          </p:nvSpPr>
          <p:spPr bwMode="auto">
            <a:xfrm>
              <a:off x="2640" y="1728"/>
              <a:ext cx="188" cy="912"/>
            </a:xfrm>
            <a:prstGeom prst="ellipse">
              <a:avLst/>
            </a:prstGeom>
            <a:noFill/>
            <a:ln w="12700">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061" name="Oval 93"/>
            <p:cNvSpPr>
              <a:spLocks noChangeArrowheads="1"/>
            </p:cNvSpPr>
            <p:nvPr/>
          </p:nvSpPr>
          <p:spPr bwMode="auto">
            <a:xfrm>
              <a:off x="2688" y="1968"/>
              <a:ext cx="96" cy="480"/>
            </a:xfrm>
            <a:prstGeom prst="ellipse">
              <a:avLst/>
            </a:prstGeom>
            <a:noFill/>
            <a:ln w="12700">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aphicFrame>
        <p:nvGraphicFramePr>
          <p:cNvPr id="84103" name="Object 135"/>
          <p:cNvGraphicFramePr>
            <a:graphicFrameLocks noChangeAspect="1"/>
          </p:cNvGraphicFramePr>
          <p:nvPr/>
        </p:nvGraphicFramePr>
        <p:xfrm>
          <a:off x="3352800" y="2362200"/>
          <a:ext cx="3811588" cy="461963"/>
        </p:xfrm>
        <a:graphic>
          <a:graphicData uri="http://schemas.openxmlformats.org/presentationml/2006/ole">
            <mc:AlternateContent xmlns:mc="http://schemas.openxmlformats.org/markup-compatibility/2006">
              <mc:Choice xmlns:v="urn:schemas-microsoft-com:vml" Requires="v">
                <p:oleObj name="Equation" r:id="rId3" imgW="1752600" imgH="190500" progId="Equation.3">
                  <p:embed/>
                </p:oleObj>
              </mc:Choice>
              <mc:Fallback>
                <p:oleObj name="Equation" r:id="rId3" imgW="1752600" imgH="1905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2362200"/>
                        <a:ext cx="3811588" cy="461963"/>
                      </a:xfrm>
                      <a:prstGeom prst="rect">
                        <a:avLst/>
                      </a:prstGeom>
                      <a:solidFill>
                        <a:schemeClr val="tx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84209" name="Text Box 241"/>
          <p:cNvSpPr txBox="1">
            <a:spLocks noChangeArrowheads="1"/>
          </p:cNvSpPr>
          <p:nvPr/>
        </p:nvSpPr>
        <p:spPr bwMode="auto">
          <a:xfrm>
            <a:off x="1905000" y="1600200"/>
            <a:ext cx="6096000" cy="457200"/>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Vertical velocity </a:t>
            </a:r>
            <a:r>
              <a:rPr lang="en-US" sz="2400" i="1">
                <a:solidFill>
                  <a:srgbClr val="FFFFFF"/>
                </a:solidFill>
                <a:ea typeface="ヒラギノ角ゴ Pro W3" charset="-128"/>
                <a:cs typeface="ヒラギノ角ゴ Pro W3" charset="-128"/>
              </a:rPr>
              <a:t>w</a:t>
            </a:r>
            <a:r>
              <a:rPr lang="en-US" sz="2400">
                <a:solidFill>
                  <a:srgbClr val="FFFFFF"/>
                </a:solidFill>
                <a:ea typeface="ヒラギノ角ゴ Pro W3" charset="-128"/>
                <a:cs typeface="ヒラギノ角ゴ Pro W3" charset="-128"/>
              </a:rPr>
              <a:t> at times </a:t>
            </a:r>
            <a:r>
              <a:rPr lang="en-US" sz="2400" i="1">
                <a:solidFill>
                  <a:srgbClr val="FFFFFF"/>
                </a:solidFill>
                <a:ea typeface="ヒラギノ角ゴ Pro W3" charset="-128"/>
                <a:cs typeface="ヒラギノ角ゴ Pro W3" charset="-128"/>
              </a:rPr>
              <a:t>t</a:t>
            </a:r>
            <a:r>
              <a:rPr lang="en-US" sz="2400" baseline="-25000">
                <a:solidFill>
                  <a:srgbClr val="FFFFFF"/>
                </a:solidFill>
                <a:ea typeface="ヒラギノ角ゴ Pro W3" charset="-128"/>
                <a:cs typeface="ヒラギノ角ゴ Pro W3" charset="-128"/>
              </a:rPr>
              <a:t>i</a:t>
            </a:r>
            <a:r>
              <a:rPr lang="en-US" sz="2400">
                <a:solidFill>
                  <a:srgbClr val="FFFFFF"/>
                </a:solidFill>
                <a:ea typeface="ヒラギノ角ゴ Pro W3" charset="-128"/>
                <a:cs typeface="ヒラギノ角ゴ Pro W3" charset="-128"/>
              </a:rPr>
              <a:t> &lt; </a:t>
            </a:r>
            <a:r>
              <a:rPr lang="en-US" sz="2400" i="1">
                <a:solidFill>
                  <a:srgbClr val="FFFFFF"/>
                </a:solidFill>
                <a:ea typeface="ヒラギノ角ゴ Pro W3" charset="-128"/>
                <a:cs typeface="ヒラギノ角ゴ Pro W3" charset="-128"/>
              </a:rPr>
              <a:t>t</a:t>
            </a:r>
            <a:r>
              <a:rPr lang="en-US" sz="2400">
                <a:solidFill>
                  <a:srgbClr val="FFFFFF"/>
                </a:solidFill>
                <a:ea typeface="ヒラギノ角ゴ Pro W3" charset="-128"/>
                <a:cs typeface="ヒラギノ角ゴ Pro W3" charset="-128"/>
              </a:rPr>
              <a:t> &lt; </a:t>
            </a:r>
            <a:r>
              <a:rPr lang="en-US" sz="2400" i="1">
                <a:solidFill>
                  <a:srgbClr val="FFFFFF"/>
                </a:solidFill>
                <a:ea typeface="ヒラギノ角ゴ Pro W3" charset="-128"/>
                <a:cs typeface="ヒラギノ角ゴ Pro W3" charset="-128"/>
              </a:rPr>
              <a:t>t</a:t>
            </a:r>
            <a:r>
              <a:rPr lang="en-US" sz="2400" baseline="-25000">
                <a:solidFill>
                  <a:srgbClr val="FFFFFF"/>
                </a:solidFill>
                <a:ea typeface="ヒラギノ角ゴ Pro W3" charset="-128"/>
                <a:cs typeface="ヒラギノ角ゴ Pro W3" charset="-128"/>
              </a:rPr>
              <a:t>f</a:t>
            </a:r>
            <a:endParaRPr lang="en-US" sz="2400">
              <a:solidFill>
                <a:srgbClr val="FFFFFF"/>
              </a:solidFill>
              <a:ea typeface="ヒラギノ角ゴ Pro W3" charset="-128"/>
              <a:cs typeface="ヒラギノ角ゴ Pro W3" charset="-128"/>
            </a:endParaRPr>
          </a:p>
        </p:txBody>
      </p:sp>
      <p:sp>
        <p:nvSpPr>
          <p:cNvPr id="84211" name="Line 243"/>
          <p:cNvSpPr>
            <a:spLocks noChangeShapeType="1"/>
          </p:cNvSpPr>
          <p:nvPr/>
        </p:nvSpPr>
        <p:spPr bwMode="auto">
          <a:xfrm>
            <a:off x="6019800" y="4343400"/>
            <a:ext cx="838200"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212" name="Line 244"/>
          <p:cNvSpPr>
            <a:spLocks noChangeShapeType="1"/>
          </p:cNvSpPr>
          <p:nvPr/>
        </p:nvSpPr>
        <p:spPr bwMode="auto">
          <a:xfrm flipH="1">
            <a:off x="1828800" y="4343400"/>
            <a:ext cx="838200"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213" name="Text Box 245"/>
          <p:cNvSpPr txBox="1">
            <a:spLocks noChangeArrowheads="1"/>
          </p:cNvSpPr>
          <p:nvPr/>
        </p:nvSpPr>
        <p:spPr bwMode="auto">
          <a:xfrm>
            <a:off x="6248400" y="3810000"/>
            <a:ext cx="449263" cy="457200"/>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i="1">
                <a:solidFill>
                  <a:srgbClr val="FFFFFF"/>
                </a:solidFill>
                <a:ea typeface="ヒラギノ角ゴ Pro W3" charset="-128"/>
                <a:cs typeface="ヒラギノ角ゴ Pro W3" charset="-128"/>
              </a:rPr>
              <a:t>c</a:t>
            </a:r>
            <a:r>
              <a:rPr lang="en-US" sz="2400" i="1" baseline="-25000">
                <a:solidFill>
                  <a:srgbClr val="FFFFFF"/>
                </a:solidFill>
                <a:ea typeface="ヒラギノ角ゴ Pro W3" charset="-128"/>
                <a:cs typeface="ヒラギノ角ゴ Pro W3" charset="-128"/>
              </a:rPr>
              <a:t>n</a:t>
            </a:r>
            <a:endParaRPr lang="en-US" sz="2400">
              <a:solidFill>
                <a:srgbClr val="FFFFFF"/>
              </a:solidFill>
              <a:ea typeface="ヒラギノ角ゴ Pro W3" charset="-128"/>
              <a:cs typeface="ヒラギノ角ゴ Pro W3" charset="-128"/>
            </a:endParaRPr>
          </a:p>
        </p:txBody>
      </p:sp>
      <p:sp>
        <p:nvSpPr>
          <p:cNvPr id="84214" name="Text Box 246"/>
          <p:cNvSpPr txBox="1">
            <a:spLocks noChangeArrowheads="1"/>
          </p:cNvSpPr>
          <p:nvPr/>
        </p:nvSpPr>
        <p:spPr bwMode="auto">
          <a:xfrm>
            <a:off x="1981200" y="3810000"/>
            <a:ext cx="550863" cy="457200"/>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i="1">
                <a:solidFill>
                  <a:srgbClr val="FFFFFF"/>
                </a:solidFill>
                <a:ea typeface="ヒラギノ角ゴ Pro W3" charset="-128"/>
                <a:cs typeface="ヒラギノ角ゴ Pro W3" charset="-128"/>
              </a:rPr>
              <a:t>-c</a:t>
            </a:r>
            <a:r>
              <a:rPr lang="en-US" sz="2400" i="1" baseline="-25000">
                <a:solidFill>
                  <a:srgbClr val="FFFFFF"/>
                </a:solidFill>
                <a:ea typeface="ヒラギノ角ゴ Pro W3" charset="-128"/>
                <a:cs typeface="ヒラギノ角ゴ Pro W3" charset="-128"/>
              </a:rPr>
              <a:t>n</a:t>
            </a:r>
            <a:endParaRPr lang="en-US" sz="2400">
              <a:solidFill>
                <a:srgbClr val="FFFFFF"/>
              </a:solidFill>
              <a:ea typeface="ヒラギノ角ゴ Pro W3" charset="-128"/>
              <a:cs typeface="ヒラギノ角ゴ Pro W3" charset="-128"/>
            </a:endParaRPr>
          </a:p>
        </p:txBody>
      </p:sp>
      <p:graphicFrame>
        <p:nvGraphicFramePr>
          <p:cNvPr id="84210" name="Object 242"/>
          <p:cNvGraphicFramePr>
            <a:graphicFrameLocks noChangeAspect="1"/>
          </p:cNvGraphicFramePr>
          <p:nvPr/>
        </p:nvGraphicFramePr>
        <p:xfrm>
          <a:off x="3352800" y="5867400"/>
          <a:ext cx="5029200" cy="523875"/>
        </p:xfrm>
        <a:graphic>
          <a:graphicData uri="http://schemas.openxmlformats.org/presentationml/2006/ole">
            <mc:AlternateContent xmlns:mc="http://schemas.openxmlformats.org/markup-compatibility/2006">
              <mc:Choice xmlns:v="urn:schemas-microsoft-com:vml" Requires="v">
                <p:oleObj name="Equation" r:id="rId5" imgW="2197100" imgH="228600" progId="Equation.3">
                  <p:embed/>
                </p:oleObj>
              </mc:Choice>
              <mc:Fallback>
                <p:oleObj name="Equation" r:id="rId5" imgW="219710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5867400"/>
                        <a:ext cx="5029200" cy="523875"/>
                      </a:xfrm>
                      <a:prstGeom prst="rect">
                        <a:avLst/>
                      </a:prstGeom>
                      <a:solidFill>
                        <a:schemeClr val="tx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84215" name="Rectangle 247"/>
          <p:cNvSpPr>
            <a:spLocks noChangeArrowheads="1"/>
          </p:cNvSpPr>
          <p:nvPr/>
        </p:nvSpPr>
        <p:spPr bwMode="auto">
          <a:xfrm>
            <a:off x="5562600" y="5791200"/>
            <a:ext cx="1447800" cy="762000"/>
          </a:xfrm>
          <a:prstGeom prst="rect">
            <a:avLst/>
          </a:prstGeom>
          <a:solidFill>
            <a:schemeClr val="bg1"/>
          </a:solidFill>
          <a:ln w="9525">
            <a:no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216" name="Rectangle 248"/>
          <p:cNvSpPr>
            <a:spLocks noChangeArrowheads="1"/>
          </p:cNvSpPr>
          <p:nvPr/>
        </p:nvSpPr>
        <p:spPr bwMode="auto">
          <a:xfrm>
            <a:off x="7010400" y="5715000"/>
            <a:ext cx="1447800" cy="762000"/>
          </a:xfrm>
          <a:prstGeom prst="rect">
            <a:avLst/>
          </a:prstGeom>
          <a:solidFill>
            <a:schemeClr val="bg1"/>
          </a:solidFill>
          <a:ln w="9525">
            <a:no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218" name="Line 250"/>
          <p:cNvSpPr>
            <a:spLocks noChangeShapeType="1"/>
          </p:cNvSpPr>
          <p:nvPr/>
        </p:nvSpPr>
        <p:spPr bwMode="auto">
          <a:xfrm>
            <a:off x="4343400" y="4038600"/>
            <a:ext cx="0" cy="60960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nvGrpSpPr>
          <p:cNvPr id="4" name="Group 265"/>
          <p:cNvGrpSpPr>
            <a:grpSpLocks/>
          </p:cNvGrpSpPr>
          <p:nvPr/>
        </p:nvGrpSpPr>
        <p:grpSpPr bwMode="auto">
          <a:xfrm>
            <a:off x="4419600" y="3200400"/>
            <a:ext cx="457200" cy="2209800"/>
            <a:chOff x="2784" y="2016"/>
            <a:chExt cx="288" cy="1392"/>
          </a:xfrm>
        </p:grpSpPr>
        <p:grpSp>
          <p:nvGrpSpPr>
            <p:cNvPr id="5" name="Group 173"/>
            <p:cNvGrpSpPr>
              <a:grpSpLocks/>
            </p:cNvGrpSpPr>
            <p:nvPr/>
          </p:nvGrpSpPr>
          <p:grpSpPr bwMode="auto">
            <a:xfrm flipH="1">
              <a:off x="2784" y="2016"/>
              <a:ext cx="288" cy="1392"/>
              <a:chOff x="2592" y="1488"/>
              <a:chExt cx="288" cy="1392"/>
            </a:xfrm>
          </p:grpSpPr>
          <p:sp>
            <p:nvSpPr>
              <p:cNvPr id="84142" name="Oval 174"/>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143" name="Oval 175"/>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144" name="Oval 176"/>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84219" name="Line 251"/>
            <p:cNvSpPr>
              <a:spLocks noChangeShapeType="1"/>
            </p:cNvSpPr>
            <p:nvPr/>
          </p:nvSpPr>
          <p:spPr bwMode="auto">
            <a:xfrm flipV="1">
              <a:off x="2928"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6" name="Group 264"/>
          <p:cNvGrpSpPr>
            <a:grpSpLocks/>
          </p:cNvGrpSpPr>
          <p:nvPr/>
        </p:nvGrpSpPr>
        <p:grpSpPr bwMode="auto">
          <a:xfrm>
            <a:off x="4724400" y="3200400"/>
            <a:ext cx="457200" cy="2209800"/>
            <a:chOff x="2976" y="2016"/>
            <a:chExt cx="288" cy="1392"/>
          </a:xfrm>
        </p:grpSpPr>
        <p:grpSp>
          <p:nvGrpSpPr>
            <p:cNvPr id="7" name="Group 129"/>
            <p:cNvGrpSpPr>
              <a:grpSpLocks/>
            </p:cNvGrpSpPr>
            <p:nvPr/>
          </p:nvGrpSpPr>
          <p:grpSpPr bwMode="auto">
            <a:xfrm flipH="1">
              <a:off x="2976" y="2016"/>
              <a:ext cx="288" cy="1392"/>
              <a:chOff x="2592" y="1488"/>
              <a:chExt cx="288" cy="1392"/>
            </a:xfrm>
          </p:grpSpPr>
          <p:sp>
            <p:nvSpPr>
              <p:cNvPr id="84098" name="Oval 130"/>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099" name="Oval 131"/>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100" name="Oval 132"/>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84220" name="Line 252"/>
            <p:cNvSpPr>
              <a:spLocks noChangeShapeType="1"/>
            </p:cNvSpPr>
            <p:nvPr/>
          </p:nvSpPr>
          <p:spPr bwMode="auto">
            <a:xfrm flipV="1">
              <a:off x="3120"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8" name="Group 270"/>
          <p:cNvGrpSpPr>
            <a:grpSpLocks/>
          </p:cNvGrpSpPr>
          <p:nvPr/>
        </p:nvGrpSpPr>
        <p:grpSpPr bwMode="auto">
          <a:xfrm>
            <a:off x="3810000" y="3200400"/>
            <a:ext cx="457200" cy="2209800"/>
            <a:chOff x="2400" y="2016"/>
            <a:chExt cx="288" cy="1392"/>
          </a:xfrm>
        </p:grpSpPr>
        <p:grpSp>
          <p:nvGrpSpPr>
            <p:cNvPr id="9" name="Group 237"/>
            <p:cNvGrpSpPr>
              <a:grpSpLocks/>
            </p:cNvGrpSpPr>
            <p:nvPr/>
          </p:nvGrpSpPr>
          <p:grpSpPr bwMode="auto">
            <a:xfrm>
              <a:off x="2400" y="2016"/>
              <a:ext cx="288" cy="1392"/>
              <a:chOff x="2592" y="1488"/>
              <a:chExt cx="288" cy="1392"/>
            </a:xfrm>
          </p:grpSpPr>
          <p:sp>
            <p:nvSpPr>
              <p:cNvPr id="84206" name="Oval 238"/>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207" name="Oval 239"/>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208" name="Oval 240"/>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84221" name="Line 253"/>
            <p:cNvSpPr>
              <a:spLocks noChangeShapeType="1"/>
            </p:cNvSpPr>
            <p:nvPr/>
          </p:nvSpPr>
          <p:spPr bwMode="auto">
            <a:xfrm flipV="1">
              <a:off x="2544"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0" name="Group 263"/>
          <p:cNvGrpSpPr>
            <a:grpSpLocks/>
          </p:cNvGrpSpPr>
          <p:nvPr/>
        </p:nvGrpSpPr>
        <p:grpSpPr bwMode="auto">
          <a:xfrm>
            <a:off x="5029200" y="3200400"/>
            <a:ext cx="457200" cy="2209800"/>
            <a:chOff x="3168" y="2016"/>
            <a:chExt cx="288" cy="1392"/>
          </a:xfrm>
        </p:grpSpPr>
        <p:grpSp>
          <p:nvGrpSpPr>
            <p:cNvPr id="11" name="Group 169"/>
            <p:cNvGrpSpPr>
              <a:grpSpLocks/>
            </p:cNvGrpSpPr>
            <p:nvPr/>
          </p:nvGrpSpPr>
          <p:grpSpPr bwMode="auto">
            <a:xfrm flipH="1">
              <a:off x="3168" y="2016"/>
              <a:ext cx="288" cy="1392"/>
              <a:chOff x="2592" y="1488"/>
              <a:chExt cx="288" cy="1392"/>
            </a:xfrm>
          </p:grpSpPr>
          <p:sp>
            <p:nvSpPr>
              <p:cNvPr id="84138" name="Oval 170"/>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139" name="Oval 171"/>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140" name="Oval 172"/>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84222" name="Line 254"/>
            <p:cNvSpPr>
              <a:spLocks noChangeShapeType="1"/>
            </p:cNvSpPr>
            <p:nvPr/>
          </p:nvSpPr>
          <p:spPr bwMode="auto">
            <a:xfrm flipV="1">
              <a:off x="3312"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2" name="Group 269"/>
          <p:cNvGrpSpPr>
            <a:grpSpLocks/>
          </p:cNvGrpSpPr>
          <p:nvPr/>
        </p:nvGrpSpPr>
        <p:grpSpPr bwMode="auto">
          <a:xfrm>
            <a:off x="3505200" y="3200400"/>
            <a:ext cx="457200" cy="2209800"/>
            <a:chOff x="2208" y="2016"/>
            <a:chExt cx="288" cy="1392"/>
          </a:xfrm>
        </p:grpSpPr>
        <p:grpSp>
          <p:nvGrpSpPr>
            <p:cNvPr id="13" name="Group 225"/>
            <p:cNvGrpSpPr>
              <a:grpSpLocks/>
            </p:cNvGrpSpPr>
            <p:nvPr/>
          </p:nvGrpSpPr>
          <p:grpSpPr bwMode="auto">
            <a:xfrm>
              <a:off x="2208" y="2016"/>
              <a:ext cx="288" cy="1392"/>
              <a:chOff x="2592" y="1488"/>
              <a:chExt cx="288" cy="1392"/>
            </a:xfrm>
          </p:grpSpPr>
          <p:sp>
            <p:nvSpPr>
              <p:cNvPr id="84194" name="Oval 226"/>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195" name="Oval 227"/>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196" name="Oval 228"/>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84223" name="Line 255"/>
            <p:cNvSpPr>
              <a:spLocks noChangeShapeType="1"/>
            </p:cNvSpPr>
            <p:nvPr/>
          </p:nvSpPr>
          <p:spPr bwMode="auto">
            <a:xfrm flipV="1">
              <a:off x="2352"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4" name="Group 261"/>
          <p:cNvGrpSpPr>
            <a:grpSpLocks/>
          </p:cNvGrpSpPr>
          <p:nvPr/>
        </p:nvGrpSpPr>
        <p:grpSpPr bwMode="auto">
          <a:xfrm>
            <a:off x="5638800" y="3200400"/>
            <a:ext cx="457200" cy="2209800"/>
            <a:chOff x="3552" y="2016"/>
            <a:chExt cx="288" cy="1392"/>
          </a:xfrm>
        </p:grpSpPr>
        <p:grpSp>
          <p:nvGrpSpPr>
            <p:cNvPr id="15" name="Group 94"/>
            <p:cNvGrpSpPr>
              <a:grpSpLocks/>
            </p:cNvGrpSpPr>
            <p:nvPr/>
          </p:nvGrpSpPr>
          <p:grpSpPr bwMode="auto">
            <a:xfrm>
              <a:off x="3552" y="2016"/>
              <a:ext cx="288" cy="1392"/>
              <a:chOff x="2592" y="1488"/>
              <a:chExt cx="288" cy="1392"/>
            </a:xfrm>
          </p:grpSpPr>
          <p:sp>
            <p:nvSpPr>
              <p:cNvPr id="84063" name="Oval 95"/>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064" name="Oval 96"/>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065" name="Oval 97"/>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84224" name="Line 256"/>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6" name="Group 262"/>
          <p:cNvGrpSpPr>
            <a:grpSpLocks/>
          </p:cNvGrpSpPr>
          <p:nvPr/>
        </p:nvGrpSpPr>
        <p:grpSpPr bwMode="auto">
          <a:xfrm>
            <a:off x="5334000" y="3200400"/>
            <a:ext cx="457200" cy="2209800"/>
            <a:chOff x="3360" y="2016"/>
            <a:chExt cx="288" cy="1392"/>
          </a:xfrm>
        </p:grpSpPr>
        <p:grpSp>
          <p:nvGrpSpPr>
            <p:cNvPr id="17" name="Group 165"/>
            <p:cNvGrpSpPr>
              <a:grpSpLocks/>
            </p:cNvGrpSpPr>
            <p:nvPr/>
          </p:nvGrpSpPr>
          <p:grpSpPr bwMode="auto">
            <a:xfrm flipH="1">
              <a:off x="3360" y="2016"/>
              <a:ext cx="288" cy="1392"/>
              <a:chOff x="2592" y="1488"/>
              <a:chExt cx="288" cy="1392"/>
            </a:xfrm>
          </p:grpSpPr>
          <p:sp>
            <p:nvSpPr>
              <p:cNvPr id="84134" name="Oval 166"/>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135" name="Oval 167"/>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136" name="Oval 168"/>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84225" name="Line 257"/>
            <p:cNvSpPr>
              <a:spLocks noChangeShapeType="1"/>
            </p:cNvSpPr>
            <p:nvPr/>
          </p:nvSpPr>
          <p:spPr bwMode="auto">
            <a:xfrm flipV="1">
              <a:off x="3504"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8" name="Group 266"/>
          <p:cNvGrpSpPr>
            <a:grpSpLocks/>
          </p:cNvGrpSpPr>
          <p:nvPr/>
        </p:nvGrpSpPr>
        <p:grpSpPr bwMode="auto">
          <a:xfrm>
            <a:off x="2590800" y="3200400"/>
            <a:ext cx="457200" cy="2209800"/>
            <a:chOff x="1632" y="2016"/>
            <a:chExt cx="288" cy="1392"/>
          </a:xfrm>
        </p:grpSpPr>
        <p:grpSp>
          <p:nvGrpSpPr>
            <p:cNvPr id="19" name="Group 221"/>
            <p:cNvGrpSpPr>
              <a:grpSpLocks/>
            </p:cNvGrpSpPr>
            <p:nvPr/>
          </p:nvGrpSpPr>
          <p:grpSpPr bwMode="auto">
            <a:xfrm flipH="1">
              <a:off x="1632" y="2016"/>
              <a:ext cx="288" cy="1392"/>
              <a:chOff x="2592" y="1488"/>
              <a:chExt cx="288" cy="1392"/>
            </a:xfrm>
          </p:grpSpPr>
          <p:sp>
            <p:nvSpPr>
              <p:cNvPr id="84190" name="Oval 222"/>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191" name="Oval 223"/>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192" name="Oval 224"/>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84226" name="Line 258"/>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20" name="Group 267"/>
          <p:cNvGrpSpPr>
            <a:grpSpLocks/>
          </p:cNvGrpSpPr>
          <p:nvPr/>
        </p:nvGrpSpPr>
        <p:grpSpPr bwMode="auto">
          <a:xfrm>
            <a:off x="2895600" y="3200400"/>
            <a:ext cx="457200" cy="2209800"/>
            <a:chOff x="1824" y="2016"/>
            <a:chExt cx="288" cy="1392"/>
          </a:xfrm>
        </p:grpSpPr>
        <p:grpSp>
          <p:nvGrpSpPr>
            <p:cNvPr id="21" name="Group 229"/>
            <p:cNvGrpSpPr>
              <a:grpSpLocks/>
            </p:cNvGrpSpPr>
            <p:nvPr/>
          </p:nvGrpSpPr>
          <p:grpSpPr bwMode="auto">
            <a:xfrm>
              <a:off x="1824" y="2016"/>
              <a:ext cx="288" cy="1392"/>
              <a:chOff x="2592" y="1488"/>
              <a:chExt cx="288" cy="1392"/>
            </a:xfrm>
          </p:grpSpPr>
          <p:sp>
            <p:nvSpPr>
              <p:cNvPr id="84198" name="Oval 230"/>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199" name="Oval 231"/>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200" name="Oval 232"/>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84227" name="Line 259"/>
            <p:cNvSpPr>
              <a:spLocks noChangeShapeType="1"/>
            </p:cNvSpPr>
            <p:nvPr/>
          </p:nvSpPr>
          <p:spPr bwMode="auto">
            <a:xfrm flipV="1">
              <a:off x="1968"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22" name="Group 268"/>
          <p:cNvGrpSpPr>
            <a:grpSpLocks/>
          </p:cNvGrpSpPr>
          <p:nvPr/>
        </p:nvGrpSpPr>
        <p:grpSpPr bwMode="auto">
          <a:xfrm>
            <a:off x="3200400" y="3200400"/>
            <a:ext cx="457200" cy="2209800"/>
            <a:chOff x="2016" y="2016"/>
            <a:chExt cx="288" cy="1392"/>
          </a:xfrm>
        </p:grpSpPr>
        <p:grpSp>
          <p:nvGrpSpPr>
            <p:cNvPr id="23" name="Group 233"/>
            <p:cNvGrpSpPr>
              <a:grpSpLocks/>
            </p:cNvGrpSpPr>
            <p:nvPr/>
          </p:nvGrpSpPr>
          <p:grpSpPr bwMode="auto">
            <a:xfrm>
              <a:off x="2016" y="2016"/>
              <a:ext cx="288" cy="1392"/>
              <a:chOff x="2592" y="1488"/>
              <a:chExt cx="288" cy="1392"/>
            </a:xfrm>
          </p:grpSpPr>
          <p:sp>
            <p:nvSpPr>
              <p:cNvPr id="84202" name="Oval 234"/>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203" name="Oval 235"/>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204" name="Oval 236"/>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84228" name="Line 260"/>
            <p:cNvSpPr>
              <a:spLocks noChangeShapeType="1"/>
            </p:cNvSpPr>
            <p:nvPr/>
          </p:nvSpPr>
          <p:spPr bwMode="auto">
            <a:xfrm flipV="1">
              <a:off x="2160"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84240" name="Text Box 272"/>
          <p:cNvSpPr txBox="1">
            <a:spLocks noChangeArrowheads="1"/>
          </p:cNvSpPr>
          <p:nvPr/>
        </p:nvSpPr>
        <p:spPr bwMode="auto">
          <a:xfrm>
            <a:off x="4724400" y="6521450"/>
            <a:ext cx="4419600" cy="336550"/>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1600">
                <a:solidFill>
                  <a:srgbClr val="FFFFFF"/>
                </a:solidFill>
                <a:ea typeface="ヒラギノ角ゴ Pro W3" charset="-128"/>
                <a:cs typeface="ヒラギノ角ゴ Pro W3" charset="-128"/>
              </a:rPr>
              <a:t>*References: Nicholls et al. 1991; Mapes 1998  </a:t>
            </a:r>
            <a:endParaRPr lang="en-US" sz="2800">
              <a:solidFill>
                <a:srgbClr val="FFFFFF"/>
              </a:solidFill>
              <a:ea typeface="ヒラギノ角ゴ Pro W3" charset="-128"/>
              <a:cs typeface="ヒラギノ角ゴ Pro W3" charset="-128"/>
            </a:endParaRPr>
          </a:p>
        </p:txBody>
      </p:sp>
      <p:grpSp>
        <p:nvGrpSpPr>
          <p:cNvPr id="24" name="Group 5"/>
          <p:cNvGrpSpPr>
            <a:grpSpLocks/>
          </p:cNvGrpSpPr>
          <p:nvPr/>
        </p:nvGrpSpPr>
        <p:grpSpPr bwMode="auto">
          <a:xfrm>
            <a:off x="304800" y="2971800"/>
            <a:ext cx="8629650" cy="152400"/>
            <a:chOff x="480" y="2304"/>
            <a:chExt cx="4800" cy="96"/>
          </a:xfrm>
        </p:grpSpPr>
        <p:sp>
          <p:nvSpPr>
            <p:cNvPr id="83974" name="Line 6"/>
            <p:cNvSpPr>
              <a:spLocks noChangeShapeType="1"/>
            </p:cNvSpPr>
            <p:nvPr/>
          </p:nvSpPr>
          <p:spPr bwMode="auto">
            <a:xfrm>
              <a:off x="480" y="2400"/>
              <a:ext cx="4800" cy="0"/>
            </a:xfrm>
            <a:prstGeom prst="line">
              <a:avLst/>
            </a:prstGeom>
            <a:noFill/>
            <a:ln w="2857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75" name="Line 7"/>
            <p:cNvSpPr>
              <a:spLocks noChangeShapeType="1"/>
            </p:cNvSpPr>
            <p:nvPr/>
          </p:nvSpPr>
          <p:spPr bwMode="auto">
            <a:xfrm flipV="1">
              <a:off x="6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76" name="Line 8"/>
            <p:cNvSpPr>
              <a:spLocks noChangeShapeType="1"/>
            </p:cNvSpPr>
            <p:nvPr/>
          </p:nvSpPr>
          <p:spPr bwMode="auto">
            <a:xfrm flipV="1">
              <a:off x="115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77" name="Line 9"/>
            <p:cNvSpPr>
              <a:spLocks noChangeShapeType="1"/>
            </p:cNvSpPr>
            <p:nvPr/>
          </p:nvSpPr>
          <p:spPr bwMode="auto">
            <a:xfrm flipV="1">
              <a:off x="163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78" name="Line 10"/>
            <p:cNvSpPr>
              <a:spLocks noChangeShapeType="1"/>
            </p:cNvSpPr>
            <p:nvPr/>
          </p:nvSpPr>
          <p:spPr bwMode="auto">
            <a:xfrm flipV="1">
              <a:off x="216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79" name="Line 11"/>
            <p:cNvSpPr>
              <a:spLocks noChangeShapeType="1"/>
            </p:cNvSpPr>
            <p:nvPr/>
          </p:nvSpPr>
          <p:spPr bwMode="auto">
            <a:xfrm flipV="1">
              <a:off x="264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80" name="Line 12"/>
            <p:cNvSpPr>
              <a:spLocks noChangeShapeType="1"/>
            </p:cNvSpPr>
            <p:nvPr/>
          </p:nvSpPr>
          <p:spPr bwMode="auto">
            <a:xfrm flipV="1">
              <a:off x="3216"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81" name="Line 13"/>
            <p:cNvSpPr>
              <a:spLocks noChangeShapeType="1"/>
            </p:cNvSpPr>
            <p:nvPr/>
          </p:nvSpPr>
          <p:spPr bwMode="auto">
            <a:xfrm flipV="1">
              <a:off x="3744"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82" name="Line 14"/>
            <p:cNvSpPr>
              <a:spLocks noChangeShapeType="1"/>
            </p:cNvSpPr>
            <p:nvPr/>
          </p:nvSpPr>
          <p:spPr bwMode="auto">
            <a:xfrm flipV="1">
              <a:off x="42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83" name="Line 15"/>
            <p:cNvSpPr>
              <a:spLocks noChangeShapeType="1"/>
            </p:cNvSpPr>
            <p:nvPr/>
          </p:nvSpPr>
          <p:spPr bwMode="auto">
            <a:xfrm flipV="1">
              <a:off x="4848"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25" name="Group 16"/>
          <p:cNvGrpSpPr>
            <a:grpSpLocks/>
          </p:cNvGrpSpPr>
          <p:nvPr/>
        </p:nvGrpSpPr>
        <p:grpSpPr bwMode="auto">
          <a:xfrm flipH="1" flipV="1">
            <a:off x="381000" y="5486400"/>
            <a:ext cx="8629650" cy="152400"/>
            <a:chOff x="480" y="2304"/>
            <a:chExt cx="4800" cy="96"/>
          </a:xfrm>
        </p:grpSpPr>
        <p:sp>
          <p:nvSpPr>
            <p:cNvPr id="83985" name="Line 17"/>
            <p:cNvSpPr>
              <a:spLocks noChangeShapeType="1"/>
            </p:cNvSpPr>
            <p:nvPr/>
          </p:nvSpPr>
          <p:spPr bwMode="auto">
            <a:xfrm>
              <a:off x="480" y="2400"/>
              <a:ext cx="4800" cy="0"/>
            </a:xfrm>
            <a:prstGeom prst="line">
              <a:avLst/>
            </a:prstGeom>
            <a:noFill/>
            <a:ln w="2857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86" name="Line 18"/>
            <p:cNvSpPr>
              <a:spLocks noChangeShapeType="1"/>
            </p:cNvSpPr>
            <p:nvPr/>
          </p:nvSpPr>
          <p:spPr bwMode="auto">
            <a:xfrm flipV="1">
              <a:off x="6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87" name="Line 19"/>
            <p:cNvSpPr>
              <a:spLocks noChangeShapeType="1"/>
            </p:cNvSpPr>
            <p:nvPr/>
          </p:nvSpPr>
          <p:spPr bwMode="auto">
            <a:xfrm flipV="1">
              <a:off x="115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88" name="Line 20"/>
            <p:cNvSpPr>
              <a:spLocks noChangeShapeType="1"/>
            </p:cNvSpPr>
            <p:nvPr/>
          </p:nvSpPr>
          <p:spPr bwMode="auto">
            <a:xfrm flipV="1">
              <a:off x="163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89" name="Line 21"/>
            <p:cNvSpPr>
              <a:spLocks noChangeShapeType="1"/>
            </p:cNvSpPr>
            <p:nvPr/>
          </p:nvSpPr>
          <p:spPr bwMode="auto">
            <a:xfrm flipV="1">
              <a:off x="216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90" name="Line 22"/>
            <p:cNvSpPr>
              <a:spLocks noChangeShapeType="1"/>
            </p:cNvSpPr>
            <p:nvPr/>
          </p:nvSpPr>
          <p:spPr bwMode="auto">
            <a:xfrm flipV="1">
              <a:off x="264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91" name="Line 23"/>
            <p:cNvSpPr>
              <a:spLocks noChangeShapeType="1"/>
            </p:cNvSpPr>
            <p:nvPr/>
          </p:nvSpPr>
          <p:spPr bwMode="auto">
            <a:xfrm flipV="1">
              <a:off x="3216"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92" name="Line 24"/>
            <p:cNvSpPr>
              <a:spLocks noChangeShapeType="1"/>
            </p:cNvSpPr>
            <p:nvPr/>
          </p:nvSpPr>
          <p:spPr bwMode="auto">
            <a:xfrm flipV="1">
              <a:off x="3744"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93" name="Line 25"/>
            <p:cNvSpPr>
              <a:spLocks noChangeShapeType="1"/>
            </p:cNvSpPr>
            <p:nvPr/>
          </p:nvSpPr>
          <p:spPr bwMode="auto">
            <a:xfrm flipV="1">
              <a:off x="42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94" name="Line 26"/>
            <p:cNvSpPr>
              <a:spLocks noChangeShapeType="1"/>
            </p:cNvSpPr>
            <p:nvPr/>
          </p:nvSpPr>
          <p:spPr bwMode="auto">
            <a:xfrm flipV="1">
              <a:off x="4848"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84241" name="Freeform 273"/>
          <p:cNvSpPr>
            <a:spLocks/>
          </p:cNvSpPr>
          <p:nvPr/>
        </p:nvSpPr>
        <p:spPr bwMode="auto">
          <a:xfrm>
            <a:off x="76200" y="2971800"/>
            <a:ext cx="668338" cy="2501900"/>
          </a:xfrm>
          <a:custGeom>
            <a:avLst/>
            <a:gdLst/>
            <a:ahLst/>
            <a:cxnLst>
              <a:cxn ang="0">
                <a:pos x="20" y="26"/>
              </a:cxn>
              <a:cxn ang="0">
                <a:pos x="130" y="116"/>
              </a:cxn>
              <a:cxn ang="0">
                <a:pos x="160" y="136"/>
              </a:cxn>
              <a:cxn ang="0">
                <a:pos x="190" y="196"/>
              </a:cxn>
              <a:cxn ang="0">
                <a:pos x="130" y="236"/>
              </a:cxn>
              <a:cxn ang="0">
                <a:pos x="120" y="266"/>
              </a:cxn>
              <a:cxn ang="0">
                <a:pos x="150" y="296"/>
              </a:cxn>
              <a:cxn ang="0">
                <a:pos x="180" y="356"/>
              </a:cxn>
              <a:cxn ang="0">
                <a:pos x="170" y="386"/>
              </a:cxn>
              <a:cxn ang="0">
                <a:pos x="140" y="396"/>
              </a:cxn>
              <a:cxn ang="0">
                <a:pos x="170" y="456"/>
              </a:cxn>
              <a:cxn ang="0">
                <a:pos x="150" y="486"/>
              </a:cxn>
              <a:cxn ang="0">
                <a:pos x="130" y="546"/>
              </a:cxn>
              <a:cxn ang="0">
                <a:pos x="130" y="686"/>
              </a:cxn>
              <a:cxn ang="0">
                <a:pos x="200" y="776"/>
              </a:cxn>
              <a:cxn ang="0">
                <a:pos x="160" y="866"/>
              </a:cxn>
              <a:cxn ang="0">
                <a:pos x="190" y="886"/>
              </a:cxn>
              <a:cxn ang="0">
                <a:pos x="140" y="926"/>
              </a:cxn>
              <a:cxn ang="0">
                <a:pos x="120" y="956"/>
              </a:cxn>
              <a:cxn ang="0">
                <a:pos x="150" y="976"/>
              </a:cxn>
              <a:cxn ang="0">
                <a:pos x="180" y="1006"/>
              </a:cxn>
              <a:cxn ang="0">
                <a:pos x="160" y="1096"/>
              </a:cxn>
              <a:cxn ang="0">
                <a:pos x="160" y="1296"/>
              </a:cxn>
              <a:cxn ang="0">
                <a:pos x="150" y="1326"/>
              </a:cxn>
              <a:cxn ang="0">
                <a:pos x="180" y="1346"/>
              </a:cxn>
              <a:cxn ang="0">
                <a:pos x="200" y="1376"/>
              </a:cxn>
              <a:cxn ang="0">
                <a:pos x="190" y="1436"/>
              </a:cxn>
              <a:cxn ang="0">
                <a:pos x="160" y="1456"/>
              </a:cxn>
              <a:cxn ang="0">
                <a:pos x="150" y="1486"/>
              </a:cxn>
              <a:cxn ang="0">
                <a:pos x="170" y="1516"/>
              </a:cxn>
              <a:cxn ang="0">
                <a:pos x="100" y="1576"/>
              </a:cxn>
              <a:cxn ang="0">
                <a:pos x="40" y="1446"/>
              </a:cxn>
              <a:cxn ang="0">
                <a:pos x="10" y="1356"/>
              </a:cxn>
              <a:cxn ang="0">
                <a:pos x="0" y="546"/>
              </a:cxn>
              <a:cxn ang="0">
                <a:pos x="10" y="96"/>
              </a:cxn>
              <a:cxn ang="0">
                <a:pos x="20" y="26"/>
              </a:cxn>
            </a:cxnLst>
            <a:rect l="0" t="0" r="r" b="b"/>
            <a:pathLst>
              <a:path w="277" h="1576">
                <a:moveTo>
                  <a:pt x="20" y="26"/>
                </a:moveTo>
                <a:cubicBezTo>
                  <a:pt x="48" y="83"/>
                  <a:pt x="70" y="76"/>
                  <a:pt x="130" y="116"/>
                </a:cubicBezTo>
                <a:cubicBezTo>
                  <a:pt x="140" y="122"/>
                  <a:pt x="160" y="136"/>
                  <a:pt x="160" y="136"/>
                </a:cubicBezTo>
                <a:cubicBezTo>
                  <a:pt x="161" y="138"/>
                  <a:pt x="197" y="186"/>
                  <a:pt x="190" y="196"/>
                </a:cubicBezTo>
                <a:cubicBezTo>
                  <a:pt x="176" y="215"/>
                  <a:pt x="130" y="236"/>
                  <a:pt x="130" y="236"/>
                </a:cubicBezTo>
                <a:cubicBezTo>
                  <a:pt x="126" y="246"/>
                  <a:pt x="116" y="256"/>
                  <a:pt x="120" y="266"/>
                </a:cubicBezTo>
                <a:cubicBezTo>
                  <a:pt x="124" y="279"/>
                  <a:pt x="140" y="285"/>
                  <a:pt x="150" y="296"/>
                </a:cubicBezTo>
                <a:cubicBezTo>
                  <a:pt x="171" y="321"/>
                  <a:pt x="169" y="325"/>
                  <a:pt x="180" y="356"/>
                </a:cubicBezTo>
                <a:cubicBezTo>
                  <a:pt x="176" y="366"/>
                  <a:pt x="177" y="378"/>
                  <a:pt x="170" y="386"/>
                </a:cubicBezTo>
                <a:cubicBezTo>
                  <a:pt x="162" y="393"/>
                  <a:pt x="144" y="386"/>
                  <a:pt x="140" y="396"/>
                </a:cubicBezTo>
                <a:cubicBezTo>
                  <a:pt x="134" y="407"/>
                  <a:pt x="166" y="450"/>
                  <a:pt x="170" y="456"/>
                </a:cubicBezTo>
                <a:cubicBezTo>
                  <a:pt x="163" y="466"/>
                  <a:pt x="154" y="475"/>
                  <a:pt x="150" y="486"/>
                </a:cubicBezTo>
                <a:cubicBezTo>
                  <a:pt x="141" y="505"/>
                  <a:pt x="130" y="546"/>
                  <a:pt x="130" y="546"/>
                </a:cubicBezTo>
                <a:cubicBezTo>
                  <a:pt x="196" y="568"/>
                  <a:pt x="188" y="647"/>
                  <a:pt x="130" y="686"/>
                </a:cubicBezTo>
                <a:cubicBezTo>
                  <a:pt x="153" y="732"/>
                  <a:pt x="172" y="735"/>
                  <a:pt x="200" y="776"/>
                </a:cubicBezTo>
                <a:cubicBezTo>
                  <a:pt x="189" y="808"/>
                  <a:pt x="170" y="833"/>
                  <a:pt x="160" y="866"/>
                </a:cubicBezTo>
                <a:cubicBezTo>
                  <a:pt x="170" y="872"/>
                  <a:pt x="185" y="874"/>
                  <a:pt x="190" y="886"/>
                </a:cubicBezTo>
                <a:cubicBezTo>
                  <a:pt x="204" y="921"/>
                  <a:pt x="152" y="922"/>
                  <a:pt x="140" y="926"/>
                </a:cubicBezTo>
                <a:cubicBezTo>
                  <a:pt x="133" y="936"/>
                  <a:pt x="117" y="944"/>
                  <a:pt x="120" y="956"/>
                </a:cubicBezTo>
                <a:cubicBezTo>
                  <a:pt x="122" y="967"/>
                  <a:pt x="140" y="968"/>
                  <a:pt x="150" y="976"/>
                </a:cubicBezTo>
                <a:cubicBezTo>
                  <a:pt x="160" y="985"/>
                  <a:pt x="170" y="996"/>
                  <a:pt x="180" y="1006"/>
                </a:cubicBezTo>
                <a:cubicBezTo>
                  <a:pt x="193" y="1047"/>
                  <a:pt x="183" y="1060"/>
                  <a:pt x="160" y="1096"/>
                </a:cubicBezTo>
                <a:cubicBezTo>
                  <a:pt x="196" y="1150"/>
                  <a:pt x="277" y="1256"/>
                  <a:pt x="160" y="1296"/>
                </a:cubicBezTo>
                <a:cubicBezTo>
                  <a:pt x="156" y="1306"/>
                  <a:pt x="146" y="1316"/>
                  <a:pt x="150" y="1326"/>
                </a:cubicBezTo>
                <a:cubicBezTo>
                  <a:pt x="154" y="1337"/>
                  <a:pt x="171" y="1337"/>
                  <a:pt x="180" y="1346"/>
                </a:cubicBezTo>
                <a:cubicBezTo>
                  <a:pt x="188" y="1354"/>
                  <a:pt x="193" y="1366"/>
                  <a:pt x="200" y="1376"/>
                </a:cubicBezTo>
                <a:cubicBezTo>
                  <a:pt x="196" y="1396"/>
                  <a:pt x="199" y="1417"/>
                  <a:pt x="190" y="1436"/>
                </a:cubicBezTo>
                <a:cubicBezTo>
                  <a:pt x="184" y="1446"/>
                  <a:pt x="167" y="1446"/>
                  <a:pt x="160" y="1456"/>
                </a:cubicBezTo>
                <a:cubicBezTo>
                  <a:pt x="153" y="1464"/>
                  <a:pt x="153" y="1476"/>
                  <a:pt x="150" y="1486"/>
                </a:cubicBezTo>
                <a:cubicBezTo>
                  <a:pt x="156" y="1496"/>
                  <a:pt x="168" y="1504"/>
                  <a:pt x="170" y="1516"/>
                </a:cubicBezTo>
                <a:cubicBezTo>
                  <a:pt x="176" y="1554"/>
                  <a:pt x="125" y="1567"/>
                  <a:pt x="100" y="1576"/>
                </a:cubicBezTo>
                <a:cubicBezTo>
                  <a:pt x="21" y="1556"/>
                  <a:pt x="58" y="1528"/>
                  <a:pt x="40" y="1446"/>
                </a:cubicBezTo>
                <a:cubicBezTo>
                  <a:pt x="33" y="1415"/>
                  <a:pt x="20" y="1386"/>
                  <a:pt x="10" y="1356"/>
                </a:cubicBezTo>
                <a:cubicBezTo>
                  <a:pt x="20" y="1085"/>
                  <a:pt x="29" y="815"/>
                  <a:pt x="0" y="546"/>
                </a:cubicBezTo>
                <a:cubicBezTo>
                  <a:pt x="3" y="396"/>
                  <a:pt x="4" y="245"/>
                  <a:pt x="10" y="96"/>
                </a:cubicBezTo>
                <a:cubicBezTo>
                  <a:pt x="10" y="88"/>
                  <a:pt x="45" y="0"/>
                  <a:pt x="20" y="26"/>
                </a:cubicBezTo>
                <a:close/>
              </a:path>
            </a:pathLst>
          </a:custGeom>
          <a:solidFill>
            <a:schemeClr val="bg1"/>
          </a:solidFill>
          <a:ln w="9525">
            <a:no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242" name="Freeform 274"/>
          <p:cNvSpPr>
            <a:spLocks/>
          </p:cNvSpPr>
          <p:nvPr/>
        </p:nvSpPr>
        <p:spPr bwMode="auto">
          <a:xfrm flipH="1">
            <a:off x="8458200" y="3048000"/>
            <a:ext cx="668338" cy="2501900"/>
          </a:xfrm>
          <a:custGeom>
            <a:avLst/>
            <a:gdLst/>
            <a:ahLst/>
            <a:cxnLst>
              <a:cxn ang="0">
                <a:pos x="20" y="26"/>
              </a:cxn>
              <a:cxn ang="0">
                <a:pos x="130" y="116"/>
              </a:cxn>
              <a:cxn ang="0">
                <a:pos x="160" y="136"/>
              </a:cxn>
              <a:cxn ang="0">
                <a:pos x="190" y="196"/>
              </a:cxn>
              <a:cxn ang="0">
                <a:pos x="130" y="236"/>
              </a:cxn>
              <a:cxn ang="0">
                <a:pos x="120" y="266"/>
              </a:cxn>
              <a:cxn ang="0">
                <a:pos x="150" y="296"/>
              </a:cxn>
              <a:cxn ang="0">
                <a:pos x="180" y="356"/>
              </a:cxn>
              <a:cxn ang="0">
                <a:pos x="170" y="386"/>
              </a:cxn>
              <a:cxn ang="0">
                <a:pos x="140" y="396"/>
              </a:cxn>
              <a:cxn ang="0">
                <a:pos x="170" y="456"/>
              </a:cxn>
              <a:cxn ang="0">
                <a:pos x="150" y="486"/>
              </a:cxn>
              <a:cxn ang="0">
                <a:pos x="130" y="546"/>
              </a:cxn>
              <a:cxn ang="0">
                <a:pos x="130" y="686"/>
              </a:cxn>
              <a:cxn ang="0">
                <a:pos x="200" y="776"/>
              </a:cxn>
              <a:cxn ang="0">
                <a:pos x="160" y="866"/>
              </a:cxn>
              <a:cxn ang="0">
                <a:pos x="190" y="886"/>
              </a:cxn>
              <a:cxn ang="0">
                <a:pos x="140" y="926"/>
              </a:cxn>
              <a:cxn ang="0">
                <a:pos x="120" y="956"/>
              </a:cxn>
              <a:cxn ang="0">
                <a:pos x="150" y="976"/>
              </a:cxn>
              <a:cxn ang="0">
                <a:pos x="180" y="1006"/>
              </a:cxn>
              <a:cxn ang="0">
                <a:pos x="160" y="1096"/>
              </a:cxn>
              <a:cxn ang="0">
                <a:pos x="160" y="1296"/>
              </a:cxn>
              <a:cxn ang="0">
                <a:pos x="150" y="1326"/>
              </a:cxn>
              <a:cxn ang="0">
                <a:pos x="180" y="1346"/>
              </a:cxn>
              <a:cxn ang="0">
                <a:pos x="200" y="1376"/>
              </a:cxn>
              <a:cxn ang="0">
                <a:pos x="190" y="1436"/>
              </a:cxn>
              <a:cxn ang="0">
                <a:pos x="160" y="1456"/>
              </a:cxn>
              <a:cxn ang="0">
                <a:pos x="150" y="1486"/>
              </a:cxn>
              <a:cxn ang="0">
                <a:pos x="170" y="1516"/>
              </a:cxn>
              <a:cxn ang="0">
                <a:pos x="100" y="1576"/>
              </a:cxn>
              <a:cxn ang="0">
                <a:pos x="40" y="1446"/>
              </a:cxn>
              <a:cxn ang="0">
                <a:pos x="10" y="1356"/>
              </a:cxn>
              <a:cxn ang="0">
                <a:pos x="0" y="546"/>
              </a:cxn>
              <a:cxn ang="0">
                <a:pos x="10" y="96"/>
              </a:cxn>
              <a:cxn ang="0">
                <a:pos x="20" y="26"/>
              </a:cxn>
            </a:cxnLst>
            <a:rect l="0" t="0" r="r" b="b"/>
            <a:pathLst>
              <a:path w="277" h="1576">
                <a:moveTo>
                  <a:pt x="20" y="26"/>
                </a:moveTo>
                <a:cubicBezTo>
                  <a:pt x="48" y="83"/>
                  <a:pt x="70" y="76"/>
                  <a:pt x="130" y="116"/>
                </a:cubicBezTo>
                <a:cubicBezTo>
                  <a:pt x="140" y="122"/>
                  <a:pt x="160" y="136"/>
                  <a:pt x="160" y="136"/>
                </a:cubicBezTo>
                <a:cubicBezTo>
                  <a:pt x="161" y="138"/>
                  <a:pt x="197" y="186"/>
                  <a:pt x="190" y="196"/>
                </a:cubicBezTo>
                <a:cubicBezTo>
                  <a:pt x="176" y="215"/>
                  <a:pt x="130" y="236"/>
                  <a:pt x="130" y="236"/>
                </a:cubicBezTo>
                <a:cubicBezTo>
                  <a:pt x="126" y="246"/>
                  <a:pt x="116" y="256"/>
                  <a:pt x="120" y="266"/>
                </a:cubicBezTo>
                <a:cubicBezTo>
                  <a:pt x="124" y="279"/>
                  <a:pt x="140" y="285"/>
                  <a:pt x="150" y="296"/>
                </a:cubicBezTo>
                <a:cubicBezTo>
                  <a:pt x="171" y="321"/>
                  <a:pt x="169" y="325"/>
                  <a:pt x="180" y="356"/>
                </a:cubicBezTo>
                <a:cubicBezTo>
                  <a:pt x="176" y="366"/>
                  <a:pt x="177" y="378"/>
                  <a:pt x="170" y="386"/>
                </a:cubicBezTo>
                <a:cubicBezTo>
                  <a:pt x="162" y="393"/>
                  <a:pt x="144" y="386"/>
                  <a:pt x="140" y="396"/>
                </a:cubicBezTo>
                <a:cubicBezTo>
                  <a:pt x="134" y="407"/>
                  <a:pt x="166" y="450"/>
                  <a:pt x="170" y="456"/>
                </a:cubicBezTo>
                <a:cubicBezTo>
                  <a:pt x="163" y="466"/>
                  <a:pt x="154" y="475"/>
                  <a:pt x="150" y="486"/>
                </a:cubicBezTo>
                <a:cubicBezTo>
                  <a:pt x="141" y="505"/>
                  <a:pt x="130" y="546"/>
                  <a:pt x="130" y="546"/>
                </a:cubicBezTo>
                <a:cubicBezTo>
                  <a:pt x="196" y="568"/>
                  <a:pt x="188" y="647"/>
                  <a:pt x="130" y="686"/>
                </a:cubicBezTo>
                <a:cubicBezTo>
                  <a:pt x="153" y="732"/>
                  <a:pt x="172" y="735"/>
                  <a:pt x="200" y="776"/>
                </a:cubicBezTo>
                <a:cubicBezTo>
                  <a:pt x="189" y="808"/>
                  <a:pt x="170" y="833"/>
                  <a:pt x="160" y="866"/>
                </a:cubicBezTo>
                <a:cubicBezTo>
                  <a:pt x="170" y="872"/>
                  <a:pt x="185" y="874"/>
                  <a:pt x="190" y="886"/>
                </a:cubicBezTo>
                <a:cubicBezTo>
                  <a:pt x="204" y="921"/>
                  <a:pt x="152" y="922"/>
                  <a:pt x="140" y="926"/>
                </a:cubicBezTo>
                <a:cubicBezTo>
                  <a:pt x="133" y="936"/>
                  <a:pt x="117" y="944"/>
                  <a:pt x="120" y="956"/>
                </a:cubicBezTo>
                <a:cubicBezTo>
                  <a:pt x="122" y="967"/>
                  <a:pt x="140" y="968"/>
                  <a:pt x="150" y="976"/>
                </a:cubicBezTo>
                <a:cubicBezTo>
                  <a:pt x="160" y="985"/>
                  <a:pt x="170" y="996"/>
                  <a:pt x="180" y="1006"/>
                </a:cubicBezTo>
                <a:cubicBezTo>
                  <a:pt x="193" y="1047"/>
                  <a:pt x="183" y="1060"/>
                  <a:pt x="160" y="1096"/>
                </a:cubicBezTo>
                <a:cubicBezTo>
                  <a:pt x="196" y="1150"/>
                  <a:pt x="277" y="1256"/>
                  <a:pt x="160" y="1296"/>
                </a:cubicBezTo>
                <a:cubicBezTo>
                  <a:pt x="156" y="1306"/>
                  <a:pt x="146" y="1316"/>
                  <a:pt x="150" y="1326"/>
                </a:cubicBezTo>
                <a:cubicBezTo>
                  <a:pt x="154" y="1337"/>
                  <a:pt x="171" y="1337"/>
                  <a:pt x="180" y="1346"/>
                </a:cubicBezTo>
                <a:cubicBezTo>
                  <a:pt x="188" y="1354"/>
                  <a:pt x="193" y="1366"/>
                  <a:pt x="200" y="1376"/>
                </a:cubicBezTo>
                <a:cubicBezTo>
                  <a:pt x="196" y="1396"/>
                  <a:pt x="199" y="1417"/>
                  <a:pt x="190" y="1436"/>
                </a:cubicBezTo>
                <a:cubicBezTo>
                  <a:pt x="184" y="1446"/>
                  <a:pt x="167" y="1446"/>
                  <a:pt x="160" y="1456"/>
                </a:cubicBezTo>
                <a:cubicBezTo>
                  <a:pt x="153" y="1464"/>
                  <a:pt x="153" y="1476"/>
                  <a:pt x="150" y="1486"/>
                </a:cubicBezTo>
                <a:cubicBezTo>
                  <a:pt x="156" y="1496"/>
                  <a:pt x="168" y="1504"/>
                  <a:pt x="170" y="1516"/>
                </a:cubicBezTo>
                <a:cubicBezTo>
                  <a:pt x="176" y="1554"/>
                  <a:pt x="125" y="1567"/>
                  <a:pt x="100" y="1576"/>
                </a:cubicBezTo>
                <a:cubicBezTo>
                  <a:pt x="21" y="1556"/>
                  <a:pt x="58" y="1528"/>
                  <a:pt x="40" y="1446"/>
                </a:cubicBezTo>
                <a:cubicBezTo>
                  <a:pt x="33" y="1415"/>
                  <a:pt x="20" y="1386"/>
                  <a:pt x="10" y="1356"/>
                </a:cubicBezTo>
                <a:cubicBezTo>
                  <a:pt x="20" y="1085"/>
                  <a:pt x="29" y="815"/>
                  <a:pt x="0" y="546"/>
                </a:cubicBezTo>
                <a:cubicBezTo>
                  <a:pt x="3" y="396"/>
                  <a:pt x="4" y="245"/>
                  <a:pt x="10" y="96"/>
                </a:cubicBezTo>
                <a:cubicBezTo>
                  <a:pt x="10" y="88"/>
                  <a:pt x="45" y="0"/>
                  <a:pt x="20" y="26"/>
                </a:cubicBezTo>
                <a:close/>
              </a:path>
            </a:pathLst>
          </a:custGeom>
          <a:solidFill>
            <a:schemeClr val="bg1"/>
          </a:solidFill>
          <a:ln w="9525">
            <a:no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269" name="Rectangle 301"/>
          <p:cNvSpPr>
            <a:spLocks noChangeArrowheads="1"/>
          </p:cNvSpPr>
          <p:nvPr/>
        </p:nvSpPr>
        <p:spPr bwMode="auto">
          <a:xfrm>
            <a:off x="8834438" y="5334000"/>
            <a:ext cx="304800" cy="228600"/>
          </a:xfrm>
          <a:prstGeom prst="rect">
            <a:avLst/>
          </a:prstGeom>
          <a:solidFill>
            <a:schemeClr val="bg1"/>
          </a:solidFill>
          <a:ln w="9525">
            <a:no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270" name="Rectangle 302"/>
          <p:cNvSpPr>
            <a:spLocks noChangeArrowheads="1"/>
          </p:cNvSpPr>
          <p:nvPr/>
        </p:nvSpPr>
        <p:spPr bwMode="auto">
          <a:xfrm>
            <a:off x="5562600" y="2209800"/>
            <a:ext cx="1752600" cy="762000"/>
          </a:xfrm>
          <a:prstGeom prst="rect">
            <a:avLst/>
          </a:prstGeom>
          <a:solidFill>
            <a:schemeClr val="bg1"/>
          </a:solidFill>
          <a:ln w="9525">
            <a:no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09" name="TextBox 108"/>
          <p:cNvSpPr txBox="1"/>
          <p:nvPr/>
        </p:nvSpPr>
        <p:spPr>
          <a:xfrm>
            <a:off x="76200" y="6142073"/>
            <a:ext cx="2299716" cy="369332"/>
          </a:xfrm>
          <a:prstGeom prst="rect">
            <a:avLst/>
          </a:prstGeom>
          <a:noFill/>
        </p:spPr>
        <p:txBody>
          <a:bodyPr wrap="square" rtlCol="0">
            <a:spAutoFit/>
          </a:bodyPr>
          <a:lstStyle/>
          <a:p>
            <a:r>
              <a:rPr lang="en-US"/>
              <a:t>Stefan Tulich ppt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2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41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4"/>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6"/>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2"/>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10"/>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2"/>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6"/>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20"/>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421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421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421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4214"/>
                                        </p:tgtEl>
                                        <p:attrNameLst>
                                          <p:attrName>style.visibility</p:attrName>
                                        </p:attrNameLst>
                                      </p:cBhvr>
                                      <p:to>
                                        <p:strVal val="visible"/>
                                      </p:to>
                                    </p:set>
                                  </p:childTnLst>
                                </p:cTn>
                              </p:par>
                              <p:par>
                                <p:cTn id="67" presetID="9" presetClass="entr" presetSubtype="0" fill="hold" nodeType="withEffect">
                                  <p:stCondLst>
                                    <p:cond delay="0"/>
                                  </p:stCondLst>
                                  <p:childTnLst>
                                    <p:set>
                                      <p:cBhvr>
                                        <p:cTn id="68" dur="1" fill="hold">
                                          <p:stCondLst>
                                            <p:cond delay="0"/>
                                          </p:stCondLst>
                                        </p:cTn>
                                        <p:tgtEl>
                                          <p:spTgt spid="84210"/>
                                        </p:tgtEl>
                                        <p:attrNameLst>
                                          <p:attrName>style.visibility</p:attrName>
                                        </p:attrNameLst>
                                      </p:cBhvr>
                                      <p:to>
                                        <p:strVal val="visible"/>
                                      </p:to>
                                    </p:set>
                                    <p:animEffect transition="in" filter="dissolve">
                                      <p:cBhvr>
                                        <p:cTn id="69" dur="500"/>
                                        <p:tgtEl>
                                          <p:spTgt spid="84210"/>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xit" presetSubtype="0" fill="hold" grpId="0" nodeType="clickEffect">
                                  <p:stCondLst>
                                    <p:cond delay="0"/>
                                  </p:stCondLst>
                                  <p:childTnLst>
                                    <p:animEffect transition="out" filter="dissolve">
                                      <p:cBhvr>
                                        <p:cTn id="73" dur="500"/>
                                        <p:tgtEl>
                                          <p:spTgt spid="84270"/>
                                        </p:tgtEl>
                                      </p:cBhvr>
                                    </p:animEffect>
                                    <p:set>
                                      <p:cBhvr>
                                        <p:cTn id="74" dur="1" fill="hold">
                                          <p:stCondLst>
                                            <p:cond delay="499"/>
                                          </p:stCondLst>
                                        </p:cTn>
                                        <p:tgtEl>
                                          <p:spTgt spid="8427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9" presetClass="exit" presetSubtype="0" fill="hold" grpId="0" nodeType="clickEffect">
                                  <p:stCondLst>
                                    <p:cond delay="0"/>
                                  </p:stCondLst>
                                  <p:childTnLst>
                                    <p:animEffect transition="out" filter="dissolve">
                                      <p:cBhvr>
                                        <p:cTn id="78" dur="500"/>
                                        <p:tgtEl>
                                          <p:spTgt spid="84215"/>
                                        </p:tgtEl>
                                      </p:cBhvr>
                                    </p:animEffect>
                                    <p:set>
                                      <p:cBhvr>
                                        <p:cTn id="79" dur="1" fill="hold">
                                          <p:stCondLst>
                                            <p:cond delay="499"/>
                                          </p:stCondLst>
                                        </p:cTn>
                                        <p:tgtEl>
                                          <p:spTgt spid="84215"/>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9" presetClass="exit" presetSubtype="0" fill="hold" grpId="0" nodeType="clickEffect">
                                  <p:stCondLst>
                                    <p:cond delay="0"/>
                                  </p:stCondLst>
                                  <p:childTnLst>
                                    <p:animEffect transition="out" filter="dissolve">
                                      <p:cBhvr>
                                        <p:cTn id="83" dur="500"/>
                                        <p:tgtEl>
                                          <p:spTgt spid="84216"/>
                                        </p:tgtEl>
                                      </p:cBhvr>
                                    </p:animEffect>
                                    <p:set>
                                      <p:cBhvr>
                                        <p:cTn id="84" dur="1" fill="hold">
                                          <p:stCondLst>
                                            <p:cond delay="499"/>
                                          </p:stCondLst>
                                        </p:cTn>
                                        <p:tgtEl>
                                          <p:spTgt spid="842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211" grpId="0" animBg="1"/>
      <p:bldP spid="84212" grpId="0" animBg="1"/>
      <p:bldP spid="84213" grpId="0"/>
      <p:bldP spid="84214" grpId="0"/>
      <p:bldP spid="84215" grpId="0" animBg="1"/>
      <p:bldP spid="84216" grpId="0" animBg="1"/>
      <p:bldP spid="84218" grpId="0" animBg="1"/>
      <p:bldP spid="8427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685800" y="228600"/>
            <a:ext cx="7772400" cy="1143000"/>
          </a:xfrm>
        </p:spPr>
        <p:txBody>
          <a:bodyPr/>
          <a:lstStyle/>
          <a:p>
            <a:r>
              <a:rPr lang="en-US"/>
              <a:t>Sketch of solution</a:t>
            </a:r>
          </a:p>
        </p:txBody>
      </p:sp>
      <p:sp>
        <p:nvSpPr>
          <p:cNvPr id="92185" name="Rectangle 25"/>
          <p:cNvSpPr>
            <a:spLocks noChangeArrowheads="1"/>
          </p:cNvSpPr>
          <p:nvPr/>
        </p:nvSpPr>
        <p:spPr bwMode="auto">
          <a:xfrm>
            <a:off x="381000" y="3124200"/>
            <a:ext cx="8458200" cy="2362200"/>
          </a:xfrm>
          <a:prstGeom prst="rect">
            <a:avLst/>
          </a:prstGeom>
          <a:solidFill>
            <a:schemeClr val="hlink">
              <a:alpha val="41000"/>
            </a:schemeClr>
          </a:solidFill>
          <a:ln w="6350">
            <a:noFill/>
            <a:miter lim="800000"/>
            <a:headEnd/>
            <a:tailEnd/>
          </a:ln>
        </p:spPr>
        <p:txBody>
          <a:bodyPr wrap="none" anchor="ctr">
            <a:prstTxWarp prst="textNoShape">
              <a:avLst/>
            </a:prstTxWarp>
          </a:bodyPr>
          <a:lstStyle/>
          <a:p>
            <a:pPr algn="ctr" defTabSz="914400" eaLnBrk="0" fontAlgn="base" hangingPunct="0">
              <a:spcBef>
                <a:spcPct val="0"/>
              </a:spcBef>
              <a:spcAft>
                <a:spcPct val="0"/>
              </a:spcAft>
            </a:pPr>
            <a:endParaRPr lang="en-US" sz="2400">
              <a:solidFill>
                <a:srgbClr val="FFFFFF"/>
              </a:solidFill>
              <a:ea typeface="ヒラギノ角ゴ Pro W3" charset="-128"/>
              <a:cs typeface="ヒラギノ角ゴ Pro W3" charset="-128"/>
            </a:endParaRPr>
          </a:p>
        </p:txBody>
      </p:sp>
      <p:grpSp>
        <p:nvGrpSpPr>
          <p:cNvPr id="2" name="Group 26"/>
          <p:cNvGrpSpPr>
            <a:grpSpLocks/>
          </p:cNvGrpSpPr>
          <p:nvPr/>
        </p:nvGrpSpPr>
        <p:grpSpPr bwMode="auto">
          <a:xfrm>
            <a:off x="4114800" y="3200400"/>
            <a:ext cx="457200" cy="2209800"/>
            <a:chOff x="2592" y="1488"/>
            <a:chExt cx="288" cy="1392"/>
          </a:xfrm>
        </p:grpSpPr>
        <p:sp>
          <p:nvSpPr>
            <p:cNvPr id="92187" name="Oval 27"/>
            <p:cNvSpPr>
              <a:spLocks noChangeArrowheads="1"/>
            </p:cNvSpPr>
            <p:nvPr/>
          </p:nvSpPr>
          <p:spPr bwMode="auto">
            <a:xfrm>
              <a:off x="2592" y="1488"/>
              <a:ext cx="288" cy="1392"/>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188" name="Oval 28"/>
            <p:cNvSpPr>
              <a:spLocks noChangeAspect="1" noChangeArrowheads="1"/>
            </p:cNvSpPr>
            <p:nvPr/>
          </p:nvSpPr>
          <p:spPr bwMode="auto">
            <a:xfrm>
              <a:off x="2640" y="1728"/>
              <a:ext cx="188" cy="912"/>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189" name="Oval 29"/>
            <p:cNvSpPr>
              <a:spLocks noChangeArrowheads="1"/>
            </p:cNvSpPr>
            <p:nvPr/>
          </p:nvSpPr>
          <p:spPr bwMode="auto">
            <a:xfrm>
              <a:off x="2688" y="1968"/>
              <a:ext cx="96" cy="480"/>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3" name="Group 30"/>
          <p:cNvGrpSpPr>
            <a:grpSpLocks/>
          </p:cNvGrpSpPr>
          <p:nvPr/>
        </p:nvGrpSpPr>
        <p:grpSpPr bwMode="auto">
          <a:xfrm>
            <a:off x="4114800" y="3200400"/>
            <a:ext cx="457200" cy="2209800"/>
            <a:chOff x="2592" y="1488"/>
            <a:chExt cx="288" cy="1392"/>
          </a:xfrm>
        </p:grpSpPr>
        <p:sp>
          <p:nvSpPr>
            <p:cNvPr id="92191" name="Oval 31"/>
            <p:cNvSpPr>
              <a:spLocks noChangeArrowheads="1"/>
            </p:cNvSpPr>
            <p:nvPr/>
          </p:nvSpPr>
          <p:spPr bwMode="auto">
            <a:xfrm>
              <a:off x="2592" y="1488"/>
              <a:ext cx="288" cy="1392"/>
            </a:xfrm>
            <a:prstGeom prst="ellipse">
              <a:avLst/>
            </a:prstGeom>
            <a:noFill/>
            <a:ln w="12700">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192" name="Oval 32"/>
            <p:cNvSpPr>
              <a:spLocks noChangeAspect="1" noChangeArrowheads="1"/>
            </p:cNvSpPr>
            <p:nvPr/>
          </p:nvSpPr>
          <p:spPr bwMode="auto">
            <a:xfrm>
              <a:off x="2640" y="1728"/>
              <a:ext cx="188" cy="912"/>
            </a:xfrm>
            <a:prstGeom prst="ellipse">
              <a:avLst/>
            </a:prstGeom>
            <a:noFill/>
            <a:ln w="12700">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193" name="Oval 33"/>
            <p:cNvSpPr>
              <a:spLocks noChangeArrowheads="1"/>
            </p:cNvSpPr>
            <p:nvPr/>
          </p:nvSpPr>
          <p:spPr bwMode="auto">
            <a:xfrm>
              <a:off x="2688" y="1968"/>
              <a:ext cx="96" cy="480"/>
            </a:xfrm>
            <a:prstGeom prst="ellipse">
              <a:avLst/>
            </a:prstGeom>
            <a:noFill/>
            <a:ln w="12700">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2196" name="Text Box 36"/>
          <p:cNvSpPr txBox="1">
            <a:spLocks noChangeArrowheads="1"/>
          </p:cNvSpPr>
          <p:nvPr/>
        </p:nvSpPr>
        <p:spPr bwMode="auto">
          <a:xfrm>
            <a:off x="1905000" y="1600200"/>
            <a:ext cx="6096000" cy="457200"/>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Horizontal velocity </a:t>
            </a:r>
            <a:r>
              <a:rPr lang="en-US" sz="2400" i="1">
                <a:solidFill>
                  <a:srgbClr val="FFFFFF"/>
                </a:solidFill>
                <a:ea typeface="ヒラギノ角ゴ Pro W3" charset="-128"/>
                <a:cs typeface="ヒラギノ角ゴ Pro W3" charset="-128"/>
              </a:rPr>
              <a:t>u</a:t>
            </a:r>
            <a:r>
              <a:rPr lang="en-US" sz="2400">
                <a:solidFill>
                  <a:srgbClr val="FFFFFF"/>
                </a:solidFill>
                <a:ea typeface="ヒラギノ角ゴ Pro W3" charset="-128"/>
                <a:cs typeface="ヒラギノ角ゴ Pro W3" charset="-128"/>
              </a:rPr>
              <a:t> at time </a:t>
            </a:r>
            <a:r>
              <a:rPr lang="en-US" sz="2400" i="1">
                <a:solidFill>
                  <a:srgbClr val="FFFFFF"/>
                </a:solidFill>
                <a:ea typeface="ヒラギノ角ゴ Pro W3" charset="-128"/>
                <a:cs typeface="ヒラギノ角ゴ Pro W3" charset="-128"/>
              </a:rPr>
              <a:t>t</a:t>
            </a:r>
            <a:r>
              <a:rPr lang="en-US" sz="2400">
                <a:solidFill>
                  <a:srgbClr val="FFFFFF"/>
                </a:solidFill>
                <a:ea typeface="ヒラギノ角ゴ Pro W3" charset="-128"/>
                <a:cs typeface="ヒラギノ角ゴ Pro W3" charset="-128"/>
              </a:rPr>
              <a:t> &lt; </a:t>
            </a:r>
            <a:r>
              <a:rPr lang="en-US" sz="2400" i="1">
                <a:solidFill>
                  <a:srgbClr val="FFFFFF"/>
                </a:solidFill>
                <a:ea typeface="ヒラギノ角ゴ Pro W3" charset="-128"/>
                <a:cs typeface="ヒラギノ角ゴ Pro W3" charset="-128"/>
              </a:rPr>
              <a:t>t</a:t>
            </a:r>
            <a:r>
              <a:rPr lang="en-US" sz="2400" baseline="-25000">
                <a:solidFill>
                  <a:srgbClr val="FFFFFF"/>
                </a:solidFill>
                <a:ea typeface="ヒラギノ角ゴ Pro W3" charset="-128"/>
                <a:cs typeface="ヒラギノ角ゴ Pro W3" charset="-128"/>
              </a:rPr>
              <a:t>f</a:t>
            </a:r>
            <a:endParaRPr lang="en-US" sz="2400">
              <a:solidFill>
                <a:srgbClr val="FFFFFF"/>
              </a:solidFill>
              <a:ea typeface="ヒラギノ角ゴ Pro W3" charset="-128"/>
              <a:cs typeface="ヒラギノ角ゴ Pro W3" charset="-128"/>
            </a:endParaRPr>
          </a:p>
        </p:txBody>
      </p:sp>
      <p:sp>
        <p:nvSpPr>
          <p:cNvPr id="92197" name="Line 37"/>
          <p:cNvSpPr>
            <a:spLocks noChangeShapeType="1"/>
          </p:cNvSpPr>
          <p:nvPr/>
        </p:nvSpPr>
        <p:spPr bwMode="auto">
          <a:xfrm>
            <a:off x="6019800" y="4343400"/>
            <a:ext cx="838200"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198" name="Line 38"/>
          <p:cNvSpPr>
            <a:spLocks noChangeShapeType="1"/>
          </p:cNvSpPr>
          <p:nvPr/>
        </p:nvSpPr>
        <p:spPr bwMode="auto">
          <a:xfrm flipH="1">
            <a:off x="1828800" y="4343400"/>
            <a:ext cx="838200"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199" name="Text Box 39"/>
          <p:cNvSpPr txBox="1">
            <a:spLocks noChangeArrowheads="1"/>
          </p:cNvSpPr>
          <p:nvPr/>
        </p:nvSpPr>
        <p:spPr bwMode="auto">
          <a:xfrm>
            <a:off x="6248400" y="3810000"/>
            <a:ext cx="1098550" cy="457200"/>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sp>
        <p:nvSpPr>
          <p:cNvPr id="92200" name="Text Box 40"/>
          <p:cNvSpPr txBox="1">
            <a:spLocks noChangeArrowheads="1"/>
          </p:cNvSpPr>
          <p:nvPr/>
        </p:nvSpPr>
        <p:spPr bwMode="auto">
          <a:xfrm>
            <a:off x="1371600" y="3810000"/>
            <a:ext cx="1200150" cy="457200"/>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sp>
        <p:nvSpPr>
          <p:cNvPr id="92204" name="Line 44"/>
          <p:cNvSpPr>
            <a:spLocks noChangeShapeType="1"/>
          </p:cNvSpPr>
          <p:nvPr/>
        </p:nvSpPr>
        <p:spPr bwMode="auto">
          <a:xfrm>
            <a:off x="4343400" y="4038600"/>
            <a:ext cx="0" cy="60960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nvGrpSpPr>
          <p:cNvPr id="4" name="Group 75"/>
          <p:cNvGrpSpPr>
            <a:grpSpLocks/>
          </p:cNvGrpSpPr>
          <p:nvPr/>
        </p:nvGrpSpPr>
        <p:grpSpPr bwMode="auto">
          <a:xfrm>
            <a:off x="5638800" y="3200400"/>
            <a:ext cx="457200" cy="2209800"/>
            <a:chOff x="3552" y="2016"/>
            <a:chExt cx="288" cy="1392"/>
          </a:xfrm>
        </p:grpSpPr>
        <p:grpSp>
          <p:nvGrpSpPr>
            <p:cNvPr id="5" name="Group 76"/>
            <p:cNvGrpSpPr>
              <a:grpSpLocks/>
            </p:cNvGrpSpPr>
            <p:nvPr/>
          </p:nvGrpSpPr>
          <p:grpSpPr bwMode="auto">
            <a:xfrm>
              <a:off x="3552" y="2016"/>
              <a:ext cx="288" cy="1392"/>
              <a:chOff x="2592" y="1488"/>
              <a:chExt cx="288" cy="1392"/>
            </a:xfrm>
          </p:grpSpPr>
          <p:sp>
            <p:nvSpPr>
              <p:cNvPr id="92237" name="Oval 77"/>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38" name="Oval 78"/>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39" name="Oval 79"/>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2240" name="Line 80"/>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6" name="Group 87"/>
          <p:cNvGrpSpPr>
            <a:grpSpLocks/>
          </p:cNvGrpSpPr>
          <p:nvPr/>
        </p:nvGrpSpPr>
        <p:grpSpPr bwMode="auto">
          <a:xfrm>
            <a:off x="2590800" y="3200400"/>
            <a:ext cx="457200" cy="2209800"/>
            <a:chOff x="1632" y="2016"/>
            <a:chExt cx="288" cy="1392"/>
          </a:xfrm>
        </p:grpSpPr>
        <p:grpSp>
          <p:nvGrpSpPr>
            <p:cNvPr id="7" name="Group 88"/>
            <p:cNvGrpSpPr>
              <a:grpSpLocks/>
            </p:cNvGrpSpPr>
            <p:nvPr/>
          </p:nvGrpSpPr>
          <p:grpSpPr bwMode="auto">
            <a:xfrm flipH="1">
              <a:off x="1632" y="2016"/>
              <a:ext cx="288" cy="1392"/>
              <a:chOff x="2592" y="1488"/>
              <a:chExt cx="288" cy="1392"/>
            </a:xfrm>
          </p:grpSpPr>
          <p:sp>
            <p:nvSpPr>
              <p:cNvPr id="92249" name="Oval 89"/>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50" name="Oval 90"/>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51" name="Oval 91"/>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2252" name="Line 92"/>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8" name="Group 112"/>
          <p:cNvGrpSpPr>
            <a:grpSpLocks/>
          </p:cNvGrpSpPr>
          <p:nvPr/>
        </p:nvGrpSpPr>
        <p:grpSpPr bwMode="auto">
          <a:xfrm>
            <a:off x="4114800" y="3124200"/>
            <a:ext cx="1981200" cy="1143000"/>
            <a:chOff x="2592" y="1968"/>
            <a:chExt cx="1248" cy="720"/>
          </a:xfrm>
        </p:grpSpPr>
        <p:sp>
          <p:nvSpPr>
            <p:cNvPr id="92267" name="AutoShape 107"/>
            <p:cNvSpPr>
              <a:spLocks noChangeArrowheads="1"/>
            </p:cNvSpPr>
            <p:nvPr/>
          </p:nvSpPr>
          <p:spPr bwMode="auto">
            <a:xfrm>
              <a:off x="2592" y="1968"/>
              <a:ext cx="1248" cy="720"/>
            </a:xfrm>
            <a:prstGeom prst="roundRect">
              <a:avLst>
                <a:gd name="adj" fmla="val 16667"/>
              </a:avLst>
            </a:prstGeom>
            <a:noFill/>
            <a:ln w="9525">
              <a:solidFill>
                <a:srgbClr val="51FF56"/>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68" name="AutoShape 108"/>
            <p:cNvSpPr>
              <a:spLocks noChangeArrowheads="1"/>
            </p:cNvSpPr>
            <p:nvPr/>
          </p:nvSpPr>
          <p:spPr bwMode="auto">
            <a:xfrm>
              <a:off x="2688" y="1968"/>
              <a:ext cx="1056" cy="480"/>
            </a:xfrm>
            <a:prstGeom prst="roundRect">
              <a:avLst>
                <a:gd name="adj" fmla="val 16667"/>
              </a:avLst>
            </a:prstGeom>
            <a:noFill/>
            <a:ln w="9525">
              <a:solidFill>
                <a:srgbClr val="51FF56"/>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69" name="AutoShape 109"/>
            <p:cNvSpPr>
              <a:spLocks noChangeArrowheads="1"/>
            </p:cNvSpPr>
            <p:nvPr/>
          </p:nvSpPr>
          <p:spPr bwMode="auto">
            <a:xfrm>
              <a:off x="2784" y="1968"/>
              <a:ext cx="864" cy="336"/>
            </a:xfrm>
            <a:prstGeom prst="roundRect">
              <a:avLst>
                <a:gd name="adj" fmla="val 16667"/>
              </a:avLst>
            </a:prstGeom>
            <a:noFill/>
            <a:ln w="9525">
              <a:solidFill>
                <a:srgbClr val="51FF56"/>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70" name="AutoShape 110"/>
            <p:cNvSpPr>
              <a:spLocks noChangeArrowheads="1"/>
            </p:cNvSpPr>
            <p:nvPr/>
          </p:nvSpPr>
          <p:spPr bwMode="auto">
            <a:xfrm>
              <a:off x="2880" y="1968"/>
              <a:ext cx="672" cy="240"/>
            </a:xfrm>
            <a:prstGeom prst="roundRect">
              <a:avLst>
                <a:gd name="adj" fmla="val 16667"/>
              </a:avLst>
            </a:prstGeom>
            <a:noFill/>
            <a:ln w="9525">
              <a:solidFill>
                <a:srgbClr val="51FF56"/>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71" name="Line 111"/>
            <p:cNvSpPr>
              <a:spLocks noChangeShapeType="1"/>
            </p:cNvSpPr>
            <p:nvPr/>
          </p:nvSpPr>
          <p:spPr bwMode="auto">
            <a:xfrm>
              <a:off x="2976" y="2064"/>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9" name="Group 113"/>
          <p:cNvGrpSpPr>
            <a:grpSpLocks/>
          </p:cNvGrpSpPr>
          <p:nvPr/>
        </p:nvGrpSpPr>
        <p:grpSpPr bwMode="auto">
          <a:xfrm flipV="1">
            <a:off x="2590800" y="4343400"/>
            <a:ext cx="1981200" cy="1143000"/>
            <a:chOff x="2592" y="1968"/>
            <a:chExt cx="1248" cy="720"/>
          </a:xfrm>
        </p:grpSpPr>
        <p:sp>
          <p:nvSpPr>
            <p:cNvPr id="92274" name="AutoShape 114"/>
            <p:cNvSpPr>
              <a:spLocks noChangeArrowheads="1"/>
            </p:cNvSpPr>
            <p:nvPr/>
          </p:nvSpPr>
          <p:spPr bwMode="auto">
            <a:xfrm>
              <a:off x="2592" y="1968"/>
              <a:ext cx="1248" cy="720"/>
            </a:xfrm>
            <a:prstGeom prst="roundRect">
              <a:avLst>
                <a:gd name="adj" fmla="val 16667"/>
              </a:avLst>
            </a:prstGeom>
            <a:noFill/>
            <a:ln w="9525">
              <a:solidFill>
                <a:srgbClr val="51FF56"/>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75" name="AutoShape 115"/>
            <p:cNvSpPr>
              <a:spLocks noChangeArrowheads="1"/>
            </p:cNvSpPr>
            <p:nvPr/>
          </p:nvSpPr>
          <p:spPr bwMode="auto">
            <a:xfrm>
              <a:off x="2688" y="1968"/>
              <a:ext cx="1056" cy="480"/>
            </a:xfrm>
            <a:prstGeom prst="roundRect">
              <a:avLst>
                <a:gd name="adj" fmla="val 16667"/>
              </a:avLst>
            </a:prstGeom>
            <a:noFill/>
            <a:ln w="9525">
              <a:solidFill>
                <a:srgbClr val="51FF56"/>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76" name="AutoShape 116"/>
            <p:cNvSpPr>
              <a:spLocks noChangeArrowheads="1"/>
            </p:cNvSpPr>
            <p:nvPr/>
          </p:nvSpPr>
          <p:spPr bwMode="auto">
            <a:xfrm>
              <a:off x="2784" y="1968"/>
              <a:ext cx="864" cy="336"/>
            </a:xfrm>
            <a:prstGeom prst="roundRect">
              <a:avLst>
                <a:gd name="adj" fmla="val 16667"/>
              </a:avLst>
            </a:prstGeom>
            <a:noFill/>
            <a:ln w="9525">
              <a:solidFill>
                <a:srgbClr val="51FF56"/>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77" name="AutoShape 117"/>
            <p:cNvSpPr>
              <a:spLocks noChangeArrowheads="1"/>
            </p:cNvSpPr>
            <p:nvPr/>
          </p:nvSpPr>
          <p:spPr bwMode="auto">
            <a:xfrm>
              <a:off x="2880" y="1968"/>
              <a:ext cx="672" cy="240"/>
            </a:xfrm>
            <a:prstGeom prst="roundRect">
              <a:avLst>
                <a:gd name="adj" fmla="val 16667"/>
              </a:avLst>
            </a:prstGeom>
            <a:noFill/>
            <a:ln w="9525">
              <a:solidFill>
                <a:srgbClr val="51FF56"/>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78" name="Line 118"/>
            <p:cNvSpPr>
              <a:spLocks noChangeShapeType="1"/>
            </p:cNvSpPr>
            <p:nvPr/>
          </p:nvSpPr>
          <p:spPr bwMode="auto">
            <a:xfrm>
              <a:off x="2976" y="2064"/>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0" name="Group 136"/>
          <p:cNvGrpSpPr>
            <a:grpSpLocks/>
          </p:cNvGrpSpPr>
          <p:nvPr/>
        </p:nvGrpSpPr>
        <p:grpSpPr bwMode="auto">
          <a:xfrm flipH="1" flipV="1">
            <a:off x="2590800" y="3124200"/>
            <a:ext cx="1981200" cy="1143000"/>
            <a:chOff x="2880" y="3600"/>
            <a:chExt cx="1248" cy="720"/>
          </a:xfrm>
        </p:grpSpPr>
        <p:sp>
          <p:nvSpPr>
            <p:cNvPr id="92291" name="AutoShape 131"/>
            <p:cNvSpPr>
              <a:spLocks noChangeArrowheads="1"/>
            </p:cNvSpPr>
            <p:nvPr/>
          </p:nvSpPr>
          <p:spPr bwMode="auto">
            <a:xfrm flipV="1">
              <a:off x="2880" y="3600"/>
              <a:ext cx="1248" cy="720"/>
            </a:xfrm>
            <a:prstGeom prst="roundRect">
              <a:avLst>
                <a:gd name="adj" fmla="val 16667"/>
              </a:avLst>
            </a:prstGeom>
            <a:noFill/>
            <a:ln w="9525">
              <a:solidFill>
                <a:srgbClr val="51FF56"/>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92" name="AutoShape 132"/>
            <p:cNvSpPr>
              <a:spLocks noChangeArrowheads="1"/>
            </p:cNvSpPr>
            <p:nvPr/>
          </p:nvSpPr>
          <p:spPr bwMode="auto">
            <a:xfrm flipV="1">
              <a:off x="2976" y="3840"/>
              <a:ext cx="1056" cy="480"/>
            </a:xfrm>
            <a:prstGeom prst="roundRect">
              <a:avLst>
                <a:gd name="adj" fmla="val 16667"/>
              </a:avLst>
            </a:prstGeom>
            <a:noFill/>
            <a:ln w="9525">
              <a:solidFill>
                <a:srgbClr val="51FF56"/>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93" name="AutoShape 133"/>
            <p:cNvSpPr>
              <a:spLocks noChangeArrowheads="1"/>
            </p:cNvSpPr>
            <p:nvPr/>
          </p:nvSpPr>
          <p:spPr bwMode="auto">
            <a:xfrm flipV="1">
              <a:off x="3072" y="3984"/>
              <a:ext cx="864" cy="336"/>
            </a:xfrm>
            <a:prstGeom prst="roundRect">
              <a:avLst>
                <a:gd name="adj" fmla="val 16667"/>
              </a:avLst>
            </a:prstGeom>
            <a:noFill/>
            <a:ln w="9525">
              <a:solidFill>
                <a:srgbClr val="51FF56"/>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94" name="AutoShape 134"/>
            <p:cNvSpPr>
              <a:spLocks noChangeArrowheads="1"/>
            </p:cNvSpPr>
            <p:nvPr/>
          </p:nvSpPr>
          <p:spPr bwMode="auto">
            <a:xfrm flipV="1">
              <a:off x="3168" y="4080"/>
              <a:ext cx="672" cy="240"/>
            </a:xfrm>
            <a:prstGeom prst="roundRect">
              <a:avLst>
                <a:gd name="adj" fmla="val 16667"/>
              </a:avLst>
            </a:prstGeom>
            <a:noFill/>
            <a:ln w="9525">
              <a:solidFill>
                <a:srgbClr val="51FF56"/>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95" name="Line 135"/>
            <p:cNvSpPr>
              <a:spLocks noChangeShapeType="1"/>
            </p:cNvSpPr>
            <p:nvPr/>
          </p:nvSpPr>
          <p:spPr bwMode="auto">
            <a:xfrm flipV="1">
              <a:off x="3264" y="4224"/>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1" name="Group 137"/>
          <p:cNvGrpSpPr>
            <a:grpSpLocks/>
          </p:cNvGrpSpPr>
          <p:nvPr/>
        </p:nvGrpSpPr>
        <p:grpSpPr bwMode="auto">
          <a:xfrm flipH="1">
            <a:off x="4114800" y="4343400"/>
            <a:ext cx="1981200" cy="1143000"/>
            <a:chOff x="2880" y="3600"/>
            <a:chExt cx="1248" cy="720"/>
          </a:xfrm>
        </p:grpSpPr>
        <p:sp>
          <p:nvSpPr>
            <p:cNvPr id="92298" name="AutoShape 138"/>
            <p:cNvSpPr>
              <a:spLocks noChangeArrowheads="1"/>
            </p:cNvSpPr>
            <p:nvPr/>
          </p:nvSpPr>
          <p:spPr bwMode="auto">
            <a:xfrm flipV="1">
              <a:off x="2880" y="3600"/>
              <a:ext cx="1248" cy="720"/>
            </a:xfrm>
            <a:prstGeom prst="roundRect">
              <a:avLst>
                <a:gd name="adj" fmla="val 16667"/>
              </a:avLst>
            </a:prstGeom>
            <a:noFill/>
            <a:ln w="9525">
              <a:solidFill>
                <a:srgbClr val="51FF56"/>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99" name="AutoShape 139"/>
            <p:cNvSpPr>
              <a:spLocks noChangeArrowheads="1"/>
            </p:cNvSpPr>
            <p:nvPr/>
          </p:nvSpPr>
          <p:spPr bwMode="auto">
            <a:xfrm flipV="1">
              <a:off x="2976" y="3840"/>
              <a:ext cx="1056" cy="480"/>
            </a:xfrm>
            <a:prstGeom prst="roundRect">
              <a:avLst>
                <a:gd name="adj" fmla="val 16667"/>
              </a:avLst>
            </a:prstGeom>
            <a:noFill/>
            <a:ln w="9525">
              <a:solidFill>
                <a:srgbClr val="51FF56"/>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00" name="AutoShape 140"/>
            <p:cNvSpPr>
              <a:spLocks noChangeArrowheads="1"/>
            </p:cNvSpPr>
            <p:nvPr/>
          </p:nvSpPr>
          <p:spPr bwMode="auto">
            <a:xfrm flipV="1">
              <a:off x="3072" y="3984"/>
              <a:ext cx="864" cy="336"/>
            </a:xfrm>
            <a:prstGeom prst="roundRect">
              <a:avLst>
                <a:gd name="adj" fmla="val 16667"/>
              </a:avLst>
            </a:prstGeom>
            <a:noFill/>
            <a:ln w="9525">
              <a:solidFill>
                <a:srgbClr val="51FF56"/>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01" name="AutoShape 141"/>
            <p:cNvSpPr>
              <a:spLocks noChangeArrowheads="1"/>
            </p:cNvSpPr>
            <p:nvPr/>
          </p:nvSpPr>
          <p:spPr bwMode="auto">
            <a:xfrm flipV="1">
              <a:off x="3168" y="4080"/>
              <a:ext cx="672" cy="240"/>
            </a:xfrm>
            <a:prstGeom prst="roundRect">
              <a:avLst>
                <a:gd name="adj" fmla="val 16667"/>
              </a:avLst>
            </a:prstGeom>
            <a:noFill/>
            <a:ln w="9525">
              <a:solidFill>
                <a:srgbClr val="51FF56"/>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02" name="Line 142"/>
            <p:cNvSpPr>
              <a:spLocks noChangeShapeType="1"/>
            </p:cNvSpPr>
            <p:nvPr/>
          </p:nvSpPr>
          <p:spPr bwMode="auto">
            <a:xfrm flipV="1">
              <a:off x="3264" y="4224"/>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2" name="Group 146"/>
          <p:cNvGrpSpPr>
            <a:grpSpLocks/>
          </p:cNvGrpSpPr>
          <p:nvPr/>
        </p:nvGrpSpPr>
        <p:grpSpPr bwMode="auto">
          <a:xfrm>
            <a:off x="322263" y="2971800"/>
            <a:ext cx="8629650" cy="152400"/>
            <a:chOff x="480" y="2304"/>
            <a:chExt cx="4800" cy="96"/>
          </a:xfrm>
        </p:grpSpPr>
        <p:sp>
          <p:nvSpPr>
            <p:cNvPr id="92307" name="Line 147"/>
            <p:cNvSpPr>
              <a:spLocks noChangeShapeType="1"/>
            </p:cNvSpPr>
            <p:nvPr/>
          </p:nvSpPr>
          <p:spPr bwMode="auto">
            <a:xfrm>
              <a:off x="480" y="2400"/>
              <a:ext cx="4800" cy="0"/>
            </a:xfrm>
            <a:prstGeom prst="line">
              <a:avLst/>
            </a:prstGeom>
            <a:noFill/>
            <a:ln w="2857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08" name="Line 148"/>
            <p:cNvSpPr>
              <a:spLocks noChangeShapeType="1"/>
            </p:cNvSpPr>
            <p:nvPr/>
          </p:nvSpPr>
          <p:spPr bwMode="auto">
            <a:xfrm flipV="1">
              <a:off x="6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09" name="Line 149"/>
            <p:cNvSpPr>
              <a:spLocks noChangeShapeType="1"/>
            </p:cNvSpPr>
            <p:nvPr/>
          </p:nvSpPr>
          <p:spPr bwMode="auto">
            <a:xfrm flipV="1">
              <a:off x="115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10" name="Line 150"/>
            <p:cNvSpPr>
              <a:spLocks noChangeShapeType="1"/>
            </p:cNvSpPr>
            <p:nvPr/>
          </p:nvSpPr>
          <p:spPr bwMode="auto">
            <a:xfrm flipV="1">
              <a:off x="163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11" name="Line 151"/>
            <p:cNvSpPr>
              <a:spLocks noChangeShapeType="1"/>
            </p:cNvSpPr>
            <p:nvPr/>
          </p:nvSpPr>
          <p:spPr bwMode="auto">
            <a:xfrm flipV="1">
              <a:off x="216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12" name="Line 152"/>
            <p:cNvSpPr>
              <a:spLocks noChangeShapeType="1"/>
            </p:cNvSpPr>
            <p:nvPr/>
          </p:nvSpPr>
          <p:spPr bwMode="auto">
            <a:xfrm flipV="1">
              <a:off x="264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13" name="Line 153"/>
            <p:cNvSpPr>
              <a:spLocks noChangeShapeType="1"/>
            </p:cNvSpPr>
            <p:nvPr/>
          </p:nvSpPr>
          <p:spPr bwMode="auto">
            <a:xfrm flipV="1">
              <a:off x="3216"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14" name="Line 154"/>
            <p:cNvSpPr>
              <a:spLocks noChangeShapeType="1"/>
            </p:cNvSpPr>
            <p:nvPr/>
          </p:nvSpPr>
          <p:spPr bwMode="auto">
            <a:xfrm flipV="1">
              <a:off x="3744"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15" name="Line 155"/>
            <p:cNvSpPr>
              <a:spLocks noChangeShapeType="1"/>
            </p:cNvSpPr>
            <p:nvPr/>
          </p:nvSpPr>
          <p:spPr bwMode="auto">
            <a:xfrm flipV="1">
              <a:off x="42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16" name="Line 156"/>
            <p:cNvSpPr>
              <a:spLocks noChangeShapeType="1"/>
            </p:cNvSpPr>
            <p:nvPr/>
          </p:nvSpPr>
          <p:spPr bwMode="auto">
            <a:xfrm flipV="1">
              <a:off x="4848"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3" name="Group 157"/>
          <p:cNvGrpSpPr>
            <a:grpSpLocks/>
          </p:cNvGrpSpPr>
          <p:nvPr/>
        </p:nvGrpSpPr>
        <p:grpSpPr bwMode="auto">
          <a:xfrm flipH="1" flipV="1">
            <a:off x="398463" y="5486400"/>
            <a:ext cx="8629650" cy="152400"/>
            <a:chOff x="480" y="2304"/>
            <a:chExt cx="4800" cy="96"/>
          </a:xfrm>
        </p:grpSpPr>
        <p:sp>
          <p:nvSpPr>
            <p:cNvPr id="92318" name="Line 158"/>
            <p:cNvSpPr>
              <a:spLocks noChangeShapeType="1"/>
            </p:cNvSpPr>
            <p:nvPr/>
          </p:nvSpPr>
          <p:spPr bwMode="auto">
            <a:xfrm>
              <a:off x="480" y="2400"/>
              <a:ext cx="4800" cy="0"/>
            </a:xfrm>
            <a:prstGeom prst="line">
              <a:avLst/>
            </a:prstGeom>
            <a:noFill/>
            <a:ln w="2857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19" name="Line 159"/>
            <p:cNvSpPr>
              <a:spLocks noChangeShapeType="1"/>
            </p:cNvSpPr>
            <p:nvPr/>
          </p:nvSpPr>
          <p:spPr bwMode="auto">
            <a:xfrm flipV="1">
              <a:off x="6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20" name="Line 160"/>
            <p:cNvSpPr>
              <a:spLocks noChangeShapeType="1"/>
            </p:cNvSpPr>
            <p:nvPr/>
          </p:nvSpPr>
          <p:spPr bwMode="auto">
            <a:xfrm flipV="1">
              <a:off x="115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21" name="Line 161"/>
            <p:cNvSpPr>
              <a:spLocks noChangeShapeType="1"/>
            </p:cNvSpPr>
            <p:nvPr/>
          </p:nvSpPr>
          <p:spPr bwMode="auto">
            <a:xfrm flipV="1">
              <a:off x="163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22" name="Line 162"/>
            <p:cNvSpPr>
              <a:spLocks noChangeShapeType="1"/>
            </p:cNvSpPr>
            <p:nvPr/>
          </p:nvSpPr>
          <p:spPr bwMode="auto">
            <a:xfrm flipV="1">
              <a:off x="216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23" name="Line 163"/>
            <p:cNvSpPr>
              <a:spLocks noChangeShapeType="1"/>
            </p:cNvSpPr>
            <p:nvPr/>
          </p:nvSpPr>
          <p:spPr bwMode="auto">
            <a:xfrm flipV="1">
              <a:off x="264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24" name="Line 164"/>
            <p:cNvSpPr>
              <a:spLocks noChangeShapeType="1"/>
            </p:cNvSpPr>
            <p:nvPr/>
          </p:nvSpPr>
          <p:spPr bwMode="auto">
            <a:xfrm flipV="1">
              <a:off x="3216"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25" name="Line 165"/>
            <p:cNvSpPr>
              <a:spLocks noChangeShapeType="1"/>
            </p:cNvSpPr>
            <p:nvPr/>
          </p:nvSpPr>
          <p:spPr bwMode="auto">
            <a:xfrm flipV="1">
              <a:off x="3744"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26" name="Line 166"/>
            <p:cNvSpPr>
              <a:spLocks noChangeShapeType="1"/>
            </p:cNvSpPr>
            <p:nvPr/>
          </p:nvSpPr>
          <p:spPr bwMode="auto">
            <a:xfrm flipV="1">
              <a:off x="42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27" name="Line 167"/>
            <p:cNvSpPr>
              <a:spLocks noChangeShapeType="1"/>
            </p:cNvSpPr>
            <p:nvPr/>
          </p:nvSpPr>
          <p:spPr bwMode="auto">
            <a:xfrm flipV="1">
              <a:off x="4848"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2328" name="Freeform 168"/>
          <p:cNvSpPr>
            <a:spLocks/>
          </p:cNvSpPr>
          <p:nvPr/>
        </p:nvSpPr>
        <p:spPr bwMode="auto">
          <a:xfrm>
            <a:off x="93663" y="2971800"/>
            <a:ext cx="668337" cy="2501900"/>
          </a:xfrm>
          <a:custGeom>
            <a:avLst/>
            <a:gdLst/>
            <a:ahLst/>
            <a:cxnLst>
              <a:cxn ang="0">
                <a:pos x="20" y="26"/>
              </a:cxn>
              <a:cxn ang="0">
                <a:pos x="130" y="116"/>
              </a:cxn>
              <a:cxn ang="0">
                <a:pos x="160" y="136"/>
              </a:cxn>
              <a:cxn ang="0">
                <a:pos x="190" y="196"/>
              </a:cxn>
              <a:cxn ang="0">
                <a:pos x="130" y="236"/>
              </a:cxn>
              <a:cxn ang="0">
                <a:pos x="120" y="266"/>
              </a:cxn>
              <a:cxn ang="0">
                <a:pos x="150" y="296"/>
              </a:cxn>
              <a:cxn ang="0">
                <a:pos x="180" y="356"/>
              </a:cxn>
              <a:cxn ang="0">
                <a:pos x="170" y="386"/>
              </a:cxn>
              <a:cxn ang="0">
                <a:pos x="140" y="396"/>
              </a:cxn>
              <a:cxn ang="0">
                <a:pos x="170" y="456"/>
              </a:cxn>
              <a:cxn ang="0">
                <a:pos x="150" y="486"/>
              </a:cxn>
              <a:cxn ang="0">
                <a:pos x="130" y="546"/>
              </a:cxn>
              <a:cxn ang="0">
                <a:pos x="130" y="686"/>
              </a:cxn>
              <a:cxn ang="0">
                <a:pos x="200" y="776"/>
              </a:cxn>
              <a:cxn ang="0">
                <a:pos x="160" y="866"/>
              </a:cxn>
              <a:cxn ang="0">
                <a:pos x="190" y="886"/>
              </a:cxn>
              <a:cxn ang="0">
                <a:pos x="140" y="926"/>
              </a:cxn>
              <a:cxn ang="0">
                <a:pos x="120" y="956"/>
              </a:cxn>
              <a:cxn ang="0">
                <a:pos x="150" y="976"/>
              </a:cxn>
              <a:cxn ang="0">
                <a:pos x="180" y="1006"/>
              </a:cxn>
              <a:cxn ang="0">
                <a:pos x="160" y="1096"/>
              </a:cxn>
              <a:cxn ang="0">
                <a:pos x="160" y="1296"/>
              </a:cxn>
              <a:cxn ang="0">
                <a:pos x="150" y="1326"/>
              </a:cxn>
              <a:cxn ang="0">
                <a:pos x="180" y="1346"/>
              </a:cxn>
              <a:cxn ang="0">
                <a:pos x="200" y="1376"/>
              </a:cxn>
              <a:cxn ang="0">
                <a:pos x="190" y="1436"/>
              </a:cxn>
              <a:cxn ang="0">
                <a:pos x="160" y="1456"/>
              </a:cxn>
              <a:cxn ang="0">
                <a:pos x="150" y="1486"/>
              </a:cxn>
              <a:cxn ang="0">
                <a:pos x="170" y="1516"/>
              </a:cxn>
              <a:cxn ang="0">
                <a:pos x="100" y="1576"/>
              </a:cxn>
              <a:cxn ang="0">
                <a:pos x="40" y="1446"/>
              </a:cxn>
              <a:cxn ang="0">
                <a:pos x="10" y="1356"/>
              </a:cxn>
              <a:cxn ang="0">
                <a:pos x="0" y="546"/>
              </a:cxn>
              <a:cxn ang="0">
                <a:pos x="10" y="96"/>
              </a:cxn>
              <a:cxn ang="0">
                <a:pos x="20" y="26"/>
              </a:cxn>
            </a:cxnLst>
            <a:rect l="0" t="0" r="r" b="b"/>
            <a:pathLst>
              <a:path w="277" h="1576">
                <a:moveTo>
                  <a:pt x="20" y="26"/>
                </a:moveTo>
                <a:cubicBezTo>
                  <a:pt x="48" y="83"/>
                  <a:pt x="70" y="76"/>
                  <a:pt x="130" y="116"/>
                </a:cubicBezTo>
                <a:cubicBezTo>
                  <a:pt x="140" y="122"/>
                  <a:pt x="160" y="136"/>
                  <a:pt x="160" y="136"/>
                </a:cubicBezTo>
                <a:cubicBezTo>
                  <a:pt x="161" y="138"/>
                  <a:pt x="197" y="186"/>
                  <a:pt x="190" y="196"/>
                </a:cubicBezTo>
                <a:cubicBezTo>
                  <a:pt x="176" y="215"/>
                  <a:pt x="130" y="236"/>
                  <a:pt x="130" y="236"/>
                </a:cubicBezTo>
                <a:cubicBezTo>
                  <a:pt x="126" y="246"/>
                  <a:pt x="116" y="256"/>
                  <a:pt x="120" y="266"/>
                </a:cubicBezTo>
                <a:cubicBezTo>
                  <a:pt x="124" y="279"/>
                  <a:pt x="140" y="285"/>
                  <a:pt x="150" y="296"/>
                </a:cubicBezTo>
                <a:cubicBezTo>
                  <a:pt x="171" y="321"/>
                  <a:pt x="169" y="325"/>
                  <a:pt x="180" y="356"/>
                </a:cubicBezTo>
                <a:cubicBezTo>
                  <a:pt x="176" y="366"/>
                  <a:pt x="177" y="378"/>
                  <a:pt x="170" y="386"/>
                </a:cubicBezTo>
                <a:cubicBezTo>
                  <a:pt x="162" y="393"/>
                  <a:pt x="144" y="386"/>
                  <a:pt x="140" y="396"/>
                </a:cubicBezTo>
                <a:cubicBezTo>
                  <a:pt x="134" y="407"/>
                  <a:pt x="166" y="450"/>
                  <a:pt x="170" y="456"/>
                </a:cubicBezTo>
                <a:cubicBezTo>
                  <a:pt x="163" y="466"/>
                  <a:pt x="154" y="475"/>
                  <a:pt x="150" y="486"/>
                </a:cubicBezTo>
                <a:cubicBezTo>
                  <a:pt x="141" y="505"/>
                  <a:pt x="130" y="546"/>
                  <a:pt x="130" y="546"/>
                </a:cubicBezTo>
                <a:cubicBezTo>
                  <a:pt x="196" y="568"/>
                  <a:pt x="188" y="647"/>
                  <a:pt x="130" y="686"/>
                </a:cubicBezTo>
                <a:cubicBezTo>
                  <a:pt x="153" y="732"/>
                  <a:pt x="172" y="735"/>
                  <a:pt x="200" y="776"/>
                </a:cubicBezTo>
                <a:cubicBezTo>
                  <a:pt x="189" y="808"/>
                  <a:pt x="170" y="833"/>
                  <a:pt x="160" y="866"/>
                </a:cubicBezTo>
                <a:cubicBezTo>
                  <a:pt x="170" y="872"/>
                  <a:pt x="185" y="874"/>
                  <a:pt x="190" y="886"/>
                </a:cubicBezTo>
                <a:cubicBezTo>
                  <a:pt x="204" y="921"/>
                  <a:pt x="152" y="922"/>
                  <a:pt x="140" y="926"/>
                </a:cubicBezTo>
                <a:cubicBezTo>
                  <a:pt x="133" y="936"/>
                  <a:pt x="117" y="944"/>
                  <a:pt x="120" y="956"/>
                </a:cubicBezTo>
                <a:cubicBezTo>
                  <a:pt x="122" y="967"/>
                  <a:pt x="140" y="968"/>
                  <a:pt x="150" y="976"/>
                </a:cubicBezTo>
                <a:cubicBezTo>
                  <a:pt x="160" y="985"/>
                  <a:pt x="170" y="996"/>
                  <a:pt x="180" y="1006"/>
                </a:cubicBezTo>
                <a:cubicBezTo>
                  <a:pt x="193" y="1047"/>
                  <a:pt x="183" y="1060"/>
                  <a:pt x="160" y="1096"/>
                </a:cubicBezTo>
                <a:cubicBezTo>
                  <a:pt x="196" y="1150"/>
                  <a:pt x="277" y="1256"/>
                  <a:pt x="160" y="1296"/>
                </a:cubicBezTo>
                <a:cubicBezTo>
                  <a:pt x="156" y="1306"/>
                  <a:pt x="146" y="1316"/>
                  <a:pt x="150" y="1326"/>
                </a:cubicBezTo>
                <a:cubicBezTo>
                  <a:pt x="154" y="1337"/>
                  <a:pt x="171" y="1337"/>
                  <a:pt x="180" y="1346"/>
                </a:cubicBezTo>
                <a:cubicBezTo>
                  <a:pt x="188" y="1354"/>
                  <a:pt x="193" y="1366"/>
                  <a:pt x="200" y="1376"/>
                </a:cubicBezTo>
                <a:cubicBezTo>
                  <a:pt x="196" y="1396"/>
                  <a:pt x="199" y="1417"/>
                  <a:pt x="190" y="1436"/>
                </a:cubicBezTo>
                <a:cubicBezTo>
                  <a:pt x="184" y="1446"/>
                  <a:pt x="167" y="1446"/>
                  <a:pt x="160" y="1456"/>
                </a:cubicBezTo>
                <a:cubicBezTo>
                  <a:pt x="153" y="1464"/>
                  <a:pt x="153" y="1476"/>
                  <a:pt x="150" y="1486"/>
                </a:cubicBezTo>
                <a:cubicBezTo>
                  <a:pt x="156" y="1496"/>
                  <a:pt x="168" y="1504"/>
                  <a:pt x="170" y="1516"/>
                </a:cubicBezTo>
                <a:cubicBezTo>
                  <a:pt x="176" y="1554"/>
                  <a:pt x="125" y="1567"/>
                  <a:pt x="100" y="1576"/>
                </a:cubicBezTo>
                <a:cubicBezTo>
                  <a:pt x="21" y="1556"/>
                  <a:pt x="58" y="1528"/>
                  <a:pt x="40" y="1446"/>
                </a:cubicBezTo>
                <a:cubicBezTo>
                  <a:pt x="33" y="1415"/>
                  <a:pt x="20" y="1386"/>
                  <a:pt x="10" y="1356"/>
                </a:cubicBezTo>
                <a:cubicBezTo>
                  <a:pt x="20" y="1085"/>
                  <a:pt x="29" y="815"/>
                  <a:pt x="0" y="546"/>
                </a:cubicBezTo>
                <a:cubicBezTo>
                  <a:pt x="3" y="396"/>
                  <a:pt x="4" y="245"/>
                  <a:pt x="10" y="96"/>
                </a:cubicBezTo>
                <a:cubicBezTo>
                  <a:pt x="10" y="88"/>
                  <a:pt x="45" y="0"/>
                  <a:pt x="20" y="26"/>
                </a:cubicBezTo>
                <a:close/>
              </a:path>
            </a:pathLst>
          </a:custGeom>
          <a:solidFill>
            <a:schemeClr val="bg1"/>
          </a:solidFill>
          <a:ln w="9525">
            <a:no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29" name="Freeform 169"/>
          <p:cNvSpPr>
            <a:spLocks/>
          </p:cNvSpPr>
          <p:nvPr/>
        </p:nvSpPr>
        <p:spPr bwMode="auto">
          <a:xfrm flipH="1">
            <a:off x="8475663" y="3048000"/>
            <a:ext cx="668337" cy="2501900"/>
          </a:xfrm>
          <a:custGeom>
            <a:avLst/>
            <a:gdLst/>
            <a:ahLst/>
            <a:cxnLst>
              <a:cxn ang="0">
                <a:pos x="20" y="26"/>
              </a:cxn>
              <a:cxn ang="0">
                <a:pos x="130" y="116"/>
              </a:cxn>
              <a:cxn ang="0">
                <a:pos x="160" y="136"/>
              </a:cxn>
              <a:cxn ang="0">
                <a:pos x="190" y="196"/>
              </a:cxn>
              <a:cxn ang="0">
                <a:pos x="130" y="236"/>
              </a:cxn>
              <a:cxn ang="0">
                <a:pos x="120" y="266"/>
              </a:cxn>
              <a:cxn ang="0">
                <a:pos x="150" y="296"/>
              </a:cxn>
              <a:cxn ang="0">
                <a:pos x="180" y="356"/>
              </a:cxn>
              <a:cxn ang="0">
                <a:pos x="170" y="386"/>
              </a:cxn>
              <a:cxn ang="0">
                <a:pos x="140" y="396"/>
              </a:cxn>
              <a:cxn ang="0">
                <a:pos x="170" y="456"/>
              </a:cxn>
              <a:cxn ang="0">
                <a:pos x="150" y="486"/>
              </a:cxn>
              <a:cxn ang="0">
                <a:pos x="130" y="546"/>
              </a:cxn>
              <a:cxn ang="0">
                <a:pos x="130" y="686"/>
              </a:cxn>
              <a:cxn ang="0">
                <a:pos x="200" y="776"/>
              </a:cxn>
              <a:cxn ang="0">
                <a:pos x="160" y="866"/>
              </a:cxn>
              <a:cxn ang="0">
                <a:pos x="190" y="886"/>
              </a:cxn>
              <a:cxn ang="0">
                <a:pos x="140" y="926"/>
              </a:cxn>
              <a:cxn ang="0">
                <a:pos x="120" y="956"/>
              </a:cxn>
              <a:cxn ang="0">
                <a:pos x="150" y="976"/>
              </a:cxn>
              <a:cxn ang="0">
                <a:pos x="180" y="1006"/>
              </a:cxn>
              <a:cxn ang="0">
                <a:pos x="160" y="1096"/>
              </a:cxn>
              <a:cxn ang="0">
                <a:pos x="160" y="1296"/>
              </a:cxn>
              <a:cxn ang="0">
                <a:pos x="150" y="1326"/>
              </a:cxn>
              <a:cxn ang="0">
                <a:pos x="180" y="1346"/>
              </a:cxn>
              <a:cxn ang="0">
                <a:pos x="200" y="1376"/>
              </a:cxn>
              <a:cxn ang="0">
                <a:pos x="190" y="1436"/>
              </a:cxn>
              <a:cxn ang="0">
                <a:pos x="160" y="1456"/>
              </a:cxn>
              <a:cxn ang="0">
                <a:pos x="150" y="1486"/>
              </a:cxn>
              <a:cxn ang="0">
                <a:pos x="170" y="1516"/>
              </a:cxn>
              <a:cxn ang="0">
                <a:pos x="100" y="1576"/>
              </a:cxn>
              <a:cxn ang="0">
                <a:pos x="40" y="1446"/>
              </a:cxn>
              <a:cxn ang="0">
                <a:pos x="10" y="1356"/>
              </a:cxn>
              <a:cxn ang="0">
                <a:pos x="0" y="546"/>
              </a:cxn>
              <a:cxn ang="0">
                <a:pos x="10" y="96"/>
              </a:cxn>
              <a:cxn ang="0">
                <a:pos x="20" y="26"/>
              </a:cxn>
            </a:cxnLst>
            <a:rect l="0" t="0" r="r" b="b"/>
            <a:pathLst>
              <a:path w="277" h="1576">
                <a:moveTo>
                  <a:pt x="20" y="26"/>
                </a:moveTo>
                <a:cubicBezTo>
                  <a:pt x="48" y="83"/>
                  <a:pt x="70" y="76"/>
                  <a:pt x="130" y="116"/>
                </a:cubicBezTo>
                <a:cubicBezTo>
                  <a:pt x="140" y="122"/>
                  <a:pt x="160" y="136"/>
                  <a:pt x="160" y="136"/>
                </a:cubicBezTo>
                <a:cubicBezTo>
                  <a:pt x="161" y="138"/>
                  <a:pt x="197" y="186"/>
                  <a:pt x="190" y="196"/>
                </a:cubicBezTo>
                <a:cubicBezTo>
                  <a:pt x="176" y="215"/>
                  <a:pt x="130" y="236"/>
                  <a:pt x="130" y="236"/>
                </a:cubicBezTo>
                <a:cubicBezTo>
                  <a:pt x="126" y="246"/>
                  <a:pt x="116" y="256"/>
                  <a:pt x="120" y="266"/>
                </a:cubicBezTo>
                <a:cubicBezTo>
                  <a:pt x="124" y="279"/>
                  <a:pt x="140" y="285"/>
                  <a:pt x="150" y="296"/>
                </a:cubicBezTo>
                <a:cubicBezTo>
                  <a:pt x="171" y="321"/>
                  <a:pt x="169" y="325"/>
                  <a:pt x="180" y="356"/>
                </a:cubicBezTo>
                <a:cubicBezTo>
                  <a:pt x="176" y="366"/>
                  <a:pt x="177" y="378"/>
                  <a:pt x="170" y="386"/>
                </a:cubicBezTo>
                <a:cubicBezTo>
                  <a:pt x="162" y="393"/>
                  <a:pt x="144" y="386"/>
                  <a:pt x="140" y="396"/>
                </a:cubicBezTo>
                <a:cubicBezTo>
                  <a:pt x="134" y="407"/>
                  <a:pt x="166" y="450"/>
                  <a:pt x="170" y="456"/>
                </a:cubicBezTo>
                <a:cubicBezTo>
                  <a:pt x="163" y="466"/>
                  <a:pt x="154" y="475"/>
                  <a:pt x="150" y="486"/>
                </a:cubicBezTo>
                <a:cubicBezTo>
                  <a:pt x="141" y="505"/>
                  <a:pt x="130" y="546"/>
                  <a:pt x="130" y="546"/>
                </a:cubicBezTo>
                <a:cubicBezTo>
                  <a:pt x="196" y="568"/>
                  <a:pt x="188" y="647"/>
                  <a:pt x="130" y="686"/>
                </a:cubicBezTo>
                <a:cubicBezTo>
                  <a:pt x="153" y="732"/>
                  <a:pt x="172" y="735"/>
                  <a:pt x="200" y="776"/>
                </a:cubicBezTo>
                <a:cubicBezTo>
                  <a:pt x="189" y="808"/>
                  <a:pt x="170" y="833"/>
                  <a:pt x="160" y="866"/>
                </a:cubicBezTo>
                <a:cubicBezTo>
                  <a:pt x="170" y="872"/>
                  <a:pt x="185" y="874"/>
                  <a:pt x="190" y="886"/>
                </a:cubicBezTo>
                <a:cubicBezTo>
                  <a:pt x="204" y="921"/>
                  <a:pt x="152" y="922"/>
                  <a:pt x="140" y="926"/>
                </a:cubicBezTo>
                <a:cubicBezTo>
                  <a:pt x="133" y="936"/>
                  <a:pt x="117" y="944"/>
                  <a:pt x="120" y="956"/>
                </a:cubicBezTo>
                <a:cubicBezTo>
                  <a:pt x="122" y="967"/>
                  <a:pt x="140" y="968"/>
                  <a:pt x="150" y="976"/>
                </a:cubicBezTo>
                <a:cubicBezTo>
                  <a:pt x="160" y="985"/>
                  <a:pt x="170" y="996"/>
                  <a:pt x="180" y="1006"/>
                </a:cubicBezTo>
                <a:cubicBezTo>
                  <a:pt x="193" y="1047"/>
                  <a:pt x="183" y="1060"/>
                  <a:pt x="160" y="1096"/>
                </a:cubicBezTo>
                <a:cubicBezTo>
                  <a:pt x="196" y="1150"/>
                  <a:pt x="277" y="1256"/>
                  <a:pt x="160" y="1296"/>
                </a:cubicBezTo>
                <a:cubicBezTo>
                  <a:pt x="156" y="1306"/>
                  <a:pt x="146" y="1316"/>
                  <a:pt x="150" y="1326"/>
                </a:cubicBezTo>
                <a:cubicBezTo>
                  <a:pt x="154" y="1337"/>
                  <a:pt x="171" y="1337"/>
                  <a:pt x="180" y="1346"/>
                </a:cubicBezTo>
                <a:cubicBezTo>
                  <a:pt x="188" y="1354"/>
                  <a:pt x="193" y="1366"/>
                  <a:pt x="200" y="1376"/>
                </a:cubicBezTo>
                <a:cubicBezTo>
                  <a:pt x="196" y="1396"/>
                  <a:pt x="199" y="1417"/>
                  <a:pt x="190" y="1436"/>
                </a:cubicBezTo>
                <a:cubicBezTo>
                  <a:pt x="184" y="1446"/>
                  <a:pt x="167" y="1446"/>
                  <a:pt x="160" y="1456"/>
                </a:cubicBezTo>
                <a:cubicBezTo>
                  <a:pt x="153" y="1464"/>
                  <a:pt x="153" y="1476"/>
                  <a:pt x="150" y="1486"/>
                </a:cubicBezTo>
                <a:cubicBezTo>
                  <a:pt x="156" y="1496"/>
                  <a:pt x="168" y="1504"/>
                  <a:pt x="170" y="1516"/>
                </a:cubicBezTo>
                <a:cubicBezTo>
                  <a:pt x="176" y="1554"/>
                  <a:pt x="125" y="1567"/>
                  <a:pt x="100" y="1576"/>
                </a:cubicBezTo>
                <a:cubicBezTo>
                  <a:pt x="21" y="1556"/>
                  <a:pt x="58" y="1528"/>
                  <a:pt x="40" y="1446"/>
                </a:cubicBezTo>
                <a:cubicBezTo>
                  <a:pt x="33" y="1415"/>
                  <a:pt x="20" y="1386"/>
                  <a:pt x="10" y="1356"/>
                </a:cubicBezTo>
                <a:cubicBezTo>
                  <a:pt x="20" y="1085"/>
                  <a:pt x="29" y="815"/>
                  <a:pt x="0" y="546"/>
                </a:cubicBezTo>
                <a:cubicBezTo>
                  <a:pt x="3" y="396"/>
                  <a:pt x="4" y="245"/>
                  <a:pt x="10" y="96"/>
                </a:cubicBezTo>
                <a:cubicBezTo>
                  <a:pt x="10" y="88"/>
                  <a:pt x="45" y="0"/>
                  <a:pt x="20" y="26"/>
                </a:cubicBezTo>
                <a:close/>
              </a:path>
            </a:pathLst>
          </a:custGeom>
          <a:solidFill>
            <a:schemeClr val="bg1"/>
          </a:solidFill>
          <a:ln w="9525">
            <a:no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30" name="Rectangle 170"/>
          <p:cNvSpPr>
            <a:spLocks noChangeArrowheads="1"/>
          </p:cNvSpPr>
          <p:nvPr/>
        </p:nvSpPr>
        <p:spPr bwMode="auto">
          <a:xfrm>
            <a:off x="8834438" y="5334000"/>
            <a:ext cx="304800" cy="228600"/>
          </a:xfrm>
          <a:prstGeom prst="rect">
            <a:avLst/>
          </a:prstGeom>
          <a:solidFill>
            <a:schemeClr val="bg1"/>
          </a:solidFill>
          <a:ln w="9525">
            <a:no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79" name="TextBox 78"/>
          <p:cNvSpPr txBox="1"/>
          <p:nvPr/>
        </p:nvSpPr>
        <p:spPr>
          <a:xfrm>
            <a:off x="76200" y="6142073"/>
            <a:ext cx="2299716" cy="369332"/>
          </a:xfrm>
          <a:prstGeom prst="rect">
            <a:avLst/>
          </a:prstGeom>
          <a:noFill/>
        </p:spPr>
        <p:txBody>
          <a:bodyPr wrap="square" rtlCol="0">
            <a:spAutoFit/>
          </a:bodyPr>
          <a:lstStyle/>
          <a:p>
            <a:r>
              <a:rPr lang="en-US"/>
              <a:t>Stefan Tulich ppt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par>
                                <p:cTn id="11" presetID="9"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par>
                                <p:cTn id="14" presetID="9"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685800" y="228600"/>
            <a:ext cx="7772400" cy="1143000"/>
          </a:xfrm>
        </p:spPr>
        <p:txBody>
          <a:bodyPr/>
          <a:lstStyle/>
          <a:p>
            <a:r>
              <a:rPr lang="en-US"/>
              <a:t>Sketch of solution</a:t>
            </a:r>
          </a:p>
        </p:txBody>
      </p:sp>
      <p:sp>
        <p:nvSpPr>
          <p:cNvPr id="94233" name="Rectangle 25"/>
          <p:cNvSpPr>
            <a:spLocks noChangeArrowheads="1"/>
          </p:cNvSpPr>
          <p:nvPr/>
        </p:nvSpPr>
        <p:spPr bwMode="auto">
          <a:xfrm>
            <a:off x="381000" y="3124200"/>
            <a:ext cx="8458200" cy="2362200"/>
          </a:xfrm>
          <a:prstGeom prst="rect">
            <a:avLst/>
          </a:prstGeom>
          <a:solidFill>
            <a:schemeClr val="hlink">
              <a:alpha val="41000"/>
            </a:schemeClr>
          </a:solidFill>
          <a:ln w="6350">
            <a:noFill/>
            <a:miter lim="800000"/>
            <a:headEnd/>
            <a:tailEnd/>
          </a:ln>
        </p:spPr>
        <p:txBody>
          <a:bodyPr wrap="none" anchor="ctr">
            <a:prstTxWarp prst="textNoShape">
              <a:avLst/>
            </a:prstTxWarp>
          </a:bodyPr>
          <a:lstStyle/>
          <a:p>
            <a:pPr algn="ctr" defTabSz="914400" eaLnBrk="0" fontAlgn="base" hangingPunct="0">
              <a:spcBef>
                <a:spcPct val="0"/>
              </a:spcBef>
              <a:spcAft>
                <a:spcPct val="0"/>
              </a:spcAft>
            </a:pPr>
            <a:endParaRPr lang="en-US" sz="2400">
              <a:solidFill>
                <a:srgbClr val="FFFFFF"/>
              </a:solidFill>
              <a:ea typeface="ヒラギノ角ゴ Pro W3" charset="-128"/>
              <a:cs typeface="ヒラギノ角ゴ Pro W3" charset="-128"/>
            </a:endParaRPr>
          </a:p>
        </p:txBody>
      </p:sp>
      <p:grpSp>
        <p:nvGrpSpPr>
          <p:cNvPr id="2" name="Group 26"/>
          <p:cNvGrpSpPr>
            <a:grpSpLocks/>
          </p:cNvGrpSpPr>
          <p:nvPr/>
        </p:nvGrpSpPr>
        <p:grpSpPr bwMode="auto">
          <a:xfrm>
            <a:off x="4114800" y="3200400"/>
            <a:ext cx="457200" cy="2209800"/>
            <a:chOff x="2592" y="1488"/>
            <a:chExt cx="288" cy="1392"/>
          </a:xfrm>
        </p:grpSpPr>
        <p:sp>
          <p:nvSpPr>
            <p:cNvPr id="94235" name="Oval 27"/>
            <p:cNvSpPr>
              <a:spLocks noChangeArrowheads="1"/>
            </p:cNvSpPr>
            <p:nvPr/>
          </p:nvSpPr>
          <p:spPr bwMode="auto">
            <a:xfrm>
              <a:off x="2592" y="1488"/>
              <a:ext cx="288" cy="1392"/>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36" name="Oval 28"/>
            <p:cNvSpPr>
              <a:spLocks noChangeAspect="1" noChangeArrowheads="1"/>
            </p:cNvSpPr>
            <p:nvPr/>
          </p:nvSpPr>
          <p:spPr bwMode="auto">
            <a:xfrm>
              <a:off x="2640" y="1728"/>
              <a:ext cx="188" cy="912"/>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37" name="Oval 29"/>
            <p:cNvSpPr>
              <a:spLocks noChangeArrowheads="1"/>
            </p:cNvSpPr>
            <p:nvPr/>
          </p:nvSpPr>
          <p:spPr bwMode="auto">
            <a:xfrm>
              <a:off x="2688" y="1968"/>
              <a:ext cx="96" cy="480"/>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3" name="Group 30"/>
          <p:cNvGrpSpPr>
            <a:grpSpLocks/>
          </p:cNvGrpSpPr>
          <p:nvPr/>
        </p:nvGrpSpPr>
        <p:grpSpPr bwMode="auto">
          <a:xfrm>
            <a:off x="4114800" y="3200400"/>
            <a:ext cx="457200" cy="2209800"/>
            <a:chOff x="2592" y="1488"/>
            <a:chExt cx="288" cy="1392"/>
          </a:xfrm>
        </p:grpSpPr>
        <p:sp>
          <p:nvSpPr>
            <p:cNvPr id="94239" name="Oval 31"/>
            <p:cNvSpPr>
              <a:spLocks noChangeArrowheads="1"/>
            </p:cNvSpPr>
            <p:nvPr/>
          </p:nvSpPr>
          <p:spPr bwMode="auto">
            <a:xfrm>
              <a:off x="2592" y="1488"/>
              <a:ext cx="288" cy="1392"/>
            </a:xfrm>
            <a:prstGeom prst="ellipse">
              <a:avLst/>
            </a:prstGeom>
            <a:noFill/>
            <a:ln w="12700">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40" name="Oval 32"/>
            <p:cNvSpPr>
              <a:spLocks noChangeAspect="1" noChangeArrowheads="1"/>
            </p:cNvSpPr>
            <p:nvPr/>
          </p:nvSpPr>
          <p:spPr bwMode="auto">
            <a:xfrm>
              <a:off x="2640" y="1728"/>
              <a:ext cx="188" cy="912"/>
            </a:xfrm>
            <a:prstGeom prst="ellipse">
              <a:avLst/>
            </a:prstGeom>
            <a:noFill/>
            <a:ln w="12700">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41" name="Oval 33"/>
            <p:cNvSpPr>
              <a:spLocks noChangeArrowheads="1"/>
            </p:cNvSpPr>
            <p:nvPr/>
          </p:nvSpPr>
          <p:spPr bwMode="auto">
            <a:xfrm>
              <a:off x="2688" y="1968"/>
              <a:ext cx="96" cy="480"/>
            </a:xfrm>
            <a:prstGeom prst="ellipse">
              <a:avLst/>
            </a:prstGeom>
            <a:noFill/>
            <a:ln w="12700">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4243" name="Text Box 35"/>
          <p:cNvSpPr txBox="1">
            <a:spLocks noChangeArrowheads="1"/>
          </p:cNvSpPr>
          <p:nvPr/>
        </p:nvSpPr>
        <p:spPr bwMode="auto">
          <a:xfrm>
            <a:off x="2362200" y="1600200"/>
            <a:ext cx="4038600" cy="457200"/>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Temperature </a:t>
            </a:r>
            <a:r>
              <a:rPr lang="en-US" sz="2400" i="1">
                <a:solidFill>
                  <a:srgbClr val="FFFFFF"/>
                </a:solidFill>
                <a:ea typeface="ヒラギノ角ゴ Pro W3" charset="-128"/>
                <a:cs typeface="ヒラギノ角ゴ Pro W3" charset="-128"/>
              </a:rPr>
              <a:t>T</a:t>
            </a:r>
            <a:r>
              <a:rPr lang="en-US" sz="2400">
                <a:solidFill>
                  <a:srgbClr val="FFFFFF"/>
                </a:solidFill>
                <a:ea typeface="ヒラギノ角ゴ Pro W3" charset="-128"/>
                <a:cs typeface="ヒラギノ角ゴ Pro W3" charset="-128"/>
              </a:rPr>
              <a:t> at time </a:t>
            </a:r>
            <a:r>
              <a:rPr lang="en-US" sz="2400" i="1">
                <a:solidFill>
                  <a:srgbClr val="FFFFFF"/>
                </a:solidFill>
                <a:ea typeface="ヒラギノ角ゴ Pro W3" charset="-128"/>
                <a:cs typeface="ヒラギノ角ゴ Pro W3" charset="-128"/>
              </a:rPr>
              <a:t>t</a:t>
            </a:r>
            <a:r>
              <a:rPr lang="en-US" sz="2400">
                <a:solidFill>
                  <a:srgbClr val="FFFFFF"/>
                </a:solidFill>
                <a:ea typeface="ヒラギノ角ゴ Pro W3" charset="-128"/>
                <a:cs typeface="ヒラギノ角ゴ Pro W3" charset="-128"/>
              </a:rPr>
              <a:t> &lt; </a:t>
            </a:r>
            <a:r>
              <a:rPr lang="en-US" sz="2400" i="1">
                <a:solidFill>
                  <a:srgbClr val="FFFFFF"/>
                </a:solidFill>
                <a:ea typeface="ヒラギノ角ゴ Pro W3" charset="-128"/>
                <a:cs typeface="ヒラギノ角ゴ Pro W3" charset="-128"/>
              </a:rPr>
              <a:t>t</a:t>
            </a:r>
            <a:r>
              <a:rPr lang="en-US" sz="2400" baseline="-25000">
                <a:solidFill>
                  <a:srgbClr val="FFFFFF"/>
                </a:solidFill>
                <a:ea typeface="ヒラギノ角ゴ Pro W3" charset="-128"/>
                <a:cs typeface="ヒラギノ角ゴ Pro W3" charset="-128"/>
              </a:rPr>
              <a:t>f</a:t>
            </a:r>
            <a:endParaRPr lang="en-US" sz="2400">
              <a:solidFill>
                <a:srgbClr val="FFFFFF"/>
              </a:solidFill>
              <a:ea typeface="ヒラギノ角ゴ Pro W3" charset="-128"/>
              <a:cs typeface="ヒラギノ角ゴ Pro W3" charset="-128"/>
            </a:endParaRPr>
          </a:p>
        </p:txBody>
      </p:sp>
      <p:sp>
        <p:nvSpPr>
          <p:cNvPr id="94244" name="Line 36"/>
          <p:cNvSpPr>
            <a:spLocks noChangeShapeType="1"/>
          </p:cNvSpPr>
          <p:nvPr/>
        </p:nvSpPr>
        <p:spPr bwMode="auto">
          <a:xfrm>
            <a:off x="6019800" y="4343400"/>
            <a:ext cx="838200"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45" name="Line 37"/>
          <p:cNvSpPr>
            <a:spLocks noChangeShapeType="1"/>
          </p:cNvSpPr>
          <p:nvPr/>
        </p:nvSpPr>
        <p:spPr bwMode="auto">
          <a:xfrm flipH="1">
            <a:off x="1828800" y="4343400"/>
            <a:ext cx="838200"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46" name="Text Box 38"/>
          <p:cNvSpPr txBox="1">
            <a:spLocks noChangeArrowheads="1"/>
          </p:cNvSpPr>
          <p:nvPr/>
        </p:nvSpPr>
        <p:spPr bwMode="auto">
          <a:xfrm>
            <a:off x="6248400" y="3810000"/>
            <a:ext cx="1098550" cy="457200"/>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sp>
        <p:nvSpPr>
          <p:cNvPr id="94247" name="Text Box 39"/>
          <p:cNvSpPr txBox="1">
            <a:spLocks noChangeArrowheads="1"/>
          </p:cNvSpPr>
          <p:nvPr/>
        </p:nvSpPr>
        <p:spPr bwMode="auto">
          <a:xfrm>
            <a:off x="1371600" y="3810000"/>
            <a:ext cx="1200150" cy="457200"/>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sp>
        <p:nvSpPr>
          <p:cNvPr id="94248" name="Line 40"/>
          <p:cNvSpPr>
            <a:spLocks noChangeShapeType="1"/>
          </p:cNvSpPr>
          <p:nvPr/>
        </p:nvSpPr>
        <p:spPr bwMode="auto">
          <a:xfrm>
            <a:off x="4343400" y="4038600"/>
            <a:ext cx="0" cy="60960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85" name="AutoShape 77"/>
          <p:cNvSpPr>
            <a:spLocks noChangeArrowheads="1"/>
          </p:cNvSpPr>
          <p:nvPr/>
        </p:nvSpPr>
        <p:spPr bwMode="auto">
          <a:xfrm>
            <a:off x="2667000" y="3200400"/>
            <a:ext cx="3352800" cy="2209800"/>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86" name="AutoShape 78"/>
          <p:cNvSpPr>
            <a:spLocks noChangeArrowheads="1"/>
          </p:cNvSpPr>
          <p:nvPr/>
        </p:nvSpPr>
        <p:spPr bwMode="auto">
          <a:xfrm>
            <a:off x="2819400" y="3581400"/>
            <a:ext cx="3048000" cy="1447800"/>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87" name="AutoShape 79"/>
          <p:cNvSpPr>
            <a:spLocks noChangeArrowheads="1"/>
          </p:cNvSpPr>
          <p:nvPr/>
        </p:nvSpPr>
        <p:spPr bwMode="auto">
          <a:xfrm>
            <a:off x="2971800" y="3962400"/>
            <a:ext cx="2743200" cy="76200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88" name="Text Box 80"/>
          <p:cNvSpPr txBox="1">
            <a:spLocks noChangeArrowheads="1"/>
          </p:cNvSpPr>
          <p:nvPr/>
        </p:nvSpPr>
        <p:spPr bwMode="auto">
          <a:xfrm>
            <a:off x="3733800" y="3962400"/>
            <a:ext cx="1349375" cy="579438"/>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4" name="Group 41"/>
          <p:cNvGrpSpPr>
            <a:grpSpLocks/>
          </p:cNvGrpSpPr>
          <p:nvPr/>
        </p:nvGrpSpPr>
        <p:grpSpPr bwMode="auto">
          <a:xfrm>
            <a:off x="5638800" y="3200400"/>
            <a:ext cx="457200" cy="2209800"/>
            <a:chOff x="3552" y="2016"/>
            <a:chExt cx="288" cy="1392"/>
          </a:xfrm>
        </p:grpSpPr>
        <p:grpSp>
          <p:nvGrpSpPr>
            <p:cNvPr id="5" name="Group 42"/>
            <p:cNvGrpSpPr>
              <a:grpSpLocks/>
            </p:cNvGrpSpPr>
            <p:nvPr/>
          </p:nvGrpSpPr>
          <p:grpSpPr bwMode="auto">
            <a:xfrm>
              <a:off x="3552" y="2016"/>
              <a:ext cx="288" cy="1392"/>
              <a:chOff x="2592" y="1488"/>
              <a:chExt cx="288" cy="1392"/>
            </a:xfrm>
          </p:grpSpPr>
          <p:sp>
            <p:nvSpPr>
              <p:cNvPr id="94251" name="Oval 43"/>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52" name="Oval 44"/>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53" name="Oval 45"/>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4254" name="Line 46"/>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6" name="Group 47"/>
          <p:cNvGrpSpPr>
            <a:grpSpLocks/>
          </p:cNvGrpSpPr>
          <p:nvPr/>
        </p:nvGrpSpPr>
        <p:grpSpPr bwMode="auto">
          <a:xfrm>
            <a:off x="2590800" y="3200400"/>
            <a:ext cx="457200" cy="2209800"/>
            <a:chOff x="1632" y="2016"/>
            <a:chExt cx="288" cy="1392"/>
          </a:xfrm>
        </p:grpSpPr>
        <p:grpSp>
          <p:nvGrpSpPr>
            <p:cNvPr id="7" name="Group 48"/>
            <p:cNvGrpSpPr>
              <a:grpSpLocks/>
            </p:cNvGrpSpPr>
            <p:nvPr/>
          </p:nvGrpSpPr>
          <p:grpSpPr bwMode="auto">
            <a:xfrm flipH="1">
              <a:off x="1632" y="2016"/>
              <a:ext cx="288" cy="1392"/>
              <a:chOff x="2592" y="1488"/>
              <a:chExt cx="288" cy="1392"/>
            </a:xfrm>
          </p:grpSpPr>
          <p:sp>
            <p:nvSpPr>
              <p:cNvPr id="94257" name="Oval 49"/>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58" name="Oval 50"/>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59" name="Oval 51"/>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4260" name="Line 52"/>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8" name="Group 81"/>
          <p:cNvGrpSpPr>
            <a:grpSpLocks/>
          </p:cNvGrpSpPr>
          <p:nvPr/>
        </p:nvGrpSpPr>
        <p:grpSpPr bwMode="auto">
          <a:xfrm>
            <a:off x="93663" y="2971800"/>
            <a:ext cx="9050337" cy="2667000"/>
            <a:chOff x="48" y="1872"/>
            <a:chExt cx="5701" cy="1680"/>
          </a:xfrm>
        </p:grpSpPr>
        <p:grpSp>
          <p:nvGrpSpPr>
            <p:cNvPr id="9" name="Group 82"/>
            <p:cNvGrpSpPr>
              <a:grpSpLocks/>
            </p:cNvGrpSpPr>
            <p:nvPr/>
          </p:nvGrpSpPr>
          <p:grpSpPr bwMode="auto">
            <a:xfrm>
              <a:off x="192" y="1872"/>
              <a:ext cx="5436" cy="96"/>
              <a:chOff x="480" y="2304"/>
              <a:chExt cx="4800" cy="96"/>
            </a:xfrm>
          </p:grpSpPr>
          <p:sp>
            <p:nvSpPr>
              <p:cNvPr id="94291" name="Line 83"/>
              <p:cNvSpPr>
                <a:spLocks noChangeShapeType="1"/>
              </p:cNvSpPr>
              <p:nvPr/>
            </p:nvSpPr>
            <p:spPr bwMode="auto">
              <a:xfrm>
                <a:off x="480" y="2400"/>
                <a:ext cx="4800" cy="0"/>
              </a:xfrm>
              <a:prstGeom prst="line">
                <a:avLst/>
              </a:prstGeom>
              <a:noFill/>
              <a:ln w="2857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92" name="Line 84"/>
              <p:cNvSpPr>
                <a:spLocks noChangeShapeType="1"/>
              </p:cNvSpPr>
              <p:nvPr/>
            </p:nvSpPr>
            <p:spPr bwMode="auto">
              <a:xfrm flipV="1">
                <a:off x="6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93" name="Line 85"/>
              <p:cNvSpPr>
                <a:spLocks noChangeShapeType="1"/>
              </p:cNvSpPr>
              <p:nvPr/>
            </p:nvSpPr>
            <p:spPr bwMode="auto">
              <a:xfrm flipV="1">
                <a:off x="115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94" name="Line 86"/>
              <p:cNvSpPr>
                <a:spLocks noChangeShapeType="1"/>
              </p:cNvSpPr>
              <p:nvPr/>
            </p:nvSpPr>
            <p:spPr bwMode="auto">
              <a:xfrm flipV="1">
                <a:off x="163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95" name="Line 87"/>
              <p:cNvSpPr>
                <a:spLocks noChangeShapeType="1"/>
              </p:cNvSpPr>
              <p:nvPr/>
            </p:nvSpPr>
            <p:spPr bwMode="auto">
              <a:xfrm flipV="1">
                <a:off x="216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96" name="Line 88"/>
              <p:cNvSpPr>
                <a:spLocks noChangeShapeType="1"/>
              </p:cNvSpPr>
              <p:nvPr/>
            </p:nvSpPr>
            <p:spPr bwMode="auto">
              <a:xfrm flipV="1">
                <a:off x="264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97" name="Line 89"/>
              <p:cNvSpPr>
                <a:spLocks noChangeShapeType="1"/>
              </p:cNvSpPr>
              <p:nvPr/>
            </p:nvSpPr>
            <p:spPr bwMode="auto">
              <a:xfrm flipV="1">
                <a:off x="3216"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98" name="Line 90"/>
              <p:cNvSpPr>
                <a:spLocks noChangeShapeType="1"/>
              </p:cNvSpPr>
              <p:nvPr/>
            </p:nvSpPr>
            <p:spPr bwMode="auto">
              <a:xfrm flipV="1">
                <a:off x="3744"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99" name="Line 91"/>
              <p:cNvSpPr>
                <a:spLocks noChangeShapeType="1"/>
              </p:cNvSpPr>
              <p:nvPr/>
            </p:nvSpPr>
            <p:spPr bwMode="auto">
              <a:xfrm flipV="1">
                <a:off x="42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300" name="Line 92"/>
              <p:cNvSpPr>
                <a:spLocks noChangeShapeType="1"/>
              </p:cNvSpPr>
              <p:nvPr/>
            </p:nvSpPr>
            <p:spPr bwMode="auto">
              <a:xfrm flipV="1">
                <a:off x="4848"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0" name="Group 93"/>
            <p:cNvGrpSpPr>
              <a:grpSpLocks/>
            </p:cNvGrpSpPr>
            <p:nvPr/>
          </p:nvGrpSpPr>
          <p:grpSpPr bwMode="auto">
            <a:xfrm flipH="1" flipV="1">
              <a:off x="240" y="3456"/>
              <a:ext cx="5436" cy="96"/>
              <a:chOff x="480" y="2304"/>
              <a:chExt cx="4800" cy="96"/>
            </a:xfrm>
          </p:grpSpPr>
          <p:sp>
            <p:nvSpPr>
              <p:cNvPr id="94302" name="Line 94"/>
              <p:cNvSpPr>
                <a:spLocks noChangeShapeType="1"/>
              </p:cNvSpPr>
              <p:nvPr/>
            </p:nvSpPr>
            <p:spPr bwMode="auto">
              <a:xfrm>
                <a:off x="480" y="2400"/>
                <a:ext cx="4800" cy="0"/>
              </a:xfrm>
              <a:prstGeom prst="line">
                <a:avLst/>
              </a:prstGeom>
              <a:noFill/>
              <a:ln w="2857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303" name="Line 95"/>
              <p:cNvSpPr>
                <a:spLocks noChangeShapeType="1"/>
              </p:cNvSpPr>
              <p:nvPr/>
            </p:nvSpPr>
            <p:spPr bwMode="auto">
              <a:xfrm flipV="1">
                <a:off x="6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304" name="Line 96"/>
              <p:cNvSpPr>
                <a:spLocks noChangeShapeType="1"/>
              </p:cNvSpPr>
              <p:nvPr/>
            </p:nvSpPr>
            <p:spPr bwMode="auto">
              <a:xfrm flipV="1">
                <a:off x="115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305" name="Line 97"/>
              <p:cNvSpPr>
                <a:spLocks noChangeShapeType="1"/>
              </p:cNvSpPr>
              <p:nvPr/>
            </p:nvSpPr>
            <p:spPr bwMode="auto">
              <a:xfrm flipV="1">
                <a:off x="163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306" name="Line 98"/>
              <p:cNvSpPr>
                <a:spLocks noChangeShapeType="1"/>
              </p:cNvSpPr>
              <p:nvPr/>
            </p:nvSpPr>
            <p:spPr bwMode="auto">
              <a:xfrm flipV="1">
                <a:off x="216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307" name="Line 99"/>
              <p:cNvSpPr>
                <a:spLocks noChangeShapeType="1"/>
              </p:cNvSpPr>
              <p:nvPr/>
            </p:nvSpPr>
            <p:spPr bwMode="auto">
              <a:xfrm flipV="1">
                <a:off x="264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308" name="Line 100"/>
              <p:cNvSpPr>
                <a:spLocks noChangeShapeType="1"/>
              </p:cNvSpPr>
              <p:nvPr/>
            </p:nvSpPr>
            <p:spPr bwMode="auto">
              <a:xfrm flipV="1">
                <a:off x="3216"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309" name="Line 101"/>
              <p:cNvSpPr>
                <a:spLocks noChangeShapeType="1"/>
              </p:cNvSpPr>
              <p:nvPr/>
            </p:nvSpPr>
            <p:spPr bwMode="auto">
              <a:xfrm flipV="1">
                <a:off x="3744"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310" name="Line 102"/>
              <p:cNvSpPr>
                <a:spLocks noChangeShapeType="1"/>
              </p:cNvSpPr>
              <p:nvPr/>
            </p:nvSpPr>
            <p:spPr bwMode="auto">
              <a:xfrm flipV="1">
                <a:off x="42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311" name="Line 103"/>
              <p:cNvSpPr>
                <a:spLocks noChangeShapeType="1"/>
              </p:cNvSpPr>
              <p:nvPr/>
            </p:nvSpPr>
            <p:spPr bwMode="auto">
              <a:xfrm flipV="1">
                <a:off x="4848"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4312" name="Freeform 104"/>
            <p:cNvSpPr>
              <a:spLocks/>
            </p:cNvSpPr>
            <p:nvPr/>
          </p:nvSpPr>
          <p:spPr bwMode="auto">
            <a:xfrm>
              <a:off x="48" y="1872"/>
              <a:ext cx="421" cy="1576"/>
            </a:xfrm>
            <a:custGeom>
              <a:avLst/>
              <a:gdLst/>
              <a:ahLst/>
              <a:cxnLst>
                <a:cxn ang="0">
                  <a:pos x="20" y="26"/>
                </a:cxn>
                <a:cxn ang="0">
                  <a:pos x="130" y="116"/>
                </a:cxn>
                <a:cxn ang="0">
                  <a:pos x="160" y="136"/>
                </a:cxn>
                <a:cxn ang="0">
                  <a:pos x="190" y="196"/>
                </a:cxn>
                <a:cxn ang="0">
                  <a:pos x="130" y="236"/>
                </a:cxn>
                <a:cxn ang="0">
                  <a:pos x="120" y="266"/>
                </a:cxn>
                <a:cxn ang="0">
                  <a:pos x="150" y="296"/>
                </a:cxn>
                <a:cxn ang="0">
                  <a:pos x="180" y="356"/>
                </a:cxn>
                <a:cxn ang="0">
                  <a:pos x="170" y="386"/>
                </a:cxn>
                <a:cxn ang="0">
                  <a:pos x="140" y="396"/>
                </a:cxn>
                <a:cxn ang="0">
                  <a:pos x="170" y="456"/>
                </a:cxn>
                <a:cxn ang="0">
                  <a:pos x="150" y="486"/>
                </a:cxn>
                <a:cxn ang="0">
                  <a:pos x="130" y="546"/>
                </a:cxn>
                <a:cxn ang="0">
                  <a:pos x="130" y="686"/>
                </a:cxn>
                <a:cxn ang="0">
                  <a:pos x="200" y="776"/>
                </a:cxn>
                <a:cxn ang="0">
                  <a:pos x="160" y="866"/>
                </a:cxn>
                <a:cxn ang="0">
                  <a:pos x="190" y="886"/>
                </a:cxn>
                <a:cxn ang="0">
                  <a:pos x="140" y="926"/>
                </a:cxn>
                <a:cxn ang="0">
                  <a:pos x="120" y="956"/>
                </a:cxn>
                <a:cxn ang="0">
                  <a:pos x="150" y="976"/>
                </a:cxn>
                <a:cxn ang="0">
                  <a:pos x="180" y="1006"/>
                </a:cxn>
                <a:cxn ang="0">
                  <a:pos x="160" y="1096"/>
                </a:cxn>
                <a:cxn ang="0">
                  <a:pos x="160" y="1296"/>
                </a:cxn>
                <a:cxn ang="0">
                  <a:pos x="150" y="1326"/>
                </a:cxn>
                <a:cxn ang="0">
                  <a:pos x="180" y="1346"/>
                </a:cxn>
                <a:cxn ang="0">
                  <a:pos x="200" y="1376"/>
                </a:cxn>
                <a:cxn ang="0">
                  <a:pos x="190" y="1436"/>
                </a:cxn>
                <a:cxn ang="0">
                  <a:pos x="160" y="1456"/>
                </a:cxn>
                <a:cxn ang="0">
                  <a:pos x="150" y="1486"/>
                </a:cxn>
                <a:cxn ang="0">
                  <a:pos x="170" y="1516"/>
                </a:cxn>
                <a:cxn ang="0">
                  <a:pos x="100" y="1576"/>
                </a:cxn>
                <a:cxn ang="0">
                  <a:pos x="40" y="1446"/>
                </a:cxn>
                <a:cxn ang="0">
                  <a:pos x="10" y="1356"/>
                </a:cxn>
                <a:cxn ang="0">
                  <a:pos x="0" y="546"/>
                </a:cxn>
                <a:cxn ang="0">
                  <a:pos x="10" y="96"/>
                </a:cxn>
                <a:cxn ang="0">
                  <a:pos x="20" y="26"/>
                </a:cxn>
              </a:cxnLst>
              <a:rect l="0" t="0" r="r" b="b"/>
              <a:pathLst>
                <a:path w="277" h="1576">
                  <a:moveTo>
                    <a:pt x="20" y="26"/>
                  </a:moveTo>
                  <a:cubicBezTo>
                    <a:pt x="48" y="83"/>
                    <a:pt x="70" y="76"/>
                    <a:pt x="130" y="116"/>
                  </a:cubicBezTo>
                  <a:cubicBezTo>
                    <a:pt x="140" y="122"/>
                    <a:pt x="160" y="136"/>
                    <a:pt x="160" y="136"/>
                  </a:cubicBezTo>
                  <a:cubicBezTo>
                    <a:pt x="161" y="138"/>
                    <a:pt x="197" y="186"/>
                    <a:pt x="190" y="196"/>
                  </a:cubicBezTo>
                  <a:cubicBezTo>
                    <a:pt x="176" y="215"/>
                    <a:pt x="130" y="236"/>
                    <a:pt x="130" y="236"/>
                  </a:cubicBezTo>
                  <a:cubicBezTo>
                    <a:pt x="126" y="246"/>
                    <a:pt x="116" y="256"/>
                    <a:pt x="120" y="266"/>
                  </a:cubicBezTo>
                  <a:cubicBezTo>
                    <a:pt x="124" y="279"/>
                    <a:pt x="140" y="285"/>
                    <a:pt x="150" y="296"/>
                  </a:cubicBezTo>
                  <a:cubicBezTo>
                    <a:pt x="171" y="321"/>
                    <a:pt x="169" y="325"/>
                    <a:pt x="180" y="356"/>
                  </a:cubicBezTo>
                  <a:cubicBezTo>
                    <a:pt x="176" y="366"/>
                    <a:pt x="177" y="378"/>
                    <a:pt x="170" y="386"/>
                  </a:cubicBezTo>
                  <a:cubicBezTo>
                    <a:pt x="162" y="393"/>
                    <a:pt x="144" y="386"/>
                    <a:pt x="140" y="396"/>
                  </a:cubicBezTo>
                  <a:cubicBezTo>
                    <a:pt x="134" y="407"/>
                    <a:pt x="166" y="450"/>
                    <a:pt x="170" y="456"/>
                  </a:cubicBezTo>
                  <a:cubicBezTo>
                    <a:pt x="163" y="466"/>
                    <a:pt x="154" y="475"/>
                    <a:pt x="150" y="486"/>
                  </a:cubicBezTo>
                  <a:cubicBezTo>
                    <a:pt x="141" y="505"/>
                    <a:pt x="130" y="546"/>
                    <a:pt x="130" y="546"/>
                  </a:cubicBezTo>
                  <a:cubicBezTo>
                    <a:pt x="196" y="568"/>
                    <a:pt x="188" y="647"/>
                    <a:pt x="130" y="686"/>
                  </a:cubicBezTo>
                  <a:cubicBezTo>
                    <a:pt x="153" y="732"/>
                    <a:pt x="172" y="735"/>
                    <a:pt x="200" y="776"/>
                  </a:cubicBezTo>
                  <a:cubicBezTo>
                    <a:pt x="189" y="808"/>
                    <a:pt x="170" y="833"/>
                    <a:pt x="160" y="866"/>
                  </a:cubicBezTo>
                  <a:cubicBezTo>
                    <a:pt x="170" y="872"/>
                    <a:pt x="185" y="874"/>
                    <a:pt x="190" y="886"/>
                  </a:cubicBezTo>
                  <a:cubicBezTo>
                    <a:pt x="204" y="921"/>
                    <a:pt x="152" y="922"/>
                    <a:pt x="140" y="926"/>
                  </a:cubicBezTo>
                  <a:cubicBezTo>
                    <a:pt x="133" y="936"/>
                    <a:pt x="117" y="944"/>
                    <a:pt x="120" y="956"/>
                  </a:cubicBezTo>
                  <a:cubicBezTo>
                    <a:pt x="122" y="967"/>
                    <a:pt x="140" y="968"/>
                    <a:pt x="150" y="976"/>
                  </a:cubicBezTo>
                  <a:cubicBezTo>
                    <a:pt x="160" y="985"/>
                    <a:pt x="170" y="996"/>
                    <a:pt x="180" y="1006"/>
                  </a:cubicBezTo>
                  <a:cubicBezTo>
                    <a:pt x="193" y="1047"/>
                    <a:pt x="183" y="1060"/>
                    <a:pt x="160" y="1096"/>
                  </a:cubicBezTo>
                  <a:cubicBezTo>
                    <a:pt x="196" y="1150"/>
                    <a:pt x="277" y="1256"/>
                    <a:pt x="160" y="1296"/>
                  </a:cubicBezTo>
                  <a:cubicBezTo>
                    <a:pt x="156" y="1306"/>
                    <a:pt x="146" y="1316"/>
                    <a:pt x="150" y="1326"/>
                  </a:cubicBezTo>
                  <a:cubicBezTo>
                    <a:pt x="154" y="1337"/>
                    <a:pt x="171" y="1337"/>
                    <a:pt x="180" y="1346"/>
                  </a:cubicBezTo>
                  <a:cubicBezTo>
                    <a:pt x="188" y="1354"/>
                    <a:pt x="193" y="1366"/>
                    <a:pt x="200" y="1376"/>
                  </a:cubicBezTo>
                  <a:cubicBezTo>
                    <a:pt x="196" y="1396"/>
                    <a:pt x="199" y="1417"/>
                    <a:pt x="190" y="1436"/>
                  </a:cubicBezTo>
                  <a:cubicBezTo>
                    <a:pt x="184" y="1446"/>
                    <a:pt x="167" y="1446"/>
                    <a:pt x="160" y="1456"/>
                  </a:cubicBezTo>
                  <a:cubicBezTo>
                    <a:pt x="153" y="1464"/>
                    <a:pt x="153" y="1476"/>
                    <a:pt x="150" y="1486"/>
                  </a:cubicBezTo>
                  <a:cubicBezTo>
                    <a:pt x="156" y="1496"/>
                    <a:pt x="168" y="1504"/>
                    <a:pt x="170" y="1516"/>
                  </a:cubicBezTo>
                  <a:cubicBezTo>
                    <a:pt x="176" y="1554"/>
                    <a:pt x="125" y="1567"/>
                    <a:pt x="100" y="1576"/>
                  </a:cubicBezTo>
                  <a:cubicBezTo>
                    <a:pt x="21" y="1556"/>
                    <a:pt x="58" y="1528"/>
                    <a:pt x="40" y="1446"/>
                  </a:cubicBezTo>
                  <a:cubicBezTo>
                    <a:pt x="33" y="1415"/>
                    <a:pt x="20" y="1386"/>
                    <a:pt x="10" y="1356"/>
                  </a:cubicBezTo>
                  <a:cubicBezTo>
                    <a:pt x="20" y="1085"/>
                    <a:pt x="29" y="815"/>
                    <a:pt x="0" y="546"/>
                  </a:cubicBezTo>
                  <a:cubicBezTo>
                    <a:pt x="3" y="396"/>
                    <a:pt x="4" y="245"/>
                    <a:pt x="10" y="96"/>
                  </a:cubicBezTo>
                  <a:cubicBezTo>
                    <a:pt x="10" y="88"/>
                    <a:pt x="45" y="0"/>
                    <a:pt x="20" y="26"/>
                  </a:cubicBezTo>
                  <a:close/>
                </a:path>
              </a:pathLst>
            </a:custGeom>
            <a:solidFill>
              <a:schemeClr val="bg1"/>
            </a:solidFill>
            <a:ln w="9525">
              <a:no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313" name="Freeform 105"/>
            <p:cNvSpPr>
              <a:spLocks/>
            </p:cNvSpPr>
            <p:nvPr/>
          </p:nvSpPr>
          <p:spPr bwMode="auto">
            <a:xfrm flipH="1">
              <a:off x="5328" y="1920"/>
              <a:ext cx="421" cy="1576"/>
            </a:xfrm>
            <a:custGeom>
              <a:avLst/>
              <a:gdLst/>
              <a:ahLst/>
              <a:cxnLst>
                <a:cxn ang="0">
                  <a:pos x="20" y="26"/>
                </a:cxn>
                <a:cxn ang="0">
                  <a:pos x="130" y="116"/>
                </a:cxn>
                <a:cxn ang="0">
                  <a:pos x="160" y="136"/>
                </a:cxn>
                <a:cxn ang="0">
                  <a:pos x="190" y="196"/>
                </a:cxn>
                <a:cxn ang="0">
                  <a:pos x="130" y="236"/>
                </a:cxn>
                <a:cxn ang="0">
                  <a:pos x="120" y="266"/>
                </a:cxn>
                <a:cxn ang="0">
                  <a:pos x="150" y="296"/>
                </a:cxn>
                <a:cxn ang="0">
                  <a:pos x="180" y="356"/>
                </a:cxn>
                <a:cxn ang="0">
                  <a:pos x="170" y="386"/>
                </a:cxn>
                <a:cxn ang="0">
                  <a:pos x="140" y="396"/>
                </a:cxn>
                <a:cxn ang="0">
                  <a:pos x="170" y="456"/>
                </a:cxn>
                <a:cxn ang="0">
                  <a:pos x="150" y="486"/>
                </a:cxn>
                <a:cxn ang="0">
                  <a:pos x="130" y="546"/>
                </a:cxn>
                <a:cxn ang="0">
                  <a:pos x="130" y="686"/>
                </a:cxn>
                <a:cxn ang="0">
                  <a:pos x="200" y="776"/>
                </a:cxn>
                <a:cxn ang="0">
                  <a:pos x="160" y="866"/>
                </a:cxn>
                <a:cxn ang="0">
                  <a:pos x="190" y="886"/>
                </a:cxn>
                <a:cxn ang="0">
                  <a:pos x="140" y="926"/>
                </a:cxn>
                <a:cxn ang="0">
                  <a:pos x="120" y="956"/>
                </a:cxn>
                <a:cxn ang="0">
                  <a:pos x="150" y="976"/>
                </a:cxn>
                <a:cxn ang="0">
                  <a:pos x="180" y="1006"/>
                </a:cxn>
                <a:cxn ang="0">
                  <a:pos x="160" y="1096"/>
                </a:cxn>
                <a:cxn ang="0">
                  <a:pos x="160" y="1296"/>
                </a:cxn>
                <a:cxn ang="0">
                  <a:pos x="150" y="1326"/>
                </a:cxn>
                <a:cxn ang="0">
                  <a:pos x="180" y="1346"/>
                </a:cxn>
                <a:cxn ang="0">
                  <a:pos x="200" y="1376"/>
                </a:cxn>
                <a:cxn ang="0">
                  <a:pos x="190" y="1436"/>
                </a:cxn>
                <a:cxn ang="0">
                  <a:pos x="160" y="1456"/>
                </a:cxn>
                <a:cxn ang="0">
                  <a:pos x="150" y="1486"/>
                </a:cxn>
                <a:cxn ang="0">
                  <a:pos x="170" y="1516"/>
                </a:cxn>
                <a:cxn ang="0">
                  <a:pos x="100" y="1576"/>
                </a:cxn>
                <a:cxn ang="0">
                  <a:pos x="40" y="1446"/>
                </a:cxn>
                <a:cxn ang="0">
                  <a:pos x="10" y="1356"/>
                </a:cxn>
                <a:cxn ang="0">
                  <a:pos x="0" y="546"/>
                </a:cxn>
                <a:cxn ang="0">
                  <a:pos x="10" y="96"/>
                </a:cxn>
                <a:cxn ang="0">
                  <a:pos x="20" y="26"/>
                </a:cxn>
              </a:cxnLst>
              <a:rect l="0" t="0" r="r" b="b"/>
              <a:pathLst>
                <a:path w="277" h="1576">
                  <a:moveTo>
                    <a:pt x="20" y="26"/>
                  </a:moveTo>
                  <a:cubicBezTo>
                    <a:pt x="48" y="83"/>
                    <a:pt x="70" y="76"/>
                    <a:pt x="130" y="116"/>
                  </a:cubicBezTo>
                  <a:cubicBezTo>
                    <a:pt x="140" y="122"/>
                    <a:pt x="160" y="136"/>
                    <a:pt x="160" y="136"/>
                  </a:cubicBezTo>
                  <a:cubicBezTo>
                    <a:pt x="161" y="138"/>
                    <a:pt x="197" y="186"/>
                    <a:pt x="190" y="196"/>
                  </a:cubicBezTo>
                  <a:cubicBezTo>
                    <a:pt x="176" y="215"/>
                    <a:pt x="130" y="236"/>
                    <a:pt x="130" y="236"/>
                  </a:cubicBezTo>
                  <a:cubicBezTo>
                    <a:pt x="126" y="246"/>
                    <a:pt x="116" y="256"/>
                    <a:pt x="120" y="266"/>
                  </a:cubicBezTo>
                  <a:cubicBezTo>
                    <a:pt x="124" y="279"/>
                    <a:pt x="140" y="285"/>
                    <a:pt x="150" y="296"/>
                  </a:cubicBezTo>
                  <a:cubicBezTo>
                    <a:pt x="171" y="321"/>
                    <a:pt x="169" y="325"/>
                    <a:pt x="180" y="356"/>
                  </a:cubicBezTo>
                  <a:cubicBezTo>
                    <a:pt x="176" y="366"/>
                    <a:pt x="177" y="378"/>
                    <a:pt x="170" y="386"/>
                  </a:cubicBezTo>
                  <a:cubicBezTo>
                    <a:pt x="162" y="393"/>
                    <a:pt x="144" y="386"/>
                    <a:pt x="140" y="396"/>
                  </a:cubicBezTo>
                  <a:cubicBezTo>
                    <a:pt x="134" y="407"/>
                    <a:pt x="166" y="450"/>
                    <a:pt x="170" y="456"/>
                  </a:cubicBezTo>
                  <a:cubicBezTo>
                    <a:pt x="163" y="466"/>
                    <a:pt x="154" y="475"/>
                    <a:pt x="150" y="486"/>
                  </a:cubicBezTo>
                  <a:cubicBezTo>
                    <a:pt x="141" y="505"/>
                    <a:pt x="130" y="546"/>
                    <a:pt x="130" y="546"/>
                  </a:cubicBezTo>
                  <a:cubicBezTo>
                    <a:pt x="196" y="568"/>
                    <a:pt x="188" y="647"/>
                    <a:pt x="130" y="686"/>
                  </a:cubicBezTo>
                  <a:cubicBezTo>
                    <a:pt x="153" y="732"/>
                    <a:pt x="172" y="735"/>
                    <a:pt x="200" y="776"/>
                  </a:cubicBezTo>
                  <a:cubicBezTo>
                    <a:pt x="189" y="808"/>
                    <a:pt x="170" y="833"/>
                    <a:pt x="160" y="866"/>
                  </a:cubicBezTo>
                  <a:cubicBezTo>
                    <a:pt x="170" y="872"/>
                    <a:pt x="185" y="874"/>
                    <a:pt x="190" y="886"/>
                  </a:cubicBezTo>
                  <a:cubicBezTo>
                    <a:pt x="204" y="921"/>
                    <a:pt x="152" y="922"/>
                    <a:pt x="140" y="926"/>
                  </a:cubicBezTo>
                  <a:cubicBezTo>
                    <a:pt x="133" y="936"/>
                    <a:pt x="117" y="944"/>
                    <a:pt x="120" y="956"/>
                  </a:cubicBezTo>
                  <a:cubicBezTo>
                    <a:pt x="122" y="967"/>
                    <a:pt x="140" y="968"/>
                    <a:pt x="150" y="976"/>
                  </a:cubicBezTo>
                  <a:cubicBezTo>
                    <a:pt x="160" y="985"/>
                    <a:pt x="170" y="996"/>
                    <a:pt x="180" y="1006"/>
                  </a:cubicBezTo>
                  <a:cubicBezTo>
                    <a:pt x="193" y="1047"/>
                    <a:pt x="183" y="1060"/>
                    <a:pt x="160" y="1096"/>
                  </a:cubicBezTo>
                  <a:cubicBezTo>
                    <a:pt x="196" y="1150"/>
                    <a:pt x="277" y="1256"/>
                    <a:pt x="160" y="1296"/>
                  </a:cubicBezTo>
                  <a:cubicBezTo>
                    <a:pt x="156" y="1306"/>
                    <a:pt x="146" y="1316"/>
                    <a:pt x="150" y="1326"/>
                  </a:cubicBezTo>
                  <a:cubicBezTo>
                    <a:pt x="154" y="1337"/>
                    <a:pt x="171" y="1337"/>
                    <a:pt x="180" y="1346"/>
                  </a:cubicBezTo>
                  <a:cubicBezTo>
                    <a:pt x="188" y="1354"/>
                    <a:pt x="193" y="1366"/>
                    <a:pt x="200" y="1376"/>
                  </a:cubicBezTo>
                  <a:cubicBezTo>
                    <a:pt x="196" y="1396"/>
                    <a:pt x="199" y="1417"/>
                    <a:pt x="190" y="1436"/>
                  </a:cubicBezTo>
                  <a:cubicBezTo>
                    <a:pt x="184" y="1446"/>
                    <a:pt x="167" y="1446"/>
                    <a:pt x="160" y="1456"/>
                  </a:cubicBezTo>
                  <a:cubicBezTo>
                    <a:pt x="153" y="1464"/>
                    <a:pt x="153" y="1476"/>
                    <a:pt x="150" y="1486"/>
                  </a:cubicBezTo>
                  <a:cubicBezTo>
                    <a:pt x="156" y="1496"/>
                    <a:pt x="168" y="1504"/>
                    <a:pt x="170" y="1516"/>
                  </a:cubicBezTo>
                  <a:cubicBezTo>
                    <a:pt x="176" y="1554"/>
                    <a:pt x="125" y="1567"/>
                    <a:pt x="100" y="1576"/>
                  </a:cubicBezTo>
                  <a:cubicBezTo>
                    <a:pt x="21" y="1556"/>
                    <a:pt x="58" y="1528"/>
                    <a:pt x="40" y="1446"/>
                  </a:cubicBezTo>
                  <a:cubicBezTo>
                    <a:pt x="33" y="1415"/>
                    <a:pt x="20" y="1386"/>
                    <a:pt x="10" y="1356"/>
                  </a:cubicBezTo>
                  <a:cubicBezTo>
                    <a:pt x="20" y="1085"/>
                    <a:pt x="29" y="815"/>
                    <a:pt x="0" y="546"/>
                  </a:cubicBezTo>
                  <a:cubicBezTo>
                    <a:pt x="3" y="396"/>
                    <a:pt x="4" y="245"/>
                    <a:pt x="10" y="96"/>
                  </a:cubicBezTo>
                  <a:cubicBezTo>
                    <a:pt x="10" y="88"/>
                    <a:pt x="45" y="0"/>
                    <a:pt x="20" y="26"/>
                  </a:cubicBezTo>
                  <a:close/>
                </a:path>
              </a:pathLst>
            </a:custGeom>
            <a:solidFill>
              <a:schemeClr val="bg1"/>
            </a:solidFill>
            <a:ln w="9525">
              <a:no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4314" name="Rectangle 106"/>
          <p:cNvSpPr>
            <a:spLocks noChangeArrowheads="1"/>
          </p:cNvSpPr>
          <p:nvPr/>
        </p:nvSpPr>
        <p:spPr bwMode="auto">
          <a:xfrm>
            <a:off x="8834438" y="5334000"/>
            <a:ext cx="304800" cy="228600"/>
          </a:xfrm>
          <a:prstGeom prst="rect">
            <a:avLst/>
          </a:prstGeom>
          <a:solidFill>
            <a:schemeClr val="bg1"/>
          </a:solidFill>
          <a:ln w="9525">
            <a:no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60" name="TextBox 59"/>
          <p:cNvSpPr txBox="1"/>
          <p:nvPr/>
        </p:nvSpPr>
        <p:spPr>
          <a:xfrm>
            <a:off x="76200" y="6129115"/>
            <a:ext cx="2299716" cy="369332"/>
          </a:xfrm>
          <a:prstGeom prst="rect">
            <a:avLst/>
          </a:prstGeom>
          <a:noFill/>
        </p:spPr>
        <p:txBody>
          <a:bodyPr wrap="square" rtlCol="0">
            <a:spAutoFit/>
          </a:bodyPr>
          <a:lstStyle/>
          <a:p>
            <a:r>
              <a:rPr lang="en-US"/>
              <a:t>Stefan Tulich ppt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4285"/>
                                        </p:tgtEl>
                                        <p:attrNameLst>
                                          <p:attrName>style.visibility</p:attrName>
                                        </p:attrNameLst>
                                      </p:cBhvr>
                                      <p:to>
                                        <p:strVal val="visible"/>
                                      </p:to>
                                    </p:set>
                                    <p:animEffect transition="in" filter="dissolve">
                                      <p:cBhvr>
                                        <p:cTn id="7" dur="500"/>
                                        <p:tgtEl>
                                          <p:spTgt spid="9428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4286"/>
                                        </p:tgtEl>
                                        <p:attrNameLst>
                                          <p:attrName>style.visibility</p:attrName>
                                        </p:attrNameLst>
                                      </p:cBhvr>
                                      <p:to>
                                        <p:strVal val="visible"/>
                                      </p:to>
                                    </p:set>
                                    <p:animEffect transition="in" filter="dissolve">
                                      <p:cBhvr>
                                        <p:cTn id="10" dur="500"/>
                                        <p:tgtEl>
                                          <p:spTgt spid="9428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4287"/>
                                        </p:tgtEl>
                                        <p:attrNameLst>
                                          <p:attrName>style.visibility</p:attrName>
                                        </p:attrNameLst>
                                      </p:cBhvr>
                                      <p:to>
                                        <p:strVal val="visible"/>
                                      </p:to>
                                    </p:set>
                                    <p:animEffect transition="in" filter="dissolve">
                                      <p:cBhvr>
                                        <p:cTn id="13" dur="500"/>
                                        <p:tgtEl>
                                          <p:spTgt spid="94287"/>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94288"/>
                                        </p:tgtEl>
                                        <p:attrNameLst>
                                          <p:attrName>style.visibility</p:attrName>
                                        </p:attrNameLst>
                                      </p:cBhvr>
                                      <p:to>
                                        <p:strVal val="visible"/>
                                      </p:to>
                                    </p:set>
                                    <p:animEffect transition="in" filter="dissolve">
                                      <p:cBhvr>
                                        <p:cTn id="17" dur="500"/>
                                        <p:tgtEl>
                                          <p:spTgt spid="94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85" grpId="0" animBg="1"/>
      <p:bldP spid="94286" grpId="0" animBg="1"/>
      <p:bldP spid="94287" grpId="0" animBg="1"/>
      <p:bldP spid="94288"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685800" y="228600"/>
            <a:ext cx="7772400" cy="1143000"/>
          </a:xfrm>
        </p:spPr>
        <p:txBody>
          <a:bodyPr/>
          <a:lstStyle/>
          <a:p>
            <a:r>
              <a:rPr lang="en-US"/>
              <a:t>Sketch of solution</a:t>
            </a:r>
          </a:p>
        </p:txBody>
      </p:sp>
      <p:sp>
        <p:nvSpPr>
          <p:cNvPr id="96281" name="Rectangle 25"/>
          <p:cNvSpPr>
            <a:spLocks noChangeArrowheads="1"/>
          </p:cNvSpPr>
          <p:nvPr/>
        </p:nvSpPr>
        <p:spPr bwMode="auto">
          <a:xfrm>
            <a:off x="381000" y="3124200"/>
            <a:ext cx="8458200" cy="2362200"/>
          </a:xfrm>
          <a:prstGeom prst="rect">
            <a:avLst/>
          </a:prstGeom>
          <a:solidFill>
            <a:schemeClr val="hlink">
              <a:alpha val="41000"/>
            </a:schemeClr>
          </a:solidFill>
          <a:ln w="6350">
            <a:noFill/>
            <a:miter lim="800000"/>
            <a:headEnd/>
            <a:tailEnd/>
          </a:ln>
        </p:spPr>
        <p:txBody>
          <a:bodyPr wrap="none" anchor="ctr">
            <a:prstTxWarp prst="textNoShape">
              <a:avLst/>
            </a:prstTxWarp>
          </a:bodyPr>
          <a:lstStyle/>
          <a:p>
            <a:pPr algn="ctr" defTabSz="914400" eaLnBrk="0" fontAlgn="base" hangingPunct="0">
              <a:spcBef>
                <a:spcPct val="0"/>
              </a:spcBef>
              <a:spcAft>
                <a:spcPct val="0"/>
              </a:spcAft>
            </a:pPr>
            <a:endParaRPr lang="en-US" sz="2400">
              <a:solidFill>
                <a:srgbClr val="FFFFFF"/>
              </a:solidFill>
              <a:ea typeface="ヒラギノ角ゴ Pro W3" charset="-128"/>
              <a:cs typeface="ヒラギノ角ゴ Pro W3" charset="-128"/>
            </a:endParaRPr>
          </a:p>
        </p:txBody>
      </p:sp>
      <p:grpSp>
        <p:nvGrpSpPr>
          <p:cNvPr id="2" name="Group 26"/>
          <p:cNvGrpSpPr>
            <a:grpSpLocks/>
          </p:cNvGrpSpPr>
          <p:nvPr/>
        </p:nvGrpSpPr>
        <p:grpSpPr bwMode="auto">
          <a:xfrm>
            <a:off x="4114800" y="3200400"/>
            <a:ext cx="457200" cy="2209800"/>
            <a:chOff x="2592" y="1488"/>
            <a:chExt cx="288" cy="1392"/>
          </a:xfrm>
        </p:grpSpPr>
        <p:sp>
          <p:nvSpPr>
            <p:cNvPr id="96283" name="Oval 27"/>
            <p:cNvSpPr>
              <a:spLocks noChangeArrowheads="1"/>
            </p:cNvSpPr>
            <p:nvPr/>
          </p:nvSpPr>
          <p:spPr bwMode="auto">
            <a:xfrm>
              <a:off x="2592" y="1488"/>
              <a:ext cx="288" cy="1392"/>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284" name="Oval 28"/>
            <p:cNvSpPr>
              <a:spLocks noChangeAspect="1" noChangeArrowheads="1"/>
            </p:cNvSpPr>
            <p:nvPr/>
          </p:nvSpPr>
          <p:spPr bwMode="auto">
            <a:xfrm>
              <a:off x="2640" y="1728"/>
              <a:ext cx="188" cy="912"/>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285" name="Oval 29"/>
            <p:cNvSpPr>
              <a:spLocks noChangeArrowheads="1"/>
            </p:cNvSpPr>
            <p:nvPr/>
          </p:nvSpPr>
          <p:spPr bwMode="auto">
            <a:xfrm>
              <a:off x="2688" y="1968"/>
              <a:ext cx="96" cy="480"/>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6291" name="Text Box 35"/>
          <p:cNvSpPr txBox="1">
            <a:spLocks noChangeArrowheads="1"/>
          </p:cNvSpPr>
          <p:nvPr/>
        </p:nvSpPr>
        <p:spPr bwMode="auto">
          <a:xfrm>
            <a:off x="762000" y="1600200"/>
            <a:ext cx="7620000" cy="519113"/>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0"/>
              </a:spcBef>
              <a:spcAft>
                <a:spcPct val="0"/>
              </a:spcAft>
            </a:pPr>
            <a:r>
              <a:rPr lang="en-US" sz="2800">
                <a:solidFill>
                  <a:srgbClr val="FFFFFF"/>
                </a:solidFill>
                <a:ea typeface="ヒラギノ角ゴ Pro W3" charset="-128"/>
                <a:cs typeface="ヒラギノ角ゴ Pro W3" charset="-128"/>
              </a:rPr>
              <a:t>Times after the heating is switched off (</a:t>
            </a:r>
            <a:r>
              <a:rPr lang="en-US" sz="2800" i="1">
                <a:solidFill>
                  <a:srgbClr val="FFFFFF"/>
                </a:solidFill>
                <a:ea typeface="ヒラギノ角ゴ Pro W3" charset="-128"/>
                <a:cs typeface="ヒラギノ角ゴ Pro W3" charset="-128"/>
              </a:rPr>
              <a:t>t</a:t>
            </a:r>
            <a:r>
              <a:rPr lang="en-US" sz="2800">
                <a:solidFill>
                  <a:srgbClr val="FFFFFF"/>
                </a:solidFill>
                <a:ea typeface="ヒラギノ角ゴ Pro W3" charset="-128"/>
                <a:cs typeface="ヒラギノ角ゴ Pro W3" charset="-128"/>
              </a:rPr>
              <a:t> &gt; </a:t>
            </a:r>
            <a:r>
              <a:rPr lang="en-US" sz="2800" i="1">
                <a:solidFill>
                  <a:srgbClr val="FFFFFF"/>
                </a:solidFill>
                <a:ea typeface="ヒラギノ角ゴ Pro W3" charset="-128"/>
                <a:cs typeface="ヒラギノ角ゴ Pro W3" charset="-128"/>
              </a:rPr>
              <a:t>t</a:t>
            </a:r>
            <a:r>
              <a:rPr lang="en-US" sz="2800" baseline="-25000">
                <a:solidFill>
                  <a:srgbClr val="FFFFFF"/>
                </a:solidFill>
                <a:ea typeface="ヒラギノ角ゴ Pro W3" charset="-128"/>
                <a:cs typeface="ヒラギノ角ゴ Pro W3" charset="-128"/>
              </a:rPr>
              <a:t>f</a:t>
            </a:r>
            <a:r>
              <a:rPr lang="en-US" sz="2800">
                <a:solidFill>
                  <a:srgbClr val="FFFFFF"/>
                </a:solidFill>
                <a:ea typeface="ヒラギノ角ゴ Pro W3" charset="-128"/>
                <a:cs typeface="ヒラギノ角ゴ Pro W3" charset="-128"/>
              </a:rPr>
              <a:t>)</a:t>
            </a:r>
            <a:r>
              <a:rPr lang="en-US" sz="2400">
                <a:solidFill>
                  <a:srgbClr val="FFFFFF"/>
                </a:solidFill>
                <a:ea typeface="ヒラギノ角ゴ Pro W3" charset="-128"/>
                <a:cs typeface="ヒラギノ角ゴ Pro W3" charset="-128"/>
              </a:rPr>
              <a:t> </a:t>
            </a:r>
          </a:p>
        </p:txBody>
      </p:sp>
      <p:grpSp>
        <p:nvGrpSpPr>
          <p:cNvPr id="3" name="Group 57"/>
          <p:cNvGrpSpPr>
            <a:grpSpLocks/>
          </p:cNvGrpSpPr>
          <p:nvPr/>
        </p:nvGrpSpPr>
        <p:grpSpPr bwMode="auto">
          <a:xfrm>
            <a:off x="4114800" y="3200400"/>
            <a:ext cx="457200" cy="2209800"/>
            <a:chOff x="2592" y="1488"/>
            <a:chExt cx="288" cy="1392"/>
          </a:xfrm>
        </p:grpSpPr>
        <p:sp>
          <p:nvSpPr>
            <p:cNvPr id="96314" name="Oval 58"/>
            <p:cNvSpPr>
              <a:spLocks noChangeArrowheads="1"/>
            </p:cNvSpPr>
            <p:nvPr/>
          </p:nvSpPr>
          <p:spPr bwMode="auto">
            <a:xfrm>
              <a:off x="2592" y="1488"/>
              <a:ext cx="288" cy="1392"/>
            </a:xfrm>
            <a:prstGeom prst="ellipse">
              <a:avLst/>
            </a:prstGeom>
            <a:noFill/>
            <a:ln w="3175" cap="rnd">
              <a:solidFill>
                <a:srgbClr val="FF0000"/>
              </a:solidFill>
              <a:prstDash val="sysDot"/>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15" name="Oval 59"/>
            <p:cNvSpPr>
              <a:spLocks noChangeAspect="1" noChangeArrowheads="1"/>
            </p:cNvSpPr>
            <p:nvPr/>
          </p:nvSpPr>
          <p:spPr bwMode="auto">
            <a:xfrm>
              <a:off x="2640" y="1728"/>
              <a:ext cx="188" cy="912"/>
            </a:xfrm>
            <a:prstGeom prst="ellipse">
              <a:avLst/>
            </a:prstGeom>
            <a:noFill/>
            <a:ln w="3175" cap="rnd">
              <a:solidFill>
                <a:srgbClr val="FF0000"/>
              </a:solidFill>
              <a:prstDash val="sysDot"/>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16" name="Oval 60"/>
            <p:cNvSpPr>
              <a:spLocks noChangeArrowheads="1"/>
            </p:cNvSpPr>
            <p:nvPr/>
          </p:nvSpPr>
          <p:spPr bwMode="auto">
            <a:xfrm>
              <a:off x="2688" y="1968"/>
              <a:ext cx="96" cy="480"/>
            </a:xfrm>
            <a:prstGeom prst="ellipse">
              <a:avLst/>
            </a:prstGeom>
            <a:noFill/>
            <a:ln w="3175" cap="rnd">
              <a:solidFill>
                <a:srgbClr val="FF0000"/>
              </a:solidFill>
              <a:prstDash val="sysDot"/>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6309" name="AutoShape 53"/>
          <p:cNvSpPr>
            <a:spLocks noChangeArrowheads="1"/>
          </p:cNvSpPr>
          <p:nvPr/>
        </p:nvSpPr>
        <p:spPr bwMode="auto">
          <a:xfrm>
            <a:off x="4572000" y="3200400"/>
            <a:ext cx="1905000" cy="2209800"/>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10" name="AutoShape 54"/>
          <p:cNvSpPr>
            <a:spLocks noChangeArrowheads="1"/>
          </p:cNvSpPr>
          <p:nvPr/>
        </p:nvSpPr>
        <p:spPr bwMode="auto">
          <a:xfrm>
            <a:off x="4724400" y="3657600"/>
            <a:ext cx="1600200" cy="1447800"/>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11" name="AutoShape 55"/>
          <p:cNvSpPr>
            <a:spLocks noChangeArrowheads="1"/>
          </p:cNvSpPr>
          <p:nvPr/>
        </p:nvSpPr>
        <p:spPr bwMode="auto">
          <a:xfrm>
            <a:off x="4876800" y="3962400"/>
            <a:ext cx="1295400" cy="76200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12" name="Text Box 56"/>
          <p:cNvSpPr txBox="1">
            <a:spLocks noChangeArrowheads="1"/>
          </p:cNvSpPr>
          <p:nvPr/>
        </p:nvSpPr>
        <p:spPr bwMode="auto">
          <a:xfrm>
            <a:off x="4876800" y="3962400"/>
            <a:ext cx="1349375" cy="579438"/>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4" name="Group 61"/>
          <p:cNvGrpSpPr>
            <a:grpSpLocks/>
          </p:cNvGrpSpPr>
          <p:nvPr/>
        </p:nvGrpSpPr>
        <p:grpSpPr bwMode="auto">
          <a:xfrm flipV="1">
            <a:off x="4495800" y="3200400"/>
            <a:ext cx="457200" cy="2209800"/>
            <a:chOff x="1632" y="2016"/>
            <a:chExt cx="288" cy="1392"/>
          </a:xfrm>
        </p:grpSpPr>
        <p:grpSp>
          <p:nvGrpSpPr>
            <p:cNvPr id="5" name="Group 62"/>
            <p:cNvGrpSpPr>
              <a:grpSpLocks/>
            </p:cNvGrpSpPr>
            <p:nvPr/>
          </p:nvGrpSpPr>
          <p:grpSpPr bwMode="auto">
            <a:xfrm flipH="1">
              <a:off x="1632" y="2016"/>
              <a:ext cx="288" cy="1392"/>
              <a:chOff x="2592" y="1488"/>
              <a:chExt cx="288" cy="1392"/>
            </a:xfrm>
          </p:grpSpPr>
          <p:sp>
            <p:nvSpPr>
              <p:cNvPr id="96319" name="Oval 63"/>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20" name="Oval 64"/>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21" name="Oval 65"/>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6322" name="Line 66"/>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6328" name="Line 72"/>
          <p:cNvSpPr>
            <a:spLocks noChangeShapeType="1"/>
          </p:cNvSpPr>
          <p:nvPr/>
        </p:nvSpPr>
        <p:spPr bwMode="auto">
          <a:xfrm>
            <a:off x="5105400" y="3276600"/>
            <a:ext cx="838200"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29" name="Line 73"/>
          <p:cNvSpPr>
            <a:spLocks noChangeShapeType="1"/>
          </p:cNvSpPr>
          <p:nvPr/>
        </p:nvSpPr>
        <p:spPr bwMode="auto">
          <a:xfrm rot="-10800000">
            <a:off x="5105400" y="5334000"/>
            <a:ext cx="838200"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38" name="AutoShape 82"/>
          <p:cNvSpPr>
            <a:spLocks noChangeArrowheads="1"/>
          </p:cNvSpPr>
          <p:nvPr/>
        </p:nvSpPr>
        <p:spPr bwMode="auto">
          <a:xfrm flipH="1">
            <a:off x="2209800" y="3200400"/>
            <a:ext cx="1905000" cy="2209800"/>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39" name="AutoShape 83"/>
          <p:cNvSpPr>
            <a:spLocks noChangeArrowheads="1"/>
          </p:cNvSpPr>
          <p:nvPr/>
        </p:nvSpPr>
        <p:spPr bwMode="auto">
          <a:xfrm flipH="1">
            <a:off x="2362200" y="3657600"/>
            <a:ext cx="1600200" cy="1447800"/>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40" name="AutoShape 84"/>
          <p:cNvSpPr>
            <a:spLocks noChangeArrowheads="1"/>
          </p:cNvSpPr>
          <p:nvPr/>
        </p:nvSpPr>
        <p:spPr bwMode="auto">
          <a:xfrm flipH="1">
            <a:off x="2514600" y="3962400"/>
            <a:ext cx="1295400" cy="76200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41" name="Text Box 85"/>
          <p:cNvSpPr txBox="1">
            <a:spLocks noChangeArrowheads="1"/>
          </p:cNvSpPr>
          <p:nvPr/>
        </p:nvSpPr>
        <p:spPr bwMode="auto">
          <a:xfrm flipH="1">
            <a:off x="2514600" y="3962400"/>
            <a:ext cx="1349375" cy="579438"/>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6" name="Group 86"/>
          <p:cNvGrpSpPr>
            <a:grpSpLocks/>
          </p:cNvGrpSpPr>
          <p:nvPr/>
        </p:nvGrpSpPr>
        <p:grpSpPr bwMode="auto">
          <a:xfrm flipH="1" flipV="1">
            <a:off x="3733800" y="3200400"/>
            <a:ext cx="457200" cy="2209800"/>
            <a:chOff x="1632" y="2016"/>
            <a:chExt cx="288" cy="1392"/>
          </a:xfrm>
        </p:grpSpPr>
        <p:grpSp>
          <p:nvGrpSpPr>
            <p:cNvPr id="7" name="Group 87"/>
            <p:cNvGrpSpPr>
              <a:grpSpLocks/>
            </p:cNvGrpSpPr>
            <p:nvPr/>
          </p:nvGrpSpPr>
          <p:grpSpPr bwMode="auto">
            <a:xfrm flipH="1">
              <a:off x="1632" y="2016"/>
              <a:ext cx="288" cy="1392"/>
              <a:chOff x="2592" y="1488"/>
              <a:chExt cx="288" cy="1392"/>
            </a:xfrm>
          </p:grpSpPr>
          <p:sp>
            <p:nvSpPr>
              <p:cNvPr id="96344" name="Oval 88"/>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45" name="Oval 89"/>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46" name="Oval 90"/>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6347" name="Line 91"/>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6348" name="Line 92"/>
          <p:cNvSpPr>
            <a:spLocks noChangeShapeType="1"/>
          </p:cNvSpPr>
          <p:nvPr/>
        </p:nvSpPr>
        <p:spPr bwMode="auto">
          <a:xfrm flipH="1">
            <a:off x="2743200" y="3276600"/>
            <a:ext cx="838200"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49" name="Line 93"/>
          <p:cNvSpPr>
            <a:spLocks noChangeShapeType="1"/>
          </p:cNvSpPr>
          <p:nvPr/>
        </p:nvSpPr>
        <p:spPr bwMode="auto">
          <a:xfrm rot="10800000" flipH="1">
            <a:off x="2743200" y="5334000"/>
            <a:ext cx="838200"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nvGrpSpPr>
          <p:cNvPr id="8" name="Group 41"/>
          <p:cNvGrpSpPr>
            <a:grpSpLocks/>
          </p:cNvGrpSpPr>
          <p:nvPr/>
        </p:nvGrpSpPr>
        <p:grpSpPr bwMode="auto">
          <a:xfrm>
            <a:off x="6096000" y="3200400"/>
            <a:ext cx="457200" cy="2209800"/>
            <a:chOff x="3552" y="2016"/>
            <a:chExt cx="288" cy="1392"/>
          </a:xfrm>
        </p:grpSpPr>
        <p:grpSp>
          <p:nvGrpSpPr>
            <p:cNvPr id="9" name="Group 42"/>
            <p:cNvGrpSpPr>
              <a:grpSpLocks/>
            </p:cNvGrpSpPr>
            <p:nvPr/>
          </p:nvGrpSpPr>
          <p:grpSpPr bwMode="auto">
            <a:xfrm>
              <a:off x="3552" y="2016"/>
              <a:ext cx="288" cy="1392"/>
              <a:chOff x="2592" y="1488"/>
              <a:chExt cx="288" cy="1392"/>
            </a:xfrm>
          </p:grpSpPr>
          <p:sp>
            <p:nvSpPr>
              <p:cNvPr id="96299" name="Oval 43"/>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00" name="Oval 44"/>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01" name="Oval 45"/>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6302" name="Line 46"/>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0" name="Group 76"/>
          <p:cNvGrpSpPr>
            <a:grpSpLocks/>
          </p:cNvGrpSpPr>
          <p:nvPr/>
        </p:nvGrpSpPr>
        <p:grpSpPr bwMode="auto">
          <a:xfrm flipH="1">
            <a:off x="2133600" y="3200400"/>
            <a:ext cx="457200" cy="2209800"/>
            <a:chOff x="3552" y="2016"/>
            <a:chExt cx="288" cy="1392"/>
          </a:xfrm>
        </p:grpSpPr>
        <p:grpSp>
          <p:nvGrpSpPr>
            <p:cNvPr id="11" name="Group 77"/>
            <p:cNvGrpSpPr>
              <a:grpSpLocks/>
            </p:cNvGrpSpPr>
            <p:nvPr/>
          </p:nvGrpSpPr>
          <p:grpSpPr bwMode="auto">
            <a:xfrm>
              <a:off x="3552" y="2016"/>
              <a:ext cx="288" cy="1392"/>
              <a:chOff x="2592" y="1488"/>
              <a:chExt cx="288" cy="1392"/>
            </a:xfrm>
          </p:grpSpPr>
          <p:sp>
            <p:nvSpPr>
              <p:cNvPr id="96334" name="Oval 78"/>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35" name="Oval 79"/>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36" name="Oval 80"/>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6337" name="Line 81"/>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2" name="Group 268"/>
          <p:cNvGrpSpPr>
            <a:grpSpLocks/>
          </p:cNvGrpSpPr>
          <p:nvPr/>
        </p:nvGrpSpPr>
        <p:grpSpPr bwMode="auto">
          <a:xfrm>
            <a:off x="93663" y="2971800"/>
            <a:ext cx="9050337" cy="2667000"/>
            <a:chOff x="48" y="1872"/>
            <a:chExt cx="5701" cy="1680"/>
          </a:xfrm>
        </p:grpSpPr>
        <p:grpSp>
          <p:nvGrpSpPr>
            <p:cNvPr id="13" name="Group 269"/>
            <p:cNvGrpSpPr>
              <a:grpSpLocks/>
            </p:cNvGrpSpPr>
            <p:nvPr/>
          </p:nvGrpSpPr>
          <p:grpSpPr bwMode="auto">
            <a:xfrm>
              <a:off x="192" y="1872"/>
              <a:ext cx="5436" cy="96"/>
              <a:chOff x="480" y="2304"/>
              <a:chExt cx="4800" cy="96"/>
            </a:xfrm>
          </p:grpSpPr>
          <p:sp>
            <p:nvSpPr>
              <p:cNvPr id="96526" name="Line 270"/>
              <p:cNvSpPr>
                <a:spLocks noChangeShapeType="1"/>
              </p:cNvSpPr>
              <p:nvPr/>
            </p:nvSpPr>
            <p:spPr bwMode="auto">
              <a:xfrm>
                <a:off x="480" y="2400"/>
                <a:ext cx="4800" cy="0"/>
              </a:xfrm>
              <a:prstGeom prst="line">
                <a:avLst/>
              </a:prstGeom>
              <a:noFill/>
              <a:ln w="2857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27" name="Line 271"/>
              <p:cNvSpPr>
                <a:spLocks noChangeShapeType="1"/>
              </p:cNvSpPr>
              <p:nvPr/>
            </p:nvSpPr>
            <p:spPr bwMode="auto">
              <a:xfrm flipV="1">
                <a:off x="6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28" name="Line 272"/>
              <p:cNvSpPr>
                <a:spLocks noChangeShapeType="1"/>
              </p:cNvSpPr>
              <p:nvPr/>
            </p:nvSpPr>
            <p:spPr bwMode="auto">
              <a:xfrm flipV="1">
                <a:off x="115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29" name="Line 273"/>
              <p:cNvSpPr>
                <a:spLocks noChangeShapeType="1"/>
              </p:cNvSpPr>
              <p:nvPr/>
            </p:nvSpPr>
            <p:spPr bwMode="auto">
              <a:xfrm flipV="1">
                <a:off x="163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30" name="Line 274"/>
              <p:cNvSpPr>
                <a:spLocks noChangeShapeType="1"/>
              </p:cNvSpPr>
              <p:nvPr/>
            </p:nvSpPr>
            <p:spPr bwMode="auto">
              <a:xfrm flipV="1">
                <a:off x="216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31" name="Line 275"/>
              <p:cNvSpPr>
                <a:spLocks noChangeShapeType="1"/>
              </p:cNvSpPr>
              <p:nvPr/>
            </p:nvSpPr>
            <p:spPr bwMode="auto">
              <a:xfrm flipV="1">
                <a:off x="264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32" name="Line 276"/>
              <p:cNvSpPr>
                <a:spLocks noChangeShapeType="1"/>
              </p:cNvSpPr>
              <p:nvPr/>
            </p:nvSpPr>
            <p:spPr bwMode="auto">
              <a:xfrm flipV="1">
                <a:off x="3216"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33" name="Line 277"/>
              <p:cNvSpPr>
                <a:spLocks noChangeShapeType="1"/>
              </p:cNvSpPr>
              <p:nvPr/>
            </p:nvSpPr>
            <p:spPr bwMode="auto">
              <a:xfrm flipV="1">
                <a:off x="3744"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34" name="Line 278"/>
              <p:cNvSpPr>
                <a:spLocks noChangeShapeType="1"/>
              </p:cNvSpPr>
              <p:nvPr/>
            </p:nvSpPr>
            <p:spPr bwMode="auto">
              <a:xfrm flipV="1">
                <a:off x="42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35" name="Line 279"/>
              <p:cNvSpPr>
                <a:spLocks noChangeShapeType="1"/>
              </p:cNvSpPr>
              <p:nvPr/>
            </p:nvSpPr>
            <p:spPr bwMode="auto">
              <a:xfrm flipV="1">
                <a:off x="4848"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4" name="Group 280"/>
            <p:cNvGrpSpPr>
              <a:grpSpLocks/>
            </p:cNvGrpSpPr>
            <p:nvPr/>
          </p:nvGrpSpPr>
          <p:grpSpPr bwMode="auto">
            <a:xfrm flipH="1" flipV="1">
              <a:off x="240" y="3456"/>
              <a:ext cx="5436" cy="96"/>
              <a:chOff x="480" y="2304"/>
              <a:chExt cx="4800" cy="96"/>
            </a:xfrm>
          </p:grpSpPr>
          <p:sp>
            <p:nvSpPr>
              <p:cNvPr id="96537" name="Line 281"/>
              <p:cNvSpPr>
                <a:spLocks noChangeShapeType="1"/>
              </p:cNvSpPr>
              <p:nvPr/>
            </p:nvSpPr>
            <p:spPr bwMode="auto">
              <a:xfrm>
                <a:off x="480" y="2400"/>
                <a:ext cx="4800" cy="0"/>
              </a:xfrm>
              <a:prstGeom prst="line">
                <a:avLst/>
              </a:prstGeom>
              <a:noFill/>
              <a:ln w="2857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38" name="Line 282"/>
              <p:cNvSpPr>
                <a:spLocks noChangeShapeType="1"/>
              </p:cNvSpPr>
              <p:nvPr/>
            </p:nvSpPr>
            <p:spPr bwMode="auto">
              <a:xfrm flipV="1">
                <a:off x="6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39" name="Line 283"/>
              <p:cNvSpPr>
                <a:spLocks noChangeShapeType="1"/>
              </p:cNvSpPr>
              <p:nvPr/>
            </p:nvSpPr>
            <p:spPr bwMode="auto">
              <a:xfrm flipV="1">
                <a:off x="115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40" name="Line 284"/>
              <p:cNvSpPr>
                <a:spLocks noChangeShapeType="1"/>
              </p:cNvSpPr>
              <p:nvPr/>
            </p:nvSpPr>
            <p:spPr bwMode="auto">
              <a:xfrm flipV="1">
                <a:off x="163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41" name="Line 285"/>
              <p:cNvSpPr>
                <a:spLocks noChangeShapeType="1"/>
              </p:cNvSpPr>
              <p:nvPr/>
            </p:nvSpPr>
            <p:spPr bwMode="auto">
              <a:xfrm flipV="1">
                <a:off x="216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42" name="Line 286"/>
              <p:cNvSpPr>
                <a:spLocks noChangeShapeType="1"/>
              </p:cNvSpPr>
              <p:nvPr/>
            </p:nvSpPr>
            <p:spPr bwMode="auto">
              <a:xfrm flipV="1">
                <a:off x="264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43" name="Line 287"/>
              <p:cNvSpPr>
                <a:spLocks noChangeShapeType="1"/>
              </p:cNvSpPr>
              <p:nvPr/>
            </p:nvSpPr>
            <p:spPr bwMode="auto">
              <a:xfrm flipV="1">
                <a:off x="3216"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44" name="Line 288"/>
              <p:cNvSpPr>
                <a:spLocks noChangeShapeType="1"/>
              </p:cNvSpPr>
              <p:nvPr/>
            </p:nvSpPr>
            <p:spPr bwMode="auto">
              <a:xfrm flipV="1">
                <a:off x="3744"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45" name="Line 289"/>
              <p:cNvSpPr>
                <a:spLocks noChangeShapeType="1"/>
              </p:cNvSpPr>
              <p:nvPr/>
            </p:nvSpPr>
            <p:spPr bwMode="auto">
              <a:xfrm flipV="1">
                <a:off x="42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46" name="Line 290"/>
              <p:cNvSpPr>
                <a:spLocks noChangeShapeType="1"/>
              </p:cNvSpPr>
              <p:nvPr/>
            </p:nvSpPr>
            <p:spPr bwMode="auto">
              <a:xfrm flipV="1">
                <a:off x="4848"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6547" name="Freeform 291"/>
            <p:cNvSpPr>
              <a:spLocks/>
            </p:cNvSpPr>
            <p:nvPr/>
          </p:nvSpPr>
          <p:spPr bwMode="auto">
            <a:xfrm>
              <a:off x="48" y="1872"/>
              <a:ext cx="421" cy="1576"/>
            </a:xfrm>
            <a:custGeom>
              <a:avLst/>
              <a:gdLst/>
              <a:ahLst/>
              <a:cxnLst>
                <a:cxn ang="0">
                  <a:pos x="20" y="26"/>
                </a:cxn>
                <a:cxn ang="0">
                  <a:pos x="130" y="116"/>
                </a:cxn>
                <a:cxn ang="0">
                  <a:pos x="160" y="136"/>
                </a:cxn>
                <a:cxn ang="0">
                  <a:pos x="190" y="196"/>
                </a:cxn>
                <a:cxn ang="0">
                  <a:pos x="130" y="236"/>
                </a:cxn>
                <a:cxn ang="0">
                  <a:pos x="120" y="266"/>
                </a:cxn>
                <a:cxn ang="0">
                  <a:pos x="150" y="296"/>
                </a:cxn>
                <a:cxn ang="0">
                  <a:pos x="180" y="356"/>
                </a:cxn>
                <a:cxn ang="0">
                  <a:pos x="170" y="386"/>
                </a:cxn>
                <a:cxn ang="0">
                  <a:pos x="140" y="396"/>
                </a:cxn>
                <a:cxn ang="0">
                  <a:pos x="170" y="456"/>
                </a:cxn>
                <a:cxn ang="0">
                  <a:pos x="150" y="486"/>
                </a:cxn>
                <a:cxn ang="0">
                  <a:pos x="130" y="546"/>
                </a:cxn>
                <a:cxn ang="0">
                  <a:pos x="130" y="686"/>
                </a:cxn>
                <a:cxn ang="0">
                  <a:pos x="200" y="776"/>
                </a:cxn>
                <a:cxn ang="0">
                  <a:pos x="160" y="866"/>
                </a:cxn>
                <a:cxn ang="0">
                  <a:pos x="190" y="886"/>
                </a:cxn>
                <a:cxn ang="0">
                  <a:pos x="140" y="926"/>
                </a:cxn>
                <a:cxn ang="0">
                  <a:pos x="120" y="956"/>
                </a:cxn>
                <a:cxn ang="0">
                  <a:pos x="150" y="976"/>
                </a:cxn>
                <a:cxn ang="0">
                  <a:pos x="180" y="1006"/>
                </a:cxn>
                <a:cxn ang="0">
                  <a:pos x="160" y="1096"/>
                </a:cxn>
                <a:cxn ang="0">
                  <a:pos x="160" y="1296"/>
                </a:cxn>
                <a:cxn ang="0">
                  <a:pos x="150" y="1326"/>
                </a:cxn>
                <a:cxn ang="0">
                  <a:pos x="180" y="1346"/>
                </a:cxn>
                <a:cxn ang="0">
                  <a:pos x="200" y="1376"/>
                </a:cxn>
                <a:cxn ang="0">
                  <a:pos x="190" y="1436"/>
                </a:cxn>
                <a:cxn ang="0">
                  <a:pos x="160" y="1456"/>
                </a:cxn>
                <a:cxn ang="0">
                  <a:pos x="150" y="1486"/>
                </a:cxn>
                <a:cxn ang="0">
                  <a:pos x="170" y="1516"/>
                </a:cxn>
                <a:cxn ang="0">
                  <a:pos x="100" y="1576"/>
                </a:cxn>
                <a:cxn ang="0">
                  <a:pos x="40" y="1446"/>
                </a:cxn>
                <a:cxn ang="0">
                  <a:pos x="10" y="1356"/>
                </a:cxn>
                <a:cxn ang="0">
                  <a:pos x="0" y="546"/>
                </a:cxn>
                <a:cxn ang="0">
                  <a:pos x="10" y="96"/>
                </a:cxn>
                <a:cxn ang="0">
                  <a:pos x="20" y="26"/>
                </a:cxn>
              </a:cxnLst>
              <a:rect l="0" t="0" r="r" b="b"/>
              <a:pathLst>
                <a:path w="277" h="1576">
                  <a:moveTo>
                    <a:pt x="20" y="26"/>
                  </a:moveTo>
                  <a:cubicBezTo>
                    <a:pt x="48" y="83"/>
                    <a:pt x="70" y="76"/>
                    <a:pt x="130" y="116"/>
                  </a:cubicBezTo>
                  <a:cubicBezTo>
                    <a:pt x="140" y="122"/>
                    <a:pt x="160" y="136"/>
                    <a:pt x="160" y="136"/>
                  </a:cubicBezTo>
                  <a:cubicBezTo>
                    <a:pt x="161" y="138"/>
                    <a:pt x="197" y="186"/>
                    <a:pt x="190" y="196"/>
                  </a:cubicBezTo>
                  <a:cubicBezTo>
                    <a:pt x="176" y="215"/>
                    <a:pt x="130" y="236"/>
                    <a:pt x="130" y="236"/>
                  </a:cubicBezTo>
                  <a:cubicBezTo>
                    <a:pt x="126" y="246"/>
                    <a:pt x="116" y="256"/>
                    <a:pt x="120" y="266"/>
                  </a:cubicBezTo>
                  <a:cubicBezTo>
                    <a:pt x="124" y="279"/>
                    <a:pt x="140" y="285"/>
                    <a:pt x="150" y="296"/>
                  </a:cubicBezTo>
                  <a:cubicBezTo>
                    <a:pt x="171" y="321"/>
                    <a:pt x="169" y="325"/>
                    <a:pt x="180" y="356"/>
                  </a:cubicBezTo>
                  <a:cubicBezTo>
                    <a:pt x="176" y="366"/>
                    <a:pt x="177" y="378"/>
                    <a:pt x="170" y="386"/>
                  </a:cubicBezTo>
                  <a:cubicBezTo>
                    <a:pt x="162" y="393"/>
                    <a:pt x="144" y="386"/>
                    <a:pt x="140" y="396"/>
                  </a:cubicBezTo>
                  <a:cubicBezTo>
                    <a:pt x="134" y="407"/>
                    <a:pt x="166" y="450"/>
                    <a:pt x="170" y="456"/>
                  </a:cubicBezTo>
                  <a:cubicBezTo>
                    <a:pt x="163" y="466"/>
                    <a:pt x="154" y="475"/>
                    <a:pt x="150" y="486"/>
                  </a:cubicBezTo>
                  <a:cubicBezTo>
                    <a:pt x="141" y="505"/>
                    <a:pt x="130" y="546"/>
                    <a:pt x="130" y="546"/>
                  </a:cubicBezTo>
                  <a:cubicBezTo>
                    <a:pt x="196" y="568"/>
                    <a:pt x="188" y="647"/>
                    <a:pt x="130" y="686"/>
                  </a:cubicBezTo>
                  <a:cubicBezTo>
                    <a:pt x="153" y="732"/>
                    <a:pt x="172" y="735"/>
                    <a:pt x="200" y="776"/>
                  </a:cubicBezTo>
                  <a:cubicBezTo>
                    <a:pt x="189" y="808"/>
                    <a:pt x="170" y="833"/>
                    <a:pt x="160" y="866"/>
                  </a:cubicBezTo>
                  <a:cubicBezTo>
                    <a:pt x="170" y="872"/>
                    <a:pt x="185" y="874"/>
                    <a:pt x="190" y="886"/>
                  </a:cubicBezTo>
                  <a:cubicBezTo>
                    <a:pt x="204" y="921"/>
                    <a:pt x="152" y="922"/>
                    <a:pt x="140" y="926"/>
                  </a:cubicBezTo>
                  <a:cubicBezTo>
                    <a:pt x="133" y="936"/>
                    <a:pt x="117" y="944"/>
                    <a:pt x="120" y="956"/>
                  </a:cubicBezTo>
                  <a:cubicBezTo>
                    <a:pt x="122" y="967"/>
                    <a:pt x="140" y="968"/>
                    <a:pt x="150" y="976"/>
                  </a:cubicBezTo>
                  <a:cubicBezTo>
                    <a:pt x="160" y="985"/>
                    <a:pt x="170" y="996"/>
                    <a:pt x="180" y="1006"/>
                  </a:cubicBezTo>
                  <a:cubicBezTo>
                    <a:pt x="193" y="1047"/>
                    <a:pt x="183" y="1060"/>
                    <a:pt x="160" y="1096"/>
                  </a:cubicBezTo>
                  <a:cubicBezTo>
                    <a:pt x="196" y="1150"/>
                    <a:pt x="277" y="1256"/>
                    <a:pt x="160" y="1296"/>
                  </a:cubicBezTo>
                  <a:cubicBezTo>
                    <a:pt x="156" y="1306"/>
                    <a:pt x="146" y="1316"/>
                    <a:pt x="150" y="1326"/>
                  </a:cubicBezTo>
                  <a:cubicBezTo>
                    <a:pt x="154" y="1337"/>
                    <a:pt x="171" y="1337"/>
                    <a:pt x="180" y="1346"/>
                  </a:cubicBezTo>
                  <a:cubicBezTo>
                    <a:pt x="188" y="1354"/>
                    <a:pt x="193" y="1366"/>
                    <a:pt x="200" y="1376"/>
                  </a:cubicBezTo>
                  <a:cubicBezTo>
                    <a:pt x="196" y="1396"/>
                    <a:pt x="199" y="1417"/>
                    <a:pt x="190" y="1436"/>
                  </a:cubicBezTo>
                  <a:cubicBezTo>
                    <a:pt x="184" y="1446"/>
                    <a:pt x="167" y="1446"/>
                    <a:pt x="160" y="1456"/>
                  </a:cubicBezTo>
                  <a:cubicBezTo>
                    <a:pt x="153" y="1464"/>
                    <a:pt x="153" y="1476"/>
                    <a:pt x="150" y="1486"/>
                  </a:cubicBezTo>
                  <a:cubicBezTo>
                    <a:pt x="156" y="1496"/>
                    <a:pt x="168" y="1504"/>
                    <a:pt x="170" y="1516"/>
                  </a:cubicBezTo>
                  <a:cubicBezTo>
                    <a:pt x="176" y="1554"/>
                    <a:pt x="125" y="1567"/>
                    <a:pt x="100" y="1576"/>
                  </a:cubicBezTo>
                  <a:cubicBezTo>
                    <a:pt x="21" y="1556"/>
                    <a:pt x="58" y="1528"/>
                    <a:pt x="40" y="1446"/>
                  </a:cubicBezTo>
                  <a:cubicBezTo>
                    <a:pt x="33" y="1415"/>
                    <a:pt x="20" y="1386"/>
                    <a:pt x="10" y="1356"/>
                  </a:cubicBezTo>
                  <a:cubicBezTo>
                    <a:pt x="20" y="1085"/>
                    <a:pt x="29" y="815"/>
                    <a:pt x="0" y="546"/>
                  </a:cubicBezTo>
                  <a:cubicBezTo>
                    <a:pt x="3" y="396"/>
                    <a:pt x="4" y="245"/>
                    <a:pt x="10" y="96"/>
                  </a:cubicBezTo>
                  <a:cubicBezTo>
                    <a:pt x="10" y="88"/>
                    <a:pt x="45" y="0"/>
                    <a:pt x="20" y="26"/>
                  </a:cubicBezTo>
                  <a:close/>
                </a:path>
              </a:pathLst>
            </a:custGeom>
            <a:solidFill>
              <a:schemeClr val="bg1"/>
            </a:solidFill>
            <a:ln w="9525">
              <a:no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48" name="Freeform 292"/>
            <p:cNvSpPr>
              <a:spLocks/>
            </p:cNvSpPr>
            <p:nvPr/>
          </p:nvSpPr>
          <p:spPr bwMode="auto">
            <a:xfrm flipH="1">
              <a:off x="5328" y="1920"/>
              <a:ext cx="421" cy="1576"/>
            </a:xfrm>
            <a:custGeom>
              <a:avLst/>
              <a:gdLst/>
              <a:ahLst/>
              <a:cxnLst>
                <a:cxn ang="0">
                  <a:pos x="20" y="26"/>
                </a:cxn>
                <a:cxn ang="0">
                  <a:pos x="130" y="116"/>
                </a:cxn>
                <a:cxn ang="0">
                  <a:pos x="160" y="136"/>
                </a:cxn>
                <a:cxn ang="0">
                  <a:pos x="190" y="196"/>
                </a:cxn>
                <a:cxn ang="0">
                  <a:pos x="130" y="236"/>
                </a:cxn>
                <a:cxn ang="0">
                  <a:pos x="120" y="266"/>
                </a:cxn>
                <a:cxn ang="0">
                  <a:pos x="150" y="296"/>
                </a:cxn>
                <a:cxn ang="0">
                  <a:pos x="180" y="356"/>
                </a:cxn>
                <a:cxn ang="0">
                  <a:pos x="170" y="386"/>
                </a:cxn>
                <a:cxn ang="0">
                  <a:pos x="140" y="396"/>
                </a:cxn>
                <a:cxn ang="0">
                  <a:pos x="170" y="456"/>
                </a:cxn>
                <a:cxn ang="0">
                  <a:pos x="150" y="486"/>
                </a:cxn>
                <a:cxn ang="0">
                  <a:pos x="130" y="546"/>
                </a:cxn>
                <a:cxn ang="0">
                  <a:pos x="130" y="686"/>
                </a:cxn>
                <a:cxn ang="0">
                  <a:pos x="200" y="776"/>
                </a:cxn>
                <a:cxn ang="0">
                  <a:pos x="160" y="866"/>
                </a:cxn>
                <a:cxn ang="0">
                  <a:pos x="190" y="886"/>
                </a:cxn>
                <a:cxn ang="0">
                  <a:pos x="140" y="926"/>
                </a:cxn>
                <a:cxn ang="0">
                  <a:pos x="120" y="956"/>
                </a:cxn>
                <a:cxn ang="0">
                  <a:pos x="150" y="976"/>
                </a:cxn>
                <a:cxn ang="0">
                  <a:pos x="180" y="1006"/>
                </a:cxn>
                <a:cxn ang="0">
                  <a:pos x="160" y="1096"/>
                </a:cxn>
                <a:cxn ang="0">
                  <a:pos x="160" y="1296"/>
                </a:cxn>
                <a:cxn ang="0">
                  <a:pos x="150" y="1326"/>
                </a:cxn>
                <a:cxn ang="0">
                  <a:pos x="180" y="1346"/>
                </a:cxn>
                <a:cxn ang="0">
                  <a:pos x="200" y="1376"/>
                </a:cxn>
                <a:cxn ang="0">
                  <a:pos x="190" y="1436"/>
                </a:cxn>
                <a:cxn ang="0">
                  <a:pos x="160" y="1456"/>
                </a:cxn>
                <a:cxn ang="0">
                  <a:pos x="150" y="1486"/>
                </a:cxn>
                <a:cxn ang="0">
                  <a:pos x="170" y="1516"/>
                </a:cxn>
                <a:cxn ang="0">
                  <a:pos x="100" y="1576"/>
                </a:cxn>
                <a:cxn ang="0">
                  <a:pos x="40" y="1446"/>
                </a:cxn>
                <a:cxn ang="0">
                  <a:pos x="10" y="1356"/>
                </a:cxn>
                <a:cxn ang="0">
                  <a:pos x="0" y="546"/>
                </a:cxn>
                <a:cxn ang="0">
                  <a:pos x="10" y="96"/>
                </a:cxn>
                <a:cxn ang="0">
                  <a:pos x="20" y="26"/>
                </a:cxn>
              </a:cxnLst>
              <a:rect l="0" t="0" r="r" b="b"/>
              <a:pathLst>
                <a:path w="277" h="1576">
                  <a:moveTo>
                    <a:pt x="20" y="26"/>
                  </a:moveTo>
                  <a:cubicBezTo>
                    <a:pt x="48" y="83"/>
                    <a:pt x="70" y="76"/>
                    <a:pt x="130" y="116"/>
                  </a:cubicBezTo>
                  <a:cubicBezTo>
                    <a:pt x="140" y="122"/>
                    <a:pt x="160" y="136"/>
                    <a:pt x="160" y="136"/>
                  </a:cubicBezTo>
                  <a:cubicBezTo>
                    <a:pt x="161" y="138"/>
                    <a:pt x="197" y="186"/>
                    <a:pt x="190" y="196"/>
                  </a:cubicBezTo>
                  <a:cubicBezTo>
                    <a:pt x="176" y="215"/>
                    <a:pt x="130" y="236"/>
                    <a:pt x="130" y="236"/>
                  </a:cubicBezTo>
                  <a:cubicBezTo>
                    <a:pt x="126" y="246"/>
                    <a:pt x="116" y="256"/>
                    <a:pt x="120" y="266"/>
                  </a:cubicBezTo>
                  <a:cubicBezTo>
                    <a:pt x="124" y="279"/>
                    <a:pt x="140" y="285"/>
                    <a:pt x="150" y="296"/>
                  </a:cubicBezTo>
                  <a:cubicBezTo>
                    <a:pt x="171" y="321"/>
                    <a:pt x="169" y="325"/>
                    <a:pt x="180" y="356"/>
                  </a:cubicBezTo>
                  <a:cubicBezTo>
                    <a:pt x="176" y="366"/>
                    <a:pt x="177" y="378"/>
                    <a:pt x="170" y="386"/>
                  </a:cubicBezTo>
                  <a:cubicBezTo>
                    <a:pt x="162" y="393"/>
                    <a:pt x="144" y="386"/>
                    <a:pt x="140" y="396"/>
                  </a:cubicBezTo>
                  <a:cubicBezTo>
                    <a:pt x="134" y="407"/>
                    <a:pt x="166" y="450"/>
                    <a:pt x="170" y="456"/>
                  </a:cubicBezTo>
                  <a:cubicBezTo>
                    <a:pt x="163" y="466"/>
                    <a:pt x="154" y="475"/>
                    <a:pt x="150" y="486"/>
                  </a:cubicBezTo>
                  <a:cubicBezTo>
                    <a:pt x="141" y="505"/>
                    <a:pt x="130" y="546"/>
                    <a:pt x="130" y="546"/>
                  </a:cubicBezTo>
                  <a:cubicBezTo>
                    <a:pt x="196" y="568"/>
                    <a:pt x="188" y="647"/>
                    <a:pt x="130" y="686"/>
                  </a:cubicBezTo>
                  <a:cubicBezTo>
                    <a:pt x="153" y="732"/>
                    <a:pt x="172" y="735"/>
                    <a:pt x="200" y="776"/>
                  </a:cubicBezTo>
                  <a:cubicBezTo>
                    <a:pt x="189" y="808"/>
                    <a:pt x="170" y="833"/>
                    <a:pt x="160" y="866"/>
                  </a:cubicBezTo>
                  <a:cubicBezTo>
                    <a:pt x="170" y="872"/>
                    <a:pt x="185" y="874"/>
                    <a:pt x="190" y="886"/>
                  </a:cubicBezTo>
                  <a:cubicBezTo>
                    <a:pt x="204" y="921"/>
                    <a:pt x="152" y="922"/>
                    <a:pt x="140" y="926"/>
                  </a:cubicBezTo>
                  <a:cubicBezTo>
                    <a:pt x="133" y="936"/>
                    <a:pt x="117" y="944"/>
                    <a:pt x="120" y="956"/>
                  </a:cubicBezTo>
                  <a:cubicBezTo>
                    <a:pt x="122" y="967"/>
                    <a:pt x="140" y="968"/>
                    <a:pt x="150" y="976"/>
                  </a:cubicBezTo>
                  <a:cubicBezTo>
                    <a:pt x="160" y="985"/>
                    <a:pt x="170" y="996"/>
                    <a:pt x="180" y="1006"/>
                  </a:cubicBezTo>
                  <a:cubicBezTo>
                    <a:pt x="193" y="1047"/>
                    <a:pt x="183" y="1060"/>
                    <a:pt x="160" y="1096"/>
                  </a:cubicBezTo>
                  <a:cubicBezTo>
                    <a:pt x="196" y="1150"/>
                    <a:pt x="277" y="1256"/>
                    <a:pt x="160" y="1296"/>
                  </a:cubicBezTo>
                  <a:cubicBezTo>
                    <a:pt x="156" y="1306"/>
                    <a:pt x="146" y="1316"/>
                    <a:pt x="150" y="1326"/>
                  </a:cubicBezTo>
                  <a:cubicBezTo>
                    <a:pt x="154" y="1337"/>
                    <a:pt x="171" y="1337"/>
                    <a:pt x="180" y="1346"/>
                  </a:cubicBezTo>
                  <a:cubicBezTo>
                    <a:pt x="188" y="1354"/>
                    <a:pt x="193" y="1366"/>
                    <a:pt x="200" y="1376"/>
                  </a:cubicBezTo>
                  <a:cubicBezTo>
                    <a:pt x="196" y="1396"/>
                    <a:pt x="199" y="1417"/>
                    <a:pt x="190" y="1436"/>
                  </a:cubicBezTo>
                  <a:cubicBezTo>
                    <a:pt x="184" y="1446"/>
                    <a:pt x="167" y="1446"/>
                    <a:pt x="160" y="1456"/>
                  </a:cubicBezTo>
                  <a:cubicBezTo>
                    <a:pt x="153" y="1464"/>
                    <a:pt x="153" y="1476"/>
                    <a:pt x="150" y="1486"/>
                  </a:cubicBezTo>
                  <a:cubicBezTo>
                    <a:pt x="156" y="1496"/>
                    <a:pt x="168" y="1504"/>
                    <a:pt x="170" y="1516"/>
                  </a:cubicBezTo>
                  <a:cubicBezTo>
                    <a:pt x="176" y="1554"/>
                    <a:pt x="125" y="1567"/>
                    <a:pt x="100" y="1576"/>
                  </a:cubicBezTo>
                  <a:cubicBezTo>
                    <a:pt x="21" y="1556"/>
                    <a:pt x="58" y="1528"/>
                    <a:pt x="40" y="1446"/>
                  </a:cubicBezTo>
                  <a:cubicBezTo>
                    <a:pt x="33" y="1415"/>
                    <a:pt x="20" y="1386"/>
                    <a:pt x="10" y="1356"/>
                  </a:cubicBezTo>
                  <a:cubicBezTo>
                    <a:pt x="20" y="1085"/>
                    <a:pt x="29" y="815"/>
                    <a:pt x="0" y="546"/>
                  </a:cubicBezTo>
                  <a:cubicBezTo>
                    <a:pt x="3" y="396"/>
                    <a:pt x="4" y="245"/>
                    <a:pt x="10" y="96"/>
                  </a:cubicBezTo>
                  <a:cubicBezTo>
                    <a:pt x="10" y="88"/>
                    <a:pt x="45" y="0"/>
                    <a:pt x="20" y="26"/>
                  </a:cubicBezTo>
                  <a:close/>
                </a:path>
              </a:pathLst>
            </a:custGeom>
            <a:solidFill>
              <a:schemeClr val="bg1"/>
            </a:solidFill>
            <a:ln w="9525">
              <a:no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6550" name="Rectangle 294"/>
          <p:cNvSpPr>
            <a:spLocks noChangeArrowheads="1"/>
          </p:cNvSpPr>
          <p:nvPr/>
        </p:nvSpPr>
        <p:spPr bwMode="auto">
          <a:xfrm>
            <a:off x="-457200" y="3733800"/>
            <a:ext cx="762000" cy="1219200"/>
          </a:xfrm>
          <a:prstGeom prst="rect">
            <a:avLst/>
          </a:prstGeom>
          <a:solidFill>
            <a:schemeClr val="bg1"/>
          </a:solidFill>
          <a:ln w="9525">
            <a:no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51" name="Rectangle 295"/>
          <p:cNvSpPr>
            <a:spLocks noChangeArrowheads="1"/>
          </p:cNvSpPr>
          <p:nvPr/>
        </p:nvSpPr>
        <p:spPr bwMode="auto">
          <a:xfrm>
            <a:off x="8839200" y="5334000"/>
            <a:ext cx="304800" cy="228600"/>
          </a:xfrm>
          <a:prstGeom prst="rect">
            <a:avLst/>
          </a:prstGeom>
          <a:solidFill>
            <a:schemeClr val="bg1"/>
          </a:solidFill>
          <a:ln w="9525">
            <a:no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79" name="Line 323"/>
          <p:cNvSpPr>
            <a:spLocks noChangeShapeType="1"/>
          </p:cNvSpPr>
          <p:nvPr/>
        </p:nvSpPr>
        <p:spPr bwMode="auto">
          <a:xfrm>
            <a:off x="6553200" y="4419600"/>
            <a:ext cx="838200"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80" name="Text Box 324"/>
          <p:cNvSpPr txBox="1">
            <a:spLocks noChangeArrowheads="1"/>
          </p:cNvSpPr>
          <p:nvPr/>
        </p:nvSpPr>
        <p:spPr bwMode="auto">
          <a:xfrm>
            <a:off x="6781800" y="3886200"/>
            <a:ext cx="1098550" cy="457200"/>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sp>
        <p:nvSpPr>
          <p:cNvPr id="96581" name="Line 325"/>
          <p:cNvSpPr>
            <a:spLocks noChangeShapeType="1"/>
          </p:cNvSpPr>
          <p:nvPr/>
        </p:nvSpPr>
        <p:spPr bwMode="auto">
          <a:xfrm flipH="1">
            <a:off x="1295400" y="4419600"/>
            <a:ext cx="838200"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82" name="Text Box 326"/>
          <p:cNvSpPr txBox="1">
            <a:spLocks noChangeArrowheads="1"/>
          </p:cNvSpPr>
          <p:nvPr/>
        </p:nvSpPr>
        <p:spPr bwMode="auto">
          <a:xfrm>
            <a:off x="838200" y="3886200"/>
            <a:ext cx="1200150" cy="457200"/>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sp>
        <p:nvSpPr>
          <p:cNvPr id="80" name="TextBox 79"/>
          <p:cNvSpPr txBox="1"/>
          <p:nvPr/>
        </p:nvSpPr>
        <p:spPr>
          <a:xfrm>
            <a:off x="76200" y="6129115"/>
            <a:ext cx="2299716" cy="369332"/>
          </a:xfrm>
          <a:prstGeom prst="rect">
            <a:avLst/>
          </a:prstGeom>
          <a:noFill/>
        </p:spPr>
        <p:txBody>
          <a:bodyPr wrap="square" rtlCol="0">
            <a:spAutoFit/>
          </a:bodyPr>
          <a:lstStyle/>
          <a:p>
            <a:r>
              <a:rPr lang="en-US"/>
              <a:t>Stefan Tulich ppt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96579"/>
                                        </p:tgtEl>
                                        <p:attrNameLst>
                                          <p:attrName>style.visibility</p:attrName>
                                        </p:attrNameLst>
                                      </p:cBhvr>
                                      <p:to>
                                        <p:strVal val="visible"/>
                                      </p:to>
                                    </p:set>
                                    <p:animEffect transition="in" filter="dissolve">
                                      <p:cBhvr>
                                        <p:cTn id="10" dur="500"/>
                                        <p:tgtEl>
                                          <p:spTgt spid="9657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6580"/>
                                        </p:tgtEl>
                                        <p:attrNameLst>
                                          <p:attrName>style.visibility</p:attrName>
                                        </p:attrNameLst>
                                      </p:cBhvr>
                                      <p:to>
                                        <p:strVal val="visible"/>
                                      </p:to>
                                    </p:set>
                                    <p:animEffect transition="in" filter="dissolve">
                                      <p:cBhvr>
                                        <p:cTn id="13" dur="500"/>
                                        <p:tgtEl>
                                          <p:spTgt spid="9658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6582"/>
                                        </p:tgtEl>
                                        <p:attrNameLst>
                                          <p:attrName>style.visibility</p:attrName>
                                        </p:attrNameLst>
                                      </p:cBhvr>
                                      <p:to>
                                        <p:strVal val="visible"/>
                                      </p:to>
                                    </p:set>
                                    <p:animEffect transition="in" filter="dissolve">
                                      <p:cBhvr>
                                        <p:cTn id="16" dur="500"/>
                                        <p:tgtEl>
                                          <p:spTgt spid="9658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6581"/>
                                        </p:tgtEl>
                                        <p:attrNameLst>
                                          <p:attrName>style.visibility</p:attrName>
                                        </p:attrNameLst>
                                      </p:cBhvr>
                                      <p:to>
                                        <p:strVal val="visible"/>
                                      </p:to>
                                    </p:set>
                                    <p:animEffect transition="in" filter="dissolve">
                                      <p:cBhvr>
                                        <p:cTn id="19" dur="500"/>
                                        <p:tgtEl>
                                          <p:spTgt spid="96581"/>
                                        </p:tgtEl>
                                      </p:cBhvr>
                                    </p:animEffect>
                                  </p:childTnLst>
                                </p:cTn>
                              </p:par>
                              <p:par>
                                <p:cTn id="20" presetID="9"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par>
                                <p:cTn id="23" presetID="9"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dissolve">
                                      <p:cBhvr>
                                        <p:cTn id="25" dur="500"/>
                                        <p:tgtEl>
                                          <p:spTgt spid="6"/>
                                        </p:tgtEl>
                                      </p:cBhvr>
                                    </p:animEffect>
                                  </p:childTnLst>
                                </p:cTn>
                              </p:par>
                              <p:par>
                                <p:cTn id="26" presetID="9"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dissolve">
                                      <p:cBhvr>
                                        <p:cTn id="28" dur="500"/>
                                        <p:tgtEl>
                                          <p:spTgt spid="8"/>
                                        </p:tgtEl>
                                      </p:cBhvr>
                                    </p:animEffect>
                                  </p:childTnLst>
                                </p:cTn>
                              </p:par>
                              <p:par>
                                <p:cTn id="29" presetID="9"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ssolve">
                                      <p:cBhvr>
                                        <p:cTn id="31" dur="500"/>
                                        <p:tgtEl>
                                          <p:spTgt spid="1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96328"/>
                                        </p:tgtEl>
                                        <p:attrNameLst>
                                          <p:attrName>style.visibility</p:attrName>
                                        </p:attrNameLst>
                                      </p:cBhvr>
                                      <p:to>
                                        <p:strVal val="visible"/>
                                      </p:to>
                                    </p:set>
                                    <p:animEffect transition="in" filter="dissolve">
                                      <p:cBhvr>
                                        <p:cTn id="34" dur="500"/>
                                        <p:tgtEl>
                                          <p:spTgt spid="96328"/>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96329"/>
                                        </p:tgtEl>
                                        <p:attrNameLst>
                                          <p:attrName>style.visibility</p:attrName>
                                        </p:attrNameLst>
                                      </p:cBhvr>
                                      <p:to>
                                        <p:strVal val="visible"/>
                                      </p:to>
                                    </p:set>
                                    <p:animEffect transition="in" filter="dissolve">
                                      <p:cBhvr>
                                        <p:cTn id="37" dur="500"/>
                                        <p:tgtEl>
                                          <p:spTgt spid="96329"/>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96348"/>
                                        </p:tgtEl>
                                        <p:attrNameLst>
                                          <p:attrName>style.visibility</p:attrName>
                                        </p:attrNameLst>
                                      </p:cBhvr>
                                      <p:to>
                                        <p:strVal val="visible"/>
                                      </p:to>
                                    </p:set>
                                    <p:animEffect transition="in" filter="dissolve">
                                      <p:cBhvr>
                                        <p:cTn id="40" dur="500"/>
                                        <p:tgtEl>
                                          <p:spTgt spid="96348"/>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96349"/>
                                        </p:tgtEl>
                                        <p:attrNameLst>
                                          <p:attrName>style.visibility</p:attrName>
                                        </p:attrNameLst>
                                      </p:cBhvr>
                                      <p:to>
                                        <p:strVal val="visible"/>
                                      </p:to>
                                    </p:set>
                                    <p:animEffect transition="in" filter="dissolve">
                                      <p:cBhvr>
                                        <p:cTn id="43" dur="500"/>
                                        <p:tgtEl>
                                          <p:spTgt spid="96349"/>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96309"/>
                                        </p:tgtEl>
                                        <p:attrNameLst>
                                          <p:attrName>style.visibility</p:attrName>
                                        </p:attrNameLst>
                                      </p:cBhvr>
                                      <p:to>
                                        <p:strVal val="visible"/>
                                      </p:to>
                                    </p:set>
                                    <p:animEffect transition="in" filter="dissolve">
                                      <p:cBhvr>
                                        <p:cTn id="48" dur="500"/>
                                        <p:tgtEl>
                                          <p:spTgt spid="96309"/>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96310"/>
                                        </p:tgtEl>
                                        <p:attrNameLst>
                                          <p:attrName>style.visibility</p:attrName>
                                        </p:attrNameLst>
                                      </p:cBhvr>
                                      <p:to>
                                        <p:strVal val="visible"/>
                                      </p:to>
                                    </p:set>
                                    <p:animEffect transition="in" filter="dissolve">
                                      <p:cBhvr>
                                        <p:cTn id="51" dur="500"/>
                                        <p:tgtEl>
                                          <p:spTgt spid="96310"/>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96311"/>
                                        </p:tgtEl>
                                        <p:attrNameLst>
                                          <p:attrName>style.visibility</p:attrName>
                                        </p:attrNameLst>
                                      </p:cBhvr>
                                      <p:to>
                                        <p:strVal val="visible"/>
                                      </p:to>
                                    </p:set>
                                    <p:animEffect transition="in" filter="dissolve">
                                      <p:cBhvr>
                                        <p:cTn id="54" dur="500"/>
                                        <p:tgtEl>
                                          <p:spTgt spid="96311"/>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96312"/>
                                        </p:tgtEl>
                                        <p:attrNameLst>
                                          <p:attrName>style.visibility</p:attrName>
                                        </p:attrNameLst>
                                      </p:cBhvr>
                                      <p:to>
                                        <p:strVal val="visible"/>
                                      </p:to>
                                    </p:set>
                                    <p:animEffect transition="in" filter="dissolve">
                                      <p:cBhvr>
                                        <p:cTn id="57" dur="500"/>
                                        <p:tgtEl>
                                          <p:spTgt spid="96312"/>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96338"/>
                                        </p:tgtEl>
                                        <p:attrNameLst>
                                          <p:attrName>style.visibility</p:attrName>
                                        </p:attrNameLst>
                                      </p:cBhvr>
                                      <p:to>
                                        <p:strVal val="visible"/>
                                      </p:to>
                                    </p:set>
                                    <p:animEffect transition="in" filter="dissolve">
                                      <p:cBhvr>
                                        <p:cTn id="60" dur="500"/>
                                        <p:tgtEl>
                                          <p:spTgt spid="96338"/>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96339"/>
                                        </p:tgtEl>
                                        <p:attrNameLst>
                                          <p:attrName>style.visibility</p:attrName>
                                        </p:attrNameLst>
                                      </p:cBhvr>
                                      <p:to>
                                        <p:strVal val="visible"/>
                                      </p:to>
                                    </p:set>
                                    <p:animEffect transition="in" filter="dissolve">
                                      <p:cBhvr>
                                        <p:cTn id="63" dur="500"/>
                                        <p:tgtEl>
                                          <p:spTgt spid="96339"/>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96340"/>
                                        </p:tgtEl>
                                        <p:attrNameLst>
                                          <p:attrName>style.visibility</p:attrName>
                                        </p:attrNameLst>
                                      </p:cBhvr>
                                      <p:to>
                                        <p:strVal val="visible"/>
                                      </p:to>
                                    </p:set>
                                    <p:animEffect transition="in" filter="dissolve">
                                      <p:cBhvr>
                                        <p:cTn id="66" dur="500"/>
                                        <p:tgtEl>
                                          <p:spTgt spid="96340"/>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96341"/>
                                        </p:tgtEl>
                                        <p:attrNameLst>
                                          <p:attrName>style.visibility</p:attrName>
                                        </p:attrNameLst>
                                      </p:cBhvr>
                                      <p:to>
                                        <p:strVal val="visible"/>
                                      </p:to>
                                    </p:set>
                                    <p:animEffect transition="in" filter="dissolve">
                                      <p:cBhvr>
                                        <p:cTn id="69" dur="500"/>
                                        <p:tgtEl>
                                          <p:spTgt spid="96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309" grpId="0" animBg="1"/>
      <p:bldP spid="96310" grpId="0" animBg="1"/>
      <p:bldP spid="96311" grpId="0" animBg="1"/>
      <p:bldP spid="96312" grpId="0" autoUpdateAnimBg="0"/>
      <p:bldP spid="96328" grpId="0" animBg="1"/>
      <p:bldP spid="96329" grpId="0" animBg="1"/>
      <p:bldP spid="96338" grpId="0" animBg="1"/>
      <p:bldP spid="96339" grpId="0" animBg="1"/>
      <p:bldP spid="96340" grpId="0" animBg="1"/>
      <p:bldP spid="96341" grpId="0" autoUpdateAnimBg="0"/>
      <p:bldP spid="96348" grpId="0" animBg="1"/>
      <p:bldP spid="96349" grpId="0" animBg="1"/>
      <p:bldP spid="96579" grpId="0" animBg="1"/>
      <p:bldP spid="96580" grpId="0"/>
      <p:bldP spid="96581" grpId="0" animBg="1"/>
      <p:bldP spid="9658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685800" y="228600"/>
            <a:ext cx="7772400" cy="1143000"/>
          </a:xfrm>
        </p:spPr>
        <p:txBody>
          <a:bodyPr/>
          <a:lstStyle/>
          <a:p>
            <a:r>
              <a:rPr lang="en-US"/>
              <a:t>Sketch of solution</a:t>
            </a:r>
          </a:p>
        </p:txBody>
      </p:sp>
      <p:sp>
        <p:nvSpPr>
          <p:cNvPr id="176131" name="Rectangle 3"/>
          <p:cNvSpPr>
            <a:spLocks noChangeArrowheads="1"/>
          </p:cNvSpPr>
          <p:nvPr/>
        </p:nvSpPr>
        <p:spPr bwMode="auto">
          <a:xfrm>
            <a:off x="381000" y="3124200"/>
            <a:ext cx="8458200" cy="2362200"/>
          </a:xfrm>
          <a:prstGeom prst="rect">
            <a:avLst/>
          </a:prstGeom>
          <a:solidFill>
            <a:schemeClr val="hlink">
              <a:alpha val="41000"/>
            </a:schemeClr>
          </a:solidFill>
          <a:ln w="6350">
            <a:noFill/>
            <a:miter lim="800000"/>
            <a:headEnd/>
            <a:tailEnd/>
          </a:ln>
        </p:spPr>
        <p:txBody>
          <a:bodyPr wrap="none" anchor="ctr">
            <a:prstTxWarp prst="textNoShape">
              <a:avLst/>
            </a:prstTxWarp>
          </a:bodyPr>
          <a:lstStyle/>
          <a:p>
            <a:pPr algn="ctr" defTabSz="914400" eaLnBrk="0" fontAlgn="base" hangingPunct="0">
              <a:spcBef>
                <a:spcPct val="0"/>
              </a:spcBef>
              <a:spcAft>
                <a:spcPct val="0"/>
              </a:spcAft>
            </a:pPr>
            <a:endParaRPr lang="en-US" sz="2400">
              <a:solidFill>
                <a:srgbClr val="FFFFFF"/>
              </a:solidFill>
              <a:ea typeface="ヒラギノ角ゴ Pro W3" charset="-128"/>
              <a:cs typeface="ヒラギノ角ゴ Pro W3" charset="-128"/>
            </a:endParaRPr>
          </a:p>
        </p:txBody>
      </p:sp>
      <p:grpSp>
        <p:nvGrpSpPr>
          <p:cNvPr id="2" name="Group 4"/>
          <p:cNvGrpSpPr>
            <a:grpSpLocks/>
          </p:cNvGrpSpPr>
          <p:nvPr/>
        </p:nvGrpSpPr>
        <p:grpSpPr bwMode="auto">
          <a:xfrm>
            <a:off x="4114800" y="3200400"/>
            <a:ext cx="457200" cy="2209800"/>
            <a:chOff x="2592" y="1488"/>
            <a:chExt cx="288" cy="1392"/>
          </a:xfrm>
        </p:grpSpPr>
        <p:sp>
          <p:nvSpPr>
            <p:cNvPr id="176133" name="Oval 5"/>
            <p:cNvSpPr>
              <a:spLocks noChangeArrowheads="1"/>
            </p:cNvSpPr>
            <p:nvPr/>
          </p:nvSpPr>
          <p:spPr bwMode="auto">
            <a:xfrm>
              <a:off x="2592" y="1488"/>
              <a:ext cx="288" cy="1392"/>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34" name="Oval 6"/>
            <p:cNvSpPr>
              <a:spLocks noChangeAspect="1" noChangeArrowheads="1"/>
            </p:cNvSpPr>
            <p:nvPr/>
          </p:nvSpPr>
          <p:spPr bwMode="auto">
            <a:xfrm>
              <a:off x="2640" y="1728"/>
              <a:ext cx="188" cy="912"/>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35" name="Oval 7"/>
            <p:cNvSpPr>
              <a:spLocks noChangeArrowheads="1"/>
            </p:cNvSpPr>
            <p:nvPr/>
          </p:nvSpPr>
          <p:spPr bwMode="auto">
            <a:xfrm>
              <a:off x="2688" y="1968"/>
              <a:ext cx="96" cy="480"/>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136" name="Text Box 8"/>
          <p:cNvSpPr txBox="1">
            <a:spLocks noChangeArrowheads="1"/>
          </p:cNvSpPr>
          <p:nvPr/>
        </p:nvSpPr>
        <p:spPr bwMode="auto">
          <a:xfrm>
            <a:off x="762000" y="1600200"/>
            <a:ext cx="7620000" cy="519113"/>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0"/>
              </a:spcBef>
              <a:spcAft>
                <a:spcPct val="0"/>
              </a:spcAft>
            </a:pPr>
            <a:r>
              <a:rPr lang="en-US" sz="2800">
                <a:solidFill>
                  <a:srgbClr val="FFFFFF"/>
                </a:solidFill>
                <a:ea typeface="ヒラギノ角ゴ Pro W3" charset="-128"/>
                <a:cs typeface="ヒラギノ角ゴ Pro W3" charset="-128"/>
              </a:rPr>
              <a:t>Times after the heating is switched off (</a:t>
            </a:r>
            <a:r>
              <a:rPr lang="en-US" sz="2800" i="1">
                <a:solidFill>
                  <a:srgbClr val="FFFFFF"/>
                </a:solidFill>
                <a:ea typeface="ヒラギノ角ゴ Pro W3" charset="-128"/>
                <a:cs typeface="ヒラギノ角ゴ Pro W3" charset="-128"/>
              </a:rPr>
              <a:t>t</a:t>
            </a:r>
            <a:r>
              <a:rPr lang="en-US" sz="2800">
                <a:solidFill>
                  <a:srgbClr val="FFFFFF"/>
                </a:solidFill>
                <a:ea typeface="ヒラギノ角ゴ Pro W3" charset="-128"/>
                <a:cs typeface="ヒラギノ角ゴ Pro W3" charset="-128"/>
              </a:rPr>
              <a:t> &gt; </a:t>
            </a:r>
            <a:r>
              <a:rPr lang="en-US" sz="2800" i="1">
                <a:solidFill>
                  <a:srgbClr val="FFFFFF"/>
                </a:solidFill>
                <a:ea typeface="ヒラギノ角ゴ Pro W3" charset="-128"/>
                <a:cs typeface="ヒラギノ角ゴ Pro W3" charset="-128"/>
              </a:rPr>
              <a:t>t</a:t>
            </a:r>
            <a:r>
              <a:rPr lang="en-US" sz="2800" baseline="-25000">
                <a:solidFill>
                  <a:srgbClr val="FFFFFF"/>
                </a:solidFill>
                <a:ea typeface="ヒラギノ角ゴ Pro W3" charset="-128"/>
                <a:cs typeface="ヒラギノ角ゴ Pro W3" charset="-128"/>
              </a:rPr>
              <a:t>f</a:t>
            </a:r>
            <a:r>
              <a:rPr lang="en-US" sz="2800">
                <a:solidFill>
                  <a:srgbClr val="FFFFFF"/>
                </a:solidFill>
                <a:ea typeface="ヒラギノ角ゴ Pro W3" charset="-128"/>
                <a:cs typeface="ヒラギノ角ゴ Pro W3" charset="-128"/>
              </a:rPr>
              <a:t>)</a:t>
            </a:r>
            <a:r>
              <a:rPr lang="en-US" sz="2400">
                <a:solidFill>
                  <a:srgbClr val="FFFFFF"/>
                </a:solidFill>
                <a:ea typeface="ヒラギノ角ゴ Pro W3" charset="-128"/>
                <a:cs typeface="ヒラギノ角ゴ Pro W3" charset="-128"/>
              </a:rPr>
              <a:t> </a:t>
            </a:r>
          </a:p>
        </p:txBody>
      </p:sp>
      <p:grpSp>
        <p:nvGrpSpPr>
          <p:cNvPr id="3" name="Group 9"/>
          <p:cNvGrpSpPr>
            <a:grpSpLocks/>
          </p:cNvGrpSpPr>
          <p:nvPr/>
        </p:nvGrpSpPr>
        <p:grpSpPr bwMode="auto">
          <a:xfrm>
            <a:off x="4114800" y="3200400"/>
            <a:ext cx="457200" cy="2209800"/>
            <a:chOff x="2592" y="1488"/>
            <a:chExt cx="288" cy="1392"/>
          </a:xfrm>
        </p:grpSpPr>
        <p:sp>
          <p:nvSpPr>
            <p:cNvPr id="176138" name="Oval 10"/>
            <p:cNvSpPr>
              <a:spLocks noChangeArrowheads="1"/>
            </p:cNvSpPr>
            <p:nvPr/>
          </p:nvSpPr>
          <p:spPr bwMode="auto">
            <a:xfrm>
              <a:off x="2592" y="1488"/>
              <a:ext cx="288" cy="1392"/>
            </a:xfrm>
            <a:prstGeom prst="ellipse">
              <a:avLst/>
            </a:prstGeom>
            <a:noFill/>
            <a:ln w="3175" cap="rnd">
              <a:solidFill>
                <a:srgbClr val="FF0000"/>
              </a:solidFill>
              <a:prstDash val="sysDot"/>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39" name="Oval 11"/>
            <p:cNvSpPr>
              <a:spLocks noChangeAspect="1" noChangeArrowheads="1"/>
            </p:cNvSpPr>
            <p:nvPr/>
          </p:nvSpPr>
          <p:spPr bwMode="auto">
            <a:xfrm>
              <a:off x="2640" y="1728"/>
              <a:ext cx="188" cy="912"/>
            </a:xfrm>
            <a:prstGeom prst="ellipse">
              <a:avLst/>
            </a:prstGeom>
            <a:noFill/>
            <a:ln w="3175" cap="rnd">
              <a:solidFill>
                <a:srgbClr val="FF0000"/>
              </a:solidFill>
              <a:prstDash val="sysDot"/>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40" name="Oval 12"/>
            <p:cNvSpPr>
              <a:spLocks noChangeArrowheads="1"/>
            </p:cNvSpPr>
            <p:nvPr/>
          </p:nvSpPr>
          <p:spPr bwMode="auto">
            <a:xfrm>
              <a:off x="2688" y="1968"/>
              <a:ext cx="96" cy="480"/>
            </a:xfrm>
            <a:prstGeom prst="ellipse">
              <a:avLst/>
            </a:prstGeom>
            <a:noFill/>
            <a:ln w="3175" cap="rnd">
              <a:solidFill>
                <a:srgbClr val="FF0000"/>
              </a:solidFill>
              <a:prstDash val="sysDot"/>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141" name="AutoShape 13"/>
          <p:cNvSpPr>
            <a:spLocks noChangeArrowheads="1"/>
          </p:cNvSpPr>
          <p:nvPr/>
        </p:nvSpPr>
        <p:spPr bwMode="auto">
          <a:xfrm>
            <a:off x="4572000" y="3200400"/>
            <a:ext cx="1905000" cy="2209800"/>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42" name="AutoShape 14"/>
          <p:cNvSpPr>
            <a:spLocks noChangeArrowheads="1"/>
          </p:cNvSpPr>
          <p:nvPr/>
        </p:nvSpPr>
        <p:spPr bwMode="auto">
          <a:xfrm>
            <a:off x="4724400" y="3657600"/>
            <a:ext cx="1600200" cy="1447800"/>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43" name="AutoShape 15"/>
          <p:cNvSpPr>
            <a:spLocks noChangeArrowheads="1"/>
          </p:cNvSpPr>
          <p:nvPr/>
        </p:nvSpPr>
        <p:spPr bwMode="auto">
          <a:xfrm>
            <a:off x="4876800" y="3962400"/>
            <a:ext cx="1295400" cy="76200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44" name="Text Box 16"/>
          <p:cNvSpPr txBox="1">
            <a:spLocks noChangeArrowheads="1"/>
          </p:cNvSpPr>
          <p:nvPr/>
        </p:nvSpPr>
        <p:spPr bwMode="auto">
          <a:xfrm>
            <a:off x="4876800" y="3962400"/>
            <a:ext cx="1349375" cy="579438"/>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4" name="Group 17"/>
          <p:cNvGrpSpPr>
            <a:grpSpLocks/>
          </p:cNvGrpSpPr>
          <p:nvPr/>
        </p:nvGrpSpPr>
        <p:grpSpPr bwMode="auto">
          <a:xfrm flipV="1">
            <a:off x="4495800" y="3200400"/>
            <a:ext cx="457200" cy="2209800"/>
            <a:chOff x="1632" y="2016"/>
            <a:chExt cx="288" cy="1392"/>
          </a:xfrm>
        </p:grpSpPr>
        <p:grpSp>
          <p:nvGrpSpPr>
            <p:cNvPr id="5" name="Group 18"/>
            <p:cNvGrpSpPr>
              <a:grpSpLocks/>
            </p:cNvGrpSpPr>
            <p:nvPr/>
          </p:nvGrpSpPr>
          <p:grpSpPr bwMode="auto">
            <a:xfrm flipH="1">
              <a:off x="1632" y="2016"/>
              <a:ext cx="288" cy="1392"/>
              <a:chOff x="2592" y="1488"/>
              <a:chExt cx="288" cy="1392"/>
            </a:xfrm>
          </p:grpSpPr>
          <p:sp>
            <p:nvSpPr>
              <p:cNvPr id="176147" name="Oval 19"/>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48" name="Oval 20"/>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49" name="Oval 21"/>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150" name="Line 22"/>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151" name="Line 23"/>
          <p:cNvSpPr>
            <a:spLocks noChangeShapeType="1"/>
          </p:cNvSpPr>
          <p:nvPr/>
        </p:nvSpPr>
        <p:spPr bwMode="auto">
          <a:xfrm>
            <a:off x="5105400" y="3276600"/>
            <a:ext cx="838200"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52" name="Line 24"/>
          <p:cNvSpPr>
            <a:spLocks noChangeShapeType="1"/>
          </p:cNvSpPr>
          <p:nvPr/>
        </p:nvSpPr>
        <p:spPr bwMode="auto">
          <a:xfrm rot="-10800000">
            <a:off x="5105400" y="5334000"/>
            <a:ext cx="838200"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53" name="AutoShape 25"/>
          <p:cNvSpPr>
            <a:spLocks noChangeArrowheads="1"/>
          </p:cNvSpPr>
          <p:nvPr/>
        </p:nvSpPr>
        <p:spPr bwMode="auto">
          <a:xfrm flipH="1">
            <a:off x="2209800" y="3200400"/>
            <a:ext cx="1905000" cy="2209800"/>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54" name="AutoShape 26"/>
          <p:cNvSpPr>
            <a:spLocks noChangeArrowheads="1"/>
          </p:cNvSpPr>
          <p:nvPr/>
        </p:nvSpPr>
        <p:spPr bwMode="auto">
          <a:xfrm flipH="1">
            <a:off x="2362200" y="3657600"/>
            <a:ext cx="1600200" cy="1447800"/>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55" name="AutoShape 27"/>
          <p:cNvSpPr>
            <a:spLocks noChangeArrowheads="1"/>
          </p:cNvSpPr>
          <p:nvPr/>
        </p:nvSpPr>
        <p:spPr bwMode="auto">
          <a:xfrm flipH="1">
            <a:off x="2514600" y="3962400"/>
            <a:ext cx="1295400" cy="76200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56" name="Text Box 28"/>
          <p:cNvSpPr txBox="1">
            <a:spLocks noChangeArrowheads="1"/>
          </p:cNvSpPr>
          <p:nvPr/>
        </p:nvSpPr>
        <p:spPr bwMode="auto">
          <a:xfrm flipH="1">
            <a:off x="2514600" y="3962400"/>
            <a:ext cx="1349375" cy="579438"/>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6" name="Group 29"/>
          <p:cNvGrpSpPr>
            <a:grpSpLocks/>
          </p:cNvGrpSpPr>
          <p:nvPr/>
        </p:nvGrpSpPr>
        <p:grpSpPr bwMode="auto">
          <a:xfrm flipH="1" flipV="1">
            <a:off x="3733800" y="3200400"/>
            <a:ext cx="457200" cy="2209800"/>
            <a:chOff x="1632" y="2016"/>
            <a:chExt cx="288" cy="1392"/>
          </a:xfrm>
        </p:grpSpPr>
        <p:grpSp>
          <p:nvGrpSpPr>
            <p:cNvPr id="7" name="Group 30"/>
            <p:cNvGrpSpPr>
              <a:grpSpLocks/>
            </p:cNvGrpSpPr>
            <p:nvPr/>
          </p:nvGrpSpPr>
          <p:grpSpPr bwMode="auto">
            <a:xfrm flipH="1">
              <a:off x="1632" y="2016"/>
              <a:ext cx="288" cy="1392"/>
              <a:chOff x="2592" y="1488"/>
              <a:chExt cx="288" cy="1392"/>
            </a:xfrm>
          </p:grpSpPr>
          <p:sp>
            <p:nvSpPr>
              <p:cNvPr id="176159" name="Oval 31"/>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60" name="Oval 32"/>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61" name="Oval 33"/>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162" name="Line 34"/>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163" name="Line 35"/>
          <p:cNvSpPr>
            <a:spLocks noChangeShapeType="1"/>
          </p:cNvSpPr>
          <p:nvPr/>
        </p:nvSpPr>
        <p:spPr bwMode="auto">
          <a:xfrm flipH="1">
            <a:off x="2743200" y="3276600"/>
            <a:ext cx="838200"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64" name="Line 36"/>
          <p:cNvSpPr>
            <a:spLocks noChangeShapeType="1"/>
          </p:cNvSpPr>
          <p:nvPr/>
        </p:nvSpPr>
        <p:spPr bwMode="auto">
          <a:xfrm rot="10800000" flipH="1">
            <a:off x="2743200" y="5334000"/>
            <a:ext cx="838200"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nvGrpSpPr>
          <p:cNvPr id="8" name="Group 37"/>
          <p:cNvGrpSpPr>
            <a:grpSpLocks/>
          </p:cNvGrpSpPr>
          <p:nvPr/>
        </p:nvGrpSpPr>
        <p:grpSpPr bwMode="auto">
          <a:xfrm>
            <a:off x="6096000" y="3200400"/>
            <a:ext cx="457200" cy="2209800"/>
            <a:chOff x="3552" y="2016"/>
            <a:chExt cx="288" cy="1392"/>
          </a:xfrm>
        </p:grpSpPr>
        <p:grpSp>
          <p:nvGrpSpPr>
            <p:cNvPr id="9" name="Group 38"/>
            <p:cNvGrpSpPr>
              <a:grpSpLocks/>
            </p:cNvGrpSpPr>
            <p:nvPr/>
          </p:nvGrpSpPr>
          <p:grpSpPr bwMode="auto">
            <a:xfrm>
              <a:off x="3552" y="2016"/>
              <a:ext cx="288" cy="1392"/>
              <a:chOff x="2592" y="1488"/>
              <a:chExt cx="288" cy="1392"/>
            </a:xfrm>
          </p:grpSpPr>
          <p:sp>
            <p:nvSpPr>
              <p:cNvPr id="176167" name="Oval 39"/>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68" name="Oval 40"/>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69" name="Oval 41"/>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170" name="Line 42"/>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0" name="Group 43"/>
          <p:cNvGrpSpPr>
            <a:grpSpLocks/>
          </p:cNvGrpSpPr>
          <p:nvPr/>
        </p:nvGrpSpPr>
        <p:grpSpPr bwMode="auto">
          <a:xfrm flipH="1">
            <a:off x="2133600" y="3200400"/>
            <a:ext cx="457200" cy="2209800"/>
            <a:chOff x="3552" y="2016"/>
            <a:chExt cx="288" cy="1392"/>
          </a:xfrm>
        </p:grpSpPr>
        <p:grpSp>
          <p:nvGrpSpPr>
            <p:cNvPr id="11" name="Group 44"/>
            <p:cNvGrpSpPr>
              <a:grpSpLocks/>
            </p:cNvGrpSpPr>
            <p:nvPr/>
          </p:nvGrpSpPr>
          <p:grpSpPr bwMode="auto">
            <a:xfrm>
              <a:off x="3552" y="2016"/>
              <a:ext cx="288" cy="1392"/>
              <a:chOff x="2592" y="1488"/>
              <a:chExt cx="288" cy="1392"/>
            </a:xfrm>
          </p:grpSpPr>
          <p:sp>
            <p:nvSpPr>
              <p:cNvPr id="176173" name="Oval 45"/>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74" name="Oval 46"/>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75" name="Oval 47"/>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176" name="Line 48"/>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2" name="Group 49"/>
          <p:cNvGrpSpPr>
            <a:grpSpLocks/>
          </p:cNvGrpSpPr>
          <p:nvPr/>
        </p:nvGrpSpPr>
        <p:grpSpPr bwMode="auto">
          <a:xfrm>
            <a:off x="457200" y="3200400"/>
            <a:ext cx="3429000" cy="2209800"/>
            <a:chOff x="1152" y="3624"/>
            <a:chExt cx="2160" cy="1392"/>
          </a:xfrm>
        </p:grpSpPr>
        <p:sp>
          <p:nvSpPr>
            <p:cNvPr id="176178" name="Line 50"/>
            <p:cNvSpPr>
              <a:spLocks noChangeShapeType="1"/>
            </p:cNvSpPr>
            <p:nvPr/>
          </p:nvSpPr>
          <p:spPr bwMode="auto">
            <a:xfrm flipH="1">
              <a:off x="1488" y="4464"/>
              <a:ext cx="528"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79" name="Text Box 51"/>
            <p:cNvSpPr txBox="1">
              <a:spLocks noChangeArrowheads="1"/>
            </p:cNvSpPr>
            <p:nvPr/>
          </p:nvSpPr>
          <p:spPr bwMode="auto">
            <a:xfrm>
              <a:off x="1152" y="4032"/>
              <a:ext cx="756" cy="288"/>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grpSp>
          <p:nvGrpSpPr>
            <p:cNvPr id="13" name="Group 52"/>
            <p:cNvGrpSpPr>
              <a:grpSpLocks/>
            </p:cNvGrpSpPr>
            <p:nvPr/>
          </p:nvGrpSpPr>
          <p:grpSpPr bwMode="auto">
            <a:xfrm>
              <a:off x="2016" y="3624"/>
              <a:ext cx="1296" cy="1392"/>
              <a:chOff x="2016" y="3624"/>
              <a:chExt cx="1296" cy="1392"/>
            </a:xfrm>
          </p:grpSpPr>
          <p:sp>
            <p:nvSpPr>
              <p:cNvPr id="176181" name="AutoShape 53"/>
              <p:cNvSpPr>
                <a:spLocks noChangeArrowheads="1"/>
              </p:cNvSpPr>
              <p:nvPr/>
            </p:nvSpPr>
            <p:spPr bwMode="auto">
              <a:xfrm flipH="1">
                <a:off x="2064" y="3624"/>
                <a:ext cx="1200" cy="1392"/>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82" name="AutoShape 54"/>
              <p:cNvSpPr>
                <a:spLocks noChangeArrowheads="1"/>
              </p:cNvSpPr>
              <p:nvPr/>
            </p:nvSpPr>
            <p:spPr bwMode="auto">
              <a:xfrm flipH="1">
                <a:off x="2160" y="3912"/>
                <a:ext cx="1008" cy="912"/>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83" name="AutoShape 55"/>
              <p:cNvSpPr>
                <a:spLocks noChangeArrowheads="1"/>
              </p:cNvSpPr>
              <p:nvPr/>
            </p:nvSpPr>
            <p:spPr bwMode="auto">
              <a:xfrm flipH="1">
                <a:off x="2256" y="4104"/>
                <a:ext cx="816" cy="48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84" name="Text Box 56"/>
              <p:cNvSpPr txBox="1">
                <a:spLocks noChangeArrowheads="1"/>
              </p:cNvSpPr>
              <p:nvPr/>
            </p:nvSpPr>
            <p:spPr bwMode="auto">
              <a:xfrm flipH="1">
                <a:off x="2256" y="4137"/>
                <a:ext cx="850" cy="365"/>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14" name="Group 57"/>
              <p:cNvGrpSpPr>
                <a:grpSpLocks/>
              </p:cNvGrpSpPr>
              <p:nvPr/>
            </p:nvGrpSpPr>
            <p:grpSpPr bwMode="auto">
              <a:xfrm flipH="1" flipV="1">
                <a:off x="3024" y="3624"/>
                <a:ext cx="288" cy="1392"/>
                <a:chOff x="1632" y="2016"/>
                <a:chExt cx="288" cy="1392"/>
              </a:xfrm>
            </p:grpSpPr>
            <p:grpSp>
              <p:nvGrpSpPr>
                <p:cNvPr id="15" name="Group 58"/>
                <p:cNvGrpSpPr>
                  <a:grpSpLocks/>
                </p:cNvGrpSpPr>
                <p:nvPr/>
              </p:nvGrpSpPr>
              <p:grpSpPr bwMode="auto">
                <a:xfrm flipH="1">
                  <a:off x="1632" y="2016"/>
                  <a:ext cx="288" cy="1392"/>
                  <a:chOff x="2592" y="1488"/>
                  <a:chExt cx="288" cy="1392"/>
                </a:xfrm>
              </p:grpSpPr>
              <p:sp>
                <p:nvSpPr>
                  <p:cNvPr id="176187" name="Oval 59"/>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88" name="Oval 60"/>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89" name="Oval 61"/>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190" name="Line 62"/>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191" name="Line 63"/>
              <p:cNvSpPr>
                <a:spLocks noChangeShapeType="1"/>
              </p:cNvSpPr>
              <p:nvPr/>
            </p:nvSpPr>
            <p:spPr bwMode="auto">
              <a:xfrm flipH="1">
                <a:off x="2400" y="3672"/>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92" name="Line 64"/>
              <p:cNvSpPr>
                <a:spLocks noChangeShapeType="1"/>
              </p:cNvSpPr>
              <p:nvPr/>
            </p:nvSpPr>
            <p:spPr bwMode="auto">
              <a:xfrm rot="10800000" flipH="1">
                <a:off x="2400" y="4968"/>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nvGrpSpPr>
              <p:cNvPr id="16" name="Group 65"/>
              <p:cNvGrpSpPr>
                <a:grpSpLocks/>
              </p:cNvGrpSpPr>
              <p:nvPr/>
            </p:nvGrpSpPr>
            <p:grpSpPr bwMode="auto">
              <a:xfrm flipH="1">
                <a:off x="2016" y="3624"/>
                <a:ext cx="288" cy="1392"/>
                <a:chOff x="3552" y="2016"/>
                <a:chExt cx="288" cy="1392"/>
              </a:xfrm>
            </p:grpSpPr>
            <p:grpSp>
              <p:nvGrpSpPr>
                <p:cNvPr id="17" name="Group 66"/>
                <p:cNvGrpSpPr>
                  <a:grpSpLocks/>
                </p:cNvGrpSpPr>
                <p:nvPr/>
              </p:nvGrpSpPr>
              <p:grpSpPr bwMode="auto">
                <a:xfrm>
                  <a:off x="3552" y="2016"/>
                  <a:ext cx="288" cy="1392"/>
                  <a:chOff x="2592" y="1488"/>
                  <a:chExt cx="288" cy="1392"/>
                </a:xfrm>
              </p:grpSpPr>
              <p:sp>
                <p:nvSpPr>
                  <p:cNvPr id="176195" name="Oval 67"/>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96" name="Oval 68"/>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97" name="Oval 69"/>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198" name="Line 70"/>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grpSp>
      <p:grpSp>
        <p:nvGrpSpPr>
          <p:cNvPr id="18" name="Group 71"/>
          <p:cNvGrpSpPr>
            <a:grpSpLocks/>
          </p:cNvGrpSpPr>
          <p:nvPr/>
        </p:nvGrpSpPr>
        <p:grpSpPr bwMode="auto">
          <a:xfrm>
            <a:off x="4800600" y="3200400"/>
            <a:ext cx="3232150" cy="2209800"/>
            <a:chOff x="1872" y="3888"/>
            <a:chExt cx="2036" cy="1392"/>
          </a:xfrm>
        </p:grpSpPr>
        <p:sp>
          <p:nvSpPr>
            <p:cNvPr id="176200" name="Line 72"/>
            <p:cNvSpPr>
              <a:spLocks noChangeShapeType="1"/>
            </p:cNvSpPr>
            <p:nvPr/>
          </p:nvSpPr>
          <p:spPr bwMode="auto">
            <a:xfrm>
              <a:off x="3120" y="4752"/>
              <a:ext cx="528"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01" name="Text Box 73"/>
            <p:cNvSpPr txBox="1">
              <a:spLocks noChangeArrowheads="1"/>
            </p:cNvSpPr>
            <p:nvPr/>
          </p:nvSpPr>
          <p:spPr bwMode="auto">
            <a:xfrm>
              <a:off x="3216" y="4320"/>
              <a:ext cx="692" cy="288"/>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grpSp>
          <p:nvGrpSpPr>
            <p:cNvPr id="19" name="Group 74"/>
            <p:cNvGrpSpPr>
              <a:grpSpLocks/>
            </p:cNvGrpSpPr>
            <p:nvPr/>
          </p:nvGrpSpPr>
          <p:grpSpPr bwMode="auto">
            <a:xfrm>
              <a:off x="1872" y="3888"/>
              <a:ext cx="1296" cy="1392"/>
              <a:chOff x="4224" y="3936"/>
              <a:chExt cx="1296" cy="1392"/>
            </a:xfrm>
          </p:grpSpPr>
          <p:sp>
            <p:nvSpPr>
              <p:cNvPr id="176203" name="AutoShape 75"/>
              <p:cNvSpPr>
                <a:spLocks noChangeArrowheads="1"/>
              </p:cNvSpPr>
              <p:nvPr/>
            </p:nvSpPr>
            <p:spPr bwMode="auto">
              <a:xfrm>
                <a:off x="4272" y="3936"/>
                <a:ext cx="1200" cy="1392"/>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04" name="AutoShape 76"/>
              <p:cNvSpPr>
                <a:spLocks noChangeArrowheads="1"/>
              </p:cNvSpPr>
              <p:nvPr/>
            </p:nvSpPr>
            <p:spPr bwMode="auto">
              <a:xfrm>
                <a:off x="4368" y="4224"/>
                <a:ext cx="1008" cy="912"/>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05" name="AutoShape 77"/>
              <p:cNvSpPr>
                <a:spLocks noChangeArrowheads="1"/>
              </p:cNvSpPr>
              <p:nvPr/>
            </p:nvSpPr>
            <p:spPr bwMode="auto">
              <a:xfrm>
                <a:off x="4464" y="4416"/>
                <a:ext cx="816" cy="48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06" name="Text Box 78"/>
              <p:cNvSpPr txBox="1">
                <a:spLocks noChangeArrowheads="1"/>
              </p:cNvSpPr>
              <p:nvPr/>
            </p:nvSpPr>
            <p:spPr bwMode="auto">
              <a:xfrm>
                <a:off x="4464" y="4416"/>
                <a:ext cx="850" cy="365"/>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20" name="Group 79"/>
              <p:cNvGrpSpPr>
                <a:grpSpLocks/>
              </p:cNvGrpSpPr>
              <p:nvPr/>
            </p:nvGrpSpPr>
            <p:grpSpPr bwMode="auto">
              <a:xfrm flipV="1">
                <a:off x="4224" y="3936"/>
                <a:ext cx="288" cy="1392"/>
                <a:chOff x="1632" y="2016"/>
                <a:chExt cx="288" cy="1392"/>
              </a:xfrm>
            </p:grpSpPr>
            <p:grpSp>
              <p:nvGrpSpPr>
                <p:cNvPr id="21" name="Group 80"/>
                <p:cNvGrpSpPr>
                  <a:grpSpLocks/>
                </p:cNvGrpSpPr>
                <p:nvPr/>
              </p:nvGrpSpPr>
              <p:grpSpPr bwMode="auto">
                <a:xfrm flipH="1">
                  <a:off x="1632" y="2016"/>
                  <a:ext cx="288" cy="1392"/>
                  <a:chOff x="2592" y="1488"/>
                  <a:chExt cx="288" cy="1392"/>
                </a:xfrm>
              </p:grpSpPr>
              <p:sp>
                <p:nvSpPr>
                  <p:cNvPr id="176209" name="Oval 81"/>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10" name="Oval 82"/>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11" name="Oval 83"/>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212" name="Line 84"/>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213" name="Line 85"/>
              <p:cNvSpPr>
                <a:spLocks noChangeShapeType="1"/>
              </p:cNvSpPr>
              <p:nvPr/>
            </p:nvSpPr>
            <p:spPr bwMode="auto">
              <a:xfrm>
                <a:off x="4608" y="3984"/>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14" name="Line 86"/>
              <p:cNvSpPr>
                <a:spLocks noChangeShapeType="1"/>
              </p:cNvSpPr>
              <p:nvPr/>
            </p:nvSpPr>
            <p:spPr bwMode="auto">
              <a:xfrm rot="-10800000">
                <a:off x="4608" y="5280"/>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nvGrpSpPr>
              <p:cNvPr id="22" name="Group 87"/>
              <p:cNvGrpSpPr>
                <a:grpSpLocks/>
              </p:cNvGrpSpPr>
              <p:nvPr/>
            </p:nvGrpSpPr>
            <p:grpSpPr bwMode="auto">
              <a:xfrm>
                <a:off x="5232" y="3936"/>
                <a:ext cx="288" cy="1392"/>
                <a:chOff x="3552" y="2016"/>
                <a:chExt cx="288" cy="1392"/>
              </a:xfrm>
            </p:grpSpPr>
            <p:grpSp>
              <p:nvGrpSpPr>
                <p:cNvPr id="23" name="Group 88"/>
                <p:cNvGrpSpPr>
                  <a:grpSpLocks/>
                </p:cNvGrpSpPr>
                <p:nvPr/>
              </p:nvGrpSpPr>
              <p:grpSpPr bwMode="auto">
                <a:xfrm>
                  <a:off x="3552" y="2016"/>
                  <a:ext cx="288" cy="1392"/>
                  <a:chOff x="2592" y="1488"/>
                  <a:chExt cx="288" cy="1392"/>
                </a:xfrm>
              </p:grpSpPr>
              <p:sp>
                <p:nvSpPr>
                  <p:cNvPr id="176217" name="Oval 89"/>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18" name="Oval 90"/>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19" name="Oval 91"/>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220" name="Line 92"/>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grpSp>
      <p:grpSp>
        <p:nvGrpSpPr>
          <p:cNvPr id="24" name="Group 93"/>
          <p:cNvGrpSpPr>
            <a:grpSpLocks/>
          </p:cNvGrpSpPr>
          <p:nvPr/>
        </p:nvGrpSpPr>
        <p:grpSpPr bwMode="auto">
          <a:xfrm>
            <a:off x="152400" y="3200400"/>
            <a:ext cx="3429000" cy="2209800"/>
            <a:chOff x="1152" y="3624"/>
            <a:chExt cx="2160" cy="1392"/>
          </a:xfrm>
        </p:grpSpPr>
        <p:sp>
          <p:nvSpPr>
            <p:cNvPr id="176222" name="Line 94"/>
            <p:cNvSpPr>
              <a:spLocks noChangeShapeType="1"/>
            </p:cNvSpPr>
            <p:nvPr/>
          </p:nvSpPr>
          <p:spPr bwMode="auto">
            <a:xfrm flipH="1">
              <a:off x="1488" y="4464"/>
              <a:ext cx="528"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23" name="Text Box 95"/>
            <p:cNvSpPr txBox="1">
              <a:spLocks noChangeArrowheads="1"/>
            </p:cNvSpPr>
            <p:nvPr/>
          </p:nvSpPr>
          <p:spPr bwMode="auto">
            <a:xfrm>
              <a:off x="1152" y="4032"/>
              <a:ext cx="756" cy="288"/>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grpSp>
          <p:nvGrpSpPr>
            <p:cNvPr id="25" name="Group 96"/>
            <p:cNvGrpSpPr>
              <a:grpSpLocks/>
            </p:cNvGrpSpPr>
            <p:nvPr/>
          </p:nvGrpSpPr>
          <p:grpSpPr bwMode="auto">
            <a:xfrm>
              <a:off x="2016" y="3624"/>
              <a:ext cx="1296" cy="1392"/>
              <a:chOff x="2016" y="3624"/>
              <a:chExt cx="1296" cy="1392"/>
            </a:xfrm>
          </p:grpSpPr>
          <p:sp>
            <p:nvSpPr>
              <p:cNvPr id="176225" name="AutoShape 97"/>
              <p:cNvSpPr>
                <a:spLocks noChangeArrowheads="1"/>
              </p:cNvSpPr>
              <p:nvPr/>
            </p:nvSpPr>
            <p:spPr bwMode="auto">
              <a:xfrm flipH="1">
                <a:off x="2064" y="3624"/>
                <a:ext cx="1200" cy="1392"/>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26" name="AutoShape 98"/>
              <p:cNvSpPr>
                <a:spLocks noChangeArrowheads="1"/>
              </p:cNvSpPr>
              <p:nvPr/>
            </p:nvSpPr>
            <p:spPr bwMode="auto">
              <a:xfrm flipH="1">
                <a:off x="2160" y="3912"/>
                <a:ext cx="1008" cy="912"/>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27" name="AutoShape 99"/>
              <p:cNvSpPr>
                <a:spLocks noChangeArrowheads="1"/>
              </p:cNvSpPr>
              <p:nvPr/>
            </p:nvSpPr>
            <p:spPr bwMode="auto">
              <a:xfrm flipH="1">
                <a:off x="2256" y="4104"/>
                <a:ext cx="816" cy="48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28" name="Text Box 100"/>
              <p:cNvSpPr txBox="1">
                <a:spLocks noChangeArrowheads="1"/>
              </p:cNvSpPr>
              <p:nvPr/>
            </p:nvSpPr>
            <p:spPr bwMode="auto">
              <a:xfrm flipH="1">
                <a:off x="2256" y="4137"/>
                <a:ext cx="850" cy="365"/>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26" name="Group 101"/>
              <p:cNvGrpSpPr>
                <a:grpSpLocks/>
              </p:cNvGrpSpPr>
              <p:nvPr/>
            </p:nvGrpSpPr>
            <p:grpSpPr bwMode="auto">
              <a:xfrm flipH="1" flipV="1">
                <a:off x="3024" y="3624"/>
                <a:ext cx="288" cy="1392"/>
                <a:chOff x="1632" y="2016"/>
                <a:chExt cx="288" cy="1392"/>
              </a:xfrm>
            </p:grpSpPr>
            <p:grpSp>
              <p:nvGrpSpPr>
                <p:cNvPr id="27" name="Group 102"/>
                <p:cNvGrpSpPr>
                  <a:grpSpLocks/>
                </p:cNvGrpSpPr>
                <p:nvPr/>
              </p:nvGrpSpPr>
              <p:grpSpPr bwMode="auto">
                <a:xfrm flipH="1">
                  <a:off x="1632" y="2016"/>
                  <a:ext cx="288" cy="1392"/>
                  <a:chOff x="2592" y="1488"/>
                  <a:chExt cx="288" cy="1392"/>
                </a:xfrm>
              </p:grpSpPr>
              <p:sp>
                <p:nvSpPr>
                  <p:cNvPr id="176231" name="Oval 103"/>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32" name="Oval 104"/>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33" name="Oval 105"/>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234" name="Line 106"/>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235" name="Line 107"/>
              <p:cNvSpPr>
                <a:spLocks noChangeShapeType="1"/>
              </p:cNvSpPr>
              <p:nvPr/>
            </p:nvSpPr>
            <p:spPr bwMode="auto">
              <a:xfrm flipH="1">
                <a:off x="2400" y="3672"/>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36" name="Line 108"/>
              <p:cNvSpPr>
                <a:spLocks noChangeShapeType="1"/>
              </p:cNvSpPr>
              <p:nvPr/>
            </p:nvSpPr>
            <p:spPr bwMode="auto">
              <a:xfrm rot="10800000" flipH="1">
                <a:off x="2400" y="4968"/>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nvGrpSpPr>
              <p:cNvPr id="28" name="Group 109"/>
              <p:cNvGrpSpPr>
                <a:grpSpLocks/>
              </p:cNvGrpSpPr>
              <p:nvPr/>
            </p:nvGrpSpPr>
            <p:grpSpPr bwMode="auto">
              <a:xfrm flipH="1">
                <a:off x="2016" y="3624"/>
                <a:ext cx="288" cy="1392"/>
                <a:chOff x="3552" y="2016"/>
                <a:chExt cx="288" cy="1392"/>
              </a:xfrm>
            </p:grpSpPr>
            <p:grpSp>
              <p:nvGrpSpPr>
                <p:cNvPr id="29" name="Group 110"/>
                <p:cNvGrpSpPr>
                  <a:grpSpLocks/>
                </p:cNvGrpSpPr>
                <p:nvPr/>
              </p:nvGrpSpPr>
              <p:grpSpPr bwMode="auto">
                <a:xfrm>
                  <a:off x="3552" y="2016"/>
                  <a:ext cx="288" cy="1392"/>
                  <a:chOff x="2592" y="1488"/>
                  <a:chExt cx="288" cy="1392"/>
                </a:xfrm>
              </p:grpSpPr>
              <p:sp>
                <p:nvSpPr>
                  <p:cNvPr id="176239" name="Oval 111"/>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40" name="Oval 112"/>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41" name="Oval 113"/>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242" name="Line 114"/>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grpSp>
      <p:grpSp>
        <p:nvGrpSpPr>
          <p:cNvPr id="30" name="Group 115"/>
          <p:cNvGrpSpPr>
            <a:grpSpLocks/>
          </p:cNvGrpSpPr>
          <p:nvPr/>
        </p:nvGrpSpPr>
        <p:grpSpPr bwMode="auto">
          <a:xfrm>
            <a:off x="-152400" y="3200400"/>
            <a:ext cx="3429000" cy="2209800"/>
            <a:chOff x="1152" y="3624"/>
            <a:chExt cx="2160" cy="1392"/>
          </a:xfrm>
        </p:grpSpPr>
        <p:sp>
          <p:nvSpPr>
            <p:cNvPr id="176244" name="Line 116"/>
            <p:cNvSpPr>
              <a:spLocks noChangeShapeType="1"/>
            </p:cNvSpPr>
            <p:nvPr/>
          </p:nvSpPr>
          <p:spPr bwMode="auto">
            <a:xfrm flipH="1">
              <a:off x="1488" y="4464"/>
              <a:ext cx="528"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45" name="Text Box 117"/>
            <p:cNvSpPr txBox="1">
              <a:spLocks noChangeArrowheads="1"/>
            </p:cNvSpPr>
            <p:nvPr/>
          </p:nvSpPr>
          <p:spPr bwMode="auto">
            <a:xfrm>
              <a:off x="1152" y="4032"/>
              <a:ext cx="756" cy="288"/>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grpSp>
          <p:nvGrpSpPr>
            <p:cNvPr id="31" name="Group 118"/>
            <p:cNvGrpSpPr>
              <a:grpSpLocks/>
            </p:cNvGrpSpPr>
            <p:nvPr/>
          </p:nvGrpSpPr>
          <p:grpSpPr bwMode="auto">
            <a:xfrm>
              <a:off x="2016" y="3624"/>
              <a:ext cx="1296" cy="1392"/>
              <a:chOff x="2016" y="3624"/>
              <a:chExt cx="1296" cy="1392"/>
            </a:xfrm>
          </p:grpSpPr>
          <p:sp>
            <p:nvSpPr>
              <p:cNvPr id="176247" name="AutoShape 119"/>
              <p:cNvSpPr>
                <a:spLocks noChangeArrowheads="1"/>
              </p:cNvSpPr>
              <p:nvPr/>
            </p:nvSpPr>
            <p:spPr bwMode="auto">
              <a:xfrm flipH="1">
                <a:off x="2064" y="3624"/>
                <a:ext cx="1200" cy="1392"/>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48" name="AutoShape 120"/>
              <p:cNvSpPr>
                <a:spLocks noChangeArrowheads="1"/>
              </p:cNvSpPr>
              <p:nvPr/>
            </p:nvSpPr>
            <p:spPr bwMode="auto">
              <a:xfrm flipH="1">
                <a:off x="2160" y="3912"/>
                <a:ext cx="1008" cy="912"/>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49" name="AutoShape 121"/>
              <p:cNvSpPr>
                <a:spLocks noChangeArrowheads="1"/>
              </p:cNvSpPr>
              <p:nvPr/>
            </p:nvSpPr>
            <p:spPr bwMode="auto">
              <a:xfrm flipH="1">
                <a:off x="2256" y="4104"/>
                <a:ext cx="816" cy="48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50" name="Text Box 122"/>
              <p:cNvSpPr txBox="1">
                <a:spLocks noChangeArrowheads="1"/>
              </p:cNvSpPr>
              <p:nvPr/>
            </p:nvSpPr>
            <p:spPr bwMode="auto">
              <a:xfrm flipH="1">
                <a:off x="2256" y="4137"/>
                <a:ext cx="850" cy="365"/>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176290" name="Group 123"/>
              <p:cNvGrpSpPr>
                <a:grpSpLocks/>
              </p:cNvGrpSpPr>
              <p:nvPr/>
            </p:nvGrpSpPr>
            <p:grpSpPr bwMode="auto">
              <a:xfrm flipH="1" flipV="1">
                <a:off x="3024" y="3624"/>
                <a:ext cx="288" cy="1392"/>
                <a:chOff x="1632" y="2016"/>
                <a:chExt cx="288" cy="1392"/>
              </a:xfrm>
            </p:grpSpPr>
            <p:grpSp>
              <p:nvGrpSpPr>
                <p:cNvPr id="176295" name="Group 124"/>
                <p:cNvGrpSpPr>
                  <a:grpSpLocks/>
                </p:cNvGrpSpPr>
                <p:nvPr/>
              </p:nvGrpSpPr>
              <p:grpSpPr bwMode="auto">
                <a:xfrm flipH="1">
                  <a:off x="1632" y="2016"/>
                  <a:ext cx="288" cy="1392"/>
                  <a:chOff x="2592" y="1488"/>
                  <a:chExt cx="288" cy="1392"/>
                </a:xfrm>
              </p:grpSpPr>
              <p:sp>
                <p:nvSpPr>
                  <p:cNvPr id="176253" name="Oval 125"/>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54" name="Oval 126"/>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55" name="Oval 127"/>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256" name="Line 128"/>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257" name="Line 129"/>
              <p:cNvSpPr>
                <a:spLocks noChangeShapeType="1"/>
              </p:cNvSpPr>
              <p:nvPr/>
            </p:nvSpPr>
            <p:spPr bwMode="auto">
              <a:xfrm flipH="1">
                <a:off x="2400" y="3672"/>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58" name="Line 130"/>
              <p:cNvSpPr>
                <a:spLocks noChangeShapeType="1"/>
              </p:cNvSpPr>
              <p:nvPr/>
            </p:nvSpPr>
            <p:spPr bwMode="auto">
              <a:xfrm rot="10800000" flipH="1">
                <a:off x="2400" y="4968"/>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nvGrpSpPr>
              <p:cNvPr id="176296" name="Group 131"/>
              <p:cNvGrpSpPr>
                <a:grpSpLocks/>
              </p:cNvGrpSpPr>
              <p:nvPr/>
            </p:nvGrpSpPr>
            <p:grpSpPr bwMode="auto">
              <a:xfrm flipH="1">
                <a:off x="2016" y="3624"/>
                <a:ext cx="288" cy="1392"/>
                <a:chOff x="3552" y="2016"/>
                <a:chExt cx="288" cy="1392"/>
              </a:xfrm>
            </p:grpSpPr>
            <p:grpSp>
              <p:nvGrpSpPr>
                <p:cNvPr id="176303" name="Group 132"/>
                <p:cNvGrpSpPr>
                  <a:grpSpLocks/>
                </p:cNvGrpSpPr>
                <p:nvPr/>
              </p:nvGrpSpPr>
              <p:grpSpPr bwMode="auto">
                <a:xfrm>
                  <a:off x="3552" y="2016"/>
                  <a:ext cx="288" cy="1392"/>
                  <a:chOff x="2592" y="1488"/>
                  <a:chExt cx="288" cy="1392"/>
                </a:xfrm>
              </p:grpSpPr>
              <p:sp>
                <p:nvSpPr>
                  <p:cNvPr id="176261" name="Oval 133"/>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62" name="Oval 134"/>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63" name="Oval 135"/>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264" name="Line 136"/>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grpSp>
      <p:grpSp>
        <p:nvGrpSpPr>
          <p:cNvPr id="176304" name="Group 137"/>
          <p:cNvGrpSpPr>
            <a:grpSpLocks/>
          </p:cNvGrpSpPr>
          <p:nvPr/>
        </p:nvGrpSpPr>
        <p:grpSpPr bwMode="auto">
          <a:xfrm>
            <a:off x="5105400" y="3200400"/>
            <a:ext cx="3232150" cy="2209800"/>
            <a:chOff x="1872" y="3888"/>
            <a:chExt cx="2036" cy="1392"/>
          </a:xfrm>
        </p:grpSpPr>
        <p:sp>
          <p:nvSpPr>
            <p:cNvPr id="176266" name="Line 138"/>
            <p:cNvSpPr>
              <a:spLocks noChangeShapeType="1"/>
            </p:cNvSpPr>
            <p:nvPr/>
          </p:nvSpPr>
          <p:spPr bwMode="auto">
            <a:xfrm>
              <a:off x="3120" y="4752"/>
              <a:ext cx="528"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67" name="Text Box 139"/>
            <p:cNvSpPr txBox="1">
              <a:spLocks noChangeArrowheads="1"/>
            </p:cNvSpPr>
            <p:nvPr/>
          </p:nvSpPr>
          <p:spPr bwMode="auto">
            <a:xfrm>
              <a:off x="3216" y="4320"/>
              <a:ext cx="692" cy="288"/>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grpSp>
          <p:nvGrpSpPr>
            <p:cNvPr id="176309" name="Group 140"/>
            <p:cNvGrpSpPr>
              <a:grpSpLocks/>
            </p:cNvGrpSpPr>
            <p:nvPr/>
          </p:nvGrpSpPr>
          <p:grpSpPr bwMode="auto">
            <a:xfrm>
              <a:off x="1872" y="3888"/>
              <a:ext cx="1296" cy="1392"/>
              <a:chOff x="4224" y="3936"/>
              <a:chExt cx="1296" cy="1392"/>
            </a:xfrm>
          </p:grpSpPr>
          <p:sp>
            <p:nvSpPr>
              <p:cNvPr id="176269" name="AutoShape 141"/>
              <p:cNvSpPr>
                <a:spLocks noChangeArrowheads="1"/>
              </p:cNvSpPr>
              <p:nvPr/>
            </p:nvSpPr>
            <p:spPr bwMode="auto">
              <a:xfrm>
                <a:off x="4272" y="3936"/>
                <a:ext cx="1200" cy="1392"/>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70" name="AutoShape 142"/>
              <p:cNvSpPr>
                <a:spLocks noChangeArrowheads="1"/>
              </p:cNvSpPr>
              <p:nvPr/>
            </p:nvSpPr>
            <p:spPr bwMode="auto">
              <a:xfrm>
                <a:off x="4368" y="4224"/>
                <a:ext cx="1008" cy="912"/>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71" name="AutoShape 143"/>
              <p:cNvSpPr>
                <a:spLocks noChangeArrowheads="1"/>
              </p:cNvSpPr>
              <p:nvPr/>
            </p:nvSpPr>
            <p:spPr bwMode="auto">
              <a:xfrm>
                <a:off x="4464" y="4416"/>
                <a:ext cx="816" cy="48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72" name="Text Box 144"/>
              <p:cNvSpPr txBox="1">
                <a:spLocks noChangeArrowheads="1"/>
              </p:cNvSpPr>
              <p:nvPr/>
            </p:nvSpPr>
            <p:spPr bwMode="auto">
              <a:xfrm>
                <a:off x="4464" y="4416"/>
                <a:ext cx="850" cy="365"/>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176312" name="Group 145"/>
              <p:cNvGrpSpPr>
                <a:grpSpLocks/>
              </p:cNvGrpSpPr>
              <p:nvPr/>
            </p:nvGrpSpPr>
            <p:grpSpPr bwMode="auto">
              <a:xfrm flipV="1">
                <a:off x="4224" y="3936"/>
                <a:ext cx="288" cy="1392"/>
                <a:chOff x="1632" y="2016"/>
                <a:chExt cx="288" cy="1392"/>
              </a:xfrm>
            </p:grpSpPr>
            <p:grpSp>
              <p:nvGrpSpPr>
                <p:cNvPr id="176317" name="Group 146"/>
                <p:cNvGrpSpPr>
                  <a:grpSpLocks/>
                </p:cNvGrpSpPr>
                <p:nvPr/>
              </p:nvGrpSpPr>
              <p:grpSpPr bwMode="auto">
                <a:xfrm flipH="1">
                  <a:off x="1632" y="2016"/>
                  <a:ext cx="288" cy="1392"/>
                  <a:chOff x="2592" y="1488"/>
                  <a:chExt cx="288" cy="1392"/>
                </a:xfrm>
              </p:grpSpPr>
              <p:sp>
                <p:nvSpPr>
                  <p:cNvPr id="176275" name="Oval 147"/>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76" name="Oval 148"/>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77" name="Oval 149"/>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278" name="Line 150"/>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279" name="Line 151"/>
              <p:cNvSpPr>
                <a:spLocks noChangeShapeType="1"/>
              </p:cNvSpPr>
              <p:nvPr/>
            </p:nvSpPr>
            <p:spPr bwMode="auto">
              <a:xfrm>
                <a:off x="4608" y="3984"/>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80" name="Line 152"/>
              <p:cNvSpPr>
                <a:spLocks noChangeShapeType="1"/>
              </p:cNvSpPr>
              <p:nvPr/>
            </p:nvSpPr>
            <p:spPr bwMode="auto">
              <a:xfrm rot="-10800000">
                <a:off x="4608" y="5280"/>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nvGrpSpPr>
              <p:cNvPr id="176318" name="Group 153"/>
              <p:cNvGrpSpPr>
                <a:grpSpLocks/>
              </p:cNvGrpSpPr>
              <p:nvPr/>
            </p:nvGrpSpPr>
            <p:grpSpPr bwMode="auto">
              <a:xfrm>
                <a:off x="5232" y="3936"/>
                <a:ext cx="288" cy="1392"/>
                <a:chOff x="3552" y="2016"/>
                <a:chExt cx="288" cy="1392"/>
              </a:xfrm>
            </p:grpSpPr>
            <p:grpSp>
              <p:nvGrpSpPr>
                <p:cNvPr id="176325" name="Group 154"/>
                <p:cNvGrpSpPr>
                  <a:grpSpLocks/>
                </p:cNvGrpSpPr>
                <p:nvPr/>
              </p:nvGrpSpPr>
              <p:grpSpPr bwMode="auto">
                <a:xfrm>
                  <a:off x="3552" y="2016"/>
                  <a:ext cx="288" cy="1392"/>
                  <a:chOff x="2592" y="1488"/>
                  <a:chExt cx="288" cy="1392"/>
                </a:xfrm>
              </p:grpSpPr>
              <p:sp>
                <p:nvSpPr>
                  <p:cNvPr id="176283" name="Oval 155"/>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84" name="Oval 156"/>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85" name="Oval 157"/>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286" name="Line 158"/>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grpSp>
      <p:grpSp>
        <p:nvGrpSpPr>
          <p:cNvPr id="176326" name="Group 159"/>
          <p:cNvGrpSpPr>
            <a:grpSpLocks/>
          </p:cNvGrpSpPr>
          <p:nvPr/>
        </p:nvGrpSpPr>
        <p:grpSpPr bwMode="auto">
          <a:xfrm>
            <a:off x="5410200" y="3200400"/>
            <a:ext cx="3232150" cy="2209800"/>
            <a:chOff x="1872" y="3888"/>
            <a:chExt cx="2036" cy="1392"/>
          </a:xfrm>
        </p:grpSpPr>
        <p:sp>
          <p:nvSpPr>
            <p:cNvPr id="176288" name="Line 160"/>
            <p:cNvSpPr>
              <a:spLocks noChangeShapeType="1"/>
            </p:cNvSpPr>
            <p:nvPr/>
          </p:nvSpPr>
          <p:spPr bwMode="auto">
            <a:xfrm>
              <a:off x="3120" y="4752"/>
              <a:ext cx="528"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89" name="Text Box 161"/>
            <p:cNvSpPr txBox="1">
              <a:spLocks noChangeArrowheads="1"/>
            </p:cNvSpPr>
            <p:nvPr/>
          </p:nvSpPr>
          <p:spPr bwMode="auto">
            <a:xfrm>
              <a:off x="3216" y="4320"/>
              <a:ext cx="692" cy="288"/>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grpSp>
          <p:nvGrpSpPr>
            <p:cNvPr id="176331" name="Group 162"/>
            <p:cNvGrpSpPr>
              <a:grpSpLocks/>
            </p:cNvGrpSpPr>
            <p:nvPr/>
          </p:nvGrpSpPr>
          <p:grpSpPr bwMode="auto">
            <a:xfrm>
              <a:off x="1872" y="3888"/>
              <a:ext cx="1296" cy="1392"/>
              <a:chOff x="4224" y="3936"/>
              <a:chExt cx="1296" cy="1392"/>
            </a:xfrm>
          </p:grpSpPr>
          <p:sp>
            <p:nvSpPr>
              <p:cNvPr id="176291" name="AutoShape 163"/>
              <p:cNvSpPr>
                <a:spLocks noChangeArrowheads="1"/>
              </p:cNvSpPr>
              <p:nvPr/>
            </p:nvSpPr>
            <p:spPr bwMode="auto">
              <a:xfrm>
                <a:off x="4272" y="3936"/>
                <a:ext cx="1200" cy="1392"/>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92" name="AutoShape 164"/>
              <p:cNvSpPr>
                <a:spLocks noChangeArrowheads="1"/>
              </p:cNvSpPr>
              <p:nvPr/>
            </p:nvSpPr>
            <p:spPr bwMode="auto">
              <a:xfrm>
                <a:off x="4368" y="4224"/>
                <a:ext cx="1008" cy="912"/>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93" name="AutoShape 165"/>
              <p:cNvSpPr>
                <a:spLocks noChangeArrowheads="1"/>
              </p:cNvSpPr>
              <p:nvPr/>
            </p:nvSpPr>
            <p:spPr bwMode="auto">
              <a:xfrm>
                <a:off x="4464" y="4416"/>
                <a:ext cx="816" cy="48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94" name="Text Box 166"/>
              <p:cNvSpPr txBox="1">
                <a:spLocks noChangeArrowheads="1"/>
              </p:cNvSpPr>
              <p:nvPr/>
            </p:nvSpPr>
            <p:spPr bwMode="auto">
              <a:xfrm>
                <a:off x="4464" y="4416"/>
                <a:ext cx="850" cy="365"/>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176334" name="Group 167"/>
              <p:cNvGrpSpPr>
                <a:grpSpLocks/>
              </p:cNvGrpSpPr>
              <p:nvPr/>
            </p:nvGrpSpPr>
            <p:grpSpPr bwMode="auto">
              <a:xfrm flipV="1">
                <a:off x="4224" y="3936"/>
                <a:ext cx="288" cy="1392"/>
                <a:chOff x="1632" y="2016"/>
                <a:chExt cx="288" cy="1392"/>
              </a:xfrm>
            </p:grpSpPr>
            <p:grpSp>
              <p:nvGrpSpPr>
                <p:cNvPr id="176339" name="Group 168"/>
                <p:cNvGrpSpPr>
                  <a:grpSpLocks/>
                </p:cNvGrpSpPr>
                <p:nvPr/>
              </p:nvGrpSpPr>
              <p:grpSpPr bwMode="auto">
                <a:xfrm flipH="1">
                  <a:off x="1632" y="2016"/>
                  <a:ext cx="288" cy="1392"/>
                  <a:chOff x="2592" y="1488"/>
                  <a:chExt cx="288" cy="1392"/>
                </a:xfrm>
              </p:grpSpPr>
              <p:sp>
                <p:nvSpPr>
                  <p:cNvPr id="176297" name="Oval 169"/>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98" name="Oval 170"/>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99" name="Oval 171"/>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300" name="Line 172"/>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301" name="Line 173"/>
              <p:cNvSpPr>
                <a:spLocks noChangeShapeType="1"/>
              </p:cNvSpPr>
              <p:nvPr/>
            </p:nvSpPr>
            <p:spPr bwMode="auto">
              <a:xfrm>
                <a:off x="4608" y="3984"/>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02" name="Line 174"/>
              <p:cNvSpPr>
                <a:spLocks noChangeShapeType="1"/>
              </p:cNvSpPr>
              <p:nvPr/>
            </p:nvSpPr>
            <p:spPr bwMode="auto">
              <a:xfrm rot="-10800000">
                <a:off x="4608" y="5280"/>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nvGrpSpPr>
              <p:cNvPr id="176340" name="Group 175"/>
              <p:cNvGrpSpPr>
                <a:grpSpLocks/>
              </p:cNvGrpSpPr>
              <p:nvPr/>
            </p:nvGrpSpPr>
            <p:grpSpPr bwMode="auto">
              <a:xfrm>
                <a:off x="5232" y="3936"/>
                <a:ext cx="288" cy="1392"/>
                <a:chOff x="3552" y="2016"/>
                <a:chExt cx="288" cy="1392"/>
              </a:xfrm>
            </p:grpSpPr>
            <p:grpSp>
              <p:nvGrpSpPr>
                <p:cNvPr id="176347" name="Group 176"/>
                <p:cNvGrpSpPr>
                  <a:grpSpLocks/>
                </p:cNvGrpSpPr>
                <p:nvPr/>
              </p:nvGrpSpPr>
              <p:grpSpPr bwMode="auto">
                <a:xfrm>
                  <a:off x="3552" y="2016"/>
                  <a:ext cx="288" cy="1392"/>
                  <a:chOff x="2592" y="1488"/>
                  <a:chExt cx="288" cy="1392"/>
                </a:xfrm>
              </p:grpSpPr>
              <p:sp>
                <p:nvSpPr>
                  <p:cNvPr id="176305" name="Oval 177"/>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06" name="Oval 178"/>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07" name="Oval 179"/>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308" name="Line 180"/>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grpSp>
      <p:grpSp>
        <p:nvGrpSpPr>
          <p:cNvPr id="176348" name="Group 181"/>
          <p:cNvGrpSpPr>
            <a:grpSpLocks/>
          </p:cNvGrpSpPr>
          <p:nvPr/>
        </p:nvGrpSpPr>
        <p:grpSpPr bwMode="auto">
          <a:xfrm>
            <a:off x="5715000" y="3200400"/>
            <a:ext cx="3232150" cy="2209800"/>
            <a:chOff x="1872" y="3888"/>
            <a:chExt cx="2036" cy="1392"/>
          </a:xfrm>
        </p:grpSpPr>
        <p:sp>
          <p:nvSpPr>
            <p:cNvPr id="176310" name="Line 182"/>
            <p:cNvSpPr>
              <a:spLocks noChangeShapeType="1"/>
            </p:cNvSpPr>
            <p:nvPr/>
          </p:nvSpPr>
          <p:spPr bwMode="auto">
            <a:xfrm>
              <a:off x="3120" y="4752"/>
              <a:ext cx="528"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11" name="Text Box 183"/>
            <p:cNvSpPr txBox="1">
              <a:spLocks noChangeArrowheads="1"/>
            </p:cNvSpPr>
            <p:nvPr/>
          </p:nvSpPr>
          <p:spPr bwMode="auto">
            <a:xfrm>
              <a:off x="3216" y="4320"/>
              <a:ext cx="692" cy="288"/>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grpSp>
          <p:nvGrpSpPr>
            <p:cNvPr id="176128" name="Group 184"/>
            <p:cNvGrpSpPr>
              <a:grpSpLocks/>
            </p:cNvGrpSpPr>
            <p:nvPr/>
          </p:nvGrpSpPr>
          <p:grpSpPr bwMode="auto">
            <a:xfrm>
              <a:off x="1872" y="3888"/>
              <a:ext cx="1296" cy="1392"/>
              <a:chOff x="4224" y="3936"/>
              <a:chExt cx="1296" cy="1392"/>
            </a:xfrm>
          </p:grpSpPr>
          <p:sp>
            <p:nvSpPr>
              <p:cNvPr id="176313" name="AutoShape 185"/>
              <p:cNvSpPr>
                <a:spLocks noChangeArrowheads="1"/>
              </p:cNvSpPr>
              <p:nvPr/>
            </p:nvSpPr>
            <p:spPr bwMode="auto">
              <a:xfrm>
                <a:off x="4272" y="3936"/>
                <a:ext cx="1200" cy="1392"/>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14" name="AutoShape 186"/>
              <p:cNvSpPr>
                <a:spLocks noChangeArrowheads="1"/>
              </p:cNvSpPr>
              <p:nvPr/>
            </p:nvSpPr>
            <p:spPr bwMode="auto">
              <a:xfrm>
                <a:off x="4368" y="4224"/>
                <a:ext cx="1008" cy="912"/>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15" name="AutoShape 187"/>
              <p:cNvSpPr>
                <a:spLocks noChangeArrowheads="1"/>
              </p:cNvSpPr>
              <p:nvPr/>
            </p:nvSpPr>
            <p:spPr bwMode="auto">
              <a:xfrm>
                <a:off x="4464" y="4416"/>
                <a:ext cx="816" cy="48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16" name="Text Box 188"/>
              <p:cNvSpPr txBox="1">
                <a:spLocks noChangeArrowheads="1"/>
              </p:cNvSpPr>
              <p:nvPr/>
            </p:nvSpPr>
            <p:spPr bwMode="auto">
              <a:xfrm>
                <a:off x="4464" y="4416"/>
                <a:ext cx="850" cy="365"/>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176129" name="Group 189"/>
              <p:cNvGrpSpPr>
                <a:grpSpLocks/>
              </p:cNvGrpSpPr>
              <p:nvPr/>
            </p:nvGrpSpPr>
            <p:grpSpPr bwMode="auto">
              <a:xfrm flipV="1">
                <a:off x="4224" y="3936"/>
                <a:ext cx="288" cy="1392"/>
                <a:chOff x="1632" y="2016"/>
                <a:chExt cx="288" cy="1392"/>
              </a:xfrm>
            </p:grpSpPr>
            <p:grpSp>
              <p:nvGrpSpPr>
                <p:cNvPr id="176132" name="Group 190"/>
                <p:cNvGrpSpPr>
                  <a:grpSpLocks/>
                </p:cNvGrpSpPr>
                <p:nvPr/>
              </p:nvGrpSpPr>
              <p:grpSpPr bwMode="auto">
                <a:xfrm flipH="1">
                  <a:off x="1632" y="2016"/>
                  <a:ext cx="288" cy="1392"/>
                  <a:chOff x="2592" y="1488"/>
                  <a:chExt cx="288" cy="1392"/>
                </a:xfrm>
              </p:grpSpPr>
              <p:sp>
                <p:nvSpPr>
                  <p:cNvPr id="176319" name="Oval 191"/>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20" name="Oval 192"/>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21" name="Oval 193"/>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322" name="Line 194"/>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323" name="Line 195"/>
              <p:cNvSpPr>
                <a:spLocks noChangeShapeType="1"/>
              </p:cNvSpPr>
              <p:nvPr/>
            </p:nvSpPr>
            <p:spPr bwMode="auto">
              <a:xfrm>
                <a:off x="4608" y="3984"/>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24" name="Line 196"/>
              <p:cNvSpPr>
                <a:spLocks noChangeShapeType="1"/>
              </p:cNvSpPr>
              <p:nvPr/>
            </p:nvSpPr>
            <p:spPr bwMode="auto">
              <a:xfrm rot="-10800000">
                <a:off x="4608" y="5280"/>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nvGrpSpPr>
              <p:cNvPr id="176137" name="Group 197"/>
              <p:cNvGrpSpPr>
                <a:grpSpLocks/>
              </p:cNvGrpSpPr>
              <p:nvPr/>
            </p:nvGrpSpPr>
            <p:grpSpPr bwMode="auto">
              <a:xfrm>
                <a:off x="5232" y="3936"/>
                <a:ext cx="288" cy="1392"/>
                <a:chOff x="3552" y="2016"/>
                <a:chExt cx="288" cy="1392"/>
              </a:xfrm>
            </p:grpSpPr>
            <p:grpSp>
              <p:nvGrpSpPr>
                <p:cNvPr id="176145" name="Group 198"/>
                <p:cNvGrpSpPr>
                  <a:grpSpLocks/>
                </p:cNvGrpSpPr>
                <p:nvPr/>
              </p:nvGrpSpPr>
              <p:grpSpPr bwMode="auto">
                <a:xfrm>
                  <a:off x="3552" y="2016"/>
                  <a:ext cx="288" cy="1392"/>
                  <a:chOff x="2592" y="1488"/>
                  <a:chExt cx="288" cy="1392"/>
                </a:xfrm>
              </p:grpSpPr>
              <p:sp>
                <p:nvSpPr>
                  <p:cNvPr id="176327" name="Oval 199"/>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28" name="Oval 200"/>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29" name="Oval 201"/>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330" name="Line 202"/>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grpSp>
      <p:grpSp>
        <p:nvGrpSpPr>
          <p:cNvPr id="176146" name="Group 203"/>
          <p:cNvGrpSpPr>
            <a:grpSpLocks/>
          </p:cNvGrpSpPr>
          <p:nvPr/>
        </p:nvGrpSpPr>
        <p:grpSpPr bwMode="auto">
          <a:xfrm>
            <a:off x="-457200" y="3200400"/>
            <a:ext cx="3429000" cy="2209800"/>
            <a:chOff x="1152" y="3624"/>
            <a:chExt cx="2160" cy="1392"/>
          </a:xfrm>
        </p:grpSpPr>
        <p:sp>
          <p:nvSpPr>
            <p:cNvPr id="176332" name="Line 204"/>
            <p:cNvSpPr>
              <a:spLocks noChangeShapeType="1"/>
            </p:cNvSpPr>
            <p:nvPr/>
          </p:nvSpPr>
          <p:spPr bwMode="auto">
            <a:xfrm flipH="1">
              <a:off x="1488" y="4464"/>
              <a:ext cx="528"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33" name="Text Box 205"/>
            <p:cNvSpPr txBox="1">
              <a:spLocks noChangeArrowheads="1"/>
            </p:cNvSpPr>
            <p:nvPr/>
          </p:nvSpPr>
          <p:spPr bwMode="auto">
            <a:xfrm>
              <a:off x="1152" y="4032"/>
              <a:ext cx="756" cy="288"/>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grpSp>
          <p:nvGrpSpPr>
            <p:cNvPr id="176157" name="Group 206"/>
            <p:cNvGrpSpPr>
              <a:grpSpLocks/>
            </p:cNvGrpSpPr>
            <p:nvPr/>
          </p:nvGrpSpPr>
          <p:grpSpPr bwMode="auto">
            <a:xfrm>
              <a:off x="2016" y="3624"/>
              <a:ext cx="1296" cy="1392"/>
              <a:chOff x="2016" y="3624"/>
              <a:chExt cx="1296" cy="1392"/>
            </a:xfrm>
          </p:grpSpPr>
          <p:sp>
            <p:nvSpPr>
              <p:cNvPr id="176335" name="AutoShape 207"/>
              <p:cNvSpPr>
                <a:spLocks noChangeArrowheads="1"/>
              </p:cNvSpPr>
              <p:nvPr/>
            </p:nvSpPr>
            <p:spPr bwMode="auto">
              <a:xfrm flipH="1">
                <a:off x="2064" y="3624"/>
                <a:ext cx="1200" cy="1392"/>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36" name="AutoShape 208"/>
              <p:cNvSpPr>
                <a:spLocks noChangeArrowheads="1"/>
              </p:cNvSpPr>
              <p:nvPr/>
            </p:nvSpPr>
            <p:spPr bwMode="auto">
              <a:xfrm flipH="1">
                <a:off x="2160" y="3912"/>
                <a:ext cx="1008" cy="912"/>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37" name="AutoShape 209"/>
              <p:cNvSpPr>
                <a:spLocks noChangeArrowheads="1"/>
              </p:cNvSpPr>
              <p:nvPr/>
            </p:nvSpPr>
            <p:spPr bwMode="auto">
              <a:xfrm flipH="1">
                <a:off x="2256" y="4104"/>
                <a:ext cx="816" cy="48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38" name="Text Box 210"/>
              <p:cNvSpPr txBox="1">
                <a:spLocks noChangeArrowheads="1"/>
              </p:cNvSpPr>
              <p:nvPr/>
            </p:nvSpPr>
            <p:spPr bwMode="auto">
              <a:xfrm flipH="1">
                <a:off x="2256" y="4137"/>
                <a:ext cx="850" cy="365"/>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176158" name="Group 211"/>
              <p:cNvGrpSpPr>
                <a:grpSpLocks/>
              </p:cNvGrpSpPr>
              <p:nvPr/>
            </p:nvGrpSpPr>
            <p:grpSpPr bwMode="auto">
              <a:xfrm flipH="1" flipV="1">
                <a:off x="3024" y="3624"/>
                <a:ext cx="288" cy="1392"/>
                <a:chOff x="1632" y="2016"/>
                <a:chExt cx="288" cy="1392"/>
              </a:xfrm>
            </p:grpSpPr>
            <p:grpSp>
              <p:nvGrpSpPr>
                <p:cNvPr id="176353" name="Group 212"/>
                <p:cNvGrpSpPr>
                  <a:grpSpLocks/>
                </p:cNvGrpSpPr>
                <p:nvPr/>
              </p:nvGrpSpPr>
              <p:grpSpPr bwMode="auto">
                <a:xfrm flipH="1">
                  <a:off x="1632" y="2016"/>
                  <a:ext cx="288" cy="1392"/>
                  <a:chOff x="2592" y="1488"/>
                  <a:chExt cx="288" cy="1392"/>
                </a:xfrm>
              </p:grpSpPr>
              <p:sp>
                <p:nvSpPr>
                  <p:cNvPr id="176341" name="Oval 213"/>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42" name="Oval 214"/>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43" name="Oval 215"/>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344" name="Line 216"/>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345" name="Line 217"/>
              <p:cNvSpPr>
                <a:spLocks noChangeShapeType="1"/>
              </p:cNvSpPr>
              <p:nvPr/>
            </p:nvSpPr>
            <p:spPr bwMode="auto">
              <a:xfrm flipH="1">
                <a:off x="2400" y="3672"/>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46" name="Line 218"/>
              <p:cNvSpPr>
                <a:spLocks noChangeShapeType="1"/>
              </p:cNvSpPr>
              <p:nvPr/>
            </p:nvSpPr>
            <p:spPr bwMode="auto">
              <a:xfrm rot="10800000" flipH="1">
                <a:off x="2400" y="4968"/>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nvGrpSpPr>
              <p:cNvPr id="176354" name="Group 219"/>
              <p:cNvGrpSpPr>
                <a:grpSpLocks/>
              </p:cNvGrpSpPr>
              <p:nvPr/>
            </p:nvGrpSpPr>
            <p:grpSpPr bwMode="auto">
              <a:xfrm flipH="1">
                <a:off x="2016" y="3624"/>
                <a:ext cx="288" cy="1392"/>
                <a:chOff x="3552" y="2016"/>
                <a:chExt cx="288" cy="1392"/>
              </a:xfrm>
            </p:grpSpPr>
            <p:grpSp>
              <p:nvGrpSpPr>
                <p:cNvPr id="176365" name="Group 220"/>
                <p:cNvGrpSpPr>
                  <a:grpSpLocks/>
                </p:cNvGrpSpPr>
                <p:nvPr/>
              </p:nvGrpSpPr>
              <p:grpSpPr bwMode="auto">
                <a:xfrm>
                  <a:off x="3552" y="2016"/>
                  <a:ext cx="288" cy="1392"/>
                  <a:chOff x="2592" y="1488"/>
                  <a:chExt cx="288" cy="1392"/>
                </a:xfrm>
              </p:grpSpPr>
              <p:sp>
                <p:nvSpPr>
                  <p:cNvPr id="176349" name="Oval 221"/>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50" name="Oval 222"/>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51" name="Oval 223"/>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352" name="Line 224"/>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grpSp>
      <p:grpSp>
        <p:nvGrpSpPr>
          <p:cNvPr id="176380" name="Group 225"/>
          <p:cNvGrpSpPr>
            <a:grpSpLocks/>
          </p:cNvGrpSpPr>
          <p:nvPr/>
        </p:nvGrpSpPr>
        <p:grpSpPr bwMode="auto">
          <a:xfrm>
            <a:off x="93663" y="2971800"/>
            <a:ext cx="9050337" cy="2667000"/>
            <a:chOff x="48" y="1872"/>
            <a:chExt cx="5701" cy="1680"/>
          </a:xfrm>
        </p:grpSpPr>
        <p:grpSp>
          <p:nvGrpSpPr>
            <p:cNvPr id="176381" name="Group 226"/>
            <p:cNvGrpSpPr>
              <a:grpSpLocks/>
            </p:cNvGrpSpPr>
            <p:nvPr/>
          </p:nvGrpSpPr>
          <p:grpSpPr bwMode="auto">
            <a:xfrm>
              <a:off x="192" y="1872"/>
              <a:ext cx="5436" cy="96"/>
              <a:chOff x="480" y="2304"/>
              <a:chExt cx="4800" cy="96"/>
            </a:xfrm>
          </p:grpSpPr>
          <p:sp>
            <p:nvSpPr>
              <p:cNvPr id="176355" name="Line 227"/>
              <p:cNvSpPr>
                <a:spLocks noChangeShapeType="1"/>
              </p:cNvSpPr>
              <p:nvPr/>
            </p:nvSpPr>
            <p:spPr bwMode="auto">
              <a:xfrm>
                <a:off x="480" y="2400"/>
                <a:ext cx="4800" cy="0"/>
              </a:xfrm>
              <a:prstGeom prst="line">
                <a:avLst/>
              </a:prstGeom>
              <a:noFill/>
              <a:ln w="2857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56" name="Line 228"/>
              <p:cNvSpPr>
                <a:spLocks noChangeShapeType="1"/>
              </p:cNvSpPr>
              <p:nvPr/>
            </p:nvSpPr>
            <p:spPr bwMode="auto">
              <a:xfrm flipV="1">
                <a:off x="6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57" name="Line 229"/>
              <p:cNvSpPr>
                <a:spLocks noChangeShapeType="1"/>
              </p:cNvSpPr>
              <p:nvPr/>
            </p:nvSpPr>
            <p:spPr bwMode="auto">
              <a:xfrm flipV="1">
                <a:off x="115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58" name="Line 230"/>
              <p:cNvSpPr>
                <a:spLocks noChangeShapeType="1"/>
              </p:cNvSpPr>
              <p:nvPr/>
            </p:nvSpPr>
            <p:spPr bwMode="auto">
              <a:xfrm flipV="1">
                <a:off x="163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59" name="Line 231"/>
              <p:cNvSpPr>
                <a:spLocks noChangeShapeType="1"/>
              </p:cNvSpPr>
              <p:nvPr/>
            </p:nvSpPr>
            <p:spPr bwMode="auto">
              <a:xfrm flipV="1">
                <a:off x="216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60" name="Line 232"/>
              <p:cNvSpPr>
                <a:spLocks noChangeShapeType="1"/>
              </p:cNvSpPr>
              <p:nvPr/>
            </p:nvSpPr>
            <p:spPr bwMode="auto">
              <a:xfrm flipV="1">
                <a:off x="264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61" name="Line 233"/>
              <p:cNvSpPr>
                <a:spLocks noChangeShapeType="1"/>
              </p:cNvSpPr>
              <p:nvPr/>
            </p:nvSpPr>
            <p:spPr bwMode="auto">
              <a:xfrm flipV="1">
                <a:off x="3216"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62" name="Line 234"/>
              <p:cNvSpPr>
                <a:spLocks noChangeShapeType="1"/>
              </p:cNvSpPr>
              <p:nvPr/>
            </p:nvSpPr>
            <p:spPr bwMode="auto">
              <a:xfrm flipV="1">
                <a:off x="3744"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63" name="Line 235"/>
              <p:cNvSpPr>
                <a:spLocks noChangeShapeType="1"/>
              </p:cNvSpPr>
              <p:nvPr/>
            </p:nvSpPr>
            <p:spPr bwMode="auto">
              <a:xfrm flipV="1">
                <a:off x="42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64" name="Line 236"/>
              <p:cNvSpPr>
                <a:spLocks noChangeShapeType="1"/>
              </p:cNvSpPr>
              <p:nvPr/>
            </p:nvSpPr>
            <p:spPr bwMode="auto">
              <a:xfrm flipV="1">
                <a:off x="4848"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76382" name="Group 237"/>
            <p:cNvGrpSpPr>
              <a:grpSpLocks/>
            </p:cNvGrpSpPr>
            <p:nvPr/>
          </p:nvGrpSpPr>
          <p:grpSpPr bwMode="auto">
            <a:xfrm flipH="1" flipV="1">
              <a:off x="240" y="3456"/>
              <a:ext cx="5436" cy="96"/>
              <a:chOff x="480" y="2304"/>
              <a:chExt cx="4800" cy="96"/>
            </a:xfrm>
          </p:grpSpPr>
          <p:sp>
            <p:nvSpPr>
              <p:cNvPr id="176366" name="Line 238"/>
              <p:cNvSpPr>
                <a:spLocks noChangeShapeType="1"/>
              </p:cNvSpPr>
              <p:nvPr/>
            </p:nvSpPr>
            <p:spPr bwMode="auto">
              <a:xfrm>
                <a:off x="480" y="2400"/>
                <a:ext cx="4800" cy="0"/>
              </a:xfrm>
              <a:prstGeom prst="line">
                <a:avLst/>
              </a:prstGeom>
              <a:noFill/>
              <a:ln w="2857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67" name="Line 239"/>
              <p:cNvSpPr>
                <a:spLocks noChangeShapeType="1"/>
              </p:cNvSpPr>
              <p:nvPr/>
            </p:nvSpPr>
            <p:spPr bwMode="auto">
              <a:xfrm flipV="1">
                <a:off x="6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68" name="Line 240"/>
              <p:cNvSpPr>
                <a:spLocks noChangeShapeType="1"/>
              </p:cNvSpPr>
              <p:nvPr/>
            </p:nvSpPr>
            <p:spPr bwMode="auto">
              <a:xfrm flipV="1">
                <a:off x="115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69" name="Line 241"/>
              <p:cNvSpPr>
                <a:spLocks noChangeShapeType="1"/>
              </p:cNvSpPr>
              <p:nvPr/>
            </p:nvSpPr>
            <p:spPr bwMode="auto">
              <a:xfrm flipV="1">
                <a:off x="163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70" name="Line 242"/>
              <p:cNvSpPr>
                <a:spLocks noChangeShapeType="1"/>
              </p:cNvSpPr>
              <p:nvPr/>
            </p:nvSpPr>
            <p:spPr bwMode="auto">
              <a:xfrm flipV="1">
                <a:off x="216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71" name="Line 243"/>
              <p:cNvSpPr>
                <a:spLocks noChangeShapeType="1"/>
              </p:cNvSpPr>
              <p:nvPr/>
            </p:nvSpPr>
            <p:spPr bwMode="auto">
              <a:xfrm flipV="1">
                <a:off x="264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72" name="Line 244"/>
              <p:cNvSpPr>
                <a:spLocks noChangeShapeType="1"/>
              </p:cNvSpPr>
              <p:nvPr/>
            </p:nvSpPr>
            <p:spPr bwMode="auto">
              <a:xfrm flipV="1">
                <a:off x="3216"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73" name="Line 245"/>
              <p:cNvSpPr>
                <a:spLocks noChangeShapeType="1"/>
              </p:cNvSpPr>
              <p:nvPr/>
            </p:nvSpPr>
            <p:spPr bwMode="auto">
              <a:xfrm flipV="1">
                <a:off x="3744"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74" name="Line 246"/>
              <p:cNvSpPr>
                <a:spLocks noChangeShapeType="1"/>
              </p:cNvSpPr>
              <p:nvPr/>
            </p:nvSpPr>
            <p:spPr bwMode="auto">
              <a:xfrm flipV="1">
                <a:off x="42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75" name="Line 247"/>
              <p:cNvSpPr>
                <a:spLocks noChangeShapeType="1"/>
              </p:cNvSpPr>
              <p:nvPr/>
            </p:nvSpPr>
            <p:spPr bwMode="auto">
              <a:xfrm flipV="1">
                <a:off x="4848"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376" name="Freeform 248"/>
            <p:cNvSpPr>
              <a:spLocks/>
            </p:cNvSpPr>
            <p:nvPr/>
          </p:nvSpPr>
          <p:spPr bwMode="auto">
            <a:xfrm>
              <a:off x="48" y="1872"/>
              <a:ext cx="421" cy="1576"/>
            </a:xfrm>
            <a:custGeom>
              <a:avLst/>
              <a:gdLst/>
              <a:ahLst/>
              <a:cxnLst>
                <a:cxn ang="0">
                  <a:pos x="20" y="26"/>
                </a:cxn>
                <a:cxn ang="0">
                  <a:pos x="130" y="116"/>
                </a:cxn>
                <a:cxn ang="0">
                  <a:pos x="160" y="136"/>
                </a:cxn>
                <a:cxn ang="0">
                  <a:pos x="190" y="196"/>
                </a:cxn>
                <a:cxn ang="0">
                  <a:pos x="130" y="236"/>
                </a:cxn>
                <a:cxn ang="0">
                  <a:pos x="120" y="266"/>
                </a:cxn>
                <a:cxn ang="0">
                  <a:pos x="150" y="296"/>
                </a:cxn>
                <a:cxn ang="0">
                  <a:pos x="180" y="356"/>
                </a:cxn>
                <a:cxn ang="0">
                  <a:pos x="170" y="386"/>
                </a:cxn>
                <a:cxn ang="0">
                  <a:pos x="140" y="396"/>
                </a:cxn>
                <a:cxn ang="0">
                  <a:pos x="170" y="456"/>
                </a:cxn>
                <a:cxn ang="0">
                  <a:pos x="150" y="486"/>
                </a:cxn>
                <a:cxn ang="0">
                  <a:pos x="130" y="546"/>
                </a:cxn>
                <a:cxn ang="0">
                  <a:pos x="130" y="686"/>
                </a:cxn>
                <a:cxn ang="0">
                  <a:pos x="200" y="776"/>
                </a:cxn>
                <a:cxn ang="0">
                  <a:pos x="160" y="866"/>
                </a:cxn>
                <a:cxn ang="0">
                  <a:pos x="190" y="886"/>
                </a:cxn>
                <a:cxn ang="0">
                  <a:pos x="140" y="926"/>
                </a:cxn>
                <a:cxn ang="0">
                  <a:pos x="120" y="956"/>
                </a:cxn>
                <a:cxn ang="0">
                  <a:pos x="150" y="976"/>
                </a:cxn>
                <a:cxn ang="0">
                  <a:pos x="180" y="1006"/>
                </a:cxn>
                <a:cxn ang="0">
                  <a:pos x="160" y="1096"/>
                </a:cxn>
                <a:cxn ang="0">
                  <a:pos x="160" y="1296"/>
                </a:cxn>
                <a:cxn ang="0">
                  <a:pos x="150" y="1326"/>
                </a:cxn>
                <a:cxn ang="0">
                  <a:pos x="180" y="1346"/>
                </a:cxn>
                <a:cxn ang="0">
                  <a:pos x="200" y="1376"/>
                </a:cxn>
                <a:cxn ang="0">
                  <a:pos x="190" y="1436"/>
                </a:cxn>
                <a:cxn ang="0">
                  <a:pos x="160" y="1456"/>
                </a:cxn>
                <a:cxn ang="0">
                  <a:pos x="150" y="1486"/>
                </a:cxn>
                <a:cxn ang="0">
                  <a:pos x="170" y="1516"/>
                </a:cxn>
                <a:cxn ang="0">
                  <a:pos x="100" y="1576"/>
                </a:cxn>
                <a:cxn ang="0">
                  <a:pos x="40" y="1446"/>
                </a:cxn>
                <a:cxn ang="0">
                  <a:pos x="10" y="1356"/>
                </a:cxn>
                <a:cxn ang="0">
                  <a:pos x="0" y="546"/>
                </a:cxn>
                <a:cxn ang="0">
                  <a:pos x="10" y="96"/>
                </a:cxn>
                <a:cxn ang="0">
                  <a:pos x="20" y="26"/>
                </a:cxn>
              </a:cxnLst>
              <a:rect l="0" t="0" r="r" b="b"/>
              <a:pathLst>
                <a:path w="277" h="1576">
                  <a:moveTo>
                    <a:pt x="20" y="26"/>
                  </a:moveTo>
                  <a:cubicBezTo>
                    <a:pt x="48" y="83"/>
                    <a:pt x="70" y="76"/>
                    <a:pt x="130" y="116"/>
                  </a:cubicBezTo>
                  <a:cubicBezTo>
                    <a:pt x="140" y="122"/>
                    <a:pt x="160" y="136"/>
                    <a:pt x="160" y="136"/>
                  </a:cubicBezTo>
                  <a:cubicBezTo>
                    <a:pt x="161" y="138"/>
                    <a:pt x="197" y="186"/>
                    <a:pt x="190" y="196"/>
                  </a:cubicBezTo>
                  <a:cubicBezTo>
                    <a:pt x="176" y="215"/>
                    <a:pt x="130" y="236"/>
                    <a:pt x="130" y="236"/>
                  </a:cubicBezTo>
                  <a:cubicBezTo>
                    <a:pt x="126" y="246"/>
                    <a:pt x="116" y="256"/>
                    <a:pt x="120" y="266"/>
                  </a:cubicBezTo>
                  <a:cubicBezTo>
                    <a:pt x="124" y="279"/>
                    <a:pt x="140" y="285"/>
                    <a:pt x="150" y="296"/>
                  </a:cubicBezTo>
                  <a:cubicBezTo>
                    <a:pt x="171" y="321"/>
                    <a:pt x="169" y="325"/>
                    <a:pt x="180" y="356"/>
                  </a:cubicBezTo>
                  <a:cubicBezTo>
                    <a:pt x="176" y="366"/>
                    <a:pt x="177" y="378"/>
                    <a:pt x="170" y="386"/>
                  </a:cubicBezTo>
                  <a:cubicBezTo>
                    <a:pt x="162" y="393"/>
                    <a:pt x="144" y="386"/>
                    <a:pt x="140" y="396"/>
                  </a:cubicBezTo>
                  <a:cubicBezTo>
                    <a:pt x="134" y="407"/>
                    <a:pt x="166" y="450"/>
                    <a:pt x="170" y="456"/>
                  </a:cubicBezTo>
                  <a:cubicBezTo>
                    <a:pt x="163" y="466"/>
                    <a:pt x="154" y="475"/>
                    <a:pt x="150" y="486"/>
                  </a:cubicBezTo>
                  <a:cubicBezTo>
                    <a:pt x="141" y="505"/>
                    <a:pt x="130" y="546"/>
                    <a:pt x="130" y="546"/>
                  </a:cubicBezTo>
                  <a:cubicBezTo>
                    <a:pt x="196" y="568"/>
                    <a:pt x="188" y="647"/>
                    <a:pt x="130" y="686"/>
                  </a:cubicBezTo>
                  <a:cubicBezTo>
                    <a:pt x="153" y="732"/>
                    <a:pt x="172" y="735"/>
                    <a:pt x="200" y="776"/>
                  </a:cubicBezTo>
                  <a:cubicBezTo>
                    <a:pt x="189" y="808"/>
                    <a:pt x="170" y="833"/>
                    <a:pt x="160" y="866"/>
                  </a:cubicBezTo>
                  <a:cubicBezTo>
                    <a:pt x="170" y="872"/>
                    <a:pt x="185" y="874"/>
                    <a:pt x="190" y="886"/>
                  </a:cubicBezTo>
                  <a:cubicBezTo>
                    <a:pt x="204" y="921"/>
                    <a:pt x="152" y="922"/>
                    <a:pt x="140" y="926"/>
                  </a:cubicBezTo>
                  <a:cubicBezTo>
                    <a:pt x="133" y="936"/>
                    <a:pt x="117" y="944"/>
                    <a:pt x="120" y="956"/>
                  </a:cubicBezTo>
                  <a:cubicBezTo>
                    <a:pt x="122" y="967"/>
                    <a:pt x="140" y="968"/>
                    <a:pt x="150" y="976"/>
                  </a:cubicBezTo>
                  <a:cubicBezTo>
                    <a:pt x="160" y="985"/>
                    <a:pt x="170" y="996"/>
                    <a:pt x="180" y="1006"/>
                  </a:cubicBezTo>
                  <a:cubicBezTo>
                    <a:pt x="193" y="1047"/>
                    <a:pt x="183" y="1060"/>
                    <a:pt x="160" y="1096"/>
                  </a:cubicBezTo>
                  <a:cubicBezTo>
                    <a:pt x="196" y="1150"/>
                    <a:pt x="277" y="1256"/>
                    <a:pt x="160" y="1296"/>
                  </a:cubicBezTo>
                  <a:cubicBezTo>
                    <a:pt x="156" y="1306"/>
                    <a:pt x="146" y="1316"/>
                    <a:pt x="150" y="1326"/>
                  </a:cubicBezTo>
                  <a:cubicBezTo>
                    <a:pt x="154" y="1337"/>
                    <a:pt x="171" y="1337"/>
                    <a:pt x="180" y="1346"/>
                  </a:cubicBezTo>
                  <a:cubicBezTo>
                    <a:pt x="188" y="1354"/>
                    <a:pt x="193" y="1366"/>
                    <a:pt x="200" y="1376"/>
                  </a:cubicBezTo>
                  <a:cubicBezTo>
                    <a:pt x="196" y="1396"/>
                    <a:pt x="199" y="1417"/>
                    <a:pt x="190" y="1436"/>
                  </a:cubicBezTo>
                  <a:cubicBezTo>
                    <a:pt x="184" y="1446"/>
                    <a:pt x="167" y="1446"/>
                    <a:pt x="160" y="1456"/>
                  </a:cubicBezTo>
                  <a:cubicBezTo>
                    <a:pt x="153" y="1464"/>
                    <a:pt x="153" y="1476"/>
                    <a:pt x="150" y="1486"/>
                  </a:cubicBezTo>
                  <a:cubicBezTo>
                    <a:pt x="156" y="1496"/>
                    <a:pt x="168" y="1504"/>
                    <a:pt x="170" y="1516"/>
                  </a:cubicBezTo>
                  <a:cubicBezTo>
                    <a:pt x="176" y="1554"/>
                    <a:pt x="125" y="1567"/>
                    <a:pt x="100" y="1576"/>
                  </a:cubicBezTo>
                  <a:cubicBezTo>
                    <a:pt x="21" y="1556"/>
                    <a:pt x="58" y="1528"/>
                    <a:pt x="40" y="1446"/>
                  </a:cubicBezTo>
                  <a:cubicBezTo>
                    <a:pt x="33" y="1415"/>
                    <a:pt x="20" y="1386"/>
                    <a:pt x="10" y="1356"/>
                  </a:cubicBezTo>
                  <a:cubicBezTo>
                    <a:pt x="20" y="1085"/>
                    <a:pt x="29" y="815"/>
                    <a:pt x="0" y="546"/>
                  </a:cubicBezTo>
                  <a:cubicBezTo>
                    <a:pt x="3" y="396"/>
                    <a:pt x="4" y="245"/>
                    <a:pt x="10" y="96"/>
                  </a:cubicBezTo>
                  <a:cubicBezTo>
                    <a:pt x="10" y="88"/>
                    <a:pt x="45" y="0"/>
                    <a:pt x="20" y="26"/>
                  </a:cubicBezTo>
                  <a:close/>
                </a:path>
              </a:pathLst>
            </a:custGeom>
            <a:solidFill>
              <a:schemeClr val="bg1"/>
            </a:solidFill>
            <a:ln w="9525">
              <a:no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77" name="Freeform 249"/>
            <p:cNvSpPr>
              <a:spLocks/>
            </p:cNvSpPr>
            <p:nvPr/>
          </p:nvSpPr>
          <p:spPr bwMode="auto">
            <a:xfrm flipH="1">
              <a:off x="5328" y="1920"/>
              <a:ext cx="421" cy="1576"/>
            </a:xfrm>
            <a:custGeom>
              <a:avLst/>
              <a:gdLst/>
              <a:ahLst/>
              <a:cxnLst>
                <a:cxn ang="0">
                  <a:pos x="20" y="26"/>
                </a:cxn>
                <a:cxn ang="0">
                  <a:pos x="130" y="116"/>
                </a:cxn>
                <a:cxn ang="0">
                  <a:pos x="160" y="136"/>
                </a:cxn>
                <a:cxn ang="0">
                  <a:pos x="190" y="196"/>
                </a:cxn>
                <a:cxn ang="0">
                  <a:pos x="130" y="236"/>
                </a:cxn>
                <a:cxn ang="0">
                  <a:pos x="120" y="266"/>
                </a:cxn>
                <a:cxn ang="0">
                  <a:pos x="150" y="296"/>
                </a:cxn>
                <a:cxn ang="0">
                  <a:pos x="180" y="356"/>
                </a:cxn>
                <a:cxn ang="0">
                  <a:pos x="170" y="386"/>
                </a:cxn>
                <a:cxn ang="0">
                  <a:pos x="140" y="396"/>
                </a:cxn>
                <a:cxn ang="0">
                  <a:pos x="170" y="456"/>
                </a:cxn>
                <a:cxn ang="0">
                  <a:pos x="150" y="486"/>
                </a:cxn>
                <a:cxn ang="0">
                  <a:pos x="130" y="546"/>
                </a:cxn>
                <a:cxn ang="0">
                  <a:pos x="130" y="686"/>
                </a:cxn>
                <a:cxn ang="0">
                  <a:pos x="200" y="776"/>
                </a:cxn>
                <a:cxn ang="0">
                  <a:pos x="160" y="866"/>
                </a:cxn>
                <a:cxn ang="0">
                  <a:pos x="190" y="886"/>
                </a:cxn>
                <a:cxn ang="0">
                  <a:pos x="140" y="926"/>
                </a:cxn>
                <a:cxn ang="0">
                  <a:pos x="120" y="956"/>
                </a:cxn>
                <a:cxn ang="0">
                  <a:pos x="150" y="976"/>
                </a:cxn>
                <a:cxn ang="0">
                  <a:pos x="180" y="1006"/>
                </a:cxn>
                <a:cxn ang="0">
                  <a:pos x="160" y="1096"/>
                </a:cxn>
                <a:cxn ang="0">
                  <a:pos x="160" y="1296"/>
                </a:cxn>
                <a:cxn ang="0">
                  <a:pos x="150" y="1326"/>
                </a:cxn>
                <a:cxn ang="0">
                  <a:pos x="180" y="1346"/>
                </a:cxn>
                <a:cxn ang="0">
                  <a:pos x="200" y="1376"/>
                </a:cxn>
                <a:cxn ang="0">
                  <a:pos x="190" y="1436"/>
                </a:cxn>
                <a:cxn ang="0">
                  <a:pos x="160" y="1456"/>
                </a:cxn>
                <a:cxn ang="0">
                  <a:pos x="150" y="1486"/>
                </a:cxn>
                <a:cxn ang="0">
                  <a:pos x="170" y="1516"/>
                </a:cxn>
                <a:cxn ang="0">
                  <a:pos x="100" y="1576"/>
                </a:cxn>
                <a:cxn ang="0">
                  <a:pos x="40" y="1446"/>
                </a:cxn>
                <a:cxn ang="0">
                  <a:pos x="10" y="1356"/>
                </a:cxn>
                <a:cxn ang="0">
                  <a:pos x="0" y="546"/>
                </a:cxn>
                <a:cxn ang="0">
                  <a:pos x="10" y="96"/>
                </a:cxn>
                <a:cxn ang="0">
                  <a:pos x="20" y="26"/>
                </a:cxn>
              </a:cxnLst>
              <a:rect l="0" t="0" r="r" b="b"/>
              <a:pathLst>
                <a:path w="277" h="1576">
                  <a:moveTo>
                    <a:pt x="20" y="26"/>
                  </a:moveTo>
                  <a:cubicBezTo>
                    <a:pt x="48" y="83"/>
                    <a:pt x="70" y="76"/>
                    <a:pt x="130" y="116"/>
                  </a:cubicBezTo>
                  <a:cubicBezTo>
                    <a:pt x="140" y="122"/>
                    <a:pt x="160" y="136"/>
                    <a:pt x="160" y="136"/>
                  </a:cubicBezTo>
                  <a:cubicBezTo>
                    <a:pt x="161" y="138"/>
                    <a:pt x="197" y="186"/>
                    <a:pt x="190" y="196"/>
                  </a:cubicBezTo>
                  <a:cubicBezTo>
                    <a:pt x="176" y="215"/>
                    <a:pt x="130" y="236"/>
                    <a:pt x="130" y="236"/>
                  </a:cubicBezTo>
                  <a:cubicBezTo>
                    <a:pt x="126" y="246"/>
                    <a:pt x="116" y="256"/>
                    <a:pt x="120" y="266"/>
                  </a:cubicBezTo>
                  <a:cubicBezTo>
                    <a:pt x="124" y="279"/>
                    <a:pt x="140" y="285"/>
                    <a:pt x="150" y="296"/>
                  </a:cubicBezTo>
                  <a:cubicBezTo>
                    <a:pt x="171" y="321"/>
                    <a:pt x="169" y="325"/>
                    <a:pt x="180" y="356"/>
                  </a:cubicBezTo>
                  <a:cubicBezTo>
                    <a:pt x="176" y="366"/>
                    <a:pt x="177" y="378"/>
                    <a:pt x="170" y="386"/>
                  </a:cubicBezTo>
                  <a:cubicBezTo>
                    <a:pt x="162" y="393"/>
                    <a:pt x="144" y="386"/>
                    <a:pt x="140" y="396"/>
                  </a:cubicBezTo>
                  <a:cubicBezTo>
                    <a:pt x="134" y="407"/>
                    <a:pt x="166" y="450"/>
                    <a:pt x="170" y="456"/>
                  </a:cubicBezTo>
                  <a:cubicBezTo>
                    <a:pt x="163" y="466"/>
                    <a:pt x="154" y="475"/>
                    <a:pt x="150" y="486"/>
                  </a:cubicBezTo>
                  <a:cubicBezTo>
                    <a:pt x="141" y="505"/>
                    <a:pt x="130" y="546"/>
                    <a:pt x="130" y="546"/>
                  </a:cubicBezTo>
                  <a:cubicBezTo>
                    <a:pt x="196" y="568"/>
                    <a:pt x="188" y="647"/>
                    <a:pt x="130" y="686"/>
                  </a:cubicBezTo>
                  <a:cubicBezTo>
                    <a:pt x="153" y="732"/>
                    <a:pt x="172" y="735"/>
                    <a:pt x="200" y="776"/>
                  </a:cubicBezTo>
                  <a:cubicBezTo>
                    <a:pt x="189" y="808"/>
                    <a:pt x="170" y="833"/>
                    <a:pt x="160" y="866"/>
                  </a:cubicBezTo>
                  <a:cubicBezTo>
                    <a:pt x="170" y="872"/>
                    <a:pt x="185" y="874"/>
                    <a:pt x="190" y="886"/>
                  </a:cubicBezTo>
                  <a:cubicBezTo>
                    <a:pt x="204" y="921"/>
                    <a:pt x="152" y="922"/>
                    <a:pt x="140" y="926"/>
                  </a:cubicBezTo>
                  <a:cubicBezTo>
                    <a:pt x="133" y="936"/>
                    <a:pt x="117" y="944"/>
                    <a:pt x="120" y="956"/>
                  </a:cubicBezTo>
                  <a:cubicBezTo>
                    <a:pt x="122" y="967"/>
                    <a:pt x="140" y="968"/>
                    <a:pt x="150" y="976"/>
                  </a:cubicBezTo>
                  <a:cubicBezTo>
                    <a:pt x="160" y="985"/>
                    <a:pt x="170" y="996"/>
                    <a:pt x="180" y="1006"/>
                  </a:cubicBezTo>
                  <a:cubicBezTo>
                    <a:pt x="193" y="1047"/>
                    <a:pt x="183" y="1060"/>
                    <a:pt x="160" y="1096"/>
                  </a:cubicBezTo>
                  <a:cubicBezTo>
                    <a:pt x="196" y="1150"/>
                    <a:pt x="277" y="1256"/>
                    <a:pt x="160" y="1296"/>
                  </a:cubicBezTo>
                  <a:cubicBezTo>
                    <a:pt x="156" y="1306"/>
                    <a:pt x="146" y="1316"/>
                    <a:pt x="150" y="1326"/>
                  </a:cubicBezTo>
                  <a:cubicBezTo>
                    <a:pt x="154" y="1337"/>
                    <a:pt x="171" y="1337"/>
                    <a:pt x="180" y="1346"/>
                  </a:cubicBezTo>
                  <a:cubicBezTo>
                    <a:pt x="188" y="1354"/>
                    <a:pt x="193" y="1366"/>
                    <a:pt x="200" y="1376"/>
                  </a:cubicBezTo>
                  <a:cubicBezTo>
                    <a:pt x="196" y="1396"/>
                    <a:pt x="199" y="1417"/>
                    <a:pt x="190" y="1436"/>
                  </a:cubicBezTo>
                  <a:cubicBezTo>
                    <a:pt x="184" y="1446"/>
                    <a:pt x="167" y="1446"/>
                    <a:pt x="160" y="1456"/>
                  </a:cubicBezTo>
                  <a:cubicBezTo>
                    <a:pt x="153" y="1464"/>
                    <a:pt x="153" y="1476"/>
                    <a:pt x="150" y="1486"/>
                  </a:cubicBezTo>
                  <a:cubicBezTo>
                    <a:pt x="156" y="1496"/>
                    <a:pt x="168" y="1504"/>
                    <a:pt x="170" y="1516"/>
                  </a:cubicBezTo>
                  <a:cubicBezTo>
                    <a:pt x="176" y="1554"/>
                    <a:pt x="125" y="1567"/>
                    <a:pt x="100" y="1576"/>
                  </a:cubicBezTo>
                  <a:cubicBezTo>
                    <a:pt x="21" y="1556"/>
                    <a:pt x="58" y="1528"/>
                    <a:pt x="40" y="1446"/>
                  </a:cubicBezTo>
                  <a:cubicBezTo>
                    <a:pt x="33" y="1415"/>
                    <a:pt x="20" y="1386"/>
                    <a:pt x="10" y="1356"/>
                  </a:cubicBezTo>
                  <a:cubicBezTo>
                    <a:pt x="20" y="1085"/>
                    <a:pt x="29" y="815"/>
                    <a:pt x="0" y="546"/>
                  </a:cubicBezTo>
                  <a:cubicBezTo>
                    <a:pt x="3" y="396"/>
                    <a:pt x="4" y="245"/>
                    <a:pt x="10" y="96"/>
                  </a:cubicBezTo>
                  <a:cubicBezTo>
                    <a:pt x="10" y="88"/>
                    <a:pt x="45" y="0"/>
                    <a:pt x="20" y="26"/>
                  </a:cubicBezTo>
                  <a:close/>
                </a:path>
              </a:pathLst>
            </a:custGeom>
            <a:solidFill>
              <a:schemeClr val="bg1"/>
            </a:solidFill>
            <a:ln w="9525">
              <a:no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378" name="Rectangle 250"/>
          <p:cNvSpPr>
            <a:spLocks noChangeArrowheads="1"/>
          </p:cNvSpPr>
          <p:nvPr/>
        </p:nvSpPr>
        <p:spPr bwMode="auto">
          <a:xfrm>
            <a:off x="-457200" y="3733800"/>
            <a:ext cx="762000" cy="1219200"/>
          </a:xfrm>
          <a:prstGeom prst="rect">
            <a:avLst/>
          </a:prstGeom>
          <a:solidFill>
            <a:schemeClr val="bg1"/>
          </a:solidFill>
          <a:ln w="9525">
            <a:no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79" name="Rectangle 251"/>
          <p:cNvSpPr>
            <a:spLocks noChangeArrowheads="1"/>
          </p:cNvSpPr>
          <p:nvPr/>
        </p:nvSpPr>
        <p:spPr bwMode="auto">
          <a:xfrm>
            <a:off x="8839200" y="5334000"/>
            <a:ext cx="304800" cy="228600"/>
          </a:xfrm>
          <a:prstGeom prst="rect">
            <a:avLst/>
          </a:prstGeom>
          <a:solidFill>
            <a:schemeClr val="bg1"/>
          </a:solidFill>
          <a:ln w="9525">
            <a:no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par>
                                <p:cTn id="13" presetID="9"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par>
                                <p:cTn id="16" presetID="9"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par>
                                <p:cTn id="19" presetID="9"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ssolve">
                                      <p:cBhvr>
                                        <p:cTn id="21" dur="500"/>
                                        <p:tgtEl>
                                          <p:spTgt spid="10"/>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76151"/>
                                        </p:tgtEl>
                                        <p:attrNameLst>
                                          <p:attrName>style.visibility</p:attrName>
                                        </p:attrNameLst>
                                      </p:cBhvr>
                                      <p:to>
                                        <p:strVal val="visible"/>
                                      </p:to>
                                    </p:set>
                                    <p:animEffect transition="in" filter="dissolve">
                                      <p:cBhvr>
                                        <p:cTn id="24" dur="500"/>
                                        <p:tgtEl>
                                          <p:spTgt spid="176151"/>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76152"/>
                                        </p:tgtEl>
                                        <p:attrNameLst>
                                          <p:attrName>style.visibility</p:attrName>
                                        </p:attrNameLst>
                                      </p:cBhvr>
                                      <p:to>
                                        <p:strVal val="visible"/>
                                      </p:to>
                                    </p:set>
                                    <p:animEffect transition="in" filter="dissolve">
                                      <p:cBhvr>
                                        <p:cTn id="27" dur="500"/>
                                        <p:tgtEl>
                                          <p:spTgt spid="176152"/>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76163"/>
                                        </p:tgtEl>
                                        <p:attrNameLst>
                                          <p:attrName>style.visibility</p:attrName>
                                        </p:attrNameLst>
                                      </p:cBhvr>
                                      <p:to>
                                        <p:strVal val="visible"/>
                                      </p:to>
                                    </p:set>
                                    <p:animEffect transition="in" filter="dissolve">
                                      <p:cBhvr>
                                        <p:cTn id="30" dur="500"/>
                                        <p:tgtEl>
                                          <p:spTgt spid="176163"/>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76164"/>
                                        </p:tgtEl>
                                        <p:attrNameLst>
                                          <p:attrName>style.visibility</p:attrName>
                                        </p:attrNameLst>
                                      </p:cBhvr>
                                      <p:to>
                                        <p:strVal val="visible"/>
                                      </p:to>
                                    </p:set>
                                    <p:animEffect transition="in" filter="dissolve">
                                      <p:cBhvr>
                                        <p:cTn id="33" dur="500"/>
                                        <p:tgtEl>
                                          <p:spTgt spid="176164"/>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76141"/>
                                        </p:tgtEl>
                                        <p:attrNameLst>
                                          <p:attrName>style.visibility</p:attrName>
                                        </p:attrNameLst>
                                      </p:cBhvr>
                                      <p:to>
                                        <p:strVal val="visible"/>
                                      </p:to>
                                    </p:set>
                                    <p:animEffect transition="in" filter="dissolve">
                                      <p:cBhvr>
                                        <p:cTn id="36" dur="500"/>
                                        <p:tgtEl>
                                          <p:spTgt spid="176141"/>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76142"/>
                                        </p:tgtEl>
                                        <p:attrNameLst>
                                          <p:attrName>style.visibility</p:attrName>
                                        </p:attrNameLst>
                                      </p:cBhvr>
                                      <p:to>
                                        <p:strVal val="visible"/>
                                      </p:to>
                                    </p:set>
                                    <p:animEffect transition="in" filter="dissolve">
                                      <p:cBhvr>
                                        <p:cTn id="39" dur="500"/>
                                        <p:tgtEl>
                                          <p:spTgt spid="17614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76143"/>
                                        </p:tgtEl>
                                        <p:attrNameLst>
                                          <p:attrName>style.visibility</p:attrName>
                                        </p:attrNameLst>
                                      </p:cBhvr>
                                      <p:to>
                                        <p:strVal val="visible"/>
                                      </p:to>
                                    </p:set>
                                    <p:animEffect transition="in" filter="dissolve">
                                      <p:cBhvr>
                                        <p:cTn id="42" dur="500"/>
                                        <p:tgtEl>
                                          <p:spTgt spid="176143"/>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76144"/>
                                        </p:tgtEl>
                                        <p:attrNameLst>
                                          <p:attrName>style.visibility</p:attrName>
                                        </p:attrNameLst>
                                      </p:cBhvr>
                                      <p:to>
                                        <p:strVal val="visible"/>
                                      </p:to>
                                    </p:set>
                                    <p:animEffect transition="in" filter="dissolve">
                                      <p:cBhvr>
                                        <p:cTn id="45" dur="500"/>
                                        <p:tgtEl>
                                          <p:spTgt spid="176144"/>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76153"/>
                                        </p:tgtEl>
                                        <p:attrNameLst>
                                          <p:attrName>style.visibility</p:attrName>
                                        </p:attrNameLst>
                                      </p:cBhvr>
                                      <p:to>
                                        <p:strVal val="visible"/>
                                      </p:to>
                                    </p:set>
                                    <p:animEffect transition="in" filter="dissolve">
                                      <p:cBhvr>
                                        <p:cTn id="48" dur="500"/>
                                        <p:tgtEl>
                                          <p:spTgt spid="176153"/>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76154"/>
                                        </p:tgtEl>
                                        <p:attrNameLst>
                                          <p:attrName>style.visibility</p:attrName>
                                        </p:attrNameLst>
                                      </p:cBhvr>
                                      <p:to>
                                        <p:strVal val="visible"/>
                                      </p:to>
                                    </p:set>
                                    <p:animEffect transition="in" filter="dissolve">
                                      <p:cBhvr>
                                        <p:cTn id="51" dur="500"/>
                                        <p:tgtEl>
                                          <p:spTgt spid="176154"/>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76155"/>
                                        </p:tgtEl>
                                        <p:attrNameLst>
                                          <p:attrName>style.visibility</p:attrName>
                                        </p:attrNameLst>
                                      </p:cBhvr>
                                      <p:to>
                                        <p:strVal val="visible"/>
                                      </p:to>
                                    </p:set>
                                    <p:animEffect transition="in" filter="dissolve">
                                      <p:cBhvr>
                                        <p:cTn id="54" dur="500"/>
                                        <p:tgtEl>
                                          <p:spTgt spid="176155"/>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76156"/>
                                        </p:tgtEl>
                                        <p:attrNameLst>
                                          <p:attrName>style.visibility</p:attrName>
                                        </p:attrNameLst>
                                      </p:cBhvr>
                                      <p:to>
                                        <p:strVal val="visible"/>
                                      </p:to>
                                    </p:set>
                                    <p:animEffect transition="in" filter="dissolve">
                                      <p:cBhvr>
                                        <p:cTn id="57" dur="500"/>
                                        <p:tgtEl>
                                          <p:spTgt spid="176156"/>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nodeType="clickEffect">
                                  <p:stCondLst>
                                    <p:cond delay="0"/>
                                  </p:stCondLst>
                                  <p:childTnLst>
                                    <p:set>
                                      <p:cBhvr>
                                        <p:cTn id="61" dur="1" fill="hold">
                                          <p:stCondLst>
                                            <p:cond delay="499"/>
                                          </p:stCondLst>
                                        </p:cTn>
                                        <p:tgtEl>
                                          <p:spTgt spid="4"/>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499"/>
                                          </p:stCondLst>
                                        </p:cTn>
                                        <p:tgtEl>
                                          <p:spTgt spid="6"/>
                                        </p:tgtEl>
                                        <p:attrNameLst>
                                          <p:attrName>style.visibility</p:attrName>
                                        </p:attrNameLst>
                                      </p:cBhvr>
                                      <p:to>
                                        <p:strVal val="hidden"/>
                                      </p:to>
                                    </p:set>
                                  </p:childTnLst>
                                </p:cTn>
                              </p:par>
                              <p:par>
                                <p:cTn id="64" presetID="1" presetClass="exit" presetSubtype="0" fill="hold" nodeType="withEffect">
                                  <p:stCondLst>
                                    <p:cond delay="0"/>
                                  </p:stCondLst>
                                  <p:childTnLst>
                                    <p:set>
                                      <p:cBhvr>
                                        <p:cTn id="65" dur="1" fill="hold">
                                          <p:stCondLst>
                                            <p:cond delay="499"/>
                                          </p:stCondLst>
                                        </p:cTn>
                                        <p:tgtEl>
                                          <p:spTgt spid="8"/>
                                        </p:tgtEl>
                                        <p:attrNameLst>
                                          <p:attrName>style.visibility</p:attrName>
                                        </p:attrNameLst>
                                      </p:cBhvr>
                                      <p:to>
                                        <p:strVal val="hidden"/>
                                      </p:to>
                                    </p:set>
                                  </p:childTnLst>
                                </p:cTn>
                              </p:par>
                              <p:par>
                                <p:cTn id="66" presetID="1" presetClass="exit" presetSubtype="0" fill="hold" nodeType="withEffect">
                                  <p:stCondLst>
                                    <p:cond delay="0"/>
                                  </p:stCondLst>
                                  <p:childTnLst>
                                    <p:set>
                                      <p:cBhvr>
                                        <p:cTn id="67" dur="1" fill="hold">
                                          <p:stCondLst>
                                            <p:cond delay="499"/>
                                          </p:stCondLst>
                                        </p:cTn>
                                        <p:tgtEl>
                                          <p:spTgt spid="10"/>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499"/>
                                          </p:stCondLst>
                                        </p:cTn>
                                        <p:tgtEl>
                                          <p:spTgt spid="176151"/>
                                        </p:tgtEl>
                                        <p:attrNameLst>
                                          <p:attrName>style.visibility</p:attrName>
                                        </p:attrNameLst>
                                      </p:cBhvr>
                                      <p:to>
                                        <p:strVal val="hidden"/>
                                      </p:to>
                                    </p:set>
                                  </p:childTnLst>
                                </p:cTn>
                              </p:par>
                              <p:par>
                                <p:cTn id="70" presetID="1" presetClass="exit" presetSubtype="0" fill="hold" grpId="1" nodeType="withEffect">
                                  <p:stCondLst>
                                    <p:cond delay="0"/>
                                  </p:stCondLst>
                                  <p:childTnLst>
                                    <p:set>
                                      <p:cBhvr>
                                        <p:cTn id="71" dur="1" fill="hold">
                                          <p:stCondLst>
                                            <p:cond delay="499"/>
                                          </p:stCondLst>
                                        </p:cTn>
                                        <p:tgtEl>
                                          <p:spTgt spid="176152"/>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499"/>
                                          </p:stCondLst>
                                        </p:cTn>
                                        <p:tgtEl>
                                          <p:spTgt spid="176163"/>
                                        </p:tgtEl>
                                        <p:attrNameLst>
                                          <p:attrName>style.visibility</p:attrName>
                                        </p:attrNameLst>
                                      </p:cBhvr>
                                      <p:to>
                                        <p:strVal val="hidden"/>
                                      </p:to>
                                    </p:set>
                                  </p:childTnLst>
                                </p:cTn>
                              </p:par>
                              <p:par>
                                <p:cTn id="74" presetID="1" presetClass="exit" presetSubtype="0" fill="hold" grpId="1" nodeType="withEffect">
                                  <p:stCondLst>
                                    <p:cond delay="0"/>
                                  </p:stCondLst>
                                  <p:childTnLst>
                                    <p:set>
                                      <p:cBhvr>
                                        <p:cTn id="75" dur="1" fill="hold">
                                          <p:stCondLst>
                                            <p:cond delay="499"/>
                                          </p:stCondLst>
                                        </p:cTn>
                                        <p:tgtEl>
                                          <p:spTgt spid="176164"/>
                                        </p:tgtEl>
                                        <p:attrNameLst>
                                          <p:attrName>style.visibility</p:attrName>
                                        </p:attrNameLst>
                                      </p:cBhvr>
                                      <p:to>
                                        <p:strVal val="hidden"/>
                                      </p:to>
                                    </p:set>
                                  </p:childTnLst>
                                </p:cTn>
                              </p:par>
                              <p:par>
                                <p:cTn id="76" presetID="1" presetClass="exit" presetSubtype="0" fill="hold" grpId="1" nodeType="withEffect">
                                  <p:stCondLst>
                                    <p:cond delay="0"/>
                                  </p:stCondLst>
                                  <p:childTnLst>
                                    <p:set>
                                      <p:cBhvr>
                                        <p:cTn id="77" dur="1" fill="hold">
                                          <p:stCondLst>
                                            <p:cond delay="499"/>
                                          </p:stCondLst>
                                        </p:cTn>
                                        <p:tgtEl>
                                          <p:spTgt spid="176141"/>
                                        </p:tgtEl>
                                        <p:attrNameLst>
                                          <p:attrName>style.visibility</p:attrName>
                                        </p:attrNameLst>
                                      </p:cBhvr>
                                      <p:to>
                                        <p:strVal val="hidden"/>
                                      </p:to>
                                    </p:set>
                                  </p:childTnLst>
                                </p:cTn>
                              </p:par>
                              <p:par>
                                <p:cTn id="78" presetID="1" presetClass="exit" presetSubtype="0" fill="hold" grpId="1" nodeType="withEffect">
                                  <p:stCondLst>
                                    <p:cond delay="0"/>
                                  </p:stCondLst>
                                  <p:childTnLst>
                                    <p:set>
                                      <p:cBhvr>
                                        <p:cTn id="79" dur="1" fill="hold">
                                          <p:stCondLst>
                                            <p:cond delay="499"/>
                                          </p:stCondLst>
                                        </p:cTn>
                                        <p:tgtEl>
                                          <p:spTgt spid="176142"/>
                                        </p:tgtEl>
                                        <p:attrNameLst>
                                          <p:attrName>style.visibility</p:attrName>
                                        </p:attrNameLst>
                                      </p:cBhvr>
                                      <p:to>
                                        <p:strVal val="hidden"/>
                                      </p:to>
                                    </p:set>
                                  </p:childTnLst>
                                </p:cTn>
                              </p:par>
                              <p:par>
                                <p:cTn id="80" presetID="1" presetClass="exit" presetSubtype="0" fill="hold" grpId="1" nodeType="withEffect">
                                  <p:stCondLst>
                                    <p:cond delay="0"/>
                                  </p:stCondLst>
                                  <p:childTnLst>
                                    <p:set>
                                      <p:cBhvr>
                                        <p:cTn id="81" dur="1" fill="hold">
                                          <p:stCondLst>
                                            <p:cond delay="499"/>
                                          </p:stCondLst>
                                        </p:cTn>
                                        <p:tgtEl>
                                          <p:spTgt spid="176143"/>
                                        </p:tgtEl>
                                        <p:attrNameLst>
                                          <p:attrName>style.visibility</p:attrName>
                                        </p:attrNameLst>
                                      </p:cBhvr>
                                      <p:to>
                                        <p:strVal val="hidden"/>
                                      </p:to>
                                    </p:set>
                                  </p:childTnLst>
                                </p:cTn>
                              </p:par>
                              <p:par>
                                <p:cTn id="82" presetID="1" presetClass="exit" presetSubtype="0" fill="hold" grpId="1" nodeType="withEffect">
                                  <p:stCondLst>
                                    <p:cond delay="0"/>
                                  </p:stCondLst>
                                  <p:childTnLst>
                                    <p:set>
                                      <p:cBhvr>
                                        <p:cTn id="83" dur="1" fill="hold">
                                          <p:stCondLst>
                                            <p:cond delay="499"/>
                                          </p:stCondLst>
                                        </p:cTn>
                                        <p:tgtEl>
                                          <p:spTgt spid="176144"/>
                                        </p:tgtEl>
                                        <p:attrNameLst>
                                          <p:attrName>style.visibility</p:attrName>
                                        </p:attrNameLst>
                                      </p:cBhvr>
                                      <p:to>
                                        <p:strVal val="hidden"/>
                                      </p:to>
                                    </p:set>
                                  </p:childTnLst>
                                </p:cTn>
                              </p:par>
                              <p:par>
                                <p:cTn id="84" presetID="1" presetClass="exit" presetSubtype="0" fill="hold" grpId="1" nodeType="withEffect">
                                  <p:stCondLst>
                                    <p:cond delay="0"/>
                                  </p:stCondLst>
                                  <p:childTnLst>
                                    <p:set>
                                      <p:cBhvr>
                                        <p:cTn id="85" dur="1" fill="hold">
                                          <p:stCondLst>
                                            <p:cond delay="499"/>
                                          </p:stCondLst>
                                        </p:cTn>
                                        <p:tgtEl>
                                          <p:spTgt spid="176153"/>
                                        </p:tgtEl>
                                        <p:attrNameLst>
                                          <p:attrName>style.visibility</p:attrName>
                                        </p:attrNameLst>
                                      </p:cBhvr>
                                      <p:to>
                                        <p:strVal val="hidden"/>
                                      </p:to>
                                    </p:set>
                                  </p:childTnLst>
                                </p:cTn>
                              </p:par>
                              <p:par>
                                <p:cTn id="86" presetID="1" presetClass="exit" presetSubtype="0" fill="hold" grpId="1" nodeType="withEffect">
                                  <p:stCondLst>
                                    <p:cond delay="0"/>
                                  </p:stCondLst>
                                  <p:childTnLst>
                                    <p:set>
                                      <p:cBhvr>
                                        <p:cTn id="87" dur="1" fill="hold">
                                          <p:stCondLst>
                                            <p:cond delay="499"/>
                                          </p:stCondLst>
                                        </p:cTn>
                                        <p:tgtEl>
                                          <p:spTgt spid="176154"/>
                                        </p:tgtEl>
                                        <p:attrNameLst>
                                          <p:attrName>style.visibility</p:attrName>
                                        </p:attrNameLst>
                                      </p:cBhvr>
                                      <p:to>
                                        <p:strVal val="hidden"/>
                                      </p:to>
                                    </p:set>
                                  </p:childTnLst>
                                </p:cTn>
                              </p:par>
                              <p:par>
                                <p:cTn id="88" presetID="1" presetClass="exit" presetSubtype="0" fill="hold" grpId="1" nodeType="withEffect">
                                  <p:stCondLst>
                                    <p:cond delay="0"/>
                                  </p:stCondLst>
                                  <p:childTnLst>
                                    <p:set>
                                      <p:cBhvr>
                                        <p:cTn id="89" dur="1" fill="hold">
                                          <p:stCondLst>
                                            <p:cond delay="499"/>
                                          </p:stCondLst>
                                        </p:cTn>
                                        <p:tgtEl>
                                          <p:spTgt spid="176155"/>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499"/>
                                          </p:stCondLst>
                                        </p:cTn>
                                        <p:tgtEl>
                                          <p:spTgt spid="176156"/>
                                        </p:tgtEl>
                                        <p:attrNameLst>
                                          <p:attrName>style.visibility</p:attrName>
                                        </p:attrNameLst>
                                      </p:cBhvr>
                                      <p:to>
                                        <p:strVal val="hidden"/>
                                      </p:to>
                                    </p:set>
                                  </p:childTnLst>
                                </p:cTn>
                              </p:par>
                              <p:par>
                                <p:cTn id="92" presetID="1" presetClass="entr" presetSubtype="0" fill="hold" nodeType="withEffect">
                                  <p:stCondLst>
                                    <p:cond delay="0"/>
                                  </p:stCondLst>
                                  <p:childTnLst>
                                    <p:set>
                                      <p:cBhvr>
                                        <p:cTn id="93" dur="1" fill="hold">
                                          <p:stCondLst>
                                            <p:cond delay="499"/>
                                          </p:stCondLst>
                                        </p:cTn>
                                        <p:tgtEl>
                                          <p:spTgt spid="12"/>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499"/>
                                          </p:stCondLst>
                                        </p:cTn>
                                        <p:tgtEl>
                                          <p:spTgt spid="18"/>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nodeType="clickEffect">
                                  <p:stCondLst>
                                    <p:cond delay="0"/>
                                  </p:stCondLst>
                                  <p:childTnLst>
                                    <p:set>
                                      <p:cBhvr>
                                        <p:cTn id="99" dur="1" fill="hold">
                                          <p:stCondLst>
                                            <p:cond delay="499"/>
                                          </p:stCondLst>
                                        </p:cTn>
                                        <p:tgtEl>
                                          <p:spTgt spid="12"/>
                                        </p:tgtEl>
                                        <p:attrNameLst>
                                          <p:attrName>style.visibility</p:attrName>
                                        </p:attrNameLst>
                                      </p:cBhvr>
                                      <p:to>
                                        <p:strVal val="hidden"/>
                                      </p:to>
                                    </p:set>
                                  </p:childTnLst>
                                </p:cTn>
                              </p:par>
                              <p:par>
                                <p:cTn id="100" presetID="1" presetClass="exit" presetSubtype="0" fill="hold" nodeType="withEffect">
                                  <p:stCondLst>
                                    <p:cond delay="0"/>
                                  </p:stCondLst>
                                  <p:childTnLst>
                                    <p:set>
                                      <p:cBhvr>
                                        <p:cTn id="101" dur="1" fill="hold">
                                          <p:stCondLst>
                                            <p:cond delay="499"/>
                                          </p:stCondLst>
                                        </p:cTn>
                                        <p:tgtEl>
                                          <p:spTgt spid="18"/>
                                        </p:tgtEl>
                                        <p:attrNameLst>
                                          <p:attrName>style.visibility</p:attrName>
                                        </p:attrNameLst>
                                      </p:cBhvr>
                                      <p:to>
                                        <p:strVal val="hidden"/>
                                      </p:to>
                                    </p:set>
                                  </p:childTnLst>
                                </p:cTn>
                              </p:par>
                              <p:par>
                                <p:cTn id="102" presetID="1" presetClass="entr" presetSubtype="0" fill="hold" nodeType="withEffect">
                                  <p:stCondLst>
                                    <p:cond delay="0"/>
                                  </p:stCondLst>
                                  <p:childTnLst>
                                    <p:set>
                                      <p:cBhvr>
                                        <p:cTn id="103" dur="1" fill="hold">
                                          <p:stCondLst>
                                            <p:cond delay="499"/>
                                          </p:stCondLst>
                                        </p:cTn>
                                        <p:tgtEl>
                                          <p:spTgt spid="24"/>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499"/>
                                          </p:stCondLst>
                                        </p:cTn>
                                        <p:tgtEl>
                                          <p:spTgt spid="176304"/>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xit" presetSubtype="0" fill="hold" nodeType="clickEffect">
                                  <p:stCondLst>
                                    <p:cond delay="0"/>
                                  </p:stCondLst>
                                  <p:childTnLst>
                                    <p:set>
                                      <p:cBhvr>
                                        <p:cTn id="109" dur="1" fill="hold">
                                          <p:stCondLst>
                                            <p:cond delay="499"/>
                                          </p:stCondLst>
                                        </p:cTn>
                                        <p:tgtEl>
                                          <p:spTgt spid="24"/>
                                        </p:tgtEl>
                                        <p:attrNameLst>
                                          <p:attrName>style.visibility</p:attrName>
                                        </p:attrNameLst>
                                      </p:cBhvr>
                                      <p:to>
                                        <p:strVal val="hidden"/>
                                      </p:to>
                                    </p:set>
                                  </p:childTnLst>
                                </p:cTn>
                              </p:par>
                              <p:par>
                                <p:cTn id="110" presetID="1" presetClass="exit" presetSubtype="0" fill="hold" nodeType="withEffect">
                                  <p:stCondLst>
                                    <p:cond delay="0"/>
                                  </p:stCondLst>
                                  <p:childTnLst>
                                    <p:set>
                                      <p:cBhvr>
                                        <p:cTn id="111" dur="1" fill="hold">
                                          <p:stCondLst>
                                            <p:cond delay="499"/>
                                          </p:stCondLst>
                                        </p:cTn>
                                        <p:tgtEl>
                                          <p:spTgt spid="176304"/>
                                        </p:tgtEl>
                                        <p:attrNameLst>
                                          <p:attrName>style.visibility</p:attrName>
                                        </p:attrNameLst>
                                      </p:cBhvr>
                                      <p:to>
                                        <p:strVal val="hidden"/>
                                      </p:to>
                                    </p:set>
                                  </p:childTnLst>
                                </p:cTn>
                              </p:par>
                              <p:par>
                                <p:cTn id="112" presetID="1" presetClass="entr" presetSubtype="0" fill="hold" nodeType="withEffect">
                                  <p:stCondLst>
                                    <p:cond delay="0"/>
                                  </p:stCondLst>
                                  <p:childTnLst>
                                    <p:set>
                                      <p:cBhvr>
                                        <p:cTn id="113" dur="1" fill="hold">
                                          <p:stCondLst>
                                            <p:cond delay="499"/>
                                          </p:stCondLst>
                                        </p:cTn>
                                        <p:tgtEl>
                                          <p:spTgt spid="30"/>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499"/>
                                          </p:stCondLst>
                                        </p:cTn>
                                        <p:tgtEl>
                                          <p:spTgt spid="176326"/>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xit" presetSubtype="0" fill="hold" nodeType="clickEffect">
                                  <p:stCondLst>
                                    <p:cond delay="0"/>
                                  </p:stCondLst>
                                  <p:childTnLst>
                                    <p:set>
                                      <p:cBhvr>
                                        <p:cTn id="119" dur="1" fill="hold">
                                          <p:stCondLst>
                                            <p:cond delay="499"/>
                                          </p:stCondLst>
                                        </p:cTn>
                                        <p:tgtEl>
                                          <p:spTgt spid="30"/>
                                        </p:tgtEl>
                                        <p:attrNameLst>
                                          <p:attrName>style.visibility</p:attrName>
                                        </p:attrNameLst>
                                      </p:cBhvr>
                                      <p:to>
                                        <p:strVal val="hidden"/>
                                      </p:to>
                                    </p:set>
                                  </p:childTnLst>
                                </p:cTn>
                              </p:par>
                              <p:par>
                                <p:cTn id="120" presetID="1" presetClass="exit" presetSubtype="0" fill="hold" nodeType="withEffect">
                                  <p:stCondLst>
                                    <p:cond delay="0"/>
                                  </p:stCondLst>
                                  <p:childTnLst>
                                    <p:set>
                                      <p:cBhvr>
                                        <p:cTn id="121" dur="1" fill="hold">
                                          <p:stCondLst>
                                            <p:cond delay="499"/>
                                          </p:stCondLst>
                                        </p:cTn>
                                        <p:tgtEl>
                                          <p:spTgt spid="176326"/>
                                        </p:tgtEl>
                                        <p:attrNameLst>
                                          <p:attrName>style.visibility</p:attrName>
                                        </p:attrNameLst>
                                      </p:cBhvr>
                                      <p:to>
                                        <p:strVal val="hidden"/>
                                      </p:to>
                                    </p:set>
                                  </p:childTnLst>
                                </p:cTn>
                              </p:par>
                              <p:par>
                                <p:cTn id="122" presetID="1" presetClass="entr" presetSubtype="0" fill="hold" nodeType="withEffect">
                                  <p:stCondLst>
                                    <p:cond delay="0"/>
                                  </p:stCondLst>
                                  <p:childTnLst>
                                    <p:set>
                                      <p:cBhvr>
                                        <p:cTn id="123" dur="1" fill="hold">
                                          <p:stCondLst>
                                            <p:cond delay="499"/>
                                          </p:stCondLst>
                                        </p:cTn>
                                        <p:tgtEl>
                                          <p:spTgt spid="176348"/>
                                        </p:tgtEl>
                                        <p:attrNameLst>
                                          <p:attrName>style.visibility</p:attrName>
                                        </p:attrNameLst>
                                      </p:cBhvr>
                                      <p:to>
                                        <p:strVal val="visible"/>
                                      </p:to>
                                    </p:set>
                                  </p:childTnLst>
                                </p:cTn>
                              </p:par>
                              <p:par>
                                <p:cTn id="124" presetID="1" presetClass="entr" presetSubtype="0" fill="hold" nodeType="withEffect">
                                  <p:stCondLst>
                                    <p:cond delay="0"/>
                                  </p:stCondLst>
                                  <p:childTnLst>
                                    <p:set>
                                      <p:cBhvr>
                                        <p:cTn id="125" dur="1" fill="hold">
                                          <p:stCondLst>
                                            <p:cond delay="499"/>
                                          </p:stCondLst>
                                        </p:cTn>
                                        <p:tgtEl>
                                          <p:spTgt spid="17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41" grpId="0" animBg="1"/>
      <p:bldP spid="176141" grpId="1" animBg="1"/>
      <p:bldP spid="176142" grpId="0" animBg="1"/>
      <p:bldP spid="176142" grpId="1" animBg="1"/>
      <p:bldP spid="176143" grpId="0" animBg="1"/>
      <p:bldP spid="176143" grpId="1" animBg="1"/>
      <p:bldP spid="176144" grpId="0" autoUpdateAnimBg="0"/>
      <p:bldP spid="176144" grpId="1" autoUpdateAnimBg="0"/>
      <p:bldP spid="176151" grpId="0" animBg="1"/>
      <p:bldP spid="176151" grpId="1" animBg="1"/>
      <p:bldP spid="176152" grpId="0" animBg="1"/>
      <p:bldP spid="176152" grpId="1" animBg="1"/>
      <p:bldP spid="176153" grpId="0" animBg="1"/>
      <p:bldP spid="176153" grpId="1" animBg="1"/>
      <p:bldP spid="176154" grpId="0" animBg="1"/>
      <p:bldP spid="176154" grpId="1" animBg="1"/>
      <p:bldP spid="176155" grpId="0" animBg="1"/>
      <p:bldP spid="176155" grpId="1" animBg="1"/>
      <p:bldP spid="176156" grpId="0" autoUpdateAnimBg="0"/>
      <p:bldP spid="176156" grpId="1" autoUpdateAnimBg="0"/>
      <p:bldP spid="176163" grpId="0" animBg="1"/>
      <p:bldP spid="176163" grpId="1" animBg="1"/>
      <p:bldP spid="176164" grpId="0" animBg="1"/>
      <p:bldP spid="176164"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2423137"/>
            <a:ext cx="9144000" cy="4253451"/>
            <a:chOff x="0" y="2423137"/>
            <a:chExt cx="9144000" cy="4253451"/>
          </a:xfrm>
        </p:grpSpPr>
        <p:pic>
          <p:nvPicPr>
            <p:cNvPr id="4" name="Picture 3"/>
            <p:cNvPicPr>
              <a:picLocks noChangeAspect="1"/>
            </p:cNvPicPr>
            <p:nvPr/>
          </p:nvPicPr>
          <p:blipFill>
            <a:blip r:embed="rId2"/>
            <a:srcRect t="5614"/>
            <a:stretch>
              <a:fillRect/>
            </a:stretch>
          </p:blipFill>
          <p:spPr>
            <a:xfrm>
              <a:off x="0" y="2423137"/>
              <a:ext cx="9144000" cy="4253451"/>
            </a:xfrm>
            <a:prstGeom prst="rect">
              <a:avLst/>
            </a:prstGeom>
          </p:spPr>
        </p:pic>
        <p:sp>
          <p:nvSpPr>
            <p:cNvPr id="8" name="Rectangle 7"/>
            <p:cNvSpPr/>
            <p:nvPr/>
          </p:nvSpPr>
          <p:spPr>
            <a:xfrm>
              <a:off x="457200" y="4366832"/>
              <a:ext cx="7201406" cy="272117"/>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lstStyle/>
          <a:p>
            <a:r>
              <a:rPr lang="en-US"/>
              <a:t>Let’s just look at tropopase lid case</a:t>
            </a:r>
          </a:p>
        </p:txBody>
      </p:sp>
      <p:sp>
        <p:nvSpPr>
          <p:cNvPr id="3" name="Content Placeholder 2"/>
          <p:cNvSpPr>
            <a:spLocks noGrp="1"/>
          </p:cNvSpPr>
          <p:nvPr>
            <p:ph idx="1"/>
          </p:nvPr>
        </p:nvSpPr>
        <p:spPr/>
        <p:txBody>
          <a:bodyPr/>
          <a:lstStyle/>
          <a:p>
            <a:r>
              <a:rPr lang="en-US"/>
              <a:t>here for f=0, 6h heating event 16 hours ago</a:t>
            </a:r>
          </a:p>
        </p:txBody>
      </p:sp>
      <p:sp>
        <p:nvSpPr>
          <p:cNvPr id="6" name="TextBox 5"/>
          <p:cNvSpPr txBox="1"/>
          <p:nvPr/>
        </p:nvSpPr>
        <p:spPr>
          <a:xfrm>
            <a:off x="1088532" y="2604550"/>
            <a:ext cx="3032342" cy="923330"/>
          </a:xfrm>
          <a:prstGeom prst="rect">
            <a:avLst/>
          </a:prstGeom>
          <a:noFill/>
        </p:spPr>
        <p:txBody>
          <a:bodyPr wrap="square" rtlCol="0">
            <a:spAutoFit/>
          </a:bodyPr>
          <a:lstStyle/>
          <a:p>
            <a:r>
              <a:rPr lang="en-US" i="1">
                <a:solidFill>
                  <a:srgbClr val="FF0000"/>
                </a:solidFill>
              </a:rPr>
              <a:t>w field at t=16h, 10h after a 6h heating event happened at the origin.  </a:t>
            </a:r>
          </a:p>
        </p:txBody>
      </p:sp>
      <p:sp>
        <p:nvSpPr>
          <p:cNvPr id="7" name="TextBox 6"/>
          <p:cNvSpPr txBox="1"/>
          <p:nvPr/>
        </p:nvSpPr>
        <p:spPr>
          <a:xfrm>
            <a:off x="5857344" y="5175290"/>
            <a:ext cx="2501034" cy="369332"/>
          </a:xfrm>
          <a:prstGeom prst="rect">
            <a:avLst/>
          </a:prstGeom>
          <a:noFill/>
        </p:spPr>
        <p:txBody>
          <a:bodyPr wrap="square" rtlCol="0">
            <a:spAutoFit/>
          </a:bodyPr>
          <a:lstStyle/>
          <a:p>
            <a:r>
              <a:rPr lang="en-US" i="1">
                <a:solidFill>
                  <a:srgbClr val="FF0000"/>
                </a:solidFill>
              </a:rPr>
              <a:t>T field for same case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478"/>
            <a:ext cx="8229600" cy="839747"/>
          </a:xfrm>
        </p:spPr>
        <p:txBody>
          <a:bodyPr/>
          <a:lstStyle/>
          <a:p>
            <a:r>
              <a:rPr lang="en-US"/>
              <a:t>What does f do? </a:t>
            </a:r>
          </a:p>
        </p:txBody>
      </p:sp>
      <p:sp>
        <p:nvSpPr>
          <p:cNvPr id="3" name="Content Placeholder 2"/>
          <p:cNvSpPr>
            <a:spLocks noGrp="1"/>
          </p:cNvSpPr>
          <p:nvPr>
            <p:ph idx="1"/>
          </p:nvPr>
        </p:nvSpPr>
        <p:spPr>
          <a:xfrm>
            <a:off x="457200" y="855226"/>
            <a:ext cx="8229600" cy="5270938"/>
          </a:xfrm>
        </p:spPr>
        <p:txBody>
          <a:bodyPr/>
          <a:lstStyle/>
          <a:p>
            <a:r>
              <a:rPr lang="en-US"/>
              <a:t>Traps heat within a Rossby deformation radius of the origin, held back by thermal wind shear</a:t>
            </a:r>
          </a:p>
        </p:txBody>
      </p:sp>
      <p:pic>
        <p:nvPicPr>
          <p:cNvPr id="4" name="Picture 3"/>
          <p:cNvPicPr>
            <a:picLocks noChangeAspect="1"/>
          </p:cNvPicPr>
          <p:nvPr/>
        </p:nvPicPr>
        <p:blipFill>
          <a:blip r:embed="rId2"/>
          <a:stretch>
            <a:fillRect/>
          </a:stretch>
        </p:blipFill>
        <p:spPr>
          <a:xfrm>
            <a:off x="0" y="2016714"/>
            <a:ext cx="9144000" cy="4565929"/>
          </a:xfrm>
          <a:prstGeom prst="rect">
            <a:avLst/>
          </a:prstGeom>
        </p:spPr>
      </p:pic>
      <p:sp>
        <p:nvSpPr>
          <p:cNvPr id="5" name="TextBox 4"/>
          <p:cNvSpPr txBox="1"/>
          <p:nvPr/>
        </p:nvSpPr>
        <p:spPr>
          <a:xfrm>
            <a:off x="5624087" y="2915541"/>
            <a:ext cx="2501034" cy="369332"/>
          </a:xfrm>
          <a:prstGeom prst="rect">
            <a:avLst/>
          </a:prstGeom>
          <a:noFill/>
        </p:spPr>
        <p:txBody>
          <a:bodyPr wrap="square" rtlCol="0">
            <a:spAutoFit/>
          </a:bodyPr>
          <a:lstStyle/>
          <a:p>
            <a:r>
              <a:rPr lang="en-US" i="1">
                <a:solidFill>
                  <a:srgbClr val="FF0000"/>
                </a:solidFill>
              </a:rPr>
              <a:t>inertio-gravity waves</a:t>
            </a:r>
          </a:p>
        </p:txBody>
      </p:sp>
      <p:sp>
        <p:nvSpPr>
          <p:cNvPr id="6" name="TextBox 5"/>
          <p:cNvSpPr txBox="1"/>
          <p:nvPr/>
        </p:nvSpPr>
        <p:spPr>
          <a:xfrm>
            <a:off x="457200" y="5004524"/>
            <a:ext cx="2501034" cy="646331"/>
          </a:xfrm>
          <a:prstGeom prst="rect">
            <a:avLst/>
          </a:prstGeom>
          <a:noFill/>
        </p:spPr>
        <p:txBody>
          <a:bodyPr wrap="square" rtlCol="0">
            <a:spAutoFit/>
          </a:bodyPr>
          <a:lstStyle/>
          <a:p>
            <a:r>
              <a:rPr lang="en-US" i="1">
                <a:solidFill>
                  <a:srgbClr val="FF0000"/>
                </a:solidFill>
              </a:rPr>
              <a:t>b </a:t>
            </a:r>
          </a:p>
          <a:p>
            <a:r>
              <a:rPr lang="en-US" i="1">
                <a:solidFill>
                  <a:srgbClr val="FF0000"/>
                </a:solidFill>
              </a:rPr>
              <a:t>trapped</a:t>
            </a:r>
          </a:p>
        </p:txBody>
      </p:sp>
      <p:sp>
        <p:nvSpPr>
          <p:cNvPr id="7" name="TextBox 6"/>
          <p:cNvSpPr txBox="1"/>
          <p:nvPr/>
        </p:nvSpPr>
        <p:spPr>
          <a:xfrm>
            <a:off x="5624087" y="5094445"/>
            <a:ext cx="2501034" cy="646331"/>
          </a:xfrm>
          <a:prstGeom prst="rect">
            <a:avLst/>
          </a:prstGeom>
          <a:noFill/>
        </p:spPr>
        <p:txBody>
          <a:bodyPr wrap="square" rtlCol="0">
            <a:spAutoFit/>
          </a:bodyPr>
          <a:lstStyle/>
          <a:p>
            <a:r>
              <a:rPr lang="en-US" i="1">
                <a:solidFill>
                  <a:srgbClr val="FF0000"/>
                </a:solidFill>
              </a:rPr>
              <a:t>inertio-gravity waves (zero-sum waves) escape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DDA43-1493-7C1B-6607-662CCD14843B}"/>
              </a:ext>
            </a:extLst>
          </p:cNvPr>
          <p:cNvSpPr>
            <a:spLocks noGrp="1"/>
          </p:cNvSpPr>
          <p:nvPr>
            <p:ph type="title"/>
          </p:nvPr>
        </p:nvSpPr>
        <p:spPr/>
        <p:txBody>
          <a:bodyPr/>
          <a:lstStyle/>
          <a:p>
            <a:r>
              <a:rPr lang="en-US"/>
              <a:t>Gravity waves as simplest solutions</a:t>
            </a:r>
          </a:p>
        </p:txBody>
      </p:sp>
      <p:sp>
        <p:nvSpPr>
          <p:cNvPr id="3" name="Content Placeholder 2">
            <a:extLst>
              <a:ext uri="{FF2B5EF4-FFF2-40B4-BE49-F238E27FC236}">
                <a16:creationId xmlns:a16="http://schemas.microsoft.com/office/drawing/2014/main" id="{716B0663-E4D0-2644-3DC4-98A16E5FC0F3}"/>
              </a:ext>
            </a:extLst>
          </p:cNvPr>
          <p:cNvSpPr>
            <a:spLocks noGrp="1"/>
          </p:cNvSpPr>
          <p:nvPr>
            <p:ph idx="1"/>
          </p:nvPr>
        </p:nvSpPr>
        <p:spPr/>
        <p:txBody>
          <a:bodyPr>
            <a:normAutofit fontScale="92500" lnSpcReduction="20000"/>
          </a:bodyPr>
          <a:lstStyle/>
          <a:p>
            <a:r>
              <a:rPr lang="en-US"/>
              <a:t>Simplest solutions to stratified fluid eqs </a:t>
            </a:r>
          </a:p>
          <a:p>
            <a:r>
              <a:rPr lang="en-US"/>
              <a:t>involving inescapable, linear terms</a:t>
            </a:r>
          </a:p>
          <a:p>
            <a:r>
              <a:rPr lang="en-US"/>
              <a:t>Everywhere all the time in stratified fluids!</a:t>
            </a:r>
          </a:p>
          <a:p>
            <a:endParaRPr lang="en-US"/>
          </a:p>
          <a:p>
            <a:r>
              <a:rPr lang="en-US"/>
              <a:t>complications (nonlinearity, friction, heating, rugged boundary conditions) are all just “sources and sinks”</a:t>
            </a:r>
          </a:p>
          <a:p>
            <a:r>
              <a:rPr lang="en-US"/>
              <a:t>“propagation” is a form of energy transport</a:t>
            </a:r>
          </a:p>
          <a:p>
            <a:endParaRPr lang="en-US"/>
          </a:p>
          <a:p>
            <a:r>
              <a:rPr lang="en-US"/>
              <a:t>GWs carry a vertical flux of hor. momentum!</a:t>
            </a:r>
          </a:p>
          <a:p>
            <a:endParaRPr lang="en-US"/>
          </a:p>
        </p:txBody>
      </p:sp>
    </p:spTree>
    <p:extLst>
      <p:ext uri="{BB962C8B-B14F-4D97-AF65-F5344CB8AC3E}">
        <p14:creationId xmlns:p14="http://schemas.microsoft.com/office/powerpoint/2010/main" val="37000941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0" y="152400"/>
            <a:ext cx="9144000" cy="990600"/>
          </a:xfrm>
        </p:spPr>
        <p:txBody>
          <a:bodyPr>
            <a:normAutofit fontScale="90000"/>
          </a:bodyPr>
          <a:lstStyle/>
          <a:p>
            <a:pPr eaLnBrk="1" hangingPunct="1"/>
            <a:r>
              <a:rPr lang="en-US"/>
              <a:t>On an f plane, the heat is trapped, </a:t>
            </a:r>
            <a:br>
              <a:rPr lang="en-US"/>
            </a:br>
            <a:r>
              <a:rPr lang="en-US"/>
              <a:t>waves can’t carry it beyond c/f </a:t>
            </a:r>
          </a:p>
        </p:txBody>
      </p:sp>
      <p:sp>
        <p:nvSpPr>
          <p:cNvPr id="70659" name="Rectangle 3"/>
          <p:cNvSpPr>
            <a:spLocks noGrp="1" noChangeArrowheads="1"/>
          </p:cNvSpPr>
          <p:nvPr>
            <p:ph type="body" idx="1"/>
          </p:nvPr>
        </p:nvSpPr>
        <p:spPr>
          <a:xfrm>
            <a:off x="304800" y="1143000"/>
            <a:ext cx="8458200" cy="5410200"/>
          </a:xfrm>
        </p:spPr>
        <p:txBody>
          <a:bodyPr/>
          <a:lstStyle/>
          <a:p>
            <a:pPr eaLnBrk="1" hangingPunct="1">
              <a:buFontTx/>
              <a:buNone/>
            </a:pPr>
            <a:r>
              <a:rPr lang="en-US"/>
              <a:t> </a:t>
            </a:r>
          </a:p>
        </p:txBody>
      </p:sp>
      <p:pic>
        <p:nvPicPr>
          <p:cNvPr id="70660" name="Picture 4" descr="buoyroll_fplane"/>
          <p:cNvPicPr>
            <a:picLocks noChangeAspect="1" noChangeArrowheads="1"/>
          </p:cNvPicPr>
          <p:nvPr/>
        </p:nvPicPr>
        <p:blipFill>
          <a:blip r:embed="rId3"/>
          <a:srcRect/>
          <a:stretch>
            <a:fillRect/>
          </a:stretch>
        </p:blipFill>
        <p:spPr bwMode="auto">
          <a:xfrm>
            <a:off x="1104900" y="1347788"/>
            <a:ext cx="6934200" cy="5510212"/>
          </a:xfrm>
          <a:prstGeom prst="rect">
            <a:avLst/>
          </a:prstGeom>
          <a:noFill/>
          <a:ln w="9525">
            <a:noFill/>
            <a:miter lim="800000"/>
            <a:headEnd/>
            <a:tailEnd/>
          </a:ln>
        </p:spPr>
      </p:pic>
      <p:sp>
        <p:nvSpPr>
          <p:cNvPr id="70661" name="Text Box 5"/>
          <p:cNvSpPr txBox="1">
            <a:spLocks noChangeArrowheads="1"/>
          </p:cNvSpPr>
          <p:nvPr/>
        </p:nvSpPr>
        <p:spPr bwMode="auto">
          <a:xfrm>
            <a:off x="7010400" y="5073650"/>
            <a:ext cx="304800" cy="641350"/>
          </a:xfrm>
          <a:prstGeom prst="rect">
            <a:avLst/>
          </a:prstGeom>
          <a:noFill/>
          <a:ln w="9525">
            <a:noFill/>
            <a:miter lim="800000"/>
            <a:headEnd/>
            <a:tailEnd/>
          </a:ln>
        </p:spPr>
        <p:txBody>
          <a:bodyPr>
            <a:prstTxWarp prst="textNoShape">
              <a:avLst/>
            </a:prstTxWarp>
            <a:spAutoFit/>
          </a:bodyPr>
          <a:lstStyle/>
          <a:p>
            <a:pPr>
              <a:spcBef>
                <a:spcPct val="50000"/>
              </a:spcBef>
            </a:pPr>
            <a:r>
              <a:rPr lang="en-US" sz="3600" b="1">
                <a:solidFill>
                  <a:srgbClr val="FF0000"/>
                </a:solidFill>
              </a:rPr>
              <a:t>W</a:t>
            </a:r>
          </a:p>
        </p:txBody>
      </p:sp>
      <p:sp>
        <p:nvSpPr>
          <p:cNvPr id="70662" name="Text Box 6"/>
          <p:cNvSpPr txBox="1">
            <a:spLocks noChangeArrowheads="1"/>
          </p:cNvSpPr>
          <p:nvPr/>
        </p:nvSpPr>
        <p:spPr bwMode="auto">
          <a:xfrm>
            <a:off x="4876800" y="5029200"/>
            <a:ext cx="304800" cy="641350"/>
          </a:xfrm>
          <a:prstGeom prst="rect">
            <a:avLst/>
          </a:prstGeom>
          <a:noFill/>
          <a:ln w="9525">
            <a:noFill/>
            <a:miter lim="800000"/>
            <a:headEnd/>
            <a:tailEnd/>
          </a:ln>
        </p:spPr>
        <p:txBody>
          <a:bodyPr>
            <a:prstTxWarp prst="textNoShape">
              <a:avLst/>
            </a:prstTxWarp>
            <a:spAutoFit/>
          </a:bodyPr>
          <a:lstStyle/>
          <a:p>
            <a:pPr>
              <a:spcBef>
                <a:spcPct val="50000"/>
              </a:spcBef>
            </a:pPr>
            <a:r>
              <a:rPr lang="en-US" sz="3600" b="1">
                <a:solidFill>
                  <a:srgbClr val="0000FF"/>
                </a:solidFill>
              </a:rPr>
              <a:t>C</a:t>
            </a:r>
          </a:p>
        </p:txBody>
      </p:sp>
      <p:sp>
        <p:nvSpPr>
          <p:cNvPr id="70663" name="Text Box 7"/>
          <p:cNvSpPr txBox="1">
            <a:spLocks noChangeArrowheads="1"/>
          </p:cNvSpPr>
          <p:nvPr/>
        </p:nvSpPr>
        <p:spPr bwMode="auto">
          <a:xfrm>
            <a:off x="6858000" y="2025650"/>
            <a:ext cx="304800" cy="641350"/>
          </a:xfrm>
          <a:prstGeom prst="rect">
            <a:avLst/>
          </a:prstGeom>
          <a:noFill/>
          <a:ln w="9525">
            <a:noFill/>
            <a:miter lim="800000"/>
            <a:headEnd/>
            <a:tailEnd/>
          </a:ln>
        </p:spPr>
        <p:txBody>
          <a:bodyPr>
            <a:prstTxWarp prst="textNoShape">
              <a:avLst/>
            </a:prstTxWarp>
            <a:spAutoFit/>
          </a:bodyPr>
          <a:lstStyle/>
          <a:p>
            <a:pPr>
              <a:spcBef>
                <a:spcPct val="50000"/>
              </a:spcBef>
            </a:pPr>
            <a:r>
              <a:rPr lang="en-US" sz="3600" b="1">
                <a:solidFill>
                  <a:srgbClr val="FF0000"/>
                </a:solidFill>
              </a:rPr>
              <a:t>W</a:t>
            </a:r>
          </a:p>
        </p:txBody>
      </p:sp>
      <p:sp>
        <p:nvSpPr>
          <p:cNvPr id="70664" name="Text Box 8"/>
          <p:cNvSpPr txBox="1">
            <a:spLocks noChangeArrowheads="1"/>
          </p:cNvSpPr>
          <p:nvPr/>
        </p:nvSpPr>
        <p:spPr bwMode="auto">
          <a:xfrm>
            <a:off x="5334000" y="2057400"/>
            <a:ext cx="304800" cy="641350"/>
          </a:xfrm>
          <a:prstGeom prst="rect">
            <a:avLst/>
          </a:prstGeom>
          <a:noFill/>
          <a:ln w="9525">
            <a:noFill/>
            <a:miter lim="800000"/>
            <a:headEnd/>
            <a:tailEnd/>
          </a:ln>
        </p:spPr>
        <p:txBody>
          <a:bodyPr>
            <a:prstTxWarp prst="textNoShape">
              <a:avLst/>
            </a:prstTxWarp>
            <a:spAutoFit/>
          </a:bodyPr>
          <a:lstStyle/>
          <a:p>
            <a:pPr>
              <a:spcBef>
                <a:spcPct val="50000"/>
              </a:spcBef>
            </a:pPr>
            <a:r>
              <a:rPr lang="en-US" sz="3600" b="1">
                <a:solidFill>
                  <a:srgbClr val="FF0000"/>
                </a:solidFill>
              </a:rPr>
              <a:t>W</a:t>
            </a:r>
          </a:p>
        </p:txBody>
      </p:sp>
      <p:sp>
        <p:nvSpPr>
          <p:cNvPr id="70665" name="Text Box 9"/>
          <p:cNvSpPr txBox="1">
            <a:spLocks noChangeArrowheads="1"/>
          </p:cNvSpPr>
          <p:nvPr/>
        </p:nvSpPr>
        <p:spPr bwMode="auto">
          <a:xfrm>
            <a:off x="1295400" y="5043488"/>
            <a:ext cx="304800" cy="519112"/>
          </a:xfrm>
          <a:prstGeom prst="rect">
            <a:avLst/>
          </a:prstGeom>
          <a:noFill/>
          <a:ln w="9525">
            <a:noFill/>
            <a:miter lim="800000"/>
            <a:headEnd/>
            <a:tailEnd/>
          </a:ln>
        </p:spPr>
        <p:txBody>
          <a:bodyPr>
            <a:prstTxWarp prst="textNoShape">
              <a:avLst/>
            </a:prstTxWarp>
            <a:spAutoFit/>
          </a:bodyPr>
          <a:lstStyle/>
          <a:p>
            <a:pPr>
              <a:spcBef>
                <a:spcPct val="50000"/>
              </a:spcBef>
            </a:pPr>
            <a:r>
              <a:rPr lang="en-US" sz="2800" b="1">
                <a:solidFill>
                  <a:srgbClr val="FF0000"/>
                </a:solidFill>
              </a:rPr>
              <a:t>W</a:t>
            </a:r>
          </a:p>
        </p:txBody>
      </p:sp>
      <p:sp>
        <p:nvSpPr>
          <p:cNvPr id="70666" name="AutoShape 10"/>
          <p:cNvSpPr>
            <a:spLocks noChangeArrowheads="1"/>
          </p:cNvSpPr>
          <p:nvPr/>
        </p:nvSpPr>
        <p:spPr bwMode="auto">
          <a:xfrm>
            <a:off x="1524000" y="5943600"/>
            <a:ext cx="1752600" cy="304800"/>
          </a:xfrm>
          <a:prstGeom prst="homePlate">
            <a:avLst>
              <a:gd name="adj" fmla="val 143750"/>
            </a:avLst>
          </a:prstGeom>
          <a:solidFill>
            <a:srgbClr val="00FF00"/>
          </a:solidFill>
          <a:ln w="9525">
            <a:solidFill>
              <a:schemeClr val="tx1"/>
            </a:solidFill>
            <a:miter lim="800000"/>
            <a:headEnd/>
            <a:tailEnd/>
          </a:ln>
        </p:spPr>
        <p:txBody>
          <a:bodyPr wrap="none" anchor="ctr">
            <a:prstTxWarp prst="textNoShape">
              <a:avLst/>
            </a:prstTxWarp>
          </a:bodyPr>
          <a:lstStyle/>
          <a:p>
            <a:pPr algn="ctr"/>
            <a:r>
              <a:rPr lang="en-US" sz="2000"/>
              <a:t>Rossby radius</a:t>
            </a:r>
          </a:p>
        </p:txBody>
      </p:sp>
      <p:sp>
        <p:nvSpPr>
          <p:cNvPr id="11" name="Oval 10"/>
          <p:cNvSpPr/>
          <p:nvPr/>
        </p:nvSpPr>
        <p:spPr>
          <a:xfrm>
            <a:off x="958428" y="1263914"/>
            <a:ext cx="2575774" cy="461442"/>
          </a:xfrm>
          <a:prstGeom prst="ellipse">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1104900" y="4169616"/>
            <a:ext cx="2575774" cy="461442"/>
          </a:xfrm>
          <a:prstGeom prst="ellipse">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98ADA-1F6C-28BE-86E1-508EA0F1EF32}"/>
              </a:ext>
            </a:extLst>
          </p:cNvPr>
          <p:cNvSpPr>
            <a:spLocks noGrp="1"/>
          </p:cNvSpPr>
          <p:nvPr>
            <p:ph type="title"/>
          </p:nvPr>
        </p:nvSpPr>
        <p:spPr/>
        <p:txBody>
          <a:bodyPr>
            <a:normAutofit fontScale="90000"/>
          </a:bodyPr>
          <a:lstStyle/>
          <a:p>
            <a:r>
              <a:rPr lang="en-US"/>
              <a:t>Simplest gravity wave case: </a:t>
            </a:r>
            <a:br>
              <a:rPr lang="en-US"/>
            </a:br>
            <a:r>
              <a:rPr lang="en-US"/>
              <a:t>Boussinesq equations in x-z plane</a:t>
            </a:r>
          </a:p>
        </p:txBody>
      </p:sp>
      <p:sp>
        <p:nvSpPr>
          <p:cNvPr id="3" name="Content Placeholder 2">
            <a:extLst>
              <a:ext uri="{FF2B5EF4-FFF2-40B4-BE49-F238E27FC236}">
                <a16:creationId xmlns:a16="http://schemas.microsoft.com/office/drawing/2014/main" id="{3503C8F9-2B52-1655-307C-8466371CD936}"/>
              </a:ext>
            </a:extLst>
          </p:cNvPr>
          <p:cNvSpPr>
            <a:spLocks noGrp="1"/>
          </p:cNvSpPr>
          <p:nvPr>
            <p:ph idx="1"/>
          </p:nvPr>
        </p:nvSpPr>
        <p:spPr/>
        <p:txBody>
          <a:bodyPr>
            <a:normAutofit fontScale="85000" lnSpcReduction="20000"/>
          </a:bodyPr>
          <a:lstStyle/>
          <a:p>
            <a:endParaRPr lang="en-US">
              <a:hlinkClick r:id="rId2"/>
            </a:endParaRPr>
          </a:p>
          <a:p>
            <a:r>
              <a:rPr lang="en-US"/>
              <a:t>No friction, no Coriolis</a:t>
            </a:r>
          </a:p>
          <a:p>
            <a:r>
              <a:rPr lang="en-US">
                <a:hlinkClick r:id="rId2"/>
              </a:rPr>
              <a:t>https://pog.mit.edu/src/810/igw_3.pdf</a:t>
            </a:r>
            <a:endParaRPr lang="en-US"/>
          </a:p>
          <a:p>
            <a:endParaRPr lang="en-US"/>
          </a:p>
          <a:p>
            <a:r>
              <a:rPr lang="en-US"/>
              <a:t>Assume wavelike solutions exp(i (kx+mz-</a:t>
            </a:r>
            <a:r>
              <a:rPr lang="en-US">
                <a:latin typeface="Symbol"/>
                <a:sym typeface="Wingdings"/>
              </a:rPr>
              <a:t> s</a:t>
            </a:r>
            <a:r>
              <a:rPr lang="en-US"/>
              <a:t>t))  </a:t>
            </a:r>
            <a:r>
              <a:rPr lang="en-US">
                <a:sym typeface="Wingdings"/>
              </a:rPr>
              <a:t> </a:t>
            </a:r>
            <a:r>
              <a:rPr lang="en-US">
                <a:latin typeface="Symbol"/>
                <a:sym typeface="Wingdings"/>
              </a:rPr>
              <a:t>s </a:t>
            </a:r>
            <a:r>
              <a:rPr lang="en-US" baseline="30000"/>
              <a:t>2</a:t>
            </a:r>
            <a:r>
              <a:rPr lang="en-US">
                <a:sym typeface="Wingdings"/>
              </a:rPr>
              <a:t> = N</a:t>
            </a:r>
            <a:r>
              <a:rPr lang="en-US" baseline="30000"/>
              <a:t>2 </a:t>
            </a:r>
            <a:r>
              <a:rPr lang="en-US">
                <a:sym typeface="Wingdings"/>
              </a:rPr>
              <a:t>k</a:t>
            </a:r>
            <a:r>
              <a:rPr lang="en-US" baseline="30000"/>
              <a:t>2 </a:t>
            </a:r>
            <a:r>
              <a:rPr lang="en-US">
                <a:sym typeface="Wingdings"/>
              </a:rPr>
              <a:t>(k</a:t>
            </a:r>
            <a:r>
              <a:rPr lang="en-US" baseline="30000"/>
              <a:t>2 </a:t>
            </a:r>
            <a:r>
              <a:rPr lang="en-US">
                <a:sym typeface="Wingdings"/>
              </a:rPr>
              <a:t>+ m</a:t>
            </a:r>
            <a:r>
              <a:rPr lang="en-US" baseline="30000"/>
              <a:t>2</a:t>
            </a:r>
            <a:r>
              <a:rPr lang="en-US">
                <a:sym typeface="Wingdings"/>
              </a:rPr>
              <a:t>)</a:t>
            </a:r>
            <a:r>
              <a:rPr lang="en-US" baseline="30000">
                <a:sym typeface="Wingdings"/>
              </a:rPr>
              <a:t>-</a:t>
            </a:r>
            <a:r>
              <a:rPr lang="en-US" baseline="30000"/>
              <a:t>2.       </a:t>
            </a:r>
            <a:r>
              <a:rPr lang="en-US" sz="4400">
                <a:solidFill>
                  <a:srgbClr val="FF0000"/>
                </a:solidFill>
                <a:latin typeface="Symbol"/>
                <a:sym typeface="Wingdings"/>
              </a:rPr>
              <a:t>s</a:t>
            </a:r>
            <a:r>
              <a:rPr lang="en-US" sz="4400">
                <a:solidFill>
                  <a:srgbClr val="FF0000"/>
                </a:solidFill>
              </a:rPr>
              <a:t> = N cos </a:t>
            </a:r>
            <a:r>
              <a:rPr lang="en-US" sz="4400">
                <a:solidFill>
                  <a:srgbClr val="FF0000"/>
                </a:solidFill>
                <a:latin typeface="Symbol"/>
                <a:sym typeface="Wingdings"/>
              </a:rPr>
              <a:t>q</a:t>
            </a:r>
            <a:endParaRPr lang="en-US" sz="4000">
              <a:solidFill>
                <a:srgbClr val="FF0000"/>
              </a:solidFill>
            </a:endParaRPr>
          </a:p>
          <a:p>
            <a:endParaRPr lang="en-US"/>
          </a:p>
          <a:p>
            <a:r>
              <a:rPr lang="en-US"/>
              <a:t>Parcels bob up and down at frequency N for vertical displacement (buoyancy restoring force)</a:t>
            </a:r>
          </a:p>
          <a:p>
            <a:r>
              <a:rPr lang="en-US"/>
              <a:t>Sloping motions bob up and down more slowly</a:t>
            </a:r>
          </a:p>
          <a:p>
            <a:r>
              <a:rPr lang="en-US"/>
              <a:t>Horizontal motions feel no restoring force from b</a:t>
            </a:r>
          </a:p>
        </p:txBody>
      </p:sp>
    </p:spTree>
    <p:extLst>
      <p:ext uri="{BB962C8B-B14F-4D97-AF65-F5344CB8AC3E}">
        <p14:creationId xmlns:p14="http://schemas.microsoft.com/office/powerpoint/2010/main" val="770702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16443" y="0"/>
            <a:ext cx="7327557" cy="6197600"/>
          </a:xfrm>
          <a:prstGeom prst="rect">
            <a:avLst/>
          </a:prstGeom>
        </p:spPr>
      </p:pic>
      <p:pic>
        <p:nvPicPr>
          <p:cNvPr id="5" name="Picture 4"/>
          <p:cNvPicPr>
            <a:picLocks noChangeAspect="1"/>
          </p:cNvPicPr>
          <p:nvPr/>
        </p:nvPicPr>
        <p:blipFill>
          <a:blip r:embed="rId3"/>
          <a:stretch>
            <a:fillRect/>
          </a:stretch>
        </p:blipFill>
        <p:spPr>
          <a:xfrm>
            <a:off x="0" y="355600"/>
            <a:ext cx="3263900" cy="1244600"/>
          </a:xfrm>
          <a:prstGeom prst="rect">
            <a:avLst/>
          </a:prstGeom>
        </p:spPr>
      </p:pic>
      <p:sp>
        <p:nvSpPr>
          <p:cNvPr id="6" name="TextBox 5"/>
          <p:cNvSpPr txBox="1"/>
          <p:nvPr/>
        </p:nvSpPr>
        <p:spPr>
          <a:xfrm>
            <a:off x="4405966" y="6197600"/>
            <a:ext cx="4393008" cy="369332"/>
          </a:xfrm>
          <a:prstGeom prst="rect">
            <a:avLst/>
          </a:prstGeom>
          <a:noFill/>
        </p:spPr>
        <p:txBody>
          <a:bodyPr wrap="square" rtlCol="0">
            <a:spAutoFit/>
          </a:bodyPr>
          <a:lstStyle/>
          <a:p>
            <a:r>
              <a:rPr lang="en-US">
                <a:solidFill>
                  <a:srgbClr val="008000"/>
                </a:solidFill>
              </a:rPr>
              <a:t>Note: momentum is being fluxed (u’w’ &lt;0)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Mountain waves</a:t>
            </a:r>
          </a:p>
        </p:txBody>
      </p:sp>
      <p:sp>
        <p:nvSpPr>
          <p:cNvPr id="3" name="Content Placeholder 2"/>
          <p:cNvSpPr>
            <a:spLocks noGrp="1"/>
          </p:cNvSpPr>
          <p:nvPr>
            <p:ph idx="1"/>
          </p:nvPr>
        </p:nvSpPr>
        <p:spPr/>
        <p:txBody>
          <a:bodyPr/>
          <a:lstStyle/>
          <a:p>
            <a:r>
              <a:rPr lang="en-US"/>
              <a:t>Wind over bumps is a source term. Excites horizontal wavenumber k @ frequency ck</a:t>
            </a:r>
          </a:p>
        </p:txBody>
      </p:sp>
      <p:pic>
        <p:nvPicPr>
          <p:cNvPr id="4" name="Picture 3"/>
          <p:cNvPicPr>
            <a:picLocks noChangeAspect="1"/>
          </p:cNvPicPr>
          <p:nvPr/>
        </p:nvPicPr>
        <p:blipFill>
          <a:blip r:embed="rId2"/>
          <a:stretch>
            <a:fillRect/>
          </a:stretch>
        </p:blipFill>
        <p:spPr>
          <a:xfrm>
            <a:off x="138749" y="2786062"/>
            <a:ext cx="8866501" cy="407193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 y="0"/>
            <a:ext cx="6336816" cy="3460290"/>
          </a:xfrm>
          <a:prstGeom prst="rect">
            <a:avLst/>
          </a:prstGeom>
        </p:spPr>
      </p:pic>
      <p:pic>
        <p:nvPicPr>
          <p:cNvPr id="8" name="Picture 7"/>
          <p:cNvPicPr>
            <a:picLocks noChangeAspect="1"/>
          </p:cNvPicPr>
          <p:nvPr/>
        </p:nvPicPr>
        <p:blipFill>
          <a:blip r:embed="rId3"/>
          <a:stretch>
            <a:fillRect/>
          </a:stretch>
        </p:blipFill>
        <p:spPr>
          <a:xfrm>
            <a:off x="4509000" y="2982349"/>
            <a:ext cx="3982125" cy="3875651"/>
          </a:xfrm>
          <a:prstGeom prst="rect">
            <a:avLst/>
          </a:prstGeom>
        </p:spPr>
      </p:pic>
      <p:pic>
        <p:nvPicPr>
          <p:cNvPr id="10" name="Picture 9"/>
          <p:cNvPicPr>
            <a:picLocks noChangeAspect="1"/>
          </p:cNvPicPr>
          <p:nvPr/>
        </p:nvPicPr>
        <p:blipFill>
          <a:blip r:embed="rId4"/>
          <a:stretch>
            <a:fillRect/>
          </a:stretch>
        </p:blipFill>
        <p:spPr>
          <a:xfrm>
            <a:off x="2071062" y="2982349"/>
            <a:ext cx="1917700" cy="1079500"/>
          </a:xfrm>
          <a:prstGeom prst="rect">
            <a:avLst/>
          </a:prstGeom>
        </p:spPr>
      </p:pic>
      <p:pic>
        <p:nvPicPr>
          <p:cNvPr id="11" name="Picture 10"/>
          <p:cNvPicPr>
            <a:picLocks noChangeAspect="1"/>
          </p:cNvPicPr>
          <p:nvPr/>
        </p:nvPicPr>
        <p:blipFill>
          <a:blip r:embed="rId5"/>
          <a:stretch>
            <a:fillRect/>
          </a:stretch>
        </p:blipFill>
        <p:spPr>
          <a:xfrm>
            <a:off x="2071062" y="4061849"/>
            <a:ext cx="1955800" cy="1079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97920" y="0"/>
            <a:ext cx="8803531" cy="6858000"/>
          </a:xfrm>
          <a:prstGeom prst="rect">
            <a:avLst/>
          </a:prstGeom>
        </p:spPr>
      </p:pic>
      <p:sp>
        <p:nvSpPr>
          <p:cNvPr id="5" name="Rectangle 4"/>
          <p:cNvSpPr/>
          <p:nvPr/>
        </p:nvSpPr>
        <p:spPr>
          <a:xfrm>
            <a:off x="7256637" y="5260932"/>
            <a:ext cx="1744814" cy="646331"/>
          </a:xfrm>
          <a:prstGeom prst="rect">
            <a:avLst/>
          </a:prstGeom>
        </p:spPr>
        <p:txBody>
          <a:bodyPr wrap="none">
            <a:spAutoFit/>
          </a:bodyPr>
          <a:lstStyle/>
          <a:p>
            <a:r>
              <a:rPr lang="en-US"/>
              <a:t>Courtesy: </a:t>
            </a:r>
          </a:p>
          <a:p>
            <a:r>
              <a:rPr lang="en-US"/>
              <a:t>Geraint Vaughan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94099"/>
          </a:xfrm>
        </p:spPr>
        <p:txBody>
          <a:bodyPr/>
          <a:lstStyle/>
          <a:p>
            <a:r>
              <a:rPr lang="en-US"/>
              <a:t>Inertio-gravity waves</a:t>
            </a:r>
          </a:p>
        </p:txBody>
      </p:sp>
      <p:sp>
        <p:nvSpPr>
          <p:cNvPr id="3" name="Content Placeholder 2"/>
          <p:cNvSpPr>
            <a:spLocks noGrp="1"/>
          </p:cNvSpPr>
          <p:nvPr>
            <p:ph idx="1"/>
          </p:nvPr>
        </p:nvSpPr>
        <p:spPr>
          <a:xfrm>
            <a:off x="457200" y="894100"/>
            <a:ext cx="8229600" cy="2941456"/>
          </a:xfrm>
        </p:spPr>
        <p:txBody>
          <a:bodyPr>
            <a:normAutofit fontScale="70000" lnSpcReduction="20000"/>
          </a:bodyPr>
          <a:lstStyle/>
          <a:p>
            <a:r>
              <a:rPr lang="en-GB"/>
              <a:t>These rather forbidding equations hide a pleasing elegance to the gravity-wave solutions which become more evident if x is taken to be the direction of propagation of the wave. Then ℓ=0 and V = -iUf/ω. V and U are in quadrature, causing the wind vector to rotate elliptically – clockwise for upward energy propagation and anticlockwise for downward. For oscillations near to the inertial frequency (which are common in the lower stratosphere) the ellipses are nearly circles, as shown in the example below measured by a VHF radar at Aberystwyth, Wales.</a:t>
            </a:r>
            <a:endParaRPr lang="en-US"/>
          </a:p>
          <a:p>
            <a:endParaRPr lang="en-US"/>
          </a:p>
        </p:txBody>
      </p:sp>
      <p:graphicFrame>
        <p:nvGraphicFramePr>
          <p:cNvPr id="30722" name="Object 2"/>
          <p:cNvGraphicFramePr>
            <a:graphicFrameLocks noChangeAspect="1"/>
          </p:cNvGraphicFramePr>
          <p:nvPr/>
        </p:nvGraphicFramePr>
        <p:xfrm>
          <a:off x="2835228" y="3528972"/>
          <a:ext cx="3358632" cy="3238323"/>
        </p:xfrm>
        <a:graphic>
          <a:graphicData uri="http://schemas.openxmlformats.org/presentationml/2006/ole">
            <mc:AlternateContent xmlns:mc="http://schemas.openxmlformats.org/markup-compatibility/2006">
              <mc:Choice xmlns:v="urn:schemas-microsoft-com:vml" Requires="v">
                <p:oleObj name="Document" r:id="rId2" imgW="4254500" imgH="4102100" progId="Word.Document.12">
                  <p:link updateAutomatic="1"/>
                </p:oleObj>
              </mc:Choice>
              <mc:Fallback>
                <p:oleObj name="Document" r:id="rId2" imgW="4254500" imgH="4102100" progId="Word.Document.12">
                  <p:link updateAutomatic="1"/>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5228" y="3528972"/>
                        <a:ext cx="3358632" cy="32383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Rectangle 4"/>
          <p:cNvSpPr/>
          <p:nvPr/>
        </p:nvSpPr>
        <p:spPr>
          <a:xfrm>
            <a:off x="6941986" y="5999535"/>
            <a:ext cx="1744814" cy="369332"/>
          </a:xfrm>
          <a:prstGeom prst="rect">
            <a:avLst/>
          </a:prstGeom>
        </p:spPr>
        <p:txBody>
          <a:bodyPr wrap="none">
            <a:spAutoFit/>
          </a:bodyPr>
          <a:lstStyle/>
          <a:p>
            <a:r>
              <a:rPr lang="en-US"/>
              <a:t>Geraint Vaughan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Blank Presentation">
  <a:themeElements>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fontScheme name="Blank Presentation">
      <a:majorFont>
        <a:latin typeface="Arial"/>
        <a:ea typeface="Osaka"/>
        <a:cs typeface="Osaka"/>
      </a:majorFont>
      <a:minorFont>
        <a:latin typeface="Arial"/>
        <a:ea typeface="Osaka"/>
        <a:cs typeface="Osak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a:ln>
              <a:noFill/>
            </a:ln>
            <a:solidFill>
              <a:schemeClr val="tx1"/>
            </a:solidFill>
            <a:effectLst/>
            <a:latin typeface="Arial" charset="0"/>
            <a:ea typeface="ヒラギノ角ゴ Pro W3" charset="-128"/>
            <a:cs typeface="ヒラギノ角ゴ Pro W3"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a:ln>
              <a:noFill/>
            </a:ln>
            <a:solidFill>
              <a:schemeClr val="tx1"/>
            </a:solidFill>
            <a:effectLst/>
            <a:latin typeface="Arial" charset="0"/>
            <a:ea typeface="ヒラギノ角ゴ Pro W3" charset="-128"/>
            <a:cs typeface="ヒラギノ角ゴ Pro W3"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Blank Presentation">
  <a:themeElements>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fontScheme name="Blank Presentation">
      <a:majorFont>
        <a:latin typeface="Arial"/>
        <a:ea typeface="Osaka"/>
        <a:cs typeface="Osaka"/>
      </a:majorFont>
      <a:minorFont>
        <a:latin typeface="Arial"/>
        <a:ea typeface="Osaka"/>
        <a:cs typeface="Osak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a:ln>
              <a:noFill/>
            </a:ln>
            <a:solidFill>
              <a:schemeClr val="tx1"/>
            </a:solidFill>
            <a:effectLst/>
            <a:latin typeface="Arial" charset="0"/>
            <a:ea typeface="ヒラギノ角ゴ Pro W3" charset="-128"/>
            <a:cs typeface="ヒラギノ角ゴ Pro W3"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a:ln>
              <a:noFill/>
            </a:ln>
            <a:solidFill>
              <a:schemeClr val="tx1"/>
            </a:solidFill>
            <a:effectLst/>
            <a:latin typeface="Arial" charset="0"/>
            <a:ea typeface="ヒラギノ角ゴ Pro W3" charset="-128"/>
            <a:cs typeface="ヒラギノ角ゴ Pro W3"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1693</TotalTime>
  <Words>1361</Words>
  <Application>Microsoft Macintosh PowerPoint</Application>
  <PresentationFormat>On-screen Show (4:3)</PresentationFormat>
  <Paragraphs>183</Paragraphs>
  <Slides>30</Slides>
  <Notes>9</Notes>
  <HiddenSlides>0</HiddenSlides>
  <MMClips>0</MMClips>
  <ScaleCrop>false</ScaleCrop>
  <HeadingPairs>
    <vt:vector size="10" baseType="variant">
      <vt:variant>
        <vt:lpstr>Fonts Used</vt:lpstr>
      </vt:variant>
      <vt:variant>
        <vt:i4>5</vt:i4>
      </vt:variant>
      <vt:variant>
        <vt:lpstr>Theme</vt:lpstr>
      </vt:variant>
      <vt:variant>
        <vt:i4>3</vt:i4>
      </vt:variant>
      <vt:variant>
        <vt:lpstr>Links</vt:lpstr>
      </vt:variant>
      <vt:variant>
        <vt:i4>2</vt:i4>
      </vt:variant>
      <vt:variant>
        <vt:lpstr>Embedded OLE Servers</vt:lpstr>
      </vt:variant>
      <vt:variant>
        <vt:i4>2</vt:i4>
      </vt:variant>
      <vt:variant>
        <vt:lpstr>Slide Titles</vt:lpstr>
      </vt:variant>
      <vt:variant>
        <vt:i4>30</vt:i4>
      </vt:variant>
    </vt:vector>
  </HeadingPairs>
  <TitlesOfParts>
    <vt:vector size="42" baseType="lpstr">
      <vt:lpstr>Arial</vt:lpstr>
      <vt:lpstr>Calibri</vt:lpstr>
      <vt:lpstr>Symbol</vt:lpstr>
      <vt:lpstr>Times</vt:lpstr>
      <vt:lpstr>Wingdings</vt:lpstr>
      <vt:lpstr>Office Theme</vt:lpstr>
      <vt:lpstr>Blank Presentation</vt:lpstr>
      <vt:lpstr>1_Blank Presentation</vt:lpstr>
      <vt:lpstr>Macintosh%20HD:Users:bem:MESOSCALE_MET_COURSE:gravity_waves2.doc!OLE_LINK5</vt:lpstr>
      <vt:lpstr>Macintosh%20HD:Users:bem:MESOSCALE_MET_COURSE:gravity_waves2.doc!OLE_LINK4</vt:lpstr>
      <vt:lpstr>Equation</vt:lpstr>
      <vt:lpstr>Document</vt:lpstr>
      <vt:lpstr>The Boussinesq equations  (compared to primitive and anelastic)</vt:lpstr>
      <vt:lpstr>This ppt a shorter version of </vt:lpstr>
      <vt:lpstr>Gravity waves as simplest solutions</vt:lpstr>
      <vt:lpstr>Simplest gravity wave case:  Boussinesq equations in x-z plane</vt:lpstr>
      <vt:lpstr>PowerPoint Presentation</vt:lpstr>
      <vt:lpstr>Mountain waves</vt:lpstr>
      <vt:lpstr>PowerPoint Presentation</vt:lpstr>
      <vt:lpstr>PowerPoint Presentation</vt:lpstr>
      <vt:lpstr>Inertio-gravity waves</vt:lpstr>
      <vt:lpstr>Taylor-Goldstein eq</vt:lpstr>
      <vt:lpstr>Taylor-Goldstein eq</vt:lpstr>
      <vt:lpstr>Critical level, where u = c or intrinsic frequency  0</vt:lpstr>
      <vt:lpstr>“overreflection”: ideal for wave trapping/ducting</vt:lpstr>
      <vt:lpstr>“Importance” of gravity waves</vt:lpstr>
      <vt:lpstr>“Importance” of gravity waves</vt:lpstr>
      <vt:lpstr>“Importance” of gravity waves 2.</vt:lpstr>
      <vt:lpstr>Internal waves in resting Boussinesq stratified fluid </vt:lpstr>
      <vt:lpstr>Low frequency (or hydrostatic) internal gravity waves: vertical modes view </vt:lpstr>
      <vt:lpstr>Example: response to deep convective heat sources</vt:lpstr>
      <vt:lpstr>Longer vertical wavelengths travel faster horizontally</vt:lpstr>
      <vt:lpstr>Glimpses of invisible env. flow</vt:lpstr>
      <vt:lpstr>Solution procedure</vt:lpstr>
      <vt:lpstr>Sketch of solution*</vt:lpstr>
      <vt:lpstr>Sketch of solution</vt:lpstr>
      <vt:lpstr>Sketch of solution</vt:lpstr>
      <vt:lpstr>Sketch of solution</vt:lpstr>
      <vt:lpstr>Sketch of solution</vt:lpstr>
      <vt:lpstr>Let’s just look at tropopase lid case</vt:lpstr>
      <vt:lpstr>What does f do? </vt:lpstr>
      <vt:lpstr>On an f plane, the heat is trapped,  waves can’t carry it beyond c/f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Brian Mapes</dc:creator>
  <cp:lastModifiedBy>Mapes, Brian Earle</cp:lastModifiedBy>
  <cp:revision>81</cp:revision>
  <dcterms:created xsi:type="dcterms:W3CDTF">2015-03-26T19:48:29Z</dcterms:created>
  <dcterms:modified xsi:type="dcterms:W3CDTF">2023-11-15T14:49:36Z</dcterms:modified>
</cp:coreProperties>
</file>