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9" r:id="rId5"/>
    <p:sldId id="258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741"/>
  </p:normalViewPr>
  <p:slideViewPr>
    <p:cSldViewPr snapToGrid="0">
      <p:cViewPr varScale="1">
        <p:scale>
          <a:sx n="107" d="100"/>
          <a:sy n="107" d="100"/>
        </p:scale>
        <p:origin x="200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BE5E4-9281-4ED5-A85A-2FC735999F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56B62-451E-7AE2-369C-50D6ECF0E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DE3FEF-297B-8048-8561-7C488F86F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42903-AB02-F662-AE1F-0906CB766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565B7-5051-D85D-2699-536EB5D98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111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5E9F1-D528-34F0-160A-F7C8ECC03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4C10C-1FD9-BD0E-F6DC-DAA772EEA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2AAB6-148D-17B8-206E-6877DF11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FF494-88B5-F6B0-907F-01ADAC20D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FED35-35D4-E35B-5E6E-1E2F2EC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3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F244BA-2098-6B68-74B4-2C768CB63D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7F27CD-4C31-A990-3B60-12AA8FFAE9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36916-8E99-2E6B-F0E0-0904293E9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4FC80-CE81-50F1-A449-F7E2139F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D327B-1785-C19E-1E44-05F029619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9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AA0C-E489-34AF-0D40-76CE92A2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37B3-EDF3-265E-FF09-F4F9A4C85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6E171-3166-D127-3F7F-DF2839820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EC37-D231-4BC7-69C3-AC7DC2337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06591B-9B69-EFE6-C069-CED88F4F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8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8564-AB09-A04D-6237-E271427B6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5DED4-0E19-FA1C-F2B5-9ED35BE6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A9D9-6DB0-2BCC-4C08-805E048AC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ECDF3-37EF-1A5B-9255-61751DD12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F7AE1B-58E5-4DFC-4A53-12BEF6863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33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A0CA0-6A27-0901-79D3-53A99AB82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56AF7-CEF6-6CA7-038B-96EEB1FDD1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E9EA76-8C3D-4E07-F0D1-C5C7C5B13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D6061-C40A-302D-4EFD-6329DC88C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15DDC-5213-770B-9DC4-F3C847653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EC975-EF54-F164-4D9D-CC576B496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32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AEB6-59C6-9C1E-57C0-E812368C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18896-9141-F5D3-21CD-EDE6F5FEC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EE3B4-7CB3-A661-5E2C-5D0DF9772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AB1A0-4D31-8534-865F-2F1C7E32C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999CA-5609-4635-29E8-45F3CFC7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8671E3-8B43-8D9D-834E-AB4703FD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893EA-49E0-24FE-98A0-E09741FD9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1049B4-6A54-813C-A813-00856B2D8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23D77-9134-D7EB-F073-4E4EC326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14F00-9B86-834F-08B7-7F2449CB5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167A3-9A1E-944F-683F-0224CE16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22F3D3-440E-5E13-6CAC-28CCC109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7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1A8842-473C-6B98-3BBB-7B09591D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57C87A-3A59-ADF6-D88E-B7699093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9DB98-E819-01F9-690B-0A53852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7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FBAFD-D61B-6ED9-4888-B48854E01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75F8D-1C3E-F06D-ADBF-7DE888CE7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FB50AA-F075-D40E-FEE7-3BC44F1D5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03BA3-AFF0-DC4B-7C2D-E8689AA1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B799A-B7D9-7D9A-7FCF-A8A440D7A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7A2D5-DC8C-610B-BFE3-61D110A9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2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64A8A-3B42-89C9-0DEA-53F9049F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0D6D48-CB8F-0C25-C9CC-7A1FD800CB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82DDC5-F8D0-F75C-6C81-1C1487C29A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D12492-C257-6445-03CB-3E251CD83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88A52-FD13-EDF1-5AA0-65C26F9F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20309-442A-2CBE-0C52-D6F6D6B9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84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F173A-F190-2D2C-4D09-66D2D279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C16A-B699-9EFE-1EA4-092687702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C8444-CCC9-85AF-6E8F-09FDA2F9A3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56E11-E7B0-6141-B517-F420FBAE7121}" type="datetimeFigureOut">
              <a:t>11/26/23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8B04-6B44-1FAB-C1A5-337A24D080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94F34-4461-DB55-59F4-742567CC2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E1E2E-8DFB-C346-970E-C045B6E9D7C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55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7F96-D563-4DC3-5244-3597BB7C6B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275" y="1122363"/>
            <a:ext cx="10379034" cy="2387600"/>
          </a:xfrm>
        </p:spPr>
        <p:txBody>
          <a:bodyPr>
            <a:normAutofit/>
          </a:bodyPr>
          <a:lstStyle/>
          <a:p>
            <a:r>
              <a:rPr lang="en-US"/>
              <a:t>Separating flow by scale: </a:t>
            </a:r>
            <a:br>
              <a:rPr lang="en-US"/>
            </a:br>
            <a:r>
              <a:rPr lang="en-US"/>
              <a:t>Eddy flux as a transport</a:t>
            </a:r>
            <a:br>
              <a:rPr lang="en-US"/>
            </a:br>
            <a:r>
              <a:rPr lang="en-US" sz="4000"/>
              <a:t>in addition to bulk flux / advective transport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4E46E-89AE-1802-CCA7-0F4D1EE1C6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  <a:p>
            <a:r>
              <a:rPr lang="en-US"/>
              <a:t>Brian Mapes </a:t>
            </a:r>
          </a:p>
          <a:p>
            <a:r>
              <a:rPr lang="en-US"/>
              <a:t>ATM651</a:t>
            </a:r>
          </a:p>
          <a:p>
            <a:r>
              <a:rPr lang="en-US"/>
              <a:t>from: Markowski and Richardson 2011 book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6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258BF-486B-17C6-5AAB-F539A8B8A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FD6F36-BF93-9573-9BBE-0413A052A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836" y="-7059"/>
            <a:ext cx="8810348" cy="686505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4B59236-EAF7-CC81-156C-9524045ECCE4}"/>
              </a:ext>
            </a:extLst>
          </p:cNvPr>
          <p:cNvSpPr txBox="1">
            <a:spLocks/>
          </p:cNvSpPr>
          <p:nvPr/>
        </p:nvSpPr>
        <p:spPr>
          <a:xfrm>
            <a:off x="222816" y="1690688"/>
            <a:ext cx="398104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by “small” scales</a:t>
            </a:r>
          </a:p>
          <a:p>
            <a:pPr lvl="1"/>
            <a:r>
              <a:rPr lang="en-US"/>
              <a:t>we don’t care to bookkeep all their details</a:t>
            </a:r>
          </a:p>
          <a:p>
            <a:pPr lvl="1"/>
            <a:r>
              <a:rPr lang="en-US"/>
              <a:t>but their </a:t>
            </a:r>
            <a:r>
              <a:rPr lang="en-US" i="1"/>
              <a:t>effect on larger scales </a:t>
            </a:r>
            <a:r>
              <a:rPr lang="en-US"/>
              <a:t>(which we care about) cannot be neglected</a:t>
            </a:r>
            <a:endParaRPr lang="en-US" i="1"/>
          </a:p>
          <a:p>
            <a:endParaRPr lang="en-US"/>
          </a:p>
          <a:p>
            <a:r>
              <a:rPr lang="en-US"/>
              <a:t>deviations from mean</a:t>
            </a:r>
          </a:p>
          <a:p>
            <a:r>
              <a:rPr lang="en-US"/>
              <a:t>“turbulence” 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6A749-B602-E890-9FA0-C11709D12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3206338" cy="2057441"/>
          </a:xfrm>
        </p:spPr>
        <p:txBody>
          <a:bodyPr>
            <a:normAutofit/>
          </a:bodyPr>
          <a:lstStyle/>
          <a:p>
            <a:r>
              <a:rPr lang="en-US"/>
              <a:t>FLUX FORM</a:t>
            </a:r>
            <a:br>
              <a:rPr lang="en-US"/>
            </a:br>
            <a:r>
              <a:rPr lang="en-US"/>
              <a:t>of transport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889E5-0DA5-767D-D48B-9EA83D2DC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014" y="2767385"/>
            <a:ext cx="2477816" cy="3409577"/>
          </a:xfrm>
        </p:spPr>
        <p:txBody>
          <a:bodyPr/>
          <a:lstStyle/>
          <a:p>
            <a:r>
              <a:rPr lang="en-US"/>
              <a:t>Maroki and Richardson 2011 </a:t>
            </a:r>
          </a:p>
          <a:p>
            <a:r>
              <a:rPr lang="en-US"/>
              <a:t>Ch 4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054A23-8E21-D996-B009-CE8FB42E3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29" y="20305"/>
            <a:ext cx="9239171" cy="683769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81AB2923-8B2F-5229-632C-DE441F163D73}"/>
              </a:ext>
            </a:extLst>
          </p:cNvPr>
          <p:cNvSpPr/>
          <p:nvPr/>
        </p:nvSpPr>
        <p:spPr>
          <a:xfrm>
            <a:off x="3455719" y="4702629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526903-29F0-9721-7E2A-E50F7CD309AD}"/>
              </a:ext>
            </a:extLst>
          </p:cNvPr>
          <p:cNvSpPr/>
          <p:nvPr/>
        </p:nvSpPr>
        <p:spPr>
          <a:xfrm>
            <a:off x="8295082" y="2278084"/>
            <a:ext cx="1977074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887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1BF0-F5D6-3920-11F2-DB047233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30315-4889-EC7A-0624-6518AB781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7455B1-A56A-4ED7-272A-172EC029B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146" y="-18266"/>
            <a:ext cx="7377707" cy="6894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07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90EB7-205E-1B0E-B952-967D2E894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AC57E-6290-E064-5796-B68FA7970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6BCA48-D01C-7CDA-B8E2-E6E8B01220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83" y="81294"/>
            <a:ext cx="8960684" cy="6594144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0A200E7D-0402-7F22-8A76-0CA797740ABD}"/>
              </a:ext>
            </a:extLst>
          </p:cNvPr>
          <p:cNvSpPr/>
          <p:nvPr/>
        </p:nvSpPr>
        <p:spPr>
          <a:xfrm>
            <a:off x="5462649" y="1219984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6A5582-7B8C-B4E7-5858-5983E65FD8CA}"/>
              </a:ext>
            </a:extLst>
          </p:cNvPr>
          <p:cNvSpPr/>
          <p:nvPr/>
        </p:nvSpPr>
        <p:spPr>
          <a:xfrm>
            <a:off x="5462649" y="2377663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8A4892-3941-55ED-F703-12D8B4A241DF}"/>
              </a:ext>
            </a:extLst>
          </p:cNvPr>
          <p:cNvSpPr/>
          <p:nvPr/>
        </p:nvSpPr>
        <p:spPr>
          <a:xfrm>
            <a:off x="5606650" y="3671672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A875EEA-708D-F435-F0D3-DE8214804BC9}"/>
              </a:ext>
            </a:extLst>
          </p:cNvPr>
          <p:cNvSpPr/>
          <p:nvPr/>
        </p:nvSpPr>
        <p:spPr>
          <a:xfrm>
            <a:off x="1434935" y="3878078"/>
            <a:ext cx="1888177" cy="6056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>
                <a:solidFill>
                  <a:srgbClr val="FF0000"/>
                </a:solidFill>
              </a:rPr>
              <a:t>ZERO</a:t>
            </a:r>
          </a:p>
        </p:txBody>
      </p:sp>
    </p:spTree>
    <p:extLst>
      <p:ext uri="{BB962C8B-B14F-4D97-AF65-F5344CB8AC3E}">
        <p14:creationId xmlns:p14="http://schemas.microsoft.com/office/powerpoint/2010/main" val="2055442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22F7F3-B4BB-436F-BF7E-52F26429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0"/>
            <a:ext cx="10905066" cy="441655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CD46CD-6C22-EE66-0019-86BCD54E1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734" y="4440301"/>
            <a:ext cx="5790998" cy="24414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41277A-7E7E-A70D-90FF-51BE53E3AC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464" y="4758267"/>
            <a:ext cx="5966065" cy="141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54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F22F7F3-B4BB-436F-BF7E-52F264292D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64412"/>
          <a:stretch/>
        </p:blipFill>
        <p:spPr>
          <a:xfrm>
            <a:off x="448734" y="1560059"/>
            <a:ext cx="10905066" cy="157175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EB4FED7-6D4D-0066-1C1F-FBB8183F0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77" y="4038940"/>
            <a:ext cx="11473846" cy="241096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0EF12EB-274A-26C6-A820-3BDE78444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10"/>
            <a:ext cx="10515600" cy="1325563"/>
          </a:xfrm>
        </p:spPr>
        <p:txBody>
          <a:bodyPr/>
          <a:lstStyle/>
          <a:p>
            <a:r>
              <a:rPr lang="en-US"/>
              <a:t>Covariances of velocity w/ stuff: </a:t>
            </a:r>
            <a:r>
              <a:rPr lang="en-US" b="1">
                <a:solidFill>
                  <a:srgbClr val="FF0000"/>
                </a:solidFill>
              </a:rPr>
              <a:t>eddy flux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0186C5-3002-DC4E-9397-E6E3F1CF9194}"/>
              </a:ext>
            </a:extLst>
          </p:cNvPr>
          <p:cNvSpPr txBox="1"/>
          <p:nvPr/>
        </p:nvSpPr>
        <p:spPr>
          <a:xfrm>
            <a:off x="1477748" y="3308384"/>
            <a:ext cx="9347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Momentum flux </a:t>
            </a:r>
            <a:r>
              <a:rPr lang="en-US" sz="3200"/>
              <a:t>is a bit abstract, so consider </a:t>
            </a:r>
            <a:r>
              <a:rPr lang="en-US" sz="3200">
                <a:solidFill>
                  <a:srgbClr val="FF0000"/>
                </a:solidFill>
              </a:rPr>
              <a:t>heat flux: </a:t>
            </a:r>
          </a:p>
        </p:txBody>
      </p:sp>
    </p:spTree>
    <p:extLst>
      <p:ext uri="{BB962C8B-B14F-4D97-AF65-F5344CB8AC3E}">
        <p14:creationId xmlns:p14="http://schemas.microsoft.com/office/powerpoint/2010/main" val="959875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153-B33C-C8D8-A1BA-3C011938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Treating eddy flux </a:t>
            </a:r>
            <a:r>
              <a:rPr lang="en-US" sz="4000">
                <a:solidFill>
                  <a:srgbClr val="7030A0"/>
                </a:solidFill>
              </a:rPr>
              <a:t>as a function of mean gradient</a:t>
            </a:r>
            <a:r>
              <a:rPr lang="en-US" sz="400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ED94-D5A8-855A-18E3-D49CE227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512965-7676-78AD-BFA4-DF0E4BD36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138" y="1317980"/>
            <a:ext cx="7377876" cy="25784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9406D-66D6-C025-B582-48A1AEC6A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139" y="3896472"/>
            <a:ext cx="7298704" cy="2846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165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7E153-B33C-C8D8-A1BA-3C011938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0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/>
              <a:t>Treating eddy flux </a:t>
            </a:r>
            <a:r>
              <a:rPr lang="en-US" sz="4000">
                <a:solidFill>
                  <a:srgbClr val="7030A0"/>
                </a:solidFill>
              </a:rPr>
              <a:t>as a function of mean gradient</a:t>
            </a:r>
            <a:r>
              <a:rPr lang="en-US" sz="400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1ED94-D5A8-855A-18E3-D49CE227B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597"/>
            <a:ext cx="10515600" cy="4736366"/>
          </a:xfrm>
        </p:spPr>
        <p:txBody>
          <a:bodyPr/>
          <a:lstStyle/>
          <a:p>
            <a:r>
              <a:rPr lang="en-US"/>
              <a:t>What determines K?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how strong is the small-scale w’? </a:t>
            </a:r>
          </a:p>
          <a:p>
            <a:pPr lvl="2"/>
            <a:r>
              <a:rPr lang="en-US"/>
              <a:t>RMS(w’) or stdev(w’) or TKE (turbulent kinetic energy)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How far do those small-scale drafts go, exchanging air properties?</a:t>
            </a:r>
          </a:p>
          <a:p>
            <a:pPr lvl="2"/>
            <a:r>
              <a:rPr lang="en-US"/>
              <a:t>a “mixing length” L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84B09-B145-8558-400B-DC012943B8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525"/>
          <a:stretch/>
        </p:blipFill>
        <p:spPr>
          <a:xfrm>
            <a:off x="2080408" y="3565273"/>
            <a:ext cx="7781800" cy="306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586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163</Words>
  <Application>Microsoft Macintosh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Separating flow by scale:  Eddy flux as a transport in addition to bulk flux / advective transport </vt:lpstr>
      <vt:lpstr>FLUX</vt:lpstr>
      <vt:lpstr>FLUX FORM of transport</vt:lpstr>
      <vt:lpstr>PowerPoint Presentation</vt:lpstr>
      <vt:lpstr>PowerPoint Presentation</vt:lpstr>
      <vt:lpstr>PowerPoint Presentation</vt:lpstr>
      <vt:lpstr>Covariances of velocity w/ stuff: eddy flux</vt:lpstr>
      <vt:lpstr>Treating eddy flux as a function of mean gradient:</vt:lpstr>
      <vt:lpstr>Treating eddy flux as a function of mean gradient: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Separating flow by scale:   Eddy flux </dc:title>
  <dc:creator>Mapes, Brian Earle</dc:creator>
  <cp:lastModifiedBy>Mapes, Brian Earle</cp:lastModifiedBy>
  <cp:revision>16</cp:revision>
  <dcterms:created xsi:type="dcterms:W3CDTF">2023-11-26T23:17:35Z</dcterms:created>
  <dcterms:modified xsi:type="dcterms:W3CDTF">2023-11-26T23:46:36Z</dcterms:modified>
</cp:coreProperties>
</file>