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59" r:id="rId6"/>
    <p:sldId id="266" r:id="rId7"/>
    <p:sldId id="270" r:id="rId8"/>
    <p:sldId id="257" r:id="rId9"/>
    <p:sldId id="267" r:id="rId10"/>
    <p:sldId id="268" r:id="rId11"/>
    <p:sldId id="269" r:id="rId12"/>
    <p:sldId id="258" r:id="rId13"/>
    <p:sldId id="264" r:id="rId14"/>
    <p:sldId id="273" r:id="rId15"/>
    <p:sldId id="271" r:id="rId16"/>
    <p:sldId id="272" r:id="rId17"/>
    <p:sldId id="274" r:id="rId18"/>
    <p:sldId id="281" r:id="rId19"/>
    <p:sldId id="275" r:id="rId20"/>
    <p:sldId id="282" r:id="rId21"/>
    <p:sldId id="283" r:id="rId22"/>
    <p:sldId id="284" r:id="rId23"/>
    <p:sldId id="285" r:id="rId24"/>
    <p:sldId id="286" r:id="rId25"/>
    <p:sldId id="289" r:id="rId26"/>
    <p:sldId id="290" r:id="rId27"/>
    <p:sldId id="288"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76"/>
    <p:restoredTop sz="95741"/>
  </p:normalViewPr>
  <p:slideViewPr>
    <p:cSldViewPr snapToGrid="0">
      <p:cViewPr varScale="1">
        <p:scale>
          <a:sx n="104" d="100"/>
          <a:sy n="104" d="100"/>
        </p:scale>
        <p:origin x="4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1056-7F25-6E0D-A049-86927D609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73393-4BA2-52EA-C218-5409D13F9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F3B13-DBAD-B8AF-1133-FC6ECB102E40}"/>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5" name="Footer Placeholder 4">
            <a:extLst>
              <a:ext uri="{FF2B5EF4-FFF2-40B4-BE49-F238E27FC236}">
                <a16:creationId xmlns:a16="http://schemas.microsoft.com/office/drawing/2014/main" id="{3A64EF52-348B-B0B2-0556-238B0282A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D923D-1FED-0B68-682E-43101EF78D2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6522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E249-FA11-3207-E1A0-4D1D89A85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352ED-C344-B730-E9AB-649DA4C5E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8F2FA-291E-7A68-75FA-8E3E18F3CABF}"/>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5" name="Footer Placeholder 4">
            <a:extLst>
              <a:ext uri="{FF2B5EF4-FFF2-40B4-BE49-F238E27FC236}">
                <a16:creationId xmlns:a16="http://schemas.microsoft.com/office/drawing/2014/main" id="{4033A85C-2F4F-07A0-02FC-B171C5623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7CEF9-5CC8-C361-5D51-5F6D4B4A5E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24628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DDB62-68DD-8C98-67F9-E7CC5279B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0EC8D-F8C3-B0B9-E456-849E504F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3A741-CD70-7B94-7A0C-6AAB4AEA6795}"/>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5" name="Footer Placeholder 4">
            <a:extLst>
              <a:ext uri="{FF2B5EF4-FFF2-40B4-BE49-F238E27FC236}">
                <a16:creationId xmlns:a16="http://schemas.microsoft.com/office/drawing/2014/main" id="{78329B10-9555-5B85-559C-DD2A7D808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C789-39CC-7DC2-3646-3B4FDBFFFAE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43379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C66D-612C-CC3D-D819-119CB320D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E131D-539C-234C-0221-6C7CDDB8F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38FC-FC02-5030-E122-6E705028F945}"/>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5" name="Footer Placeholder 4">
            <a:extLst>
              <a:ext uri="{FF2B5EF4-FFF2-40B4-BE49-F238E27FC236}">
                <a16:creationId xmlns:a16="http://schemas.microsoft.com/office/drawing/2014/main" id="{E5DFC54E-DD26-0BC7-B401-22DA1796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356AB-4699-1F1C-7D38-FB7DF0820D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079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752-FD74-9AAA-A10C-AF5F27A2F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EE88D-5AC2-04C9-C9A0-F73E3AD75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7120B-5CFF-84C6-0065-ABFE6021B04F}"/>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5" name="Footer Placeholder 4">
            <a:extLst>
              <a:ext uri="{FF2B5EF4-FFF2-40B4-BE49-F238E27FC236}">
                <a16:creationId xmlns:a16="http://schemas.microsoft.com/office/drawing/2014/main" id="{46A36E8E-9BEF-AFFB-0EBA-D2F2D1D31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FB99F-F9D0-531F-0C8A-D05AAA2A9496}"/>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66937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B8B-99A0-8D95-26EB-5C85C1351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A48AD-BC87-11A1-0C3A-7B7BFCB4A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92ED4-22B1-096F-A858-9E0103B10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BDA73-0BBC-0DF3-161A-72915AFACB32}"/>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6" name="Footer Placeholder 5">
            <a:extLst>
              <a:ext uri="{FF2B5EF4-FFF2-40B4-BE49-F238E27FC236}">
                <a16:creationId xmlns:a16="http://schemas.microsoft.com/office/drawing/2014/main" id="{C0A58C55-0DFC-0E76-7823-C375D5BBB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F8A67-2573-F92D-7045-D5B1845E879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785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447F-09FE-02D4-31A4-8ED3CE3F96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1F640-F8F0-10AD-C3C7-E61B9D228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FEAFD-CEEB-19EE-0034-2582B2FE6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E448B-15B5-9674-1BA3-991CB84B1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26D23-CFE7-F5C8-0977-8A9230F38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7FB87-7288-81F2-42AA-E378FCDE79B6}"/>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8" name="Footer Placeholder 7">
            <a:extLst>
              <a:ext uri="{FF2B5EF4-FFF2-40B4-BE49-F238E27FC236}">
                <a16:creationId xmlns:a16="http://schemas.microsoft.com/office/drawing/2014/main" id="{3C387CAC-E48F-54FE-4D56-A2BFC9495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C4D0D-CEF5-F7D3-9C6C-CB0D91E47778}"/>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41215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78B7-681B-139E-5E69-B75D7BC8D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D56B8-058F-A8C0-F0E7-B74C4316BF08}"/>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4" name="Footer Placeholder 3">
            <a:extLst>
              <a:ext uri="{FF2B5EF4-FFF2-40B4-BE49-F238E27FC236}">
                <a16:creationId xmlns:a16="http://schemas.microsoft.com/office/drawing/2014/main" id="{5EDFF254-CC9F-316E-D841-42679AFDB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5DF19-3FF0-3DE4-5240-39283CA68C4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932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9D39E-F8F1-8AC0-0BAA-563D3A19F0FB}"/>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3" name="Footer Placeholder 2">
            <a:extLst>
              <a:ext uri="{FF2B5EF4-FFF2-40B4-BE49-F238E27FC236}">
                <a16:creationId xmlns:a16="http://schemas.microsoft.com/office/drawing/2014/main" id="{04B72C2D-9D92-4D11-929F-C339F6197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C5114-6C3C-5CB5-93E3-B37C8ACBE19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9153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A4D-DCD0-8B58-FC22-4F87C8760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0340E-7165-8676-7C32-6EE347186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C24E7-1696-7AF3-8561-413C3B35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E7D40-D011-463E-D3A2-D9591BED9275}"/>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6" name="Footer Placeholder 5">
            <a:extLst>
              <a:ext uri="{FF2B5EF4-FFF2-40B4-BE49-F238E27FC236}">
                <a16:creationId xmlns:a16="http://schemas.microsoft.com/office/drawing/2014/main" id="{6F4AF4D0-2FA3-4D14-1CE8-B9BD80A2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66527-E163-D454-2CAD-676300EB8D91}"/>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1609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08FF-BAEE-31DB-B69B-0410A99C3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6D5BF-4A33-42AB-14A0-27FEC8172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1C228-7B73-81B7-A8F7-165A3EE43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5B93F-5A80-08CE-021E-1BFA2FCE8354}"/>
              </a:ext>
            </a:extLst>
          </p:cNvPr>
          <p:cNvSpPr>
            <a:spLocks noGrp="1"/>
          </p:cNvSpPr>
          <p:nvPr>
            <p:ph type="dt" sz="half" idx="10"/>
          </p:nvPr>
        </p:nvSpPr>
        <p:spPr/>
        <p:txBody>
          <a:bodyPr/>
          <a:lstStyle/>
          <a:p>
            <a:fld id="{747FAD15-5AE3-A748-894C-ED788A335EC4}" type="datetimeFigureOut">
              <a:rPr lang="en-US" smtClean="0"/>
              <a:t>10/18/23</a:t>
            </a:fld>
            <a:endParaRPr lang="en-US"/>
          </a:p>
        </p:txBody>
      </p:sp>
      <p:sp>
        <p:nvSpPr>
          <p:cNvPr id="6" name="Footer Placeholder 5">
            <a:extLst>
              <a:ext uri="{FF2B5EF4-FFF2-40B4-BE49-F238E27FC236}">
                <a16:creationId xmlns:a16="http://schemas.microsoft.com/office/drawing/2014/main" id="{B5CC19AE-5070-A368-2E80-C2953B72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D8E41-D538-4124-A452-4D93829DA28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2203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6EE9E-18E1-F68E-B46D-88D79BFC9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B142-80A4-4EAF-9A20-3207DA3D2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B115-178F-EC68-A536-6B5AA26CF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FAD15-5AE3-A748-894C-ED788A335EC4}" type="datetimeFigureOut">
              <a:rPr lang="en-US" smtClean="0"/>
              <a:t>10/18/23</a:t>
            </a:fld>
            <a:endParaRPr lang="en-US"/>
          </a:p>
        </p:txBody>
      </p:sp>
      <p:sp>
        <p:nvSpPr>
          <p:cNvPr id="5" name="Footer Placeholder 4">
            <a:extLst>
              <a:ext uri="{FF2B5EF4-FFF2-40B4-BE49-F238E27FC236}">
                <a16:creationId xmlns:a16="http://schemas.microsoft.com/office/drawing/2014/main" id="{9315C4C5-2E92-D43D-A007-9F2C10F1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AAA44-570D-B673-B807-EB04F9271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44F85-8A1B-104A-8167-25C37A2BBF66}" type="slidenum">
              <a:rPr lang="en-US" smtClean="0"/>
              <a:t>‹#›</a:t>
            </a:fld>
            <a:endParaRPr lang="en-US"/>
          </a:p>
        </p:txBody>
      </p:sp>
    </p:spTree>
    <p:extLst>
      <p:ext uri="{BB962C8B-B14F-4D97-AF65-F5344CB8AC3E}">
        <p14:creationId xmlns:p14="http://schemas.microsoft.com/office/powerpoint/2010/main" val="106753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C4F9-C3BC-A65D-D304-3EE1B6F668D0}"/>
              </a:ext>
            </a:extLst>
          </p:cNvPr>
          <p:cNvSpPr>
            <a:spLocks noGrp="1"/>
          </p:cNvSpPr>
          <p:nvPr>
            <p:ph type="ctrTitle"/>
          </p:nvPr>
        </p:nvSpPr>
        <p:spPr/>
        <p:txBody>
          <a:bodyPr/>
          <a:lstStyle/>
          <a:p>
            <a:r>
              <a:rPr lang="en-US" dirty="0"/>
              <a:t>Wallace-Hobbs section 7.2</a:t>
            </a:r>
            <a:br>
              <a:rPr lang="en-US" dirty="0"/>
            </a:br>
            <a:r>
              <a:rPr lang="en-US" dirty="0"/>
              <a:t>Forces</a:t>
            </a:r>
          </a:p>
        </p:txBody>
      </p:sp>
      <p:sp>
        <p:nvSpPr>
          <p:cNvPr id="3" name="Subtitle 2">
            <a:extLst>
              <a:ext uri="{FF2B5EF4-FFF2-40B4-BE49-F238E27FC236}">
                <a16:creationId xmlns:a16="http://schemas.microsoft.com/office/drawing/2014/main" id="{BF0F4B31-4E1E-04EE-38A3-8D53CC564668}"/>
              </a:ext>
            </a:extLst>
          </p:cNvPr>
          <p:cNvSpPr>
            <a:spLocks noGrp="1"/>
          </p:cNvSpPr>
          <p:nvPr>
            <p:ph type="subTitle" idx="1"/>
          </p:nvPr>
        </p:nvSpPr>
        <p:spPr/>
        <p:txBody>
          <a:bodyPr/>
          <a:lstStyle/>
          <a:p>
            <a:r>
              <a:rPr lang="en-US" dirty="0"/>
              <a:t>ATM 651</a:t>
            </a:r>
          </a:p>
          <a:p>
            <a:r>
              <a:rPr lang="en-US" dirty="0"/>
              <a:t>fall 2023</a:t>
            </a:r>
          </a:p>
          <a:p>
            <a:endParaRPr lang="en-US" dirty="0"/>
          </a:p>
        </p:txBody>
      </p:sp>
    </p:spTree>
    <p:extLst>
      <p:ext uri="{BB962C8B-B14F-4D97-AF65-F5344CB8AC3E}">
        <p14:creationId xmlns:p14="http://schemas.microsoft.com/office/powerpoint/2010/main" val="29020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A4CD-66A4-6DBE-B446-04BE04D06755}"/>
              </a:ext>
            </a:extLst>
          </p:cNvPr>
          <p:cNvSpPr>
            <a:spLocks noGrp="1"/>
          </p:cNvSpPr>
          <p:nvPr>
            <p:ph type="title"/>
          </p:nvPr>
        </p:nvSpPr>
        <p:spPr/>
        <p:txBody>
          <a:bodyPr/>
          <a:lstStyle/>
          <a:p>
            <a:pPr algn="ctr"/>
            <a:r>
              <a:rPr lang="en-US"/>
              <a:t>A viscerally clear “budget”</a:t>
            </a:r>
          </a:p>
        </p:txBody>
      </p:sp>
      <p:sp>
        <p:nvSpPr>
          <p:cNvPr id="3" name="Content Placeholder 2">
            <a:extLst>
              <a:ext uri="{FF2B5EF4-FFF2-40B4-BE49-F238E27FC236}">
                <a16:creationId xmlns:a16="http://schemas.microsoft.com/office/drawing/2014/main" id="{DA5619D5-ECDB-ADB7-FBB8-ED34691A9A83}"/>
              </a:ext>
            </a:extLst>
          </p:cNvPr>
          <p:cNvSpPr>
            <a:spLocks noGrp="1"/>
          </p:cNvSpPr>
          <p:nvPr>
            <p:ph idx="1"/>
          </p:nvPr>
        </p:nvSpPr>
        <p:spPr/>
        <p:txBody>
          <a:bodyPr/>
          <a:lstStyle/>
          <a:p>
            <a:r>
              <a:rPr lang="en-US"/>
              <a:t>Bank balance B, income I, spending S</a:t>
            </a:r>
          </a:p>
          <a:p>
            <a:r>
              <a:rPr lang="en-US"/>
              <a:t>dB/dt = I – S</a:t>
            </a:r>
          </a:p>
          <a:p>
            <a:endParaRPr lang="en-US"/>
          </a:p>
          <a:p>
            <a:r>
              <a:rPr lang="en-US"/>
              <a:t>Case 1: salaried professional</a:t>
            </a:r>
          </a:p>
          <a:p>
            <a:r>
              <a:rPr lang="en-US"/>
              <a:t>Case 2: rideshare driver </a:t>
            </a:r>
          </a:p>
          <a:p>
            <a:r>
              <a:rPr lang="en-US"/>
              <a:t>Case 3: lucky tech entrepreneur</a:t>
            </a:r>
          </a:p>
          <a:p>
            <a:r>
              <a:rPr lang="en-US"/>
              <a:t>Case 4: retiree</a:t>
            </a:r>
          </a:p>
        </p:txBody>
      </p:sp>
    </p:spTree>
    <p:extLst>
      <p:ext uri="{BB962C8B-B14F-4D97-AF65-F5344CB8AC3E}">
        <p14:creationId xmlns:p14="http://schemas.microsoft.com/office/powerpoint/2010/main" val="310848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372-A867-0D7F-DCAB-EE567BD5FBA9}"/>
              </a:ext>
            </a:extLst>
          </p:cNvPr>
          <p:cNvSpPr>
            <a:spLocks noGrp="1"/>
          </p:cNvSpPr>
          <p:nvPr>
            <p:ph type="title"/>
          </p:nvPr>
        </p:nvSpPr>
        <p:spPr/>
        <p:txBody>
          <a:bodyPr/>
          <a:lstStyle/>
          <a:p>
            <a:pPr algn="ctr"/>
            <a:r>
              <a:rPr lang="en-US"/>
              <a:t>Ready to look at momentum equation for air</a:t>
            </a:r>
            <a:br>
              <a:rPr lang="en-US"/>
            </a:br>
            <a:r>
              <a:rPr lang="en-US"/>
              <a:t>(pressure coordinate in vertical)</a:t>
            </a:r>
          </a:p>
        </p:txBody>
      </p:sp>
      <p:sp>
        <p:nvSpPr>
          <p:cNvPr id="3" name="Content Placeholder 2">
            <a:extLst>
              <a:ext uri="{FF2B5EF4-FFF2-40B4-BE49-F238E27FC236}">
                <a16:creationId xmlns:a16="http://schemas.microsoft.com/office/drawing/2014/main" id="{BE6A0A38-28AF-1185-76D0-19B74EEEA3FA}"/>
              </a:ext>
            </a:extLst>
          </p:cNvPr>
          <p:cNvSpPr>
            <a:spLocks noGrp="1"/>
          </p:cNvSpPr>
          <p:nvPr>
            <p:ph idx="1"/>
          </p:nvPr>
        </p:nvSpPr>
        <p:spPr>
          <a:xfrm>
            <a:off x="838200" y="2458191"/>
            <a:ext cx="10515600" cy="4286994"/>
          </a:xfrm>
        </p:spPr>
        <p:txBody>
          <a:bodyPr>
            <a:normAutofit fontScale="92500" lnSpcReduction="10000"/>
          </a:bodyPr>
          <a:lstStyle/>
          <a:p>
            <a:r>
              <a:rPr lang="en-US" sz="2000"/>
              <a:t>$\partial_t (\vec V) = - \vec V \cdot \nabla_p \vec V +f \vec V \times \hat k - \nabla_p \Phi$</a:t>
            </a:r>
          </a:p>
          <a:p>
            <a:pPr marL="0" indent="0" algn="ctr">
              <a:buNone/>
            </a:pPr>
            <a:endParaRPr lang="en-US"/>
          </a:p>
          <a:p>
            <a:pPr marL="0" indent="0" algn="ctr">
              <a:buNone/>
            </a:pPr>
            <a:r>
              <a:rPr lang="en-US"/>
              <a:t>tderiV = HADV + COR + PGF + F</a:t>
            </a:r>
          </a:p>
          <a:p>
            <a:endParaRPr lang="en-US"/>
          </a:p>
          <a:p>
            <a:r>
              <a:rPr lang="en-US" sz="3600"/>
              <a:t>Start killing terms, making subsets we can grok </a:t>
            </a:r>
          </a:p>
          <a:p>
            <a:pPr lvl="1"/>
            <a:r>
              <a:rPr lang="en-US" sz="2800"/>
              <a:t>Ultimate goal: driving? transmission? brakes?</a:t>
            </a:r>
          </a:p>
          <a:p>
            <a:pPr lvl="1"/>
            <a:r>
              <a:rPr lang="en-US" sz="2800"/>
              <a:t>Meantime, illuminating special cases: </a:t>
            </a:r>
          </a:p>
          <a:p>
            <a:pPr lvl="2"/>
            <a:r>
              <a:rPr lang="en-US"/>
              <a:t>“balances” (geostrophic and gradient) </a:t>
            </a:r>
          </a:p>
          <a:p>
            <a:pPr lvl="2"/>
            <a:r>
              <a:rPr lang="en-US"/>
              <a:t>“inertia circles”</a:t>
            </a:r>
          </a:p>
          <a:p>
            <a:pPr lvl="2"/>
            <a:r>
              <a:rPr lang="en-US"/>
              <a:t>“ooze”</a:t>
            </a:r>
          </a:p>
          <a:p>
            <a:pPr lvl="2"/>
            <a:r>
              <a:rPr lang="en-US"/>
              <a:t>…</a:t>
            </a:r>
          </a:p>
          <a:p>
            <a:endParaRPr lang="en-US"/>
          </a:p>
          <a:p>
            <a:endParaRPr lang="en-US" sz="2000"/>
          </a:p>
        </p:txBody>
      </p:sp>
      <p:pic>
        <p:nvPicPr>
          <p:cNvPr id="4" name="Picture 3">
            <a:extLst>
              <a:ext uri="{FF2B5EF4-FFF2-40B4-BE49-F238E27FC236}">
                <a16:creationId xmlns:a16="http://schemas.microsoft.com/office/drawing/2014/main" id="{FD50A2D6-A055-6D9A-113E-360ECB42AC77}"/>
              </a:ext>
            </a:extLst>
          </p:cNvPr>
          <p:cNvPicPr>
            <a:picLocks noChangeAspect="1"/>
          </p:cNvPicPr>
          <p:nvPr/>
        </p:nvPicPr>
        <p:blipFill>
          <a:blip/>
          <a:stretch>
            <a:fillRect/>
          </a:stretch>
        </p:blipFill>
        <p:spPr>
          <a:xfrm>
            <a:off x="226942" y="1647617"/>
            <a:ext cx="11779528" cy="850069"/>
          </a:xfrm>
          <a:prstGeom prst="rect">
            <a:avLst/>
          </a:prstGeom>
        </p:spPr>
      </p:pic>
    </p:spTree>
    <p:extLst>
      <p:ext uri="{BB962C8B-B14F-4D97-AF65-F5344CB8AC3E}">
        <p14:creationId xmlns:p14="http://schemas.microsoft.com/office/powerpoint/2010/main" val="1106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pic>
        <p:nvPicPr>
          <p:cNvPr id="4" name="Picture 3">
            <a:extLst>
              <a:ext uri="{FF2B5EF4-FFF2-40B4-BE49-F238E27FC236}">
                <a16:creationId xmlns:a16="http://schemas.microsoft.com/office/drawing/2014/main" id="{0B24FC81-435B-9E2E-CFFD-1B95367DC3B9}"/>
              </a:ext>
            </a:extLst>
          </p:cNvPr>
          <p:cNvPicPr>
            <a:picLocks noChangeAspect="1"/>
          </p:cNvPicPr>
          <p:nvPr/>
        </p:nvPicPr>
        <p:blipFill>
          <a:blip/>
          <a:stretch>
            <a:fillRect/>
          </a:stretch>
        </p:blipFill>
        <p:spPr>
          <a:xfrm>
            <a:off x="260101" y="2174414"/>
            <a:ext cx="6347105" cy="3102635"/>
          </a:xfrm>
          <a:prstGeom prst="rect">
            <a:avLst/>
          </a:prstGeom>
        </p:spPr>
      </p:pic>
      <p:pic>
        <p:nvPicPr>
          <p:cNvPr id="6" name="Picture 5">
            <a:extLst>
              <a:ext uri="{FF2B5EF4-FFF2-40B4-BE49-F238E27FC236}">
                <a16:creationId xmlns:a16="http://schemas.microsoft.com/office/drawing/2014/main" id="{8C55E0E0-3582-818D-C4A4-3AF2EC3EC488}"/>
              </a:ext>
            </a:extLst>
          </p:cNvPr>
          <p:cNvPicPr>
            <a:picLocks noChangeAspect="1"/>
          </p:cNvPicPr>
          <p:nvPr/>
        </p:nvPicPr>
        <p:blipFill>
          <a:blip/>
          <a:stretch>
            <a:fillRect/>
          </a:stretch>
        </p:blipFill>
        <p:spPr>
          <a:xfrm>
            <a:off x="6868791" y="2174414"/>
            <a:ext cx="5035055" cy="3932391"/>
          </a:xfrm>
          <a:prstGeom prst="rect">
            <a:avLst/>
          </a:prstGeom>
        </p:spPr>
      </p:pic>
      <p:pic>
        <p:nvPicPr>
          <p:cNvPr id="7" name="Picture 6">
            <a:extLst>
              <a:ext uri="{FF2B5EF4-FFF2-40B4-BE49-F238E27FC236}">
                <a16:creationId xmlns:a16="http://schemas.microsoft.com/office/drawing/2014/main" id="{5913BAED-662F-BF34-901D-DD61C3661112}"/>
              </a:ext>
            </a:extLst>
          </p:cNvPr>
          <p:cNvPicPr>
            <a:picLocks noChangeAspect="1"/>
          </p:cNvPicPr>
          <p:nvPr/>
        </p:nvPicPr>
        <p:blipFill>
          <a:blip/>
          <a:stretch>
            <a:fillRect/>
          </a:stretch>
        </p:blipFill>
        <p:spPr>
          <a:xfrm>
            <a:off x="143924" y="5997900"/>
            <a:ext cx="11904152" cy="738119"/>
          </a:xfrm>
          <a:prstGeom prst="rect">
            <a:avLst/>
          </a:prstGeom>
        </p:spPr>
      </p:pic>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954107"/>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p:txBody>
      </p:sp>
    </p:spTree>
    <p:extLst>
      <p:ext uri="{BB962C8B-B14F-4D97-AF65-F5344CB8AC3E}">
        <p14:creationId xmlns:p14="http://schemas.microsoft.com/office/powerpoint/2010/main" val="28402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1384995"/>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a:p>
            <a:pPr algn="ctr"/>
            <a:r>
              <a:rPr lang="en-US" sz="2800" i="1" dirty="0">
                <a:solidFill>
                  <a:srgbClr val="FF0000"/>
                </a:solidFill>
              </a:rPr>
              <a:t>(which term?)</a:t>
            </a:r>
          </a:p>
        </p:txBody>
      </p:sp>
      <p:pic>
        <p:nvPicPr>
          <p:cNvPr id="9" name="Picture 8">
            <a:extLst>
              <a:ext uri="{FF2B5EF4-FFF2-40B4-BE49-F238E27FC236}">
                <a16:creationId xmlns:a16="http://schemas.microsoft.com/office/drawing/2014/main" id="{81117533-25CB-6432-B924-BBFDD14EA693}"/>
              </a:ext>
            </a:extLst>
          </p:cNvPr>
          <p:cNvPicPr>
            <a:picLocks noChangeAspect="1"/>
          </p:cNvPicPr>
          <p:nvPr/>
        </p:nvPicPr>
        <p:blipFill>
          <a:blip/>
          <a:stretch>
            <a:fillRect/>
          </a:stretch>
        </p:blipFill>
        <p:spPr>
          <a:xfrm>
            <a:off x="293341" y="2726191"/>
            <a:ext cx="5568539" cy="3774462"/>
          </a:xfrm>
          <a:prstGeom prst="rect">
            <a:avLst/>
          </a:prstGeom>
        </p:spPr>
      </p:pic>
      <p:pic>
        <p:nvPicPr>
          <p:cNvPr id="5" name="Picture 4">
            <a:extLst>
              <a:ext uri="{FF2B5EF4-FFF2-40B4-BE49-F238E27FC236}">
                <a16:creationId xmlns:a16="http://schemas.microsoft.com/office/drawing/2014/main" id="{493AAAD6-122F-9173-D2EB-197313A70444}"/>
              </a:ext>
            </a:extLst>
          </p:cNvPr>
          <p:cNvPicPr>
            <a:picLocks noChangeAspect="1"/>
          </p:cNvPicPr>
          <p:nvPr/>
        </p:nvPicPr>
        <p:blipFill>
          <a:blip/>
          <a:stretch>
            <a:fillRect/>
          </a:stretch>
        </p:blipFill>
        <p:spPr>
          <a:xfrm>
            <a:off x="5861880" y="2726191"/>
            <a:ext cx="6330120" cy="3766683"/>
          </a:xfrm>
          <a:prstGeom prst="rect">
            <a:avLst/>
          </a:prstGeom>
        </p:spPr>
      </p:pic>
      <p:pic>
        <p:nvPicPr>
          <p:cNvPr id="10" name="Picture 9">
            <a:extLst>
              <a:ext uri="{FF2B5EF4-FFF2-40B4-BE49-F238E27FC236}">
                <a16:creationId xmlns:a16="http://schemas.microsoft.com/office/drawing/2014/main" id="{607E2EA0-A32A-55C6-7BD6-1A47E7066CC6}"/>
              </a:ext>
            </a:extLst>
          </p:cNvPr>
          <p:cNvPicPr>
            <a:picLocks noChangeAspect="1"/>
          </p:cNvPicPr>
          <p:nvPr/>
        </p:nvPicPr>
        <p:blipFill>
          <a:blip/>
          <a:stretch>
            <a:fillRect/>
          </a:stretch>
        </p:blipFill>
        <p:spPr>
          <a:xfrm>
            <a:off x="4461163" y="1892764"/>
            <a:ext cx="2438400" cy="647700"/>
          </a:xfrm>
          <a:prstGeom prst="rect">
            <a:avLst/>
          </a:prstGeom>
        </p:spPr>
      </p:pic>
      <p:sp>
        <p:nvSpPr>
          <p:cNvPr id="11" name="TextBox 10">
            <a:extLst>
              <a:ext uri="{FF2B5EF4-FFF2-40B4-BE49-F238E27FC236}">
                <a16:creationId xmlns:a16="http://schemas.microsoft.com/office/drawing/2014/main" id="{3250A55D-36E5-D3DA-D8A0-9FA69E1B12B3}"/>
              </a:ext>
            </a:extLst>
          </p:cNvPr>
          <p:cNvSpPr txBox="1"/>
          <p:nvPr/>
        </p:nvSpPr>
        <p:spPr>
          <a:xfrm>
            <a:off x="4999512" y="1543788"/>
            <a:ext cx="1319657" cy="369332"/>
          </a:xfrm>
          <a:prstGeom prst="rect">
            <a:avLst/>
          </a:prstGeom>
          <a:noFill/>
        </p:spPr>
        <p:txBody>
          <a:bodyPr wrap="none" rtlCol="0">
            <a:spAutoFit/>
          </a:bodyPr>
          <a:lstStyle/>
          <a:p>
            <a:r>
              <a:rPr lang="en-US" dirty="0"/>
              <a:t>fraction of g</a:t>
            </a:r>
          </a:p>
        </p:txBody>
      </p:sp>
      <p:sp>
        <p:nvSpPr>
          <p:cNvPr id="12" name="TextBox 11">
            <a:extLst>
              <a:ext uri="{FF2B5EF4-FFF2-40B4-BE49-F238E27FC236}">
                <a16:creationId xmlns:a16="http://schemas.microsoft.com/office/drawing/2014/main" id="{8F98F717-6445-719F-BEDA-3C77E8BCE3E2}"/>
              </a:ext>
            </a:extLst>
          </p:cNvPr>
          <p:cNvSpPr txBox="1"/>
          <p:nvPr/>
        </p:nvSpPr>
        <p:spPr>
          <a:xfrm>
            <a:off x="5424372" y="6525464"/>
            <a:ext cx="894797" cy="369332"/>
          </a:xfrm>
          <a:prstGeom prst="rect">
            <a:avLst/>
          </a:prstGeom>
          <a:noFill/>
        </p:spPr>
        <p:txBody>
          <a:bodyPr wrap="none" rtlCol="0">
            <a:spAutoFit/>
          </a:bodyPr>
          <a:lstStyle/>
          <a:p>
            <a:r>
              <a:rPr lang="en-US" dirty="0"/>
              <a:t>500mb </a:t>
            </a:r>
          </a:p>
        </p:txBody>
      </p:sp>
    </p:spTree>
    <p:extLst>
      <p:ext uri="{BB962C8B-B14F-4D97-AF65-F5344CB8AC3E}">
        <p14:creationId xmlns:p14="http://schemas.microsoft.com/office/powerpoint/2010/main" val="41931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EBBD-FF55-C54B-BA8F-FAAA4338CF65}"/>
              </a:ext>
            </a:extLst>
          </p:cNvPr>
          <p:cNvSpPr>
            <a:spLocks noGrp="1"/>
          </p:cNvSpPr>
          <p:nvPr>
            <p:ph type="title"/>
          </p:nvPr>
        </p:nvSpPr>
        <p:spPr/>
        <p:txBody>
          <a:bodyPr/>
          <a:lstStyle/>
          <a:p>
            <a:pPr algn="ctr"/>
            <a:r>
              <a:rPr lang="en-US"/>
              <a:t>Trajectories vs. streamlines in the </a:t>
            </a:r>
            <a:r>
              <a:rPr lang="en-US">
                <a:solidFill>
                  <a:srgbClr val="FF0000"/>
                </a:solidFill>
              </a:rPr>
              <a:t>V</a:t>
            </a:r>
            <a:r>
              <a:rPr lang="en-US" baseline="30000">
                <a:solidFill>
                  <a:srgbClr val="FF0000"/>
                </a:solidFill>
              </a:rPr>
              <a:t>2</a:t>
            </a:r>
            <a:r>
              <a:rPr lang="en-US">
                <a:solidFill>
                  <a:srgbClr val="FF0000"/>
                </a:solidFill>
              </a:rPr>
              <a:t>/R</a:t>
            </a:r>
            <a:r>
              <a:rPr lang="en-US" baseline="-25000">
                <a:solidFill>
                  <a:srgbClr val="FF0000"/>
                </a:solidFill>
              </a:rPr>
              <a:t>traj</a:t>
            </a:r>
            <a:r>
              <a:rPr lang="en-US">
                <a:solidFill>
                  <a:srgbClr val="FF0000"/>
                </a:solidFill>
              </a:rPr>
              <a:t> </a:t>
            </a:r>
            <a:r>
              <a:rPr lang="en-US"/>
              <a:t>framing of the “centrifugal force”</a:t>
            </a:r>
            <a:endParaRPr lang="en-US" baseline="-25000"/>
          </a:p>
        </p:txBody>
      </p:sp>
      <p:sp>
        <p:nvSpPr>
          <p:cNvPr id="3" name="Content Placeholder 2">
            <a:extLst>
              <a:ext uri="{FF2B5EF4-FFF2-40B4-BE49-F238E27FC236}">
                <a16:creationId xmlns:a16="http://schemas.microsoft.com/office/drawing/2014/main" id="{92ECD22A-A45D-345B-25A2-61DE868450B9}"/>
              </a:ext>
            </a:extLst>
          </p:cNvPr>
          <p:cNvSpPr>
            <a:spLocks noGrp="1"/>
          </p:cNvSpPr>
          <p:nvPr>
            <p:ph idx="1"/>
          </p:nvPr>
        </p:nvSpPr>
        <p:spPr>
          <a:xfrm>
            <a:off x="838200" y="1825625"/>
            <a:ext cx="4137561" cy="4351338"/>
          </a:xfrm>
        </p:spPr>
        <p:txBody>
          <a:bodyPr>
            <a:normAutofit fontScale="92500" lnSpcReduction="20000"/>
          </a:bodyPr>
          <a:lstStyle/>
          <a:p>
            <a:r>
              <a:rPr lang="en-US"/>
              <a:t>You don’t need to know the future of the whole flow to compute the inertial acceleration</a:t>
            </a:r>
          </a:p>
          <a:p>
            <a:endParaRPr lang="en-US"/>
          </a:p>
          <a:p>
            <a:r>
              <a:rPr lang="en-US"/>
              <a:t>Trajectories may have tiny small-R loops, even though never in the strong inner PGF, and also never at a tiny total windspeed V</a:t>
            </a:r>
          </a:p>
          <a:p>
            <a:endParaRPr lang="en-US"/>
          </a:p>
          <a:p>
            <a:r>
              <a:rPr lang="en-US"/>
              <a:t>Not a reliable guide to the true term </a:t>
            </a: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endParaRPr lang="en-US"/>
          </a:p>
          <a:p>
            <a:endParaRPr lang="en-US"/>
          </a:p>
        </p:txBody>
      </p:sp>
      <p:pic>
        <p:nvPicPr>
          <p:cNvPr id="4" name="Picture 3">
            <a:extLst>
              <a:ext uri="{FF2B5EF4-FFF2-40B4-BE49-F238E27FC236}">
                <a16:creationId xmlns:a16="http://schemas.microsoft.com/office/drawing/2014/main" id="{7D260CC8-6C47-1782-9CA2-44A6159ABCCE}"/>
              </a:ext>
            </a:extLst>
          </p:cNvPr>
          <p:cNvPicPr>
            <a:picLocks noChangeAspect="1"/>
          </p:cNvPicPr>
          <p:nvPr/>
        </p:nvPicPr>
        <p:blipFill>
          <a:blip/>
          <a:stretch>
            <a:fillRect/>
          </a:stretch>
        </p:blipFill>
        <p:spPr>
          <a:xfrm>
            <a:off x="5130388" y="1708944"/>
            <a:ext cx="6515100" cy="4584700"/>
          </a:xfrm>
          <a:prstGeom prst="rect">
            <a:avLst/>
          </a:prstGeom>
        </p:spPr>
      </p:pic>
      <p:cxnSp>
        <p:nvCxnSpPr>
          <p:cNvPr id="7" name="Straight Arrow Connector 6">
            <a:extLst>
              <a:ext uri="{FF2B5EF4-FFF2-40B4-BE49-F238E27FC236}">
                <a16:creationId xmlns:a16="http://schemas.microsoft.com/office/drawing/2014/main" id="{9F16422D-B8A5-91F0-0903-3FAB5D590C25}"/>
              </a:ext>
            </a:extLst>
          </p:cNvPr>
          <p:cNvCxnSpPr>
            <a:cxnSpLocks/>
          </p:cNvCxnSpPr>
          <p:nvPr/>
        </p:nvCxnSpPr>
        <p:spPr>
          <a:xfrm flipV="1">
            <a:off x="4595751" y="2933205"/>
            <a:ext cx="2232561" cy="11162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ight Arrow 8">
            <a:extLst>
              <a:ext uri="{FF2B5EF4-FFF2-40B4-BE49-F238E27FC236}">
                <a16:creationId xmlns:a16="http://schemas.microsoft.com/office/drawing/2014/main" id="{74EF8F3C-B221-EB29-8501-BC7855095EB4}"/>
              </a:ext>
            </a:extLst>
          </p:cNvPr>
          <p:cNvSpPr/>
          <p:nvPr/>
        </p:nvSpPr>
        <p:spPr>
          <a:xfrm rot="19368363">
            <a:off x="5832457" y="3470148"/>
            <a:ext cx="4459592" cy="1062289"/>
          </a:xfrm>
          <a:prstGeom prst="rightArrow">
            <a:avLst>
              <a:gd name="adj1" fmla="val 50000"/>
              <a:gd name="adj2" fmla="val 48424"/>
            </a:avLst>
          </a:prstGeom>
          <a:solidFill>
            <a:srgbClr val="FFC000">
              <a:alpha val="5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storm track</a:t>
            </a:r>
          </a:p>
        </p:txBody>
      </p:sp>
    </p:spTree>
    <p:extLst>
      <p:ext uri="{BB962C8B-B14F-4D97-AF65-F5344CB8AC3E}">
        <p14:creationId xmlns:p14="http://schemas.microsoft.com/office/powerpoint/2010/main" val="207083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684499-7D84-34B9-C27F-A0302EAE0EA5}"/>
              </a:ext>
            </a:extLst>
          </p:cNvPr>
          <p:cNvPicPr>
            <a:picLocks noChangeAspect="1"/>
          </p:cNvPicPr>
          <p:nvPr/>
        </p:nvPicPr>
        <p:blipFill>
          <a:blip/>
          <a:stretch>
            <a:fillRect/>
          </a:stretch>
        </p:blipFill>
        <p:spPr>
          <a:xfrm>
            <a:off x="169332" y="1161485"/>
            <a:ext cx="6574367" cy="5144066"/>
          </a:xfrm>
          <a:prstGeom prst="rect">
            <a:avLst/>
          </a:prstGeom>
        </p:spPr>
      </p:pic>
      <p:pic>
        <p:nvPicPr>
          <p:cNvPr id="5" name="Picture 4">
            <a:extLst>
              <a:ext uri="{FF2B5EF4-FFF2-40B4-BE49-F238E27FC236}">
                <a16:creationId xmlns:a16="http://schemas.microsoft.com/office/drawing/2014/main" id="{82D687CA-010D-4242-D2AA-36405D969B81}"/>
              </a:ext>
            </a:extLst>
          </p:cNvPr>
          <p:cNvPicPr>
            <a:picLocks noChangeAspect="1"/>
          </p:cNvPicPr>
          <p:nvPr/>
        </p:nvPicPr>
        <p:blipFill>
          <a:blip/>
          <a:stretch>
            <a:fillRect/>
          </a:stretch>
        </p:blipFill>
        <p:spPr>
          <a:xfrm>
            <a:off x="6618234" y="1161485"/>
            <a:ext cx="5404434" cy="5015478"/>
          </a:xfrm>
          <a:prstGeom prst="rect">
            <a:avLst/>
          </a:prstGeom>
        </p:spPr>
      </p:pic>
    </p:spTree>
    <p:extLst>
      <p:ext uri="{BB962C8B-B14F-4D97-AF65-F5344CB8AC3E}">
        <p14:creationId xmlns:p14="http://schemas.microsoft.com/office/powerpoint/2010/main" val="96579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r>
              <a:rPr lang="en-US"/>
              <a:t>“Gradient wind”</a:t>
            </a:r>
          </a:p>
        </p:txBody>
      </p:sp>
      <p:pic>
        <p:nvPicPr>
          <p:cNvPr id="6" name="Picture 5">
            <a:extLst>
              <a:ext uri="{FF2B5EF4-FFF2-40B4-BE49-F238E27FC236}">
                <a16:creationId xmlns:a16="http://schemas.microsoft.com/office/drawing/2014/main" id="{717EB448-7C47-876C-C048-4267A25AFD40}"/>
              </a:ext>
            </a:extLst>
          </p:cNvPr>
          <p:cNvPicPr>
            <a:picLocks noChangeAspect="1"/>
          </p:cNvPicPr>
          <p:nvPr/>
        </p:nvPicPr>
        <p:blipFill>
          <a:blip/>
          <a:stretch>
            <a:fillRect/>
          </a:stretch>
        </p:blipFill>
        <p:spPr>
          <a:xfrm>
            <a:off x="4291845" y="1369185"/>
            <a:ext cx="6740332" cy="5264217"/>
          </a:xfrm>
          <a:prstGeom prst="rect">
            <a:avLst/>
          </a:prstGeom>
        </p:spPr>
      </p:pic>
    </p:spTree>
    <p:extLst>
      <p:ext uri="{BB962C8B-B14F-4D97-AF65-F5344CB8AC3E}">
        <p14:creationId xmlns:p14="http://schemas.microsoft.com/office/powerpoint/2010/main" val="364192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5845-578B-5F67-FF4D-2A75CF17978B}"/>
              </a:ext>
            </a:extLst>
          </p:cNvPr>
          <p:cNvSpPr>
            <a:spLocks noGrp="1"/>
          </p:cNvSpPr>
          <p:nvPr>
            <p:ph type="title"/>
          </p:nvPr>
        </p:nvSpPr>
        <p:spPr/>
        <p:txBody>
          <a:bodyPr/>
          <a:lstStyle/>
          <a:p>
            <a:pPr algn="ctr"/>
            <a:r>
              <a:rPr lang="en-US"/>
              <a:t>Study “thermal wind” – tricky, key </a:t>
            </a:r>
            <a:br>
              <a:rPr lang="en-US"/>
            </a:br>
            <a:r>
              <a:rPr lang="en-US"/>
              <a:t>compound concept</a:t>
            </a:r>
          </a:p>
        </p:txBody>
      </p:sp>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a:stretch>
            <a:fillRect/>
          </a:stretch>
        </p:blipFill>
        <p:spPr>
          <a:xfrm>
            <a:off x="4159097" y="1690688"/>
            <a:ext cx="3901170" cy="5126825"/>
          </a:xfrm>
          <a:prstGeom prst="rect">
            <a:avLst/>
          </a:prstGeom>
        </p:spPr>
      </p:pic>
    </p:spTree>
    <p:extLst>
      <p:ext uri="{BB962C8B-B14F-4D97-AF65-F5344CB8AC3E}">
        <p14:creationId xmlns:p14="http://schemas.microsoft.com/office/powerpoint/2010/main" val="230697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a:stretch>
            <a:fillRect/>
          </a:stretch>
        </p:blipFill>
        <p:spPr>
          <a:xfrm>
            <a:off x="8914791" y="1134533"/>
            <a:ext cx="3311076" cy="4351338"/>
          </a:xfrm>
          <a:prstGeom prst="rect">
            <a:avLst/>
          </a:prstGeom>
        </p:spPr>
      </p:pic>
      <p:pic>
        <p:nvPicPr>
          <p:cNvPr id="3" name="Picture 2">
            <a:extLst>
              <a:ext uri="{FF2B5EF4-FFF2-40B4-BE49-F238E27FC236}">
                <a16:creationId xmlns:a16="http://schemas.microsoft.com/office/drawing/2014/main" id="{3CCD5FC3-0128-D405-4819-354EBF82D8FA}"/>
              </a:ext>
            </a:extLst>
          </p:cNvPr>
          <p:cNvPicPr>
            <a:picLocks noChangeAspect="1"/>
          </p:cNvPicPr>
          <p:nvPr/>
        </p:nvPicPr>
        <p:blipFill>
          <a:blip/>
          <a:stretch>
            <a:fillRect/>
          </a:stretch>
        </p:blipFill>
        <p:spPr>
          <a:xfrm>
            <a:off x="329108" y="0"/>
            <a:ext cx="4116984" cy="6858000"/>
          </a:xfrm>
          <a:prstGeom prst="rect">
            <a:avLst/>
          </a:prstGeom>
        </p:spPr>
      </p:pic>
      <p:pic>
        <p:nvPicPr>
          <p:cNvPr id="8" name="Picture 7">
            <a:extLst>
              <a:ext uri="{FF2B5EF4-FFF2-40B4-BE49-F238E27FC236}">
                <a16:creationId xmlns:a16="http://schemas.microsoft.com/office/drawing/2014/main" id="{0F849716-F562-1790-0CF5-99BDB0DDC534}"/>
              </a:ext>
            </a:extLst>
          </p:cNvPr>
          <p:cNvPicPr>
            <a:picLocks noChangeAspect="1"/>
          </p:cNvPicPr>
          <p:nvPr/>
        </p:nvPicPr>
        <p:blipFill>
          <a:blip/>
          <a:stretch>
            <a:fillRect/>
          </a:stretch>
        </p:blipFill>
        <p:spPr>
          <a:xfrm>
            <a:off x="4699000" y="0"/>
            <a:ext cx="3708400" cy="6858000"/>
          </a:xfrm>
          <a:prstGeom prst="rect">
            <a:avLst/>
          </a:prstGeom>
        </p:spPr>
      </p:pic>
    </p:spTree>
    <p:extLst>
      <p:ext uri="{BB962C8B-B14F-4D97-AF65-F5344CB8AC3E}">
        <p14:creationId xmlns:p14="http://schemas.microsoft.com/office/powerpoint/2010/main" val="129172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EA8B-1AF0-74B8-281F-55D80EAAF7C9}"/>
              </a:ext>
            </a:extLst>
          </p:cNvPr>
          <p:cNvSpPr>
            <a:spLocks noGrp="1"/>
          </p:cNvSpPr>
          <p:nvPr>
            <p:ph type="title"/>
          </p:nvPr>
        </p:nvSpPr>
        <p:spPr>
          <a:xfrm>
            <a:off x="524933" y="563597"/>
            <a:ext cx="3649134" cy="5747808"/>
          </a:xfrm>
        </p:spPr>
        <p:txBody>
          <a:bodyPr>
            <a:normAutofit fontScale="90000"/>
          </a:bodyPr>
          <a:lstStyle/>
          <a:p>
            <a:r>
              <a:rPr lang="en-US" i="1">
                <a:solidFill>
                  <a:srgbClr val="FF0000"/>
                </a:solidFill>
              </a:rPr>
              <a:t>Turning</a:t>
            </a:r>
            <a:r>
              <a:rPr lang="en-US"/>
              <a:t> of balanced wind </a:t>
            </a:r>
            <a:r>
              <a:rPr lang="en-US" i="1"/>
              <a:t>direction</a:t>
            </a:r>
            <a:r>
              <a:rPr lang="en-US"/>
              <a:t>  indicates thickness (T)  </a:t>
            </a:r>
            <a:r>
              <a:rPr lang="en-US" i="1">
                <a:solidFill>
                  <a:srgbClr val="FF0000"/>
                </a:solidFill>
              </a:rPr>
              <a:t>advection</a:t>
            </a:r>
            <a:br>
              <a:rPr lang="en-US" i="1"/>
            </a:br>
            <a:br>
              <a:rPr lang="en-US" i="1"/>
            </a:br>
            <a:r>
              <a:rPr lang="en-US" i="1"/>
              <a:t>thermal wind itself  cannot advect T </a:t>
            </a:r>
            <a:r>
              <a:rPr lang="en-US"/>
              <a:t>(parallel to isotherms)</a:t>
            </a:r>
          </a:p>
        </p:txBody>
      </p:sp>
      <p:pic>
        <p:nvPicPr>
          <p:cNvPr id="4" name="Picture 3">
            <a:extLst>
              <a:ext uri="{FF2B5EF4-FFF2-40B4-BE49-F238E27FC236}">
                <a16:creationId xmlns:a16="http://schemas.microsoft.com/office/drawing/2014/main" id="{A01398E4-72A8-41DE-F18A-3652BE96970F}"/>
              </a:ext>
            </a:extLst>
          </p:cNvPr>
          <p:cNvPicPr>
            <a:picLocks noChangeAspect="1"/>
          </p:cNvPicPr>
          <p:nvPr/>
        </p:nvPicPr>
        <p:blipFill>
          <a:blip/>
          <a:stretch>
            <a:fillRect/>
          </a:stretch>
        </p:blipFill>
        <p:spPr>
          <a:xfrm>
            <a:off x="4174067" y="0"/>
            <a:ext cx="7772400" cy="6294403"/>
          </a:xfrm>
          <a:prstGeom prst="rect">
            <a:avLst/>
          </a:prstGeom>
        </p:spPr>
      </p:pic>
    </p:spTree>
    <p:extLst>
      <p:ext uri="{BB962C8B-B14F-4D97-AF65-F5344CB8AC3E}">
        <p14:creationId xmlns:p14="http://schemas.microsoft.com/office/powerpoint/2010/main" val="11564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E795A-8BA6-8BC8-6E04-8B663EA8785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ACBE11-C9FC-045E-68EE-1146AB244BED}"/>
              </a:ext>
            </a:extLst>
          </p:cNvPr>
          <p:cNvPicPr>
            <a:picLocks noChangeAspect="1"/>
          </p:cNvPicPr>
          <p:nvPr/>
        </p:nvPicPr>
        <p:blipFill>
          <a:blip/>
          <a:stretch>
            <a:fillRect/>
          </a:stretch>
        </p:blipFill>
        <p:spPr>
          <a:xfrm>
            <a:off x="635156" y="1536700"/>
            <a:ext cx="4699000" cy="5321300"/>
          </a:xfrm>
          <a:prstGeom prst="rect">
            <a:avLst/>
          </a:prstGeom>
        </p:spPr>
      </p:pic>
      <p:pic>
        <p:nvPicPr>
          <p:cNvPr id="5" name="Picture 4">
            <a:extLst>
              <a:ext uri="{FF2B5EF4-FFF2-40B4-BE49-F238E27FC236}">
                <a16:creationId xmlns:a16="http://schemas.microsoft.com/office/drawing/2014/main" id="{4905F0F0-F558-4456-40BC-741C48AC05C9}"/>
              </a:ext>
            </a:extLst>
          </p:cNvPr>
          <p:cNvPicPr>
            <a:picLocks noChangeAspect="1"/>
          </p:cNvPicPr>
          <p:nvPr/>
        </p:nvPicPr>
        <p:blipFill>
          <a:blip/>
          <a:stretch>
            <a:fillRect/>
          </a:stretch>
        </p:blipFill>
        <p:spPr>
          <a:xfrm>
            <a:off x="6664612" y="1067265"/>
            <a:ext cx="4892232" cy="5641848"/>
          </a:xfrm>
          <a:prstGeom prst="rect">
            <a:avLst/>
          </a:prstGeom>
        </p:spPr>
      </p:pic>
      <p:sp>
        <p:nvSpPr>
          <p:cNvPr id="2" name="Title 1">
            <a:extLst>
              <a:ext uri="{FF2B5EF4-FFF2-40B4-BE49-F238E27FC236}">
                <a16:creationId xmlns:a16="http://schemas.microsoft.com/office/drawing/2014/main" id="{8E105236-C44B-2F16-0647-C18C3C652211}"/>
              </a:ext>
            </a:extLst>
          </p:cNvPr>
          <p:cNvSpPr>
            <a:spLocks noGrp="1"/>
          </p:cNvSpPr>
          <p:nvPr>
            <p:ph type="title"/>
          </p:nvPr>
        </p:nvSpPr>
        <p:spPr>
          <a:xfrm>
            <a:off x="838200" y="293875"/>
            <a:ext cx="10515600" cy="1325563"/>
          </a:xfrm>
        </p:spPr>
        <p:txBody>
          <a:bodyPr/>
          <a:lstStyle/>
          <a:p>
            <a:r>
              <a:rPr lang="en-US" dirty="0"/>
              <a:t>Dynamics (more </a:t>
            </a:r>
            <a:r>
              <a:rPr lang="en-US" i="1" dirty="0"/>
              <a:t>causal</a:t>
            </a:r>
            <a:r>
              <a:rPr lang="en-US" dirty="0"/>
              <a:t> than kinematics, still </a:t>
            </a:r>
            <a:r>
              <a:rPr lang="en-US" i="1" dirty="0"/>
              <a:t>deterministic or mechanistic</a:t>
            </a:r>
            <a:r>
              <a:rPr lang="en-US" dirty="0"/>
              <a:t>)</a:t>
            </a:r>
          </a:p>
        </p:txBody>
      </p:sp>
    </p:spTree>
    <p:extLst>
      <p:ext uri="{BB962C8B-B14F-4D97-AF65-F5344CB8AC3E}">
        <p14:creationId xmlns:p14="http://schemas.microsoft.com/office/powerpoint/2010/main" val="3409009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372-A867-0D7F-DCAB-EE567BD5FBA9}"/>
              </a:ext>
            </a:extLst>
          </p:cNvPr>
          <p:cNvSpPr>
            <a:spLocks noGrp="1"/>
          </p:cNvSpPr>
          <p:nvPr>
            <p:ph type="title"/>
          </p:nvPr>
        </p:nvSpPr>
        <p:spPr>
          <a:xfrm>
            <a:off x="226942" y="365125"/>
            <a:ext cx="11738116" cy="1325563"/>
          </a:xfrm>
        </p:spPr>
        <p:txBody>
          <a:bodyPr/>
          <a:lstStyle/>
          <a:p>
            <a:pPr algn="ctr"/>
            <a:r>
              <a:rPr lang="en-US"/>
              <a:t>momentum equation (p coordinate in vertical)</a:t>
            </a:r>
          </a:p>
        </p:txBody>
      </p:sp>
      <p:sp>
        <p:nvSpPr>
          <p:cNvPr id="3" name="Content Placeholder 2">
            <a:extLst>
              <a:ext uri="{FF2B5EF4-FFF2-40B4-BE49-F238E27FC236}">
                <a16:creationId xmlns:a16="http://schemas.microsoft.com/office/drawing/2014/main" id="{BE6A0A38-28AF-1185-76D0-19B74EEEA3FA}"/>
              </a:ext>
            </a:extLst>
          </p:cNvPr>
          <p:cNvSpPr>
            <a:spLocks noGrp="1"/>
          </p:cNvSpPr>
          <p:nvPr>
            <p:ph idx="1"/>
          </p:nvPr>
        </p:nvSpPr>
        <p:spPr>
          <a:xfrm>
            <a:off x="838200" y="2458191"/>
            <a:ext cx="10515600" cy="4286994"/>
          </a:xfrm>
        </p:spPr>
        <p:txBody>
          <a:bodyPr>
            <a:normAutofit fontScale="85000" lnSpcReduction="20000"/>
          </a:bodyPr>
          <a:lstStyle/>
          <a:p>
            <a:pPr marL="0" indent="0" algn="ctr">
              <a:buNone/>
            </a:pPr>
            <a:r>
              <a:rPr lang="en-US"/>
              <a:t>tderiV = HADV + VADV + COR + PGF + F</a:t>
            </a:r>
          </a:p>
          <a:p>
            <a:r>
              <a:rPr lang="en-US" sz="3600"/>
              <a:t>Start killing terms, making subsets we can grok </a:t>
            </a:r>
          </a:p>
          <a:p>
            <a:pPr lvl="1"/>
            <a:r>
              <a:rPr lang="en-US" sz="3200"/>
              <a:t>tderiv small for “pattern changes slow compared to f”</a:t>
            </a:r>
          </a:p>
          <a:p>
            <a:pPr lvl="1"/>
            <a:r>
              <a:rPr lang="en-US" sz="3200"/>
              <a:t>HADV small for smooth patters (weak gradient of u &amp; u)</a:t>
            </a:r>
          </a:p>
          <a:p>
            <a:pPr lvl="1"/>
            <a:r>
              <a:rPr lang="en-US" sz="3200"/>
              <a:t>VADV small for weak vertical motions (stratified, thin atm.) </a:t>
            </a:r>
          </a:p>
          <a:p>
            <a:pPr lvl="1"/>
            <a:r>
              <a:rPr lang="en-US" sz="3200"/>
              <a:t>Fric small far above PBL</a:t>
            </a:r>
          </a:p>
          <a:p>
            <a:pPr lvl="1"/>
            <a:r>
              <a:rPr lang="en-US" sz="3200"/>
              <a:t>COR small if rotation of Earth is slow rel. to other terms</a:t>
            </a:r>
          </a:p>
          <a:p>
            <a:pPr lvl="1"/>
            <a:endParaRPr lang="en-US" sz="3200"/>
          </a:p>
          <a:p>
            <a:pPr lvl="1"/>
            <a:r>
              <a:rPr lang="en-US" sz="4000" b="1">
                <a:solidFill>
                  <a:srgbClr val="FF0000"/>
                </a:solidFill>
              </a:rPr>
              <a:t>Rotational part of a Helmholtz decomposition: make PGF vanish with curl operation. </a:t>
            </a:r>
          </a:p>
          <a:p>
            <a:pPr lvl="2"/>
            <a:r>
              <a:rPr lang="en-US" sz="3600" b="1">
                <a:solidFill>
                  <a:srgbClr val="FF0000"/>
                </a:solidFill>
              </a:rPr>
              <a:t>The Vorticity Equation!</a:t>
            </a:r>
          </a:p>
          <a:p>
            <a:endParaRPr lang="en-US"/>
          </a:p>
          <a:p>
            <a:endParaRPr lang="en-US" sz="2000"/>
          </a:p>
        </p:txBody>
      </p:sp>
      <p:pic>
        <p:nvPicPr>
          <p:cNvPr id="4" name="Picture 3">
            <a:extLst>
              <a:ext uri="{FF2B5EF4-FFF2-40B4-BE49-F238E27FC236}">
                <a16:creationId xmlns:a16="http://schemas.microsoft.com/office/drawing/2014/main" id="{FD50A2D6-A055-6D9A-113E-360ECB42AC77}"/>
              </a:ext>
            </a:extLst>
          </p:cNvPr>
          <p:cNvPicPr>
            <a:picLocks noChangeAspect="1"/>
          </p:cNvPicPr>
          <p:nvPr/>
        </p:nvPicPr>
        <p:blipFill>
          <a:blip/>
          <a:stretch>
            <a:fillRect/>
          </a:stretch>
        </p:blipFill>
        <p:spPr>
          <a:xfrm>
            <a:off x="226942" y="1415142"/>
            <a:ext cx="11779528" cy="850069"/>
          </a:xfrm>
          <a:prstGeom prst="rect">
            <a:avLst/>
          </a:prstGeom>
        </p:spPr>
      </p:pic>
    </p:spTree>
    <p:extLst>
      <p:ext uri="{BB962C8B-B14F-4D97-AF65-F5344CB8AC3E}">
        <p14:creationId xmlns:p14="http://schemas.microsoft.com/office/powerpoint/2010/main" val="313657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th equations on a white background&#10;&#10;Description automatically generated">
            <a:extLst>
              <a:ext uri="{FF2B5EF4-FFF2-40B4-BE49-F238E27FC236}">
                <a16:creationId xmlns:a16="http://schemas.microsoft.com/office/drawing/2014/main" id="{512320A0-31E8-DAA8-6CAC-3C4C34A32F85}"/>
              </a:ext>
            </a:extLst>
          </p:cNvPr>
          <p:cNvPicPr>
            <a:picLocks noGrp="1" noChangeAspect="1"/>
          </p:cNvPicPr>
          <p:nvPr>
            <p:ph idx="1"/>
          </p:nvPr>
        </p:nvPicPr>
        <p:blipFill>
          <a:blip/>
          <a:stretch>
            <a:fillRect/>
          </a:stretch>
        </p:blipFill>
        <p:spPr>
          <a:xfrm>
            <a:off x="643467" y="1993596"/>
            <a:ext cx="10905066" cy="441655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40B48C-3958-44EB-2BA9-62CD6716AAA2}"/>
              </a:ext>
            </a:extLst>
          </p:cNvPr>
          <p:cNvSpPr txBox="1"/>
          <p:nvPr/>
        </p:nvSpPr>
        <p:spPr>
          <a:xfrm>
            <a:off x="431370" y="336941"/>
            <a:ext cx="11329260" cy="1569660"/>
          </a:xfrm>
          <a:prstGeom prst="rect">
            <a:avLst/>
          </a:prstGeom>
          <a:noFill/>
        </p:spPr>
        <p:txBody>
          <a:bodyPr wrap="square" rtlCol="0">
            <a:spAutoFit/>
          </a:bodyPr>
          <a:lstStyle/>
          <a:p>
            <a:pPr algn="ctr"/>
            <a:r>
              <a:rPr lang="en-US" sz="3200">
                <a:solidFill>
                  <a:srgbClr val="FF0000"/>
                </a:solidFill>
              </a:rPr>
              <a:t>Relative vorticity </a:t>
            </a:r>
            <a:r>
              <a:rPr lang="en-US" sz="3200">
                <a:latin typeface="Symbol" pitchFamily="2" charset="2"/>
              </a:rPr>
              <a:t>z </a:t>
            </a:r>
          </a:p>
          <a:p>
            <a:pPr algn="ctr"/>
            <a:r>
              <a:rPr lang="en-US" sz="3200">
                <a:solidFill>
                  <a:srgbClr val="FF0000"/>
                </a:solidFill>
              </a:rPr>
              <a:t>Planetary vorticity </a:t>
            </a:r>
            <a:r>
              <a:rPr lang="en-US" sz="3200"/>
              <a:t>f (new name for “Coriolis Parameter”!)</a:t>
            </a:r>
          </a:p>
          <a:p>
            <a:pPr algn="ctr"/>
            <a:r>
              <a:rPr lang="en-US" sz="3200">
                <a:solidFill>
                  <a:srgbClr val="FF0000"/>
                </a:solidFill>
              </a:rPr>
              <a:t>Absolute vorticity </a:t>
            </a:r>
            <a:r>
              <a:rPr lang="en-US" sz="3200"/>
              <a:t>(</a:t>
            </a:r>
            <a:r>
              <a:rPr lang="en-US" sz="3200">
                <a:latin typeface="Symbol" pitchFamily="2" charset="2"/>
              </a:rPr>
              <a:t>z</a:t>
            </a:r>
            <a:r>
              <a:rPr lang="en-US" sz="3200"/>
              <a:t>+f) </a:t>
            </a:r>
          </a:p>
        </p:txBody>
      </p:sp>
    </p:spTree>
    <p:extLst>
      <p:ext uri="{BB962C8B-B14F-4D97-AF65-F5344CB8AC3E}">
        <p14:creationId xmlns:p14="http://schemas.microsoft.com/office/powerpoint/2010/main" val="154432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oard with writing on it&#10;&#10;Description automatically generated">
            <a:extLst>
              <a:ext uri="{FF2B5EF4-FFF2-40B4-BE49-F238E27FC236}">
                <a16:creationId xmlns:a16="http://schemas.microsoft.com/office/drawing/2014/main" id="{BE5A3DAF-FCF5-223A-F3B0-7789274566F1}"/>
              </a:ext>
            </a:extLst>
          </p:cNvPr>
          <p:cNvPicPr>
            <a:picLocks noChangeAspect="1"/>
          </p:cNvPicPr>
          <p:nvPr/>
        </p:nvPicPr>
        <p:blipFill>
          <a:blip/>
          <a:stretch>
            <a:fillRect/>
          </a:stretch>
        </p:blipFill>
        <p:spPr>
          <a:xfrm>
            <a:off x="687344" y="156731"/>
            <a:ext cx="11125715" cy="6544538"/>
          </a:xfrm>
          <a:prstGeom prst="rect">
            <a:avLst/>
          </a:prstGeom>
        </p:spPr>
      </p:pic>
    </p:spTree>
    <p:extLst>
      <p:ext uri="{BB962C8B-B14F-4D97-AF65-F5344CB8AC3E}">
        <p14:creationId xmlns:p14="http://schemas.microsoft.com/office/powerpoint/2010/main" val="2343961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oard with writing on it&#10;&#10;Description automatically generated">
            <a:extLst>
              <a:ext uri="{FF2B5EF4-FFF2-40B4-BE49-F238E27FC236}">
                <a16:creationId xmlns:a16="http://schemas.microsoft.com/office/drawing/2014/main" id="{5D67E6C2-BD70-AC84-F218-BCAA0A8911F2}"/>
              </a:ext>
            </a:extLst>
          </p:cNvPr>
          <p:cNvPicPr>
            <a:picLocks noChangeAspect="1"/>
          </p:cNvPicPr>
          <p:nvPr/>
        </p:nvPicPr>
        <p:blipFill>
          <a:blip/>
          <a:stretch>
            <a:fillRect/>
          </a:stretch>
        </p:blipFill>
        <p:spPr>
          <a:xfrm>
            <a:off x="0" y="303854"/>
            <a:ext cx="12133918" cy="6220514"/>
          </a:xfrm>
          <a:prstGeom prst="rect">
            <a:avLst/>
          </a:prstGeom>
        </p:spPr>
      </p:pic>
    </p:spTree>
    <p:extLst>
      <p:ext uri="{BB962C8B-B14F-4D97-AF65-F5344CB8AC3E}">
        <p14:creationId xmlns:p14="http://schemas.microsoft.com/office/powerpoint/2010/main" val="2682454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oard with writing on it&#10;&#10;Description automatically generated">
            <a:extLst>
              <a:ext uri="{FF2B5EF4-FFF2-40B4-BE49-F238E27FC236}">
                <a16:creationId xmlns:a16="http://schemas.microsoft.com/office/drawing/2014/main" id="{82C31B0A-4BEB-BEA0-7B0B-AF296E1CDBB9}"/>
              </a:ext>
            </a:extLst>
          </p:cNvPr>
          <p:cNvPicPr>
            <a:picLocks noChangeAspect="1"/>
          </p:cNvPicPr>
          <p:nvPr/>
        </p:nvPicPr>
        <p:blipFill>
          <a:blip/>
          <a:stretch>
            <a:fillRect/>
          </a:stretch>
        </p:blipFill>
        <p:spPr>
          <a:xfrm>
            <a:off x="1499667" y="109779"/>
            <a:ext cx="9192665" cy="6638441"/>
          </a:xfrm>
          <a:prstGeom prst="rect">
            <a:avLst/>
          </a:prstGeom>
        </p:spPr>
      </p:pic>
    </p:spTree>
    <p:extLst>
      <p:ext uri="{BB962C8B-B14F-4D97-AF65-F5344CB8AC3E}">
        <p14:creationId xmlns:p14="http://schemas.microsoft.com/office/powerpoint/2010/main" val="244936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A8FB265-90D8-3BAE-20F4-434C0768117A}"/>
              </a:ext>
            </a:extLst>
          </p:cNvPr>
          <p:cNvPicPr>
            <a:picLocks noGrp="1" noChangeAspect="1"/>
          </p:cNvPicPr>
          <p:nvPr>
            <p:ph idx="1"/>
          </p:nvPr>
        </p:nvPicPr>
        <p:blipFill>
          <a:blip r:embed="rId2"/>
          <a:stretch>
            <a:fillRect/>
          </a:stretch>
        </p:blipFill>
        <p:spPr>
          <a:xfrm>
            <a:off x="1159329" y="158456"/>
            <a:ext cx="9714006" cy="6435527"/>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83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7F8B64F-3236-99A4-0B6A-6AFCF26FE523}"/>
              </a:ext>
            </a:extLst>
          </p:cNvPr>
          <p:cNvPicPr>
            <a:picLocks noGrp="1" noChangeAspect="1"/>
          </p:cNvPicPr>
          <p:nvPr>
            <p:ph idx="1"/>
          </p:nvPr>
        </p:nvPicPr>
        <p:blipFill>
          <a:blip r:embed="rId2"/>
          <a:stretch>
            <a:fillRect/>
          </a:stretch>
        </p:blipFill>
        <p:spPr>
          <a:xfrm>
            <a:off x="947057" y="236655"/>
            <a:ext cx="10238014" cy="634756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A72E96-0B5F-1300-4CA5-7DB11200FBE5}"/>
              </a:ext>
            </a:extLst>
          </p:cNvPr>
          <p:cNvSpPr txBox="1"/>
          <p:nvPr/>
        </p:nvSpPr>
        <p:spPr>
          <a:xfrm>
            <a:off x="4882242" y="5290457"/>
            <a:ext cx="295274" cy="523220"/>
          </a:xfrm>
          <a:prstGeom prst="rect">
            <a:avLst/>
          </a:prstGeom>
          <a:noFill/>
        </p:spPr>
        <p:txBody>
          <a:bodyPr wrap="none" rtlCol="0">
            <a:spAutoFit/>
          </a:bodyPr>
          <a:lstStyle/>
          <a:p>
            <a:r>
              <a:rPr lang="en-US" sz="2800"/>
              <a:t>-</a:t>
            </a:r>
          </a:p>
        </p:txBody>
      </p:sp>
    </p:spTree>
    <p:extLst>
      <p:ext uri="{BB962C8B-B14F-4D97-AF65-F5344CB8AC3E}">
        <p14:creationId xmlns:p14="http://schemas.microsoft.com/office/powerpoint/2010/main" val="1636304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66D1-B584-A278-C17F-6C171AB3F0CF}"/>
              </a:ext>
            </a:extLst>
          </p:cNvPr>
          <p:cNvSpPr>
            <a:spLocks noGrp="1"/>
          </p:cNvSpPr>
          <p:nvPr>
            <p:ph type="title"/>
          </p:nvPr>
        </p:nvSpPr>
        <p:spPr>
          <a:xfrm>
            <a:off x="838200" y="195443"/>
            <a:ext cx="10515600" cy="1325563"/>
          </a:xfrm>
        </p:spPr>
        <p:txBody>
          <a:bodyPr/>
          <a:lstStyle/>
          <a:p>
            <a:pPr algn="ctr"/>
            <a:r>
              <a:rPr lang="en-US"/>
              <a:t>All these statements are equally true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B46E89-FD35-D2AF-2CE4-2F3382896153}"/>
                  </a:ext>
                </a:extLst>
              </p:cNvPr>
              <p:cNvSpPr>
                <a:spLocks noGrp="1"/>
              </p:cNvSpPr>
              <p:nvPr>
                <p:ph idx="1"/>
              </p:nvPr>
            </p:nvSpPr>
            <p:spPr>
              <a:xfrm>
                <a:off x="838200" y="1385740"/>
                <a:ext cx="10515600" cy="5203596"/>
              </a:xfrm>
            </p:spPr>
            <p:txBody>
              <a:bodyPr>
                <a:normAutofit fontScale="55000" lnSpcReduction="20000"/>
              </a:bodyPr>
              <a:lstStyle/>
              <a:p>
                <a:r>
                  <a:rPr lang="en-US" sz="2400"/>
                  <a:t>For </a:t>
                </a:r>
                <a:r>
                  <a:rPr lang="en-US" sz="2400">
                    <a:solidFill>
                      <a:srgbClr val="FF0000"/>
                    </a:solidFill>
                  </a:rPr>
                  <a:t>adiabatic</a:t>
                </a:r>
                <a:r>
                  <a:rPr lang="en-US" sz="2400"/>
                  <a:t> flow (including vertical motions, in either hydrostatic p or z vertical coordinates), </a:t>
                </a:r>
                <a:r>
                  <a:rPr lang="en-US" sz="2400">
                    <a:solidFill>
                      <a:srgbClr val="FF0000"/>
                    </a:solidFill>
                  </a:rPr>
                  <a:t>both s and </a:t>
                </a:r>
                <a14:m>
                  <m:oMath xmlns:m="http://schemas.openxmlformats.org/officeDocument/2006/math">
                    <m:r>
                      <a:rPr lang="en-US" sz="2400" b="0" i="1">
                        <a:solidFill>
                          <a:srgbClr val="FF0000"/>
                        </a:solidFill>
                        <a:latin typeface="Cambria Math" panose="02040503050406030204" pitchFamily="18" charset="0"/>
                      </a:rPr>
                      <m:t>𝜃</m:t>
                    </m:r>
                    <m:r>
                      <a:rPr lang="en-US" sz="2400" b="0" i="1">
                        <a:solidFill>
                          <a:srgbClr val="FF0000"/>
                        </a:solidFill>
                        <a:latin typeface="Cambria Math" panose="02040503050406030204" pitchFamily="18" charset="0"/>
                      </a:rPr>
                      <m:t> </m:t>
                    </m:r>
                  </m:oMath>
                </a14:m>
                <a:r>
                  <a:rPr lang="en-US" sz="2400">
                    <a:solidFill>
                      <a:srgbClr val="FF0000"/>
                    </a:solidFill>
                  </a:rPr>
                  <a:t>are conserved</a:t>
                </a:r>
                <a:r>
                  <a:rPr lang="en-US" sz="2400"/>
                  <a:t>:</a:t>
                </a:r>
              </a:p>
              <a:p>
                <a:endParaRPr lang="en-US" sz="2400"/>
              </a:p>
              <a:p>
                <a:pPr marL="457200" lvl="1" indent="0" algn="ctr">
                  <a:buNone/>
                </a:pPr>
                <a14:m>
                  <m:oMath xmlns:m="http://schemas.openxmlformats.org/officeDocument/2006/math">
                    <m:f>
                      <m:fPr>
                        <m:ctrlPr>
                          <a:rPr lang="en-US" sz="5100" b="0" i="1">
                            <a:latin typeface="Cambria Math" panose="02040503050406030204" pitchFamily="18" charset="0"/>
                          </a:rPr>
                        </m:ctrlPr>
                      </m:fPr>
                      <m:num>
                        <m:r>
                          <a:rPr lang="en-US" sz="5100" b="0" i="1">
                            <a:latin typeface="Cambria Math" panose="02040503050406030204" pitchFamily="18" charset="0"/>
                          </a:rPr>
                          <m:t>𝑑</m:t>
                        </m:r>
                      </m:num>
                      <m:den>
                        <m:r>
                          <a:rPr lang="en-US" sz="5100" b="0" i="1">
                            <a:latin typeface="Cambria Math" panose="02040503050406030204" pitchFamily="18" charset="0"/>
                          </a:rPr>
                          <m:t>𝑑𝑡</m:t>
                        </m:r>
                      </m:den>
                    </m:f>
                    <m:d>
                      <m:dPr>
                        <m:ctrlPr>
                          <a:rPr lang="en-US" sz="5100" b="0" i="1">
                            <a:latin typeface="Cambria Math" panose="02040503050406030204" pitchFamily="18" charset="0"/>
                          </a:rPr>
                        </m:ctrlPr>
                      </m:dPr>
                      <m:e>
                        <m:r>
                          <a:rPr lang="en-US" sz="5100" b="0" i="1">
                            <a:latin typeface="Cambria Math" panose="02040503050406030204" pitchFamily="18" charset="0"/>
                          </a:rPr>
                          <m:t>𝜃</m:t>
                        </m:r>
                      </m:e>
                    </m:d>
                    <m:r>
                      <a:rPr lang="en-US" sz="5100" b="0" i="1">
                        <a:latin typeface="Cambria Math" panose="02040503050406030204" pitchFamily="18" charset="0"/>
                      </a:rPr>
                      <m:t>=</m:t>
                    </m:r>
                    <m:f>
                      <m:fPr>
                        <m:ctrlPr>
                          <a:rPr lang="en-US" sz="5100" b="0" i="1">
                            <a:latin typeface="Cambria Math" panose="02040503050406030204" pitchFamily="18" charset="0"/>
                          </a:rPr>
                        </m:ctrlPr>
                      </m:fPr>
                      <m:num>
                        <m:r>
                          <a:rPr lang="en-US" sz="5100" b="0" i="1">
                            <a:latin typeface="Cambria Math" panose="02040503050406030204" pitchFamily="18" charset="0"/>
                          </a:rPr>
                          <m:t>𝑑</m:t>
                        </m:r>
                      </m:num>
                      <m:den>
                        <m:r>
                          <a:rPr lang="en-US" sz="5100" b="0" i="1">
                            <a:latin typeface="Cambria Math" panose="02040503050406030204" pitchFamily="18" charset="0"/>
                          </a:rPr>
                          <m:t>𝑑𝑡</m:t>
                        </m:r>
                      </m:den>
                    </m:f>
                    <m:d>
                      <m:dPr>
                        <m:ctrlPr>
                          <a:rPr lang="en-US" sz="5100" b="0" i="1">
                            <a:latin typeface="Cambria Math" panose="02040503050406030204" pitchFamily="18" charset="0"/>
                          </a:rPr>
                        </m:ctrlPr>
                      </m:dPr>
                      <m:e>
                        <m:r>
                          <a:rPr lang="en-US" sz="5100" b="0" i="1">
                            <a:latin typeface="Cambria Math" panose="02040503050406030204" pitchFamily="18" charset="0"/>
                          </a:rPr>
                          <m:t>𝑠</m:t>
                        </m:r>
                      </m:e>
                    </m:d>
                    <m:r>
                      <a:rPr lang="en-US" sz="5100" b="0" i="1">
                        <a:latin typeface="Cambria Math" panose="02040503050406030204" pitchFamily="18" charset="0"/>
                      </a:rPr>
                      <m:t>=0   </m:t>
                    </m:r>
                  </m:oMath>
                </a14:m>
                <a:r>
                  <a:rPr lang="en-US" sz="2200"/>
                  <a:t>where </a:t>
                </a:r>
                <a14:m>
                  <m:oMath xmlns:m="http://schemas.openxmlformats.org/officeDocument/2006/math">
                    <m:sSup>
                      <m:sSupPr>
                        <m:ctrlPr>
                          <a:rPr lang="en-US" sz="2500" i="1">
                            <a:latin typeface="Cambria Math" panose="02040503050406030204" pitchFamily="18" charset="0"/>
                          </a:rPr>
                        </m:ctrlPr>
                      </m:sSupPr>
                      <m:e>
                        <m:r>
                          <a:rPr lang="en-US" sz="2500" b="0" i="1">
                            <a:latin typeface="Cambria Math" panose="02040503050406030204" pitchFamily="18" charset="0"/>
                          </a:rPr>
                          <m:t>𝜃</m:t>
                        </m:r>
                        <m:r>
                          <a:rPr lang="en-US" sz="2500" b="0" i="1">
                            <a:latin typeface="Cambria Math" panose="02040503050406030204" pitchFamily="18" charset="0"/>
                          </a:rPr>
                          <m:t>=</m:t>
                        </m:r>
                        <m:r>
                          <a:rPr lang="en-US" sz="2500" b="0" i="1">
                            <a:latin typeface="Cambria Math" panose="02040503050406030204" pitchFamily="18" charset="0"/>
                          </a:rPr>
                          <m:t>𝑇</m:t>
                        </m:r>
                        <m:r>
                          <a:rPr lang="en-US" sz="2500" i="1">
                            <a:latin typeface="Cambria Math" panose="02040503050406030204" pitchFamily="18" charset="0"/>
                          </a:rPr>
                          <m:t>(</m:t>
                        </m:r>
                        <m:f>
                          <m:fPr>
                            <m:ctrlPr>
                              <a:rPr lang="en-US" sz="2500" i="1">
                                <a:latin typeface="Cambria Math" panose="02040503050406030204" pitchFamily="18" charset="0"/>
                              </a:rPr>
                            </m:ctrlPr>
                          </m:fPr>
                          <m:num>
                            <m:sSub>
                              <m:sSubPr>
                                <m:ctrlPr>
                                  <a:rPr lang="en-US" sz="2500" i="1">
                                    <a:latin typeface="Cambria Math" panose="02040503050406030204" pitchFamily="18" charset="0"/>
                                  </a:rPr>
                                </m:ctrlPr>
                              </m:sSubPr>
                              <m:e>
                                <m:r>
                                  <a:rPr lang="en-US" sz="2500" i="1">
                                    <a:latin typeface="Cambria Math" panose="02040503050406030204" pitchFamily="18" charset="0"/>
                                  </a:rPr>
                                  <m:t>𝑝</m:t>
                                </m:r>
                              </m:e>
                              <m:sub>
                                <m:r>
                                  <a:rPr lang="en-US" sz="2500" i="1">
                                    <a:latin typeface="Cambria Math" panose="02040503050406030204" pitchFamily="18" charset="0"/>
                                  </a:rPr>
                                  <m:t>0</m:t>
                                </m:r>
                              </m:sub>
                            </m:sSub>
                          </m:num>
                          <m:den>
                            <m:r>
                              <a:rPr lang="en-US" sz="2500" i="1">
                                <a:latin typeface="Cambria Math" panose="02040503050406030204" pitchFamily="18" charset="0"/>
                              </a:rPr>
                              <m:t>𝑝</m:t>
                            </m:r>
                          </m:den>
                        </m:f>
                        <m:r>
                          <a:rPr lang="en-US" sz="2500" i="1">
                            <a:latin typeface="Cambria Math" panose="02040503050406030204" pitchFamily="18" charset="0"/>
                          </a:rPr>
                          <m:t>)</m:t>
                        </m:r>
                      </m:e>
                      <m:sup>
                        <m:r>
                          <a:rPr lang="en-US" sz="2500" i="1">
                            <a:latin typeface="Cambria Math" panose="02040503050406030204" pitchFamily="18" charset="0"/>
                          </a:rPr>
                          <m:t>𝑅</m:t>
                        </m:r>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𝐶</m:t>
                            </m:r>
                          </m:e>
                          <m:sub>
                            <m:r>
                              <a:rPr lang="en-US" sz="2500" i="1">
                                <a:latin typeface="Cambria Math" panose="02040503050406030204" pitchFamily="18" charset="0"/>
                              </a:rPr>
                              <m:t>𝑝</m:t>
                            </m:r>
                          </m:sub>
                        </m:sSub>
                      </m:sup>
                    </m:sSup>
                  </m:oMath>
                </a14:m>
                <a:r>
                  <a:rPr lang="en-US" sz="2200"/>
                  <a:t> and </a:t>
                </a:r>
                <a14:m>
                  <m:oMath xmlns:m="http://schemas.openxmlformats.org/officeDocument/2006/math">
                    <m:r>
                      <a:rPr lang="en-US" sz="2500" i="1">
                        <a:latin typeface="Cambria Math" panose="02040503050406030204" pitchFamily="18" charset="0"/>
                      </a:rPr>
                      <m:t>𝑠</m:t>
                    </m:r>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𝐶</m:t>
                        </m:r>
                      </m:e>
                      <m:sub>
                        <m:r>
                          <a:rPr lang="en-US" sz="2500" i="1">
                            <a:latin typeface="Cambria Math" panose="02040503050406030204" pitchFamily="18" charset="0"/>
                          </a:rPr>
                          <m:t>𝑝</m:t>
                        </m:r>
                      </m:sub>
                    </m:sSub>
                    <m:r>
                      <a:rPr lang="en-US" sz="2500" i="1">
                        <a:latin typeface="Cambria Math" panose="02040503050406030204" pitchFamily="18" charset="0"/>
                      </a:rPr>
                      <m:t>𝑇</m:t>
                    </m:r>
                    <m:r>
                      <a:rPr lang="en-US" sz="2500" i="1">
                        <a:latin typeface="Cambria Math" panose="02040503050406030204" pitchFamily="18" charset="0"/>
                      </a:rPr>
                      <m:t>+</m:t>
                    </m:r>
                    <m:r>
                      <a:rPr lang="en-US" sz="2500" i="1">
                        <a:latin typeface="Cambria Math" panose="02040503050406030204" pitchFamily="18" charset="0"/>
                      </a:rPr>
                      <m:t>𝑔𝑧</m:t>
                    </m:r>
                  </m:oMath>
                </a14:m>
                <a:endParaRPr lang="en-US" sz="2500" i="1">
                  <a:latin typeface="Cambria Math" panose="02040503050406030204" pitchFamily="18" charset="0"/>
                </a:endParaRPr>
              </a:p>
              <a:p>
                <a:pPr marL="457200" lvl="1" indent="0">
                  <a:buNone/>
                </a:pPr>
                <a:endParaRPr lang="en-US" sz="2900"/>
              </a:p>
              <a:p>
                <a:r>
                  <a:rPr lang="en-US" sz="2400"/>
                  <a:t>In other words, unpacking advection into horizontal and vertical,</a:t>
                </a:r>
              </a:p>
              <a:p>
                <a:pPr marL="457200" lvl="1" indent="0">
                  <a:buNone/>
                </a:pPr>
                <a14:m>
                  <m:oMathPara xmlns:m="http://schemas.openxmlformats.org/officeDocument/2006/math">
                    <m:oMathParaPr>
                      <m:jc m:val="centerGroup"/>
                    </m:oMathParaPr>
                    <m:oMath xmlns:m="http://schemas.openxmlformats.org/officeDocument/2006/math">
                      <m:f>
                        <m:fPr>
                          <m:ctrlPr>
                            <a:rPr lang="en-US" sz="2600" i="1">
                              <a:latin typeface="Cambria Math" panose="02040503050406030204" pitchFamily="18" charset="0"/>
                            </a:rPr>
                          </m:ctrlPr>
                        </m:fPr>
                        <m:num>
                          <m:r>
                            <a:rPr lang="en-US" sz="2600" i="1">
                              <a:latin typeface="Cambria Math" panose="02040503050406030204" pitchFamily="18" charset="0"/>
                            </a:rPr>
                            <m:t>𝜕</m:t>
                          </m:r>
                        </m:num>
                        <m:den>
                          <m:r>
                            <a:rPr lang="en-US" sz="2600" i="1">
                              <a:latin typeface="Cambria Math" panose="02040503050406030204" pitchFamily="18" charset="0"/>
                            </a:rPr>
                            <m:t>𝜕</m:t>
                          </m:r>
                          <m:r>
                            <a:rPr lang="en-US" sz="2600" i="1">
                              <a:latin typeface="Cambria Math" panose="02040503050406030204" pitchFamily="18" charset="0"/>
                            </a:rPr>
                            <m:t>𝑡</m:t>
                          </m:r>
                        </m:den>
                      </m:f>
                      <m:d>
                        <m:dPr>
                          <m:ctrlPr>
                            <a:rPr lang="en-US" sz="2600" i="1">
                              <a:latin typeface="Cambria Math" panose="02040503050406030204" pitchFamily="18" charset="0"/>
                            </a:rPr>
                          </m:ctrlPr>
                        </m:dPr>
                        <m:e>
                          <m:r>
                            <a:rPr lang="en-US" sz="2600" i="1">
                              <a:latin typeface="Cambria Math" panose="02040503050406030204" pitchFamily="18" charset="0"/>
                            </a:rPr>
                            <m:t>𝜃</m:t>
                          </m:r>
                        </m:e>
                      </m:d>
                      <m:r>
                        <a:rPr lang="en-US" sz="2600" i="1">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𝑉</m:t>
                              </m:r>
                            </m:e>
                          </m:acc>
                        </m:e>
                        <m:sub>
                          <m:r>
                            <a:rPr lang="en-US" sz="2600" b="0" i="1">
                              <a:latin typeface="Cambria Math" panose="02040503050406030204" pitchFamily="18" charset="0"/>
                            </a:rPr>
                            <m:t>h𝑜𝑟</m:t>
                          </m:r>
                        </m:sub>
                      </m:sSub>
                      <m:r>
                        <a:rPr lang="en-US" sz="2600" i="1">
                          <a:latin typeface="Cambria Math" panose="02040503050406030204" pitchFamily="18" charset="0"/>
                        </a:rPr>
                        <m:t>⋅</m:t>
                      </m:r>
                      <m:r>
                        <m:rPr>
                          <m:sty m:val="p"/>
                        </m:rPr>
                        <a:rPr lang="en-US" sz="2600">
                          <a:latin typeface="Cambria Math" panose="02040503050406030204" pitchFamily="18" charset="0"/>
                        </a:rPr>
                        <m:t>∇</m:t>
                      </m:r>
                      <m:d>
                        <m:dPr>
                          <m:ctrlPr>
                            <a:rPr lang="en-US" sz="2600" i="1">
                              <a:latin typeface="Cambria Math" panose="02040503050406030204" pitchFamily="18" charset="0"/>
                            </a:rPr>
                          </m:ctrlPr>
                        </m:dPr>
                        <m:e>
                          <m:r>
                            <a:rPr lang="en-US" sz="2600" i="1">
                              <a:latin typeface="Cambria Math" panose="02040503050406030204" pitchFamily="18" charset="0"/>
                            </a:rPr>
                            <m:t>𝜃</m:t>
                          </m:r>
                        </m:e>
                      </m:d>
                      <m:r>
                        <a:rPr lang="en-US" sz="2600" i="1">
                          <a:latin typeface="Cambria Math" panose="02040503050406030204" pitchFamily="18" charset="0"/>
                        </a:rPr>
                        <m:t> −</m:t>
                      </m:r>
                      <m:r>
                        <a:rPr lang="en-US" sz="2600" i="1">
                          <a:latin typeface="Cambria Math" panose="02040503050406030204" pitchFamily="18" charset="0"/>
                        </a:rPr>
                        <m:t>𝜔</m:t>
                      </m:r>
                      <m:f>
                        <m:fPr>
                          <m:ctrlPr>
                            <a:rPr lang="en-US" sz="2600" i="1">
                              <a:latin typeface="Cambria Math" panose="02040503050406030204" pitchFamily="18" charset="0"/>
                            </a:rPr>
                          </m:ctrlPr>
                        </m:fPr>
                        <m:num>
                          <m:r>
                            <a:rPr lang="en-US" sz="2600" i="1">
                              <a:latin typeface="Cambria Math" panose="02040503050406030204" pitchFamily="18" charset="0"/>
                            </a:rPr>
                            <m:t>𝜕</m:t>
                          </m:r>
                        </m:num>
                        <m:den>
                          <m:r>
                            <a:rPr lang="en-US" sz="2600" i="1">
                              <a:latin typeface="Cambria Math" panose="02040503050406030204" pitchFamily="18" charset="0"/>
                            </a:rPr>
                            <m:t>𝜕</m:t>
                          </m:r>
                          <m:r>
                            <a:rPr lang="en-US" sz="2600" i="1">
                              <a:latin typeface="Cambria Math" panose="02040503050406030204" pitchFamily="18" charset="0"/>
                            </a:rPr>
                            <m:t>𝑝</m:t>
                          </m:r>
                        </m:den>
                      </m:f>
                      <m:d>
                        <m:dPr>
                          <m:ctrlPr>
                            <a:rPr lang="en-US" sz="2600" i="1">
                              <a:latin typeface="Cambria Math" panose="02040503050406030204" pitchFamily="18" charset="0"/>
                            </a:rPr>
                          </m:ctrlPr>
                        </m:dPr>
                        <m:e>
                          <m:r>
                            <a:rPr lang="en-US" sz="2600" i="1">
                              <a:latin typeface="Cambria Math" panose="02040503050406030204" pitchFamily="18" charset="0"/>
                            </a:rPr>
                            <m:t>𝜃</m:t>
                          </m:r>
                        </m:e>
                      </m:d>
                    </m:oMath>
                  </m:oMathPara>
                </a14:m>
                <a:endParaRPr lang="en-US" sz="2600" i="1">
                  <a:latin typeface="Cambria Math" panose="02040503050406030204" pitchFamily="18" charset="0"/>
                </a:endParaRPr>
              </a:p>
              <a:p>
                <a:pPr marL="457200" lvl="1" indent="0">
                  <a:buNone/>
                </a:pPr>
                <a:endParaRPr lang="en-US" sz="2600" i="1">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sz="2600" b="0" i="1">
                          <a:latin typeface="Cambria Math" panose="02040503050406030204" pitchFamily="18" charset="0"/>
                        </a:rPr>
                        <m:t>            =</m:t>
                      </m:r>
                      <m:r>
                        <a:rPr lang="en-US" sz="2600" i="1">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𝑉</m:t>
                              </m:r>
                            </m:e>
                          </m:acc>
                        </m:e>
                        <m:sub>
                          <m:r>
                            <a:rPr lang="en-US" sz="2600" i="1">
                              <a:latin typeface="Cambria Math" panose="02040503050406030204" pitchFamily="18" charset="0"/>
                            </a:rPr>
                            <m:t>h𝑜𝑟</m:t>
                          </m:r>
                        </m:sub>
                      </m:sSub>
                      <m:r>
                        <a:rPr lang="en-US" sz="2600" b="0" i="1">
                          <a:latin typeface="Cambria Math" panose="02040503050406030204" pitchFamily="18" charset="0"/>
                        </a:rPr>
                        <m:t>⋅</m:t>
                      </m:r>
                      <m:r>
                        <m:rPr>
                          <m:sty m:val="p"/>
                        </m:rPr>
                        <a:rPr lang="en-US" sz="2600">
                          <a:latin typeface="Cambria Math" panose="02040503050406030204" pitchFamily="18" charset="0"/>
                        </a:rPr>
                        <m:t>∇</m:t>
                      </m:r>
                      <m:d>
                        <m:dPr>
                          <m:ctrlPr>
                            <a:rPr lang="en-US" sz="2600" i="1">
                              <a:latin typeface="Cambria Math" panose="02040503050406030204" pitchFamily="18" charset="0"/>
                            </a:rPr>
                          </m:ctrlPr>
                        </m:dPr>
                        <m:e>
                          <m:r>
                            <a:rPr lang="en-US" sz="2600" i="1">
                              <a:latin typeface="Cambria Math" panose="02040503050406030204" pitchFamily="18" charset="0"/>
                            </a:rPr>
                            <m:t>𝜃</m:t>
                          </m:r>
                        </m:e>
                      </m:d>
                      <m:r>
                        <a:rPr lang="en-US" sz="2600" b="0" i="1">
                          <a:latin typeface="Cambria Math" panose="02040503050406030204" pitchFamily="18" charset="0"/>
                        </a:rPr>
                        <m:t> −</m:t>
                      </m:r>
                      <m:r>
                        <a:rPr lang="en-US" sz="2600" b="0" i="1">
                          <a:latin typeface="Cambria Math" panose="02040503050406030204" pitchFamily="18" charset="0"/>
                        </a:rPr>
                        <m:t>𝑤</m:t>
                      </m:r>
                      <m:f>
                        <m:fPr>
                          <m:ctrlPr>
                            <a:rPr lang="en-US" sz="2600" i="1">
                              <a:latin typeface="Cambria Math" panose="02040503050406030204" pitchFamily="18" charset="0"/>
                            </a:rPr>
                          </m:ctrlPr>
                        </m:fPr>
                        <m:num>
                          <m:r>
                            <a:rPr lang="en-US" sz="2600" i="1">
                              <a:latin typeface="Cambria Math" panose="02040503050406030204" pitchFamily="18" charset="0"/>
                            </a:rPr>
                            <m:t>𝜕</m:t>
                          </m:r>
                        </m:num>
                        <m:den>
                          <m:r>
                            <a:rPr lang="en-US" sz="2600" i="1">
                              <a:latin typeface="Cambria Math" panose="02040503050406030204" pitchFamily="18" charset="0"/>
                            </a:rPr>
                            <m:t>𝜕</m:t>
                          </m:r>
                          <m:r>
                            <a:rPr lang="en-US" sz="2600" b="0" i="1">
                              <a:latin typeface="Cambria Math" panose="02040503050406030204" pitchFamily="18" charset="0"/>
                            </a:rPr>
                            <m:t>𝑧</m:t>
                          </m:r>
                        </m:den>
                      </m:f>
                      <m:d>
                        <m:dPr>
                          <m:ctrlPr>
                            <a:rPr lang="en-US" sz="2600" i="1">
                              <a:latin typeface="Cambria Math" panose="02040503050406030204" pitchFamily="18" charset="0"/>
                            </a:rPr>
                          </m:ctrlPr>
                        </m:dPr>
                        <m:e>
                          <m:r>
                            <a:rPr lang="en-US" sz="2600" i="1">
                              <a:latin typeface="Cambria Math" panose="02040503050406030204" pitchFamily="18" charset="0"/>
                            </a:rPr>
                            <m:t>𝜃</m:t>
                          </m:r>
                        </m:e>
                      </m:d>
                    </m:oMath>
                  </m:oMathPara>
                </a14:m>
                <a:endParaRPr lang="en-US" sz="2400"/>
              </a:p>
              <a:p>
                <a:pPr marL="457200" lvl="1" indent="0">
                  <a:buNone/>
                </a:pPr>
                <a:endParaRPr lang="en-US" sz="2400"/>
              </a:p>
              <a:p>
                <a:r>
                  <a:rPr lang="en-US" sz="2400"/>
                  <a:t>Or, unpacking the conserved variables to get the predictive (</a:t>
                </a:r>
                <a:r>
                  <a:rPr lang="en-US" sz="2400" i="1"/>
                  <a:t>prognostic</a:t>
                </a:r>
                <a:r>
                  <a:rPr lang="en-US" sz="2400"/>
                  <a:t>) equation for T,</a:t>
                </a:r>
              </a:p>
              <a:p>
                <a:endParaRPr lang="en-US" sz="2400"/>
              </a:p>
              <a:p>
                <a:pPr marL="457200" lvl="1" indent="0" algn="ctr">
                  <a:buNone/>
                </a:pPr>
                <a14:m>
                  <m:oMath xmlns:m="http://schemas.openxmlformats.org/officeDocument/2006/math">
                    <m:f>
                      <m:fPr>
                        <m:ctrlPr>
                          <a:rPr lang="en-US" sz="2600" i="1">
                            <a:latin typeface="Cambria Math" panose="02040503050406030204" pitchFamily="18" charset="0"/>
                          </a:rPr>
                        </m:ctrlPr>
                      </m:fPr>
                      <m:num>
                        <m:r>
                          <a:rPr lang="en-US" sz="2600" i="1">
                            <a:latin typeface="Cambria Math" panose="02040503050406030204" pitchFamily="18" charset="0"/>
                          </a:rPr>
                          <m:t>𝜕</m:t>
                        </m:r>
                      </m:num>
                      <m:den>
                        <m:r>
                          <a:rPr lang="en-US" sz="2600" i="1">
                            <a:latin typeface="Cambria Math" panose="02040503050406030204" pitchFamily="18" charset="0"/>
                          </a:rPr>
                          <m:t>𝜕</m:t>
                        </m:r>
                        <m:r>
                          <a:rPr lang="en-US" sz="2600" i="1">
                            <a:latin typeface="Cambria Math" panose="02040503050406030204" pitchFamily="18" charset="0"/>
                          </a:rPr>
                          <m:t>𝑡</m:t>
                        </m:r>
                      </m:den>
                    </m:f>
                    <m:d>
                      <m:dPr>
                        <m:ctrlPr>
                          <a:rPr lang="en-US" sz="2600" i="1">
                            <a:latin typeface="Cambria Math" panose="02040503050406030204" pitchFamily="18" charset="0"/>
                          </a:rPr>
                        </m:ctrlPr>
                      </m:dPr>
                      <m:e>
                        <m:r>
                          <a:rPr lang="en-US" sz="2600" b="0" i="1">
                            <a:latin typeface="Cambria Math" panose="02040503050406030204" pitchFamily="18" charset="0"/>
                          </a:rPr>
                          <m:t>𝑇</m:t>
                        </m:r>
                      </m:e>
                    </m:d>
                    <m:r>
                      <a:rPr lang="en-US" sz="2600" i="1">
                        <a:latin typeface="Cambria Math" panose="02040503050406030204" pitchFamily="18" charset="0"/>
                      </a:rPr>
                      <m:t>=</m:t>
                    </m:r>
                    <m:r>
                      <a:rPr lang="en-US" sz="2600" b="0" i="1">
                        <a:latin typeface="Cambria Math" panose="02040503050406030204" pitchFamily="18" charset="0"/>
                      </a:rPr>
                      <m:t>[</m:t>
                    </m:r>
                    <m:r>
                      <a:rPr lang="en-US" sz="2600" i="1">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𝑉</m:t>
                            </m:r>
                          </m:e>
                        </m:acc>
                      </m:e>
                      <m:sub>
                        <m:r>
                          <a:rPr lang="en-US" sz="2600" i="1">
                            <a:latin typeface="Cambria Math" panose="02040503050406030204" pitchFamily="18" charset="0"/>
                          </a:rPr>
                          <m:t>h𝑜𝑟</m:t>
                        </m:r>
                      </m:sub>
                    </m:sSub>
                    <m:r>
                      <a:rPr lang="en-US" sz="2600" i="1">
                        <a:latin typeface="Cambria Math" panose="02040503050406030204" pitchFamily="18" charset="0"/>
                      </a:rPr>
                      <m:t>⋅</m:t>
                    </m:r>
                    <m:r>
                      <m:rPr>
                        <m:sty m:val="p"/>
                      </m:rPr>
                      <a:rPr lang="en-US" sz="2600">
                        <a:latin typeface="Cambria Math" panose="02040503050406030204" pitchFamily="18" charset="0"/>
                      </a:rPr>
                      <m:t>∇</m:t>
                    </m:r>
                    <m:d>
                      <m:dPr>
                        <m:ctrlPr>
                          <a:rPr lang="en-US" sz="2600" i="1">
                            <a:latin typeface="Cambria Math" panose="02040503050406030204" pitchFamily="18" charset="0"/>
                          </a:rPr>
                        </m:ctrlPr>
                      </m:dPr>
                      <m:e>
                        <m:r>
                          <a:rPr lang="en-US" sz="2600" i="1">
                            <a:latin typeface="Cambria Math" panose="02040503050406030204" pitchFamily="18" charset="0"/>
                          </a:rPr>
                          <m:t>𝜃</m:t>
                        </m:r>
                      </m:e>
                    </m:d>
                    <m:r>
                      <a:rPr lang="en-US" sz="2600" i="1">
                        <a:latin typeface="Cambria Math" panose="02040503050406030204" pitchFamily="18" charset="0"/>
                      </a:rPr>
                      <m:t> −</m:t>
                    </m:r>
                  </m:oMath>
                </a14:m>
                <a:r>
                  <a:rPr lang="en-US" sz="2600"/>
                  <a:t> </a:t>
                </a:r>
                <a14:m>
                  <m:oMath xmlns:m="http://schemas.openxmlformats.org/officeDocument/2006/math">
                    <m:r>
                      <a:rPr lang="en-US" sz="2600" i="1">
                        <a:latin typeface="Cambria Math" panose="02040503050406030204" pitchFamily="18" charset="0"/>
                      </a:rPr>
                      <m:t>𝜔</m:t>
                    </m:r>
                    <m:f>
                      <m:fPr>
                        <m:ctrlPr>
                          <a:rPr lang="en-US" sz="2600" i="1">
                            <a:latin typeface="Cambria Math" panose="02040503050406030204" pitchFamily="18" charset="0"/>
                          </a:rPr>
                        </m:ctrlPr>
                      </m:fPr>
                      <m:num>
                        <m:r>
                          <a:rPr lang="en-US" sz="2600" i="1">
                            <a:latin typeface="Cambria Math" panose="02040503050406030204" pitchFamily="18" charset="0"/>
                          </a:rPr>
                          <m:t>𝜕</m:t>
                        </m:r>
                      </m:num>
                      <m:den>
                        <m:r>
                          <a:rPr lang="en-US" sz="2600" i="1">
                            <a:latin typeface="Cambria Math" panose="02040503050406030204" pitchFamily="18" charset="0"/>
                          </a:rPr>
                          <m:t>𝜕</m:t>
                        </m:r>
                        <m:r>
                          <a:rPr lang="en-US" sz="2600" i="1">
                            <a:latin typeface="Cambria Math" panose="02040503050406030204" pitchFamily="18" charset="0"/>
                          </a:rPr>
                          <m:t>𝑝</m:t>
                        </m:r>
                      </m:den>
                    </m:f>
                    <m:d>
                      <m:dPr>
                        <m:ctrlPr>
                          <a:rPr lang="en-US" sz="2600" i="1">
                            <a:latin typeface="Cambria Math" panose="02040503050406030204" pitchFamily="18" charset="0"/>
                          </a:rPr>
                        </m:ctrlPr>
                      </m:dPr>
                      <m:e>
                        <m:r>
                          <a:rPr lang="en-US" sz="2600" i="1">
                            <a:latin typeface="Cambria Math" panose="02040503050406030204" pitchFamily="18" charset="0"/>
                          </a:rPr>
                          <m:t>𝜃</m:t>
                        </m:r>
                      </m:e>
                    </m:d>
                    <m:r>
                      <a:rPr lang="en-US" sz="2600" b="0" i="1">
                        <a:latin typeface="Cambria Math" panose="02040503050406030204" pitchFamily="18" charset="0"/>
                      </a:rPr>
                      <m:t>] </m:t>
                    </m:r>
                    <m:sSup>
                      <m:sSupPr>
                        <m:ctrlPr>
                          <a:rPr lang="en-US" sz="2600" b="0" i="1">
                            <a:latin typeface="Cambria Math" panose="02040503050406030204" pitchFamily="18" charset="0"/>
                          </a:rPr>
                        </m:ctrlPr>
                      </m:sSupPr>
                      <m:e>
                        <m:r>
                          <a:rPr lang="en-US" sz="2600" b="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𝑝</m:t>
                                </m:r>
                              </m:e>
                              <m:sub>
                                <m:r>
                                  <a:rPr lang="en-US" sz="2600" i="1">
                                    <a:latin typeface="Cambria Math" panose="02040503050406030204" pitchFamily="18" charset="0"/>
                                  </a:rPr>
                                  <m:t>0</m:t>
                                </m:r>
                              </m:sub>
                            </m:sSub>
                          </m:num>
                          <m:den>
                            <m:r>
                              <a:rPr lang="en-US" sz="2600" i="1">
                                <a:latin typeface="Cambria Math" panose="02040503050406030204" pitchFamily="18" charset="0"/>
                              </a:rPr>
                              <m:t>𝑝</m:t>
                            </m:r>
                          </m:den>
                        </m:f>
                        <m:r>
                          <a:rPr lang="en-US" sz="2600" i="1">
                            <a:latin typeface="Cambria Math" panose="02040503050406030204" pitchFamily="18" charset="0"/>
                          </a:rPr>
                          <m:t>)</m:t>
                        </m:r>
                      </m:e>
                      <m:sup>
                        <m:r>
                          <a:rPr lang="en-US" sz="2600" b="0" i="1">
                            <a:latin typeface="Cambria Math" panose="02040503050406030204" pitchFamily="18" charset="0"/>
                          </a:rPr>
                          <m:t>𝑅</m:t>
                        </m:r>
                        <m:r>
                          <a:rPr lang="en-US" sz="2600" b="0" i="1">
                            <a:latin typeface="Cambria Math" panose="02040503050406030204" pitchFamily="18" charset="0"/>
                          </a:rPr>
                          <m:t>/</m:t>
                        </m:r>
                        <m:sSub>
                          <m:sSubPr>
                            <m:ctrlPr>
                              <a:rPr lang="en-US" sz="2600" b="0" i="1">
                                <a:latin typeface="Cambria Math" panose="02040503050406030204" pitchFamily="18" charset="0"/>
                              </a:rPr>
                            </m:ctrlPr>
                          </m:sSubPr>
                          <m:e>
                            <m:r>
                              <a:rPr lang="en-US" sz="2600" b="0" i="1">
                                <a:latin typeface="Cambria Math" panose="02040503050406030204" pitchFamily="18" charset="0"/>
                              </a:rPr>
                              <m:t>𝐶</m:t>
                            </m:r>
                          </m:e>
                          <m:sub>
                            <m:r>
                              <a:rPr lang="en-US" sz="2600" b="0" i="1">
                                <a:latin typeface="Cambria Math" panose="02040503050406030204" pitchFamily="18" charset="0"/>
                              </a:rPr>
                              <m:t>𝑝</m:t>
                            </m:r>
                          </m:sub>
                        </m:sSub>
                      </m:sup>
                    </m:sSup>
                    <m:r>
                      <a:rPr lang="en-US" sz="2600" b="0" i="1">
                        <a:latin typeface="Cambria Math" panose="02040503050406030204" pitchFamily="18" charset="0"/>
                      </a:rPr>
                      <m:t> </m:t>
                    </m:r>
                  </m:oMath>
                </a14:m>
                <a:endParaRPr lang="en-US" sz="2600" i="1">
                  <a:latin typeface="Cambria Math" panose="02040503050406030204" pitchFamily="18" charset="0"/>
                </a:endParaRPr>
              </a:p>
              <a:p>
                <a:pPr marL="457200" lvl="1" indent="0" algn="ctr">
                  <a:buNone/>
                </a:pPr>
                <a:endParaRPr lang="en-US" sz="2600" i="1">
                  <a:latin typeface="Cambria Math" panose="02040503050406030204" pitchFamily="18" charset="0"/>
                </a:endParaRPr>
              </a:p>
              <a:p>
                <a:pPr marL="457200" lvl="1" indent="0" algn="ctr">
                  <a:buNone/>
                </a:pPr>
                <a:r>
                  <a:rPr lang="en-US" sz="2600"/>
                  <a:t>            </a:t>
                </a:r>
                <a14:m>
                  <m:oMath xmlns:m="http://schemas.openxmlformats.org/officeDocument/2006/math">
                    <m:r>
                      <a:rPr lang="en-US" sz="2600" i="1">
                        <a:latin typeface="Cambria Math" panose="02040503050406030204" pitchFamily="18" charset="0"/>
                      </a:rPr>
                      <m:t>=</m:t>
                    </m:r>
                    <m:r>
                      <a:rPr lang="en-US" sz="2600" b="0" i="1">
                        <a:latin typeface="Cambria Math" panose="02040503050406030204" pitchFamily="18" charset="0"/>
                      </a:rPr>
                      <m:t>[</m:t>
                    </m:r>
                    <m:r>
                      <a:rPr lang="en-US" sz="2600" i="1">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𝑉</m:t>
                            </m:r>
                          </m:e>
                        </m:acc>
                      </m:e>
                      <m:sub>
                        <m:r>
                          <a:rPr lang="en-US" sz="2600" i="1">
                            <a:latin typeface="Cambria Math" panose="02040503050406030204" pitchFamily="18" charset="0"/>
                          </a:rPr>
                          <m:t>h𝑜𝑟</m:t>
                        </m:r>
                      </m:sub>
                    </m:sSub>
                    <m:r>
                      <a:rPr lang="en-US" sz="2600" i="1">
                        <a:latin typeface="Cambria Math" panose="02040503050406030204" pitchFamily="18" charset="0"/>
                      </a:rPr>
                      <m:t>⋅</m:t>
                    </m:r>
                    <m:r>
                      <m:rPr>
                        <m:sty m:val="p"/>
                      </m:rPr>
                      <a:rPr lang="en-US" sz="2600">
                        <a:latin typeface="Cambria Math" panose="02040503050406030204" pitchFamily="18" charset="0"/>
                      </a:rPr>
                      <m:t>∇</m:t>
                    </m:r>
                    <m:d>
                      <m:dPr>
                        <m:ctrlPr>
                          <a:rPr lang="en-US" sz="2600" i="1">
                            <a:latin typeface="Cambria Math" panose="02040503050406030204" pitchFamily="18" charset="0"/>
                          </a:rPr>
                        </m:ctrlPr>
                      </m:dPr>
                      <m:e>
                        <m:r>
                          <a:rPr lang="en-US" sz="2600" i="1">
                            <a:latin typeface="Cambria Math" panose="02040503050406030204" pitchFamily="18" charset="0"/>
                          </a:rPr>
                          <m:t>𝜃</m:t>
                        </m:r>
                      </m:e>
                    </m:d>
                    <m:r>
                      <a:rPr lang="en-US" sz="2600" i="1">
                        <a:latin typeface="Cambria Math" panose="02040503050406030204" pitchFamily="18" charset="0"/>
                      </a:rPr>
                      <m:t> −</m:t>
                    </m:r>
                  </m:oMath>
                </a14:m>
                <a:r>
                  <a:rPr lang="en-US" sz="2600"/>
                  <a:t> w</a:t>
                </a:r>
                <a14:m>
                  <m:oMath xmlns:m="http://schemas.openxmlformats.org/officeDocument/2006/math">
                    <m:f>
                      <m:fPr>
                        <m:ctrlPr>
                          <a:rPr lang="en-US" sz="2600" i="1">
                            <a:latin typeface="Cambria Math" panose="02040503050406030204" pitchFamily="18" charset="0"/>
                          </a:rPr>
                        </m:ctrlPr>
                      </m:fPr>
                      <m:num>
                        <m:r>
                          <a:rPr lang="en-US" sz="2600" i="1">
                            <a:latin typeface="Cambria Math" panose="02040503050406030204" pitchFamily="18" charset="0"/>
                          </a:rPr>
                          <m:t>𝜕</m:t>
                        </m:r>
                      </m:num>
                      <m:den>
                        <m:r>
                          <a:rPr lang="en-US" sz="2600" i="1">
                            <a:latin typeface="Cambria Math" panose="02040503050406030204" pitchFamily="18" charset="0"/>
                          </a:rPr>
                          <m:t>𝜕</m:t>
                        </m:r>
                        <m:r>
                          <a:rPr lang="en-US" sz="2600" b="0" i="1">
                            <a:latin typeface="Cambria Math" panose="02040503050406030204" pitchFamily="18" charset="0"/>
                          </a:rPr>
                          <m:t>𝑧</m:t>
                        </m:r>
                      </m:den>
                    </m:f>
                    <m:d>
                      <m:dPr>
                        <m:ctrlPr>
                          <a:rPr lang="en-US" sz="2600" i="1">
                            <a:latin typeface="Cambria Math" panose="02040503050406030204" pitchFamily="18" charset="0"/>
                          </a:rPr>
                        </m:ctrlPr>
                      </m:dPr>
                      <m:e>
                        <m:r>
                          <a:rPr lang="en-US" sz="2600" i="1">
                            <a:latin typeface="Cambria Math" panose="02040503050406030204" pitchFamily="18" charset="0"/>
                          </a:rPr>
                          <m:t>𝜃</m:t>
                        </m:r>
                      </m:e>
                    </m:d>
                    <m:r>
                      <a:rPr lang="en-US" sz="2600" b="0" i="1">
                        <a:latin typeface="Cambria Math" panose="02040503050406030204" pitchFamily="18" charset="0"/>
                      </a:rPr>
                      <m:t>] </m:t>
                    </m:r>
                    <m:sSup>
                      <m:sSupPr>
                        <m:ctrlPr>
                          <a:rPr lang="en-US" sz="2600" b="0" i="1">
                            <a:latin typeface="Cambria Math" panose="02040503050406030204" pitchFamily="18" charset="0"/>
                          </a:rPr>
                        </m:ctrlPr>
                      </m:sSupPr>
                      <m:e>
                        <m:r>
                          <a:rPr lang="en-US" sz="2600" b="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𝑝</m:t>
                                </m:r>
                              </m:e>
                              <m:sub>
                                <m:r>
                                  <a:rPr lang="en-US" sz="2600" i="1">
                                    <a:latin typeface="Cambria Math" panose="02040503050406030204" pitchFamily="18" charset="0"/>
                                  </a:rPr>
                                  <m:t>0</m:t>
                                </m:r>
                              </m:sub>
                            </m:sSub>
                          </m:num>
                          <m:den>
                            <m:r>
                              <a:rPr lang="en-US" sz="2600" i="1">
                                <a:latin typeface="Cambria Math" panose="02040503050406030204" pitchFamily="18" charset="0"/>
                              </a:rPr>
                              <m:t>𝑝</m:t>
                            </m:r>
                          </m:den>
                        </m:f>
                        <m:r>
                          <a:rPr lang="en-US" sz="2600" i="1">
                            <a:latin typeface="Cambria Math" panose="02040503050406030204" pitchFamily="18" charset="0"/>
                          </a:rPr>
                          <m:t>)</m:t>
                        </m:r>
                      </m:e>
                      <m:sup>
                        <m:r>
                          <a:rPr lang="en-US" sz="2600" b="0" i="1">
                            <a:latin typeface="Cambria Math" panose="02040503050406030204" pitchFamily="18" charset="0"/>
                          </a:rPr>
                          <m:t>𝑅</m:t>
                        </m:r>
                        <m:r>
                          <a:rPr lang="en-US" sz="2600" b="0" i="1">
                            <a:latin typeface="Cambria Math" panose="02040503050406030204" pitchFamily="18" charset="0"/>
                          </a:rPr>
                          <m:t>/</m:t>
                        </m:r>
                        <m:sSub>
                          <m:sSubPr>
                            <m:ctrlPr>
                              <a:rPr lang="en-US" sz="2600" b="0" i="1">
                                <a:latin typeface="Cambria Math" panose="02040503050406030204" pitchFamily="18" charset="0"/>
                              </a:rPr>
                            </m:ctrlPr>
                          </m:sSubPr>
                          <m:e>
                            <m:r>
                              <a:rPr lang="en-US" sz="2600" b="0" i="1">
                                <a:latin typeface="Cambria Math" panose="02040503050406030204" pitchFamily="18" charset="0"/>
                              </a:rPr>
                              <m:t>𝐶</m:t>
                            </m:r>
                          </m:e>
                          <m:sub>
                            <m:r>
                              <a:rPr lang="en-US" sz="2600" b="0" i="1">
                                <a:latin typeface="Cambria Math" panose="02040503050406030204" pitchFamily="18" charset="0"/>
                              </a:rPr>
                              <m:t>𝑝</m:t>
                            </m:r>
                          </m:sub>
                        </m:sSub>
                      </m:sup>
                    </m:sSup>
                    <m:r>
                      <a:rPr lang="en-US" sz="2600" b="0" i="1">
                        <a:latin typeface="Cambria Math" panose="02040503050406030204" pitchFamily="18" charset="0"/>
                      </a:rPr>
                      <m:t> </m:t>
                    </m:r>
                  </m:oMath>
                </a14:m>
                <a:endParaRPr lang="en-US" sz="2600" i="1">
                  <a:latin typeface="Cambria Math" panose="02040503050406030204" pitchFamily="18" charset="0"/>
                </a:endParaRPr>
              </a:p>
              <a:p>
                <a:pPr marL="457200" lvl="1" indent="0" algn="ctr">
                  <a:buNone/>
                </a:pPr>
                <a:endParaRPr lang="en-US" sz="2600" i="1">
                  <a:latin typeface="Cambria Math" panose="02040503050406030204" pitchFamily="18" charset="0"/>
                </a:endParaRPr>
              </a:p>
              <a:p>
                <a:pPr marL="457200" lvl="1" indent="0" algn="ctr">
                  <a:buNone/>
                </a:pPr>
                <a14:m>
                  <m:oMath xmlns:m="http://schemas.openxmlformats.org/officeDocument/2006/math">
                    <m:r>
                      <a:rPr lang="en-US" sz="2600" b="0" i="1">
                        <a:latin typeface="Cambria Math" panose="02040503050406030204" pitchFamily="18" charset="0"/>
                      </a:rPr>
                      <m:t>      </m:t>
                    </m:r>
                    <m:r>
                      <a:rPr lang="en-US" sz="2600" i="1">
                        <a:latin typeface="Cambria Math" panose="02040503050406030204" pitchFamily="18" charset="0"/>
                      </a:rPr>
                      <m:t>=</m:t>
                    </m:r>
                    <m:r>
                      <a:rPr lang="en-US" sz="2600" b="0" i="1">
                        <a:latin typeface="Cambria Math" panose="02040503050406030204" pitchFamily="18" charset="0"/>
                      </a:rPr>
                      <m:t>[</m:t>
                    </m:r>
                    <m:r>
                      <a:rPr lang="en-US" sz="2600" i="1">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𝑉</m:t>
                            </m:r>
                          </m:e>
                        </m:acc>
                      </m:e>
                      <m:sub>
                        <m:r>
                          <a:rPr lang="en-US" sz="2600" i="1">
                            <a:latin typeface="Cambria Math" panose="02040503050406030204" pitchFamily="18" charset="0"/>
                          </a:rPr>
                          <m:t>h𝑜𝑟</m:t>
                        </m:r>
                      </m:sub>
                    </m:sSub>
                    <m:r>
                      <a:rPr lang="en-US" sz="2600" i="1">
                        <a:latin typeface="Cambria Math" panose="02040503050406030204" pitchFamily="18" charset="0"/>
                      </a:rPr>
                      <m:t>⋅</m:t>
                    </m:r>
                    <m:r>
                      <m:rPr>
                        <m:sty m:val="p"/>
                      </m:rPr>
                      <a:rPr lang="en-US" sz="2600">
                        <a:latin typeface="Cambria Math" panose="02040503050406030204" pitchFamily="18" charset="0"/>
                      </a:rPr>
                      <m:t>∇</m:t>
                    </m:r>
                    <m:d>
                      <m:dPr>
                        <m:ctrlPr>
                          <a:rPr lang="en-US" sz="2600" i="1">
                            <a:latin typeface="Cambria Math" panose="02040503050406030204" pitchFamily="18" charset="0"/>
                          </a:rPr>
                        </m:ctrlPr>
                      </m:dPr>
                      <m:e>
                        <m:r>
                          <a:rPr lang="en-US" sz="2600" b="0" i="1">
                            <a:latin typeface="Cambria Math" panose="02040503050406030204" pitchFamily="18" charset="0"/>
                          </a:rPr>
                          <m:t>𝑠</m:t>
                        </m:r>
                      </m:e>
                    </m:d>
                    <m:r>
                      <a:rPr lang="en-US" sz="2600" i="1">
                        <a:latin typeface="Cambria Math" panose="02040503050406030204" pitchFamily="18" charset="0"/>
                      </a:rPr>
                      <m:t> −</m:t>
                    </m:r>
                  </m:oMath>
                </a14:m>
                <a:r>
                  <a:rPr lang="en-US" sz="2600"/>
                  <a:t> </a:t>
                </a:r>
                <a14:m>
                  <m:oMath xmlns:m="http://schemas.openxmlformats.org/officeDocument/2006/math">
                    <m:r>
                      <a:rPr lang="en-US" sz="2600" i="1">
                        <a:latin typeface="Cambria Math" panose="02040503050406030204" pitchFamily="18" charset="0"/>
                      </a:rPr>
                      <m:t>𝜔</m:t>
                    </m:r>
                    <m:f>
                      <m:fPr>
                        <m:ctrlPr>
                          <a:rPr lang="en-US" sz="2600" i="1">
                            <a:latin typeface="Cambria Math" panose="02040503050406030204" pitchFamily="18" charset="0"/>
                          </a:rPr>
                        </m:ctrlPr>
                      </m:fPr>
                      <m:num>
                        <m:r>
                          <a:rPr lang="en-US" sz="2600" i="1">
                            <a:latin typeface="Cambria Math" panose="02040503050406030204" pitchFamily="18" charset="0"/>
                          </a:rPr>
                          <m:t>𝜕</m:t>
                        </m:r>
                      </m:num>
                      <m:den>
                        <m:r>
                          <a:rPr lang="en-US" sz="2600" i="1">
                            <a:latin typeface="Cambria Math" panose="02040503050406030204" pitchFamily="18" charset="0"/>
                          </a:rPr>
                          <m:t>𝜕</m:t>
                        </m:r>
                        <m:r>
                          <a:rPr lang="en-US" sz="2600" i="1">
                            <a:latin typeface="Cambria Math" panose="02040503050406030204" pitchFamily="18" charset="0"/>
                          </a:rPr>
                          <m:t>𝑝</m:t>
                        </m:r>
                      </m:den>
                    </m:f>
                    <m:r>
                      <a:rPr lang="en-US" sz="2600" i="1">
                        <a:latin typeface="Cambria Math" panose="02040503050406030204" pitchFamily="18" charset="0"/>
                      </a:rPr>
                      <m:t> </m:t>
                    </m:r>
                    <m:d>
                      <m:dPr>
                        <m:ctrlPr>
                          <a:rPr lang="en-US" sz="2600" i="1">
                            <a:latin typeface="Cambria Math" panose="02040503050406030204" pitchFamily="18" charset="0"/>
                          </a:rPr>
                        </m:ctrlPr>
                      </m:dPr>
                      <m:e>
                        <m:r>
                          <a:rPr lang="en-US" sz="2600" b="0" i="1">
                            <a:latin typeface="Cambria Math" panose="02040503050406030204" pitchFamily="18" charset="0"/>
                          </a:rPr>
                          <m:t>𝑠</m:t>
                        </m:r>
                      </m:e>
                    </m:d>
                    <m:r>
                      <a:rPr lang="en-US" sz="2600" b="0" i="1">
                        <a:latin typeface="Cambria Math" panose="02040503050406030204" pitchFamily="18" charset="0"/>
                      </a:rPr>
                      <m:t>] /</m:t>
                    </m:r>
                    <m:sSub>
                      <m:sSubPr>
                        <m:ctrlPr>
                          <a:rPr lang="en-US" sz="2600" b="0" i="1">
                            <a:latin typeface="Cambria Math" panose="02040503050406030204" pitchFamily="18" charset="0"/>
                          </a:rPr>
                        </m:ctrlPr>
                      </m:sSubPr>
                      <m:e>
                        <m:r>
                          <a:rPr lang="en-US" sz="2600" b="0" i="1">
                            <a:latin typeface="Cambria Math" panose="02040503050406030204" pitchFamily="18" charset="0"/>
                          </a:rPr>
                          <m:t>𝐶</m:t>
                        </m:r>
                      </m:e>
                      <m:sub>
                        <m:r>
                          <a:rPr lang="en-US" sz="2600" b="0" i="1">
                            <a:latin typeface="Cambria Math" panose="02040503050406030204" pitchFamily="18" charset="0"/>
                          </a:rPr>
                          <m:t>𝑝</m:t>
                        </m:r>
                      </m:sub>
                    </m:sSub>
                  </m:oMath>
                </a14:m>
                <a:endParaRPr lang="en-US" sz="2600" i="1">
                  <a:latin typeface="Cambria Math" panose="02040503050406030204" pitchFamily="18" charset="0"/>
                </a:endParaRPr>
              </a:p>
              <a:p>
                <a:pPr marL="457200" lvl="1" indent="0" algn="ctr">
                  <a:buNone/>
                </a:pPr>
                <a:endParaRPr lang="en-US" sz="2600" i="1">
                  <a:latin typeface="Cambria Math" panose="02040503050406030204" pitchFamily="18" charset="0"/>
                </a:endParaRPr>
              </a:p>
              <a:p>
                <a:pPr marL="457200" lvl="1" indent="0" algn="ctr">
                  <a:buNone/>
                </a:pPr>
                <a14:m>
                  <m:oMath xmlns:m="http://schemas.openxmlformats.org/officeDocument/2006/math">
                    <m:r>
                      <a:rPr lang="en-US" sz="2600" b="0" i="1">
                        <a:latin typeface="Cambria Math" panose="02040503050406030204" pitchFamily="18" charset="0"/>
                      </a:rPr>
                      <m:t>    </m:t>
                    </m:r>
                    <m:r>
                      <a:rPr lang="en-US" sz="2600" i="1">
                        <a:latin typeface="Cambria Math" panose="02040503050406030204" pitchFamily="18" charset="0"/>
                      </a:rPr>
                      <m:t>=</m:t>
                    </m:r>
                    <m:r>
                      <a:rPr lang="en-US" sz="2600" b="0" i="1">
                        <a:latin typeface="Cambria Math" panose="02040503050406030204" pitchFamily="18" charset="0"/>
                      </a:rPr>
                      <m:t>[</m:t>
                    </m:r>
                    <m:r>
                      <a:rPr lang="en-US" sz="2600" i="1">
                        <a:latin typeface="Cambria Math" panose="02040503050406030204" pitchFamily="18" charset="0"/>
                      </a:rPr>
                      <m:t>−</m:t>
                    </m:r>
                    <m:sSub>
                      <m:sSubPr>
                        <m:ctrlPr>
                          <a:rPr lang="en-US" sz="2600" i="1">
                            <a:latin typeface="Cambria Math" panose="02040503050406030204" pitchFamily="18" charset="0"/>
                          </a:rPr>
                        </m:ctrlPr>
                      </m:sSubPr>
                      <m:e>
                        <m:acc>
                          <m:accPr>
                            <m:chr m:val="⃗"/>
                            <m:ctrlPr>
                              <a:rPr lang="en-US" sz="2600" i="1">
                                <a:latin typeface="Cambria Math" panose="02040503050406030204" pitchFamily="18" charset="0"/>
                              </a:rPr>
                            </m:ctrlPr>
                          </m:accPr>
                          <m:e>
                            <m:r>
                              <a:rPr lang="en-US" sz="2600" i="1">
                                <a:latin typeface="Cambria Math" panose="02040503050406030204" pitchFamily="18" charset="0"/>
                              </a:rPr>
                              <m:t>𝑉</m:t>
                            </m:r>
                          </m:e>
                        </m:acc>
                      </m:e>
                      <m:sub>
                        <m:r>
                          <a:rPr lang="en-US" sz="2600" i="1">
                            <a:latin typeface="Cambria Math" panose="02040503050406030204" pitchFamily="18" charset="0"/>
                          </a:rPr>
                          <m:t>h𝑜𝑟</m:t>
                        </m:r>
                      </m:sub>
                    </m:sSub>
                    <m:r>
                      <a:rPr lang="en-US" sz="2600" i="1">
                        <a:latin typeface="Cambria Math" panose="02040503050406030204" pitchFamily="18" charset="0"/>
                      </a:rPr>
                      <m:t>⋅</m:t>
                    </m:r>
                    <m:r>
                      <m:rPr>
                        <m:sty m:val="p"/>
                      </m:rPr>
                      <a:rPr lang="en-US" sz="2600">
                        <a:latin typeface="Cambria Math" panose="02040503050406030204" pitchFamily="18" charset="0"/>
                      </a:rPr>
                      <m:t>∇</m:t>
                    </m:r>
                    <m:d>
                      <m:dPr>
                        <m:ctrlPr>
                          <a:rPr lang="en-US" sz="2600" i="1">
                            <a:latin typeface="Cambria Math" panose="02040503050406030204" pitchFamily="18" charset="0"/>
                          </a:rPr>
                        </m:ctrlPr>
                      </m:dPr>
                      <m:e>
                        <m:r>
                          <a:rPr lang="en-US" sz="2600" b="0" i="1">
                            <a:latin typeface="Cambria Math" panose="02040503050406030204" pitchFamily="18" charset="0"/>
                          </a:rPr>
                          <m:t>𝑠</m:t>
                        </m:r>
                      </m:e>
                    </m:d>
                    <m:r>
                      <a:rPr lang="en-US" sz="2600" i="1">
                        <a:latin typeface="Cambria Math" panose="02040503050406030204" pitchFamily="18" charset="0"/>
                      </a:rPr>
                      <m:t> −</m:t>
                    </m:r>
                  </m:oMath>
                </a14:m>
                <a:r>
                  <a:rPr lang="en-US" sz="2600"/>
                  <a:t> w</a:t>
                </a:r>
                <a14:m>
                  <m:oMath xmlns:m="http://schemas.openxmlformats.org/officeDocument/2006/math">
                    <m:f>
                      <m:fPr>
                        <m:ctrlPr>
                          <a:rPr lang="en-US" sz="2600" i="1">
                            <a:latin typeface="Cambria Math" panose="02040503050406030204" pitchFamily="18" charset="0"/>
                          </a:rPr>
                        </m:ctrlPr>
                      </m:fPr>
                      <m:num>
                        <m:r>
                          <a:rPr lang="en-US" sz="2600" i="1">
                            <a:latin typeface="Cambria Math" panose="02040503050406030204" pitchFamily="18" charset="0"/>
                          </a:rPr>
                          <m:t>𝜕</m:t>
                        </m:r>
                      </m:num>
                      <m:den>
                        <m:r>
                          <a:rPr lang="en-US" sz="2600" i="1">
                            <a:latin typeface="Cambria Math" panose="02040503050406030204" pitchFamily="18" charset="0"/>
                          </a:rPr>
                          <m:t>𝜕</m:t>
                        </m:r>
                        <m:r>
                          <a:rPr lang="en-US" sz="2600" b="0" i="1">
                            <a:latin typeface="Cambria Math" panose="02040503050406030204" pitchFamily="18" charset="0"/>
                          </a:rPr>
                          <m:t>𝑧</m:t>
                        </m:r>
                      </m:den>
                    </m:f>
                    <m:d>
                      <m:dPr>
                        <m:ctrlPr>
                          <a:rPr lang="en-US" sz="2600" i="1">
                            <a:latin typeface="Cambria Math" panose="02040503050406030204" pitchFamily="18" charset="0"/>
                          </a:rPr>
                        </m:ctrlPr>
                      </m:dPr>
                      <m:e>
                        <m:r>
                          <a:rPr lang="en-US" sz="2600" b="0" i="1">
                            <a:latin typeface="Cambria Math" panose="02040503050406030204" pitchFamily="18" charset="0"/>
                          </a:rPr>
                          <m:t>𝑠</m:t>
                        </m:r>
                      </m:e>
                    </m:d>
                    <m:r>
                      <a:rPr lang="en-US" sz="2600" b="0" i="1">
                        <a:latin typeface="Cambria Math" panose="02040503050406030204" pitchFamily="18" charset="0"/>
                      </a:rPr>
                      <m:t>] /</m:t>
                    </m:r>
                    <m:sSub>
                      <m:sSubPr>
                        <m:ctrlPr>
                          <a:rPr lang="en-US" sz="2600" b="0" i="1">
                            <a:latin typeface="Cambria Math" panose="02040503050406030204" pitchFamily="18" charset="0"/>
                          </a:rPr>
                        </m:ctrlPr>
                      </m:sSubPr>
                      <m:e>
                        <m:r>
                          <a:rPr lang="en-US" sz="2600" b="0" i="1">
                            <a:latin typeface="Cambria Math" panose="02040503050406030204" pitchFamily="18" charset="0"/>
                          </a:rPr>
                          <m:t>𝐶</m:t>
                        </m:r>
                      </m:e>
                      <m:sub>
                        <m:r>
                          <a:rPr lang="en-US" sz="2600" b="0" i="1">
                            <a:latin typeface="Cambria Math" panose="02040503050406030204" pitchFamily="18" charset="0"/>
                          </a:rPr>
                          <m:t>𝑝</m:t>
                        </m:r>
                      </m:sub>
                    </m:sSub>
                  </m:oMath>
                </a14:m>
                <a:endParaRPr lang="en-US" sz="2400"/>
              </a:p>
              <a:p>
                <a:endParaRPr lang="en-US" sz="2400"/>
              </a:p>
              <a:p>
                <a:endParaRPr lang="en-US" sz="2400"/>
              </a:p>
              <a:p>
                <a:pPr marL="457200" lvl="1" indent="0">
                  <a:buNone/>
                </a:pPr>
                <a:endParaRPr lang="en-US" sz="2000"/>
              </a:p>
            </p:txBody>
          </p:sp>
        </mc:Choice>
        <mc:Fallback xmlns="">
          <p:sp>
            <p:nvSpPr>
              <p:cNvPr id="3" name="Content Placeholder 2">
                <a:extLst>
                  <a:ext uri="{FF2B5EF4-FFF2-40B4-BE49-F238E27FC236}">
                    <a16:creationId xmlns:a16="http://schemas.microsoft.com/office/drawing/2014/main" id="{9EB46E89-FD35-D2AF-2CE4-2F3382896153}"/>
                  </a:ext>
                </a:extLst>
              </p:cNvPr>
              <p:cNvSpPr>
                <a:spLocks noGrp="1" noRot="1" noChangeAspect="1" noMove="1" noResize="1" noEditPoints="1" noAdjustHandles="1" noChangeArrowheads="1" noChangeShapeType="1" noTextEdit="1"/>
              </p:cNvSpPr>
              <p:nvPr>
                <p:ph idx="1"/>
              </p:nvPr>
            </p:nvSpPr>
            <p:spPr>
              <a:xfrm>
                <a:off x="838200" y="1385740"/>
                <a:ext cx="10515600" cy="5203596"/>
              </a:xfrm>
              <a:blipFill>
                <a:blip r:embed="rId2"/>
                <a:stretch>
                  <a:fillRect l="-121" t="-97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C4439B6-DBF4-465B-CE22-8BAFA015D45D}"/>
              </a:ext>
            </a:extLst>
          </p:cNvPr>
          <p:cNvSpPr/>
          <p:nvPr/>
        </p:nvSpPr>
        <p:spPr>
          <a:xfrm>
            <a:off x="6396621" y="4488305"/>
            <a:ext cx="1847654" cy="200995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56D666-7CAB-332C-02E2-94BEC5053C59}"/>
                  </a:ext>
                </a:extLst>
              </p:cNvPr>
              <p:cNvSpPr txBox="1"/>
              <p:nvPr/>
            </p:nvSpPr>
            <p:spPr>
              <a:xfrm rot="20849660">
                <a:off x="8166044" y="4333143"/>
                <a:ext cx="3145220" cy="1754326"/>
              </a:xfrm>
              <a:prstGeom prst="rect">
                <a:avLst/>
              </a:prstGeom>
              <a:noFill/>
            </p:spPr>
            <p:txBody>
              <a:bodyPr wrap="none" rtlCol="0">
                <a:spAutoFit/>
              </a:bodyPr>
              <a:lstStyle/>
              <a:p>
                <a:pPr algn="ctr"/>
                <a:r>
                  <a:rPr lang="en-US">
                    <a:latin typeface="Matura MT Script Capitals" panose="03020802060602070202" pitchFamily="66" charset="77"/>
                  </a:rPr>
                  <a:t>Calc-gebra lover? </a:t>
                </a:r>
              </a:p>
              <a:p>
                <a:pPr marL="285750" indent="-285750" algn="ctr">
                  <a:buFont typeface="Wingdings" pitchFamily="2" charset="2"/>
                  <a:buChar char="ß"/>
                </a:pPr>
                <a:r>
                  <a:rPr lang="en-US">
                    <a:latin typeface="Matura MT Script Capitals" panose="03020802060602070202" pitchFamily="66" charset="77"/>
                  </a:rPr>
                  <a:t>Show from the definitions</a:t>
                </a:r>
              </a:p>
              <a:p>
                <a:pPr marL="285750" indent="-285750" algn="ctr">
                  <a:buFont typeface="Wingdings" pitchFamily="2" charset="2"/>
                  <a:buChar char="ß"/>
                </a:pPr>
                <a:r>
                  <a:rPr lang="en-US">
                    <a:latin typeface="Matura MT Script Capitals" panose="03020802060602070202" pitchFamily="66" charset="77"/>
                  </a:rPr>
                  <a:t>and the hydrostatic relation</a:t>
                </a:r>
              </a:p>
              <a:p>
                <a:pPr marL="285750" indent="-285750" algn="ctr">
                  <a:buFont typeface="Wingdings" pitchFamily="2" charset="2"/>
                  <a:buChar char="ß"/>
                </a:pPr>
                <a:r>
                  <a:rPr lang="en-US">
                    <a:latin typeface="Matura MT Script Capitals" panose="03020802060602070202" pitchFamily="66" charset="77"/>
                  </a:rPr>
                  <a:t>(such that </a:t>
                </a:r>
                <a14:m>
                  <m:oMath xmlns:m="http://schemas.openxmlformats.org/officeDocument/2006/math">
                    <m:r>
                      <a:rPr lang="en-US" sz="1800" b="0" i="1">
                        <a:latin typeface="Cambria Math" panose="02040503050406030204" pitchFamily="18" charset="0"/>
                      </a:rPr>
                      <m:t>𝜔</m:t>
                    </m:r>
                    <m:r>
                      <a:rPr lang="en-US" sz="1800" i="1">
                        <a:latin typeface="Cambria Math" panose="02040503050406030204" pitchFamily="18" charset="0"/>
                      </a:rPr>
                      <m:t>=</m:t>
                    </m:r>
                    <m:r>
                      <a:rPr lang="en-US" sz="1800" b="0" i="1">
                        <a:latin typeface="Cambria Math" panose="02040503050406030204" pitchFamily="18" charset="0"/>
                      </a:rPr>
                      <m:t>𝜌</m:t>
                    </m:r>
                    <m:r>
                      <a:rPr lang="en-US" sz="1800" b="0" i="1">
                        <a:latin typeface="Cambria Math" panose="02040503050406030204" pitchFamily="18" charset="0"/>
                      </a:rPr>
                      <m:t>𝑔𝑤</m:t>
                    </m:r>
                    <m:r>
                      <a:rPr lang="en-US" sz="1800" b="0" i="1">
                        <a:latin typeface="Cambria Math" panose="02040503050406030204" pitchFamily="18" charset="0"/>
                      </a:rPr>
                      <m:t>)</m:t>
                    </m:r>
                  </m:oMath>
                </a14:m>
                <a:r>
                  <a:rPr lang="en-US">
                    <a:latin typeface="Matura MT Script Capitals" panose="03020802060602070202" pitchFamily="66" charset="77"/>
                  </a:rPr>
                  <a:t>,</a:t>
                </a:r>
              </a:p>
              <a:p>
                <a:pPr marL="285750" indent="-285750" algn="ctr">
                  <a:buFont typeface="Wingdings" pitchFamily="2" charset="2"/>
                  <a:buChar char="ß"/>
                </a:pPr>
                <a:r>
                  <a:rPr lang="en-US">
                    <a:latin typeface="Matura MT Script Capitals" panose="03020802060602070202" pitchFamily="66" charset="77"/>
                  </a:rPr>
                  <a:t>and the ideal gas law, </a:t>
                </a:r>
              </a:p>
              <a:p>
                <a:pPr marL="285750" indent="-285750" algn="ctr">
                  <a:buFont typeface="Wingdings" pitchFamily="2" charset="2"/>
                  <a:buChar char="ß"/>
                </a:pPr>
                <a:r>
                  <a:rPr lang="en-US">
                    <a:latin typeface="Matura MT Script Capitals" panose="03020802060602070202" pitchFamily="66" charset="77"/>
                  </a:rPr>
                  <a:t>that these are all equal!</a:t>
                </a:r>
              </a:p>
            </p:txBody>
          </p:sp>
        </mc:Choice>
        <mc:Fallback xmlns="">
          <p:sp>
            <p:nvSpPr>
              <p:cNvPr id="5" name="TextBox 4">
                <a:extLst>
                  <a:ext uri="{FF2B5EF4-FFF2-40B4-BE49-F238E27FC236}">
                    <a16:creationId xmlns:a16="http://schemas.microsoft.com/office/drawing/2014/main" id="{9656D666-7CAB-332C-02E2-94BEC5053C59}"/>
                  </a:ext>
                </a:extLst>
              </p:cNvPr>
              <p:cNvSpPr txBox="1">
                <a:spLocks noRot="1" noChangeAspect="1" noMove="1" noResize="1" noEditPoints="1" noAdjustHandles="1" noChangeArrowheads="1" noChangeShapeType="1" noTextEdit="1"/>
              </p:cNvSpPr>
              <p:nvPr/>
            </p:nvSpPr>
            <p:spPr>
              <a:xfrm rot="20849660">
                <a:off x="8166044" y="4333143"/>
                <a:ext cx="3145220" cy="175432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8187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7475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143D-B093-E571-C792-822CDB9F4B94}"/>
              </a:ext>
            </a:extLst>
          </p:cNvPr>
          <p:cNvSpPr>
            <a:spLocks noGrp="1"/>
          </p:cNvSpPr>
          <p:nvPr>
            <p:ph type="title"/>
          </p:nvPr>
        </p:nvSpPr>
        <p:spPr/>
        <p:txBody>
          <a:bodyPr/>
          <a:lstStyle/>
          <a:p>
            <a:r>
              <a:rPr lang="en-US" dirty="0"/>
              <a:t>momentum equation</a:t>
            </a:r>
          </a:p>
        </p:txBody>
      </p:sp>
      <p:sp>
        <p:nvSpPr>
          <p:cNvPr id="3" name="Content Placeholder 2">
            <a:extLst>
              <a:ext uri="{FF2B5EF4-FFF2-40B4-BE49-F238E27FC236}">
                <a16:creationId xmlns:a16="http://schemas.microsoft.com/office/drawing/2014/main" id="{DC88AA83-E8EB-8012-9662-28CC5E8C3E3B}"/>
              </a:ext>
            </a:extLst>
          </p:cNvPr>
          <p:cNvSpPr>
            <a:spLocks noGrp="1"/>
          </p:cNvSpPr>
          <p:nvPr>
            <p:ph idx="1"/>
          </p:nvPr>
        </p:nvSpPr>
        <p:spPr/>
        <p:txBody>
          <a:bodyPr/>
          <a:lstStyle/>
          <a:p>
            <a:r>
              <a:rPr lang="en-US" dirty="0"/>
              <a:t>3 equations in 3D</a:t>
            </a:r>
          </a:p>
          <a:p>
            <a:endParaRPr lang="en-US" dirty="0"/>
          </a:p>
          <a:p>
            <a:r>
              <a:rPr lang="en-US" dirty="0">
                <a:solidFill>
                  <a:srgbClr val="FF0000"/>
                </a:solidFill>
              </a:rPr>
              <a:t>Vertical</a:t>
            </a:r>
            <a:r>
              <a:rPr lang="en-US" dirty="0"/>
              <a:t> is so different: </a:t>
            </a:r>
            <a:r>
              <a:rPr lang="en-US" dirty="0">
                <a:solidFill>
                  <a:srgbClr val="FF0000"/>
                </a:solidFill>
              </a:rPr>
              <a:t>hydrostatic</a:t>
            </a:r>
          </a:p>
          <a:p>
            <a:pPr lvl="1"/>
            <a:r>
              <a:rPr lang="en-US" dirty="0"/>
              <a:t>p holds up air against gravity</a:t>
            </a:r>
          </a:p>
          <a:p>
            <a:pPr lvl="1"/>
            <a:r>
              <a:rPr lang="en-US" dirty="0" err="1">
                <a:latin typeface="Symbol" pitchFamily="2" charset="2"/>
              </a:rPr>
              <a:t>a</a:t>
            </a:r>
            <a:r>
              <a:rPr lang="en-US" dirty="0" err="1"/>
              <a:t>dp</a:t>
            </a:r>
            <a:r>
              <a:rPr lang="en-US" dirty="0"/>
              <a:t>/</a:t>
            </a:r>
            <a:r>
              <a:rPr lang="en-US" dirty="0" err="1"/>
              <a:t>dz</a:t>
            </a:r>
            <a:r>
              <a:rPr lang="en-US" dirty="0"/>
              <a:t> = -g</a:t>
            </a:r>
          </a:p>
          <a:p>
            <a:pPr lvl="2"/>
            <a:r>
              <a:rPr lang="en-US" dirty="0">
                <a:latin typeface="Symbol" pitchFamily="2" charset="2"/>
              </a:rPr>
              <a:t>a = 1/r</a:t>
            </a:r>
          </a:p>
          <a:p>
            <a:pPr lvl="2"/>
            <a:r>
              <a:rPr lang="en-US" dirty="0"/>
              <a:t>”specific volume” </a:t>
            </a:r>
          </a:p>
          <a:p>
            <a:pPr lvl="2"/>
            <a:r>
              <a:rPr lang="en-US" dirty="0"/>
              <a:t>oceanographer: what is “volume flux”?</a:t>
            </a:r>
          </a:p>
          <a:p>
            <a:endParaRPr lang="en-US" dirty="0"/>
          </a:p>
          <a:p>
            <a:r>
              <a:rPr lang="en-US" dirty="0">
                <a:solidFill>
                  <a:srgbClr val="FF0000"/>
                </a:solidFill>
              </a:rPr>
              <a:t>Horizontal is Chapter 7: vector form </a:t>
            </a:r>
          </a:p>
          <a:p>
            <a:endParaRPr lang="en-US" dirty="0"/>
          </a:p>
        </p:txBody>
      </p:sp>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a:blip/>
          <a:stretch>
            <a:fillRect/>
          </a:stretch>
        </p:blipFill>
        <p:spPr>
          <a:xfrm>
            <a:off x="6540005" y="142875"/>
            <a:ext cx="4978400" cy="6350000"/>
          </a:xfrm>
          <a:prstGeom prst="rect">
            <a:avLst/>
          </a:prstGeom>
        </p:spPr>
      </p:pic>
    </p:spTree>
    <p:extLst>
      <p:ext uri="{BB962C8B-B14F-4D97-AF65-F5344CB8AC3E}">
        <p14:creationId xmlns:p14="http://schemas.microsoft.com/office/powerpoint/2010/main" val="31806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FE0-1DD0-1883-81AE-67A8C1DA97F7}"/>
              </a:ext>
            </a:extLst>
          </p:cNvPr>
          <p:cNvSpPr>
            <a:spLocks noGrp="1"/>
          </p:cNvSpPr>
          <p:nvPr>
            <p:ph type="title"/>
          </p:nvPr>
        </p:nvSpPr>
        <p:spPr/>
        <p:txBody>
          <a:bodyPr/>
          <a:lstStyle/>
          <a:p>
            <a:r>
              <a:rPr lang="en-US" dirty="0"/>
              <a:t>Read this on your own (part of WH </a:t>
            </a:r>
            <a:r>
              <a:rPr lang="en-US" dirty="0" err="1"/>
              <a:t>ch</a:t>
            </a:r>
            <a:r>
              <a:rPr lang="en-US" dirty="0"/>
              <a:t> 3)</a:t>
            </a:r>
          </a:p>
        </p:txBody>
      </p:sp>
      <p:sp>
        <p:nvSpPr>
          <p:cNvPr id="3" name="Content Placeholder 2">
            <a:extLst>
              <a:ext uri="{FF2B5EF4-FFF2-40B4-BE49-F238E27FC236}">
                <a16:creationId xmlns:a16="http://schemas.microsoft.com/office/drawing/2014/main" id="{D791E185-E31F-4F19-85C4-5D05D1269E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45D36-1B01-C7D6-2E70-6234475F959F}"/>
              </a:ext>
            </a:extLst>
          </p:cNvPr>
          <p:cNvPicPr>
            <a:picLocks noChangeAspect="1"/>
          </p:cNvPicPr>
          <p:nvPr/>
        </p:nvPicPr>
        <p:blipFill>
          <a:blip/>
          <a:stretch>
            <a:fillRect/>
          </a:stretch>
        </p:blipFill>
        <p:spPr>
          <a:xfrm>
            <a:off x="1369958" y="1413168"/>
            <a:ext cx="3914561" cy="5302332"/>
          </a:xfrm>
          <a:prstGeom prst="rect">
            <a:avLst/>
          </a:prstGeom>
        </p:spPr>
      </p:pic>
      <p:pic>
        <p:nvPicPr>
          <p:cNvPr id="5" name="Picture 4">
            <a:extLst>
              <a:ext uri="{FF2B5EF4-FFF2-40B4-BE49-F238E27FC236}">
                <a16:creationId xmlns:a16="http://schemas.microsoft.com/office/drawing/2014/main" id="{DB408C7C-C882-94A1-C9DC-0F502A907076}"/>
              </a:ext>
            </a:extLst>
          </p:cNvPr>
          <p:cNvPicPr>
            <a:picLocks noChangeAspect="1"/>
          </p:cNvPicPr>
          <p:nvPr/>
        </p:nvPicPr>
        <p:blipFill>
          <a:blip/>
          <a:stretch>
            <a:fillRect/>
          </a:stretch>
        </p:blipFill>
        <p:spPr>
          <a:xfrm>
            <a:off x="6907482" y="1263942"/>
            <a:ext cx="3914559" cy="5527200"/>
          </a:xfrm>
          <a:prstGeom prst="rect">
            <a:avLst/>
          </a:prstGeom>
        </p:spPr>
      </p:pic>
    </p:spTree>
    <p:extLst>
      <p:ext uri="{BB962C8B-B14F-4D97-AF65-F5344CB8AC3E}">
        <p14:creationId xmlns:p14="http://schemas.microsoft.com/office/powerpoint/2010/main" val="248744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1A73-0FFC-A7B5-35F5-13BBD7318B85}"/>
              </a:ext>
            </a:extLst>
          </p:cNvPr>
          <p:cNvSpPr>
            <a:spLocks noGrp="1"/>
          </p:cNvSpPr>
          <p:nvPr>
            <p:ph type="title"/>
          </p:nvPr>
        </p:nvSpPr>
        <p:spPr>
          <a:xfrm>
            <a:off x="838200" y="88982"/>
            <a:ext cx="10515600" cy="1325563"/>
          </a:xfrm>
        </p:spPr>
        <p:txBody>
          <a:bodyPr/>
          <a:lstStyle/>
          <a:p>
            <a:pPr algn="ctr"/>
            <a:r>
              <a:rPr lang="en-US" dirty="0"/>
              <a:t>The PGF</a:t>
            </a:r>
          </a:p>
        </p:txBody>
      </p:sp>
      <p:sp>
        <p:nvSpPr>
          <p:cNvPr id="3" name="Content Placeholder 2">
            <a:extLst>
              <a:ext uri="{FF2B5EF4-FFF2-40B4-BE49-F238E27FC236}">
                <a16:creationId xmlns:a16="http://schemas.microsoft.com/office/drawing/2014/main" id="{9799487A-CCDE-EFA6-E4E4-9192EE56AA65}"/>
              </a:ext>
            </a:extLst>
          </p:cNvPr>
          <p:cNvSpPr>
            <a:spLocks noGrp="1"/>
          </p:cNvSpPr>
          <p:nvPr>
            <p:ph idx="1"/>
          </p:nvPr>
        </p:nvSpPr>
        <p:spPr>
          <a:xfrm>
            <a:off x="838200" y="1140032"/>
            <a:ext cx="10515600" cy="5036932"/>
          </a:xfrm>
        </p:spPr>
        <p:txBody>
          <a:bodyPr/>
          <a:lstStyle/>
          <a:p>
            <a:r>
              <a:rPr lang="en-US" dirty="0"/>
              <a:t>Momentum flux convergence (flux in – flux out of box) </a:t>
            </a:r>
          </a:p>
          <a:p>
            <a:pPr lvl="1"/>
            <a:r>
              <a:rPr lang="en-US" dirty="0"/>
              <a:t>recalling that pressure is a </a:t>
            </a:r>
            <a:r>
              <a:rPr lang="en-US" dirty="0">
                <a:solidFill>
                  <a:srgbClr val="FF0000"/>
                </a:solidFill>
              </a:rPr>
              <a:t>flux of momentum, units </a:t>
            </a:r>
            <a:r>
              <a:rPr lang="en-US" dirty="0"/>
              <a:t>(kg m/s) m</a:t>
            </a:r>
            <a:r>
              <a:rPr lang="en-US" baseline="30000" dirty="0"/>
              <a:t>-2</a:t>
            </a:r>
            <a:r>
              <a:rPr lang="en-US" dirty="0"/>
              <a:t> s</a:t>
            </a:r>
            <a:r>
              <a:rPr lang="en-US" baseline="30000" dirty="0"/>
              <a:t>-1</a:t>
            </a:r>
          </a:p>
          <a:p>
            <a:pPr lvl="1"/>
            <a:r>
              <a:rPr lang="en-US" dirty="0"/>
              <a:t>think ping pong ball gun knocking over plywood (but omnidirectional)</a:t>
            </a:r>
          </a:p>
          <a:p>
            <a:pPr lvl="1"/>
            <a:r>
              <a:rPr lang="en-US" dirty="0"/>
              <a:t>recall that p is not “given” except in undergrad spoon-feeding: </a:t>
            </a:r>
            <a:r>
              <a:rPr lang="en-US" dirty="0">
                <a:solidFill>
                  <a:srgbClr val="FF0000"/>
                </a:solidFill>
              </a:rPr>
              <a:t>it </a:t>
            </a:r>
            <a:r>
              <a:rPr lang="en-US" i="1" dirty="0">
                <a:solidFill>
                  <a:srgbClr val="FF0000"/>
                </a:solidFill>
              </a:rPr>
              <a:t>adjusts</a:t>
            </a:r>
            <a:r>
              <a:rPr lang="en-US" dirty="0"/>
              <a:t> </a:t>
            </a:r>
          </a:p>
          <a:p>
            <a:pPr lvl="3"/>
            <a:r>
              <a:rPr lang="en-US" dirty="0"/>
              <a:t>p is </a:t>
            </a:r>
            <a:r>
              <a:rPr lang="en-US" i="1" dirty="0"/>
              <a:t>the field whose PGF has a divergence that balances all other force divergences </a:t>
            </a:r>
          </a:p>
        </p:txBody>
      </p:sp>
      <p:pic>
        <p:nvPicPr>
          <p:cNvPr id="4" name="Picture 3">
            <a:extLst>
              <a:ext uri="{FF2B5EF4-FFF2-40B4-BE49-F238E27FC236}">
                <a16:creationId xmlns:a16="http://schemas.microsoft.com/office/drawing/2014/main" id="{4BA103EF-9054-6FA5-0FA3-66529383946A}"/>
              </a:ext>
            </a:extLst>
          </p:cNvPr>
          <p:cNvPicPr>
            <a:picLocks noChangeAspect="1"/>
          </p:cNvPicPr>
          <p:nvPr/>
        </p:nvPicPr>
        <p:blipFill>
          <a:blip/>
          <a:stretch>
            <a:fillRect/>
          </a:stretch>
        </p:blipFill>
        <p:spPr>
          <a:xfrm>
            <a:off x="5865834" y="3597068"/>
            <a:ext cx="5309835" cy="2476934"/>
          </a:xfrm>
          <a:prstGeom prst="rect">
            <a:avLst/>
          </a:prstGeom>
        </p:spPr>
      </p:pic>
      <p:pic>
        <p:nvPicPr>
          <p:cNvPr id="5" name="Picture 4">
            <a:extLst>
              <a:ext uri="{FF2B5EF4-FFF2-40B4-BE49-F238E27FC236}">
                <a16:creationId xmlns:a16="http://schemas.microsoft.com/office/drawing/2014/main" id="{2D05CF51-B42D-FE94-11C4-C80DD7D37204}"/>
              </a:ext>
            </a:extLst>
          </p:cNvPr>
          <p:cNvPicPr>
            <a:picLocks noChangeAspect="1"/>
          </p:cNvPicPr>
          <p:nvPr/>
        </p:nvPicPr>
        <p:blipFill>
          <a:blip/>
          <a:stretch>
            <a:fillRect/>
          </a:stretch>
        </p:blipFill>
        <p:spPr>
          <a:xfrm>
            <a:off x="1016330" y="3204737"/>
            <a:ext cx="4422569" cy="3564281"/>
          </a:xfrm>
          <a:prstGeom prst="rect">
            <a:avLst/>
          </a:prstGeom>
        </p:spPr>
      </p:pic>
    </p:spTree>
    <p:extLst>
      <p:ext uri="{BB962C8B-B14F-4D97-AF65-F5344CB8AC3E}">
        <p14:creationId xmlns:p14="http://schemas.microsoft.com/office/powerpoint/2010/main" val="372693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rotWithShape="1">
          <a:blip/>
          <a:srcRect b="71206"/>
          <a:stretch/>
        </p:blipFill>
        <p:spPr>
          <a:xfrm>
            <a:off x="312387" y="-820470"/>
            <a:ext cx="4978400" cy="1828429"/>
          </a:xfrm>
          <a:prstGeom prst="rect">
            <a:avLst/>
          </a:prstGeom>
        </p:spPr>
      </p:pic>
      <p:pic>
        <p:nvPicPr>
          <p:cNvPr id="6" name="Picture 5">
            <a:extLst>
              <a:ext uri="{FF2B5EF4-FFF2-40B4-BE49-F238E27FC236}">
                <a16:creationId xmlns:a16="http://schemas.microsoft.com/office/drawing/2014/main" id="{BBECA9E0-9ED2-99A6-B774-36F264DD819A}"/>
              </a:ext>
            </a:extLst>
          </p:cNvPr>
          <p:cNvPicPr>
            <a:picLocks noChangeAspect="1"/>
          </p:cNvPicPr>
          <p:nvPr/>
        </p:nvPicPr>
        <p:blipFill>
          <a:blip/>
          <a:stretch>
            <a:fillRect/>
          </a:stretch>
        </p:blipFill>
        <p:spPr>
          <a:xfrm>
            <a:off x="464787" y="942126"/>
            <a:ext cx="4712855" cy="5915873"/>
          </a:xfrm>
          <a:prstGeom prst="rect">
            <a:avLst/>
          </a:prstGeom>
        </p:spPr>
      </p:pic>
      <p:pic>
        <p:nvPicPr>
          <p:cNvPr id="8" name="Picture 7">
            <a:extLst>
              <a:ext uri="{FF2B5EF4-FFF2-40B4-BE49-F238E27FC236}">
                <a16:creationId xmlns:a16="http://schemas.microsoft.com/office/drawing/2014/main" id="{F7920ACF-DBFF-6E56-3F3C-A0FA933DF5A9}"/>
              </a:ext>
            </a:extLst>
          </p:cNvPr>
          <p:cNvPicPr>
            <a:picLocks noChangeAspect="1"/>
          </p:cNvPicPr>
          <p:nvPr/>
        </p:nvPicPr>
        <p:blipFill>
          <a:blip/>
          <a:stretch>
            <a:fillRect/>
          </a:stretch>
        </p:blipFill>
        <p:spPr>
          <a:xfrm>
            <a:off x="6096000" y="1828590"/>
            <a:ext cx="5342080" cy="3978444"/>
          </a:xfrm>
          <a:prstGeom prst="rect">
            <a:avLst/>
          </a:prstGeom>
        </p:spPr>
      </p:pic>
      <p:sp>
        <p:nvSpPr>
          <p:cNvPr id="9" name="TextBox 8">
            <a:extLst>
              <a:ext uri="{FF2B5EF4-FFF2-40B4-BE49-F238E27FC236}">
                <a16:creationId xmlns:a16="http://schemas.microsoft.com/office/drawing/2014/main" id="{9A6C9876-DE63-7735-4E12-7C670E15EE06}"/>
              </a:ext>
            </a:extLst>
          </p:cNvPr>
          <p:cNvSpPr txBox="1"/>
          <p:nvPr/>
        </p:nvSpPr>
        <p:spPr>
          <a:xfrm rot="21172383">
            <a:off x="3256118" y="1239121"/>
            <a:ext cx="3056093" cy="369332"/>
          </a:xfrm>
          <a:prstGeom prst="rect">
            <a:avLst/>
          </a:prstGeom>
          <a:noFill/>
        </p:spPr>
        <p:txBody>
          <a:bodyPr wrap="none" rtlCol="0">
            <a:spAutoFit/>
          </a:bodyPr>
          <a:lstStyle/>
          <a:p>
            <a:r>
              <a:rPr lang="en-US" dirty="0">
                <a:solidFill>
                  <a:srgbClr val="FF0000"/>
                </a:solidFill>
                <a:sym typeface="Wingdings" pitchFamily="2" charset="2"/>
              </a:rPr>
              <a:t>Note: convergence of a </a:t>
            </a:r>
            <a:r>
              <a:rPr lang="en-US" i="1" dirty="0">
                <a:solidFill>
                  <a:srgbClr val="FF0000"/>
                </a:solidFill>
                <a:sym typeface="Wingdings" pitchFamily="2" charset="2"/>
              </a:rPr>
              <a:t>flux</a:t>
            </a:r>
            <a:r>
              <a:rPr lang="en-US" dirty="0">
                <a:solidFill>
                  <a:srgbClr val="FF0000"/>
                </a:solidFill>
                <a:sym typeface="Wingdings" pitchFamily="2" charset="2"/>
              </a:rPr>
              <a:t>!</a:t>
            </a:r>
            <a:endParaRPr lang="en-US" dirty="0">
              <a:solidFill>
                <a:srgbClr val="FF0000"/>
              </a:solidFill>
            </a:endParaRPr>
          </a:p>
        </p:txBody>
      </p:sp>
    </p:spTree>
    <p:extLst>
      <p:ext uri="{BB962C8B-B14F-4D97-AF65-F5344CB8AC3E}">
        <p14:creationId xmlns:p14="http://schemas.microsoft.com/office/powerpoint/2010/main" val="420953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dirty="0"/>
              <a:t>“Forces” really means </a:t>
            </a:r>
            <a:r>
              <a:rPr lang="en-US" i="1" dirty="0"/>
              <a:t>per unit mass</a:t>
            </a:r>
            <a:r>
              <a:rPr lang="en-US" dirty="0"/>
              <a:t> (</a:t>
            </a:r>
            <a:r>
              <a:rPr lang="en-US" i="1" dirty="0">
                <a:solidFill>
                  <a:srgbClr val="FF0000"/>
                </a:solidFill>
              </a:rPr>
              <a:t>accelerations</a:t>
            </a:r>
            <a:r>
              <a:rPr lang="en-US" dirty="0"/>
              <a:t>)</a:t>
            </a:r>
          </a:p>
          <a:p>
            <a:r>
              <a:rPr lang="en-US" dirty="0"/>
              <a:t>Like the “force” of gravity is an </a:t>
            </a:r>
            <a:r>
              <a:rPr lang="en-US" i="1" dirty="0"/>
              <a:t>acceleration</a:t>
            </a:r>
            <a:r>
              <a:rPr lang="en-US" dirty="0"/>
              <a:t> g (9.8 m/s/s or N/kg) </a:t>
            </a:r>
          </a:p>
          <a:p>
            <a:r>
              <a:rPr lang="en-US" dirty="0"/>
              <a:t>What is an </a:t>
            </a:r>
            <a:r>
              <a:rPr lang="en-US" dirty="0">
                <a:solidFill>
                  <a:srgbClr val="FF0000"/>
                </a:solidFill>
              </a:rPr>
              <a:t>inertial</a:t>
            </a:r>
            <a:r>
              <a:rPr lang="en-US" dirty="0"/>
              <a:t> </a:t>
            </a:r>
            <a:r>
              <a:rPr lang="en-US" dirty="0">
                <a:solidFill>
                  <a:srgbClr val="FF0000"/>
                </a:solidFill>
              </a:rPr>
              <a:t>”force” </a:t>
            </a:r>
            <a:r>
              <a:rPr lang="en-US" dirty="0"/>
              <a:t>(or acceleration)? </a:t>
            </a:r>
          </a:p>
          <a:p>
            <a:pPr lvl="1"/>
            <a:r>
              <a:rPr lang="en-US" dirty="0"/>
              <a:t>(Wikipedia) </a:t>
            </a:r>
            <a:r>
              <a:rPr lang="en-US" i="1" dirty="0"/>
              <a:t>Inertia is the propensity for continuation of an object in its current motion. The term is properly understood as shorthand for "the principle of inertia" as described by Newton in his first law of motion</a:t>
            </a:r>
            <a:r>
              <a:rPr lang="en-US" dirty="0"/>
              <a:t>.</a:t>
            </a:r>
          </a:p>
        </p:txBody>
      </p:sp>
    </p:spTree>
    <p:extLst>
      <p:ext uri="{BB962C8B-B14F-4D97-AF65-F5344CB8AC3E}">
        <p14:creationId xmlns:p14="http://schemas.microsoft.com/office/powerpoint/2010/main" val="37808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u="sng" dirty="0"/>
              <a:t>If </a:t>
            </a:r>
            <a:r>
              <a:rPr lang="en-US" u="sng" dirty="0" err="1"/>
              <a:t>d</a:t>
            </a:r>
            <a:r>
              <a:rPr lang="en-US" b="1" i="1" u="sng" dirty="0" err="1"/>
              <a:t>V</a:t>
            </a:r>
            <a:r>
              <a:rPr lang="en-US" u="sng" dirty="0"/>
              <a:t>/dt = 0, motion could be called “inertial”, but RHS has terms </a:t>
            </a:r>
            <a:r>
              <a:rPr lang="en-US" dirty="0"/>
              <a:t> </a:t>
            </a:r>
          </a:p>
          <a:p>
            <a:endParaRPr lang="en-US" dirty="0"/>
          </a:p>
          <a:p>
            <a:pPr marL="914400" lvl="1" indent="-457200">
              <a:buFont typeface="+mj-lt"/>
              <a:buAutoNum type="arabicPeriod"/>
            </a:pPr>
            <a:r>
              <a:rPr lang="en-US" dirty="0"/>
              <a:t>On Earth, </a:t>
            </a:r>
            <a:r>
              <a:rPr lang="en-US" dirty="0">
                <a:solidFill>
                  <a:srgbClr val="7030A0"/>
                </a:solidFill>
              </a:rPr>
              <a:t>unit vectors are rotating </a:t>
            </a:r>
            <a:r>
              <a:rPr lang="en-US" dirty="0"/>
              <a:t>in </a:t>
            </a:r>
            <a:r>
              <a:rPr lang="en-US" dirty="0" err="1"/>
              <a:t>d</a:t>
            </a:r>
            <a:r>
              <a:rPr lang="en-US" b="1" i="1" dirty="0" err="1"/>
              <a:t>V</a:t>
            </a:r>
            <a:r>
              <a:rPr lang="en-US" dirty="0"/>
              <a:t>/dt. </a:t>
            </a:r>
            <a:r>
              <a:rPr lang="en-US" dirty="0">
                <a:sym typeface="Wingdings" pitchFamily="2" charset="2"/>
              </a:rPr>
              <a:t></a:t>
            </a:r>
            <a:r>
              <a:rPr lang="en-US" u="sng" dirty="0">
                <a:solidFill>
                  <a:srgbClr val="7030A0"/>
                </a:solidFill>
              </a:rPr>
              <a:t>Coriolis force COR</a:t>
            </a:r>
            <a:r>
              <a:rPr lang="en-US" dirty="0">
                <a:solidFill>
                  <a:srgbClr val="7030A0"/>
                </a:solidFill>
              </a:rPr>
              <a:t>  </a:t>
            </a:r>
            <a:r>
              <a:rPr lang="en-US" dirty="0">
                <a:solidFill>
                  <a:srgbClr val="FF0000"/>
                </a:solidFill>
                <a:sym typeface="Wingdings" pitchFamily="2" charset="2"/>
              </a:rPr>
              <a:t>from wind</a:t>
            </a:r>
          </a:p>
          <a:p>
            <a:pPr marL="914400" lvl="1" indent="-457200">
              <a:buFont typeface="+mj-lt"/>
              <a:buAutoNum type="arabicPeriod"/>
            </a:pPr>
            <a:endParaRPr lang="en-US" dirty="0"/>
          </a:p>
          <a:p>
            <a:pPr marL="914400" lvl="1" indent="-457200">
              <a:buFont typeface="+mj-lt"/>
              <a:buAutoNum type="arabicPeriod"/>
            </a:pPr>
            <a:r>
              <a:rPr lang="en-US" dirty="0"/>
              <a:t>∂</a:t>
            </a:r>
            <a:r>
              <a:rPr lang="en-US" b="1" dirty="0"/>
              <a:t>V</a:t>
            </a:r>
            <a:r>
              <a:rPr lang="en-US" dirty="0"/>
              <a:t>/∂t = </a:t>
            </a:r>
            <a:r>
              <a:rPr lang="en-US" u="sng" dirty="0">
                <a:solidFill>
                  <a:srgbClr val="0070C0"/>
                </a:solidFill>
              </a:rPr>
              <a:t>advection of </a:t>
            </a:r>
            <a:r>
              <a:rPr lang="en-US" b="1" u="sng" dirty="0">
                <a:solidFill>
                  <a:srgbClr val="0070C0"/>
                </a:solidFill>
              </a:rPr>
              <a:t>V</a:t>
            </a:r>
            <a:r>
              <a:rPr lang="en-US" dirty="0">
                <a:solidFill>
                  <a:srgbClr val="0070C0"/>
                </a:solidFill>
              </a:rPr>
              <a:t> (</a:t>
            </a:r>
            <a:r>
              <a:rPr lang="en-US" dirty="0">
                <a:solidFill>
                  <a:srgbClr val="0070C0"/>
                </a:solidFill>
                <a:sym typeface="Wingdings" pitchFamily="2" charset="2"/>
              </a:rPr>
              <a:t> from wind, </a:t>
            </a:r>
            <a:r>
              <a:rPr lang="en-US" dirty="0">
                <a:solidFill>
                  <a:srgbClr val="FF0000"/>
                </a:solidFill>
                <a:sym typeface="Wingdings" pitchFamily="2" charset="2"/>
              </a:rPr>
              <a:t>classic “</a:t>
            </a:r>
            <a:r>
              <a:rPr lang="en-US" i="1" dirty="0">
                <a:solidFill>
                  <a:srgbClr val="FF0000"/>
                </a:solidFill>
                <a:sym typeface="Wingdings" pitchFamily="2" charset="2"/>
              </a:rPr>
              <a:t>inertial”</a:t>
            </a:r>
            <a:r>
              <a:rPr lang="en-US" dirty="0">
                <a:solidFill>
                  <a:srgbClr val="0070C0"/>
                </a:solidFill>
                <a:sym typeface="Wingdings" pitchFamily="2" charset="2"/>
              </a:rPr>
              <a:t>)    </a:t>
            </a:r>
            <a:r>
              <a:rPr lang="en-US" dirty="0">
                <a:sym typeface="Wingdings" pitchFamily="2" charset="2"/>
              </a:rPr>
              <a:t>+ COR + PGF + </a:t>
            </a:r>
            <a:r>
              <a:rPr lang="en-US" dirty="0" err="1">
                <a:sym typeface="Wingdings" pitchFamily="2" charset="2"/>
              </a:rPr>
              <a:t>Fric</a:t>
            </a:r>
            <a:r>
              <a:rPr lang="en-US" dirty="0">
                <a:sym typeface="Wingdings" pitchFamily="2" charset="2"/>
              </a:rPr>
              <a:t>…</a:t>
            </a:r>
          </a:p>
          <a:p>
            <a:pPr marL="914400" lvl="1" indent="-457200">
              <a:buFont typeface="+mj-lt"/>
              <a:buAutoNum type="arabicPeriod"/>
            </a:pPr>
            <a:endParaRPr lang="en-US" dirty="0">
              <a:sym typeface="Wingdings" pitchFamily="2" charset="2"/>
            </a:endParaRPr>
          </a:p>
          <a:p>
            <a:pPr marL="914400" lvl="1" indent="-457200">
              <a:buFont typeface="+mj-lt"/>
              <a:buAutoNum type="arabicPeriod"/>
            </a:pPr>
            <a:r>
              <a:rPr lang="en-US" dirty="0">
                <a:sym typeface="Wingdings" pitchFamily="2" charset="2"/>
              </a:rPr>
              <a:t>Friction too depends on wind… a “damping”… </a:t>
            </a:r>
            <a:r>
              <a:rPr lang="en-US" dirty="0">
                <a:solidFill>
                  <a:srgbClr val="FF0000"/>
                </a:solidFill>
                <a:sym typeface="Wingdings" pitchFamily="2" charset="2"/>
              </a:rPr>
              <a:t>from wind</a:t>
            </a:r>
            <a:endParaRPr lang="en-US" dirty="0">
              <a:solidFill>
                <a:srgbClr val="FF0000"/>
              </a:solidFill>
            </a:endParaRPr>
          </a:p>
        </p:txBody>
      </p:sp>
    </p:spTree>
    <p:extLst>
      <p:ext uri="{BB962C8B-B14F-4D97-AF65-F5344CB8AC3E}">
        <p14:creationId xmlns:p14="http://schemas.microsoft.com/office/powerpoint/2010/main" val="398207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5002-6D44-A2E3-0EFF-BDDDF1B48F28}"/>
              </a:ext>
            </a:extLst>
          </p:cNvPr>
          <p:cNvSpPr>
            <a:spLocks noGrp="1"/>
          </p:cNvSpPr>
          <p:nvPr>
            <p:ph type="title"/>
          </p:nvPr>
        </p:nvSpPr>
        <p:spPr/>
        <p:txBody>
          <a:bodyPr/>
          <a:lstStyle/>
          <a:p>
            <a:pPr algn="ctr"/>
            <a:r>
              <a:rPr lang="en-US"/>
              <a:t>On “dynamics”: </a:t>
            </a:r>
            <a:br>
              <a:rPr lang="en-US"/>
            </a:br>
            <a:r>
              <a:rPr lang="en-US"/>
              <a:t>budgets, balances, and causality</a:t>
            </a:r>
          </a:p>
        </p:txBody>
      </p:sp>
      <p:sp>
        <p:nvSpPr>
          <p:cNvPr id="3" name="Content Placeholder 2">
            <a:extLst>
              <a:ext uri="{FF2B5EF4-FFF2-40B4-BE49-F238E27FC236}">
                <a16:creationId xmlns:a16="http://schemas.microsoft.com/office/drawing/2014/main" id="{B965128D-542B-79BE-9BAD-2418714AE67F}"/>
              </a:ext>
            </a:extLst>
          </p:cNvPr>
          <p:cNvSpPr>
            <a:spLocks noGrp="1"/>
          </p:cNvSpPr>
          <p:nvPr>
            <p:ph idx="1"/>
          </p:nvPr>
        </p:nvSpPr>
        <p:spPr/>
        <p:txBody>
          <a:bodyPr/>
          <a:lstStyle/>
          <a:p>
            <a:r>
              <a:rPr lang="en-US"/>
              <a:t>Dynamics means the science of change (structure </a:t>
            </a:r>
            <a:r>
              <a:rPr lang="en-US" i="1"/>
              <a:t>in time</a:t>
            </a:r>
            <a:r>
              <a:rPr lang="en-US"/>
              <a:t>), right? </a:t>
            </a:r>
          </a:p>
          <a:p>
            <a:r>
              <a:rPr lang="en-US"/>
              <a:t>Kinematics was mere description (grammar, vocabulary)</a:t>
            </a:r>
          </a:p>
          <a:p>
            <a:r>
              <a:rPr lang="en-US"/>
              <a:t>Budgets are the right shape: </a:t>
            </a:r>
          </a:p>
          <a:p>
            <a:pPr lvl="1"/>
            <a:r>
              <a:rPr lang="en-US"/>
              <a:t>rate of change of (something) = source-sink + transport</a:t>
            </a:r>
          </a:p>
          <a:p>
            <a:r>
              <a:rPr lang="en-US"/>
              <a:t>Source-sink may include several terms (</a:t>
            </a:r>
            <a:r>
              <a:rPr lang="en-US" i="1"/>
              <a:t>forces</a:t>
            </a:r>
            <a:r>
              <a:rPr lang="en-US"/>
              <a:t>, for momentum)</a:t>
            </a:r>
          </a:p>
          <a:p>
            <a:endParaRPr lang="en-US"/>
          </a:p>
          <a:p>
            <a:r>
              <a:rPr lang="en-US"/>
              <a:t>Whick of these are </a:t>
            </a:r>
            <a:r>
              <a:rPr lang="en-US">
                <a:solidFill>
                  <a:srgbClr val="FF0000"/>
                </a:solidFill>
              </a:rPr>
              <a:t>driving</a:t>
            </a:r>
            <a:r>
              <a:rPr lang="en-US"/>
              <a:t> (forcing) vs. </a:t>
            </a:r>
            <a:r>
              <a:rPr lang="en-US">
                <a:solidFill>
                  <a:srgbClr val="FF0000"/>
                </a:solidFill>
              </a:rPr>
              <a:t>damping</a:t>
            </a:r>
            <a:r>
              <a:rPr lang="en-US"/>
              <a:t>? </a:t>
            </a:r>
          </a:p>
          <a:p>
            <a:pPr lvl="1"/>
            <a:r>
              <a:rPr lang="en-US"/>
              <a:t>mom. budget of a car: engine, transmission, brakes</a:t>
            </a:r>
          </a:p>
          <a:p>
            <a:pPr lvl="1"/>
            <a:r>
              <a:rPr lang="en-US"/>
              <a:t>bike: legs, </a:t>
            </a:r>
            <a:r>
              <a:rPr lang="en-US">
                <a:solidFill>
                  <a:srgbClr val="FF0000"/>
                </a:solidFill>
              </a:rPr>
              <a:t>chain</a:t>
            </a:r>
            <a:r>
              <a:rPr lang="en-US"/>
              <a:t>, hills and air resistance, brakes – chain is just </a:t>
            </a:r>
            <a:r>
              <a:rPr lang="en-US" i="1">
                <a:solidFill>
                  <a:srgbClr val="FF0000"/>
                </a:solidFill>
              </a:rPr>
              <a:t>rigid links</a:t>
            </a:r>
          </a:p>
        </p:txBody>
      </p:sp>
    </p:spTree>
    <p:extLst>
      <p:ext uri="{BB962C8B-B14F-4D97-AF65-F5344CB8AC3E}">
        <p14:creationId xmlns:p14="http://schemas.microsoft.com/office/powerpoint/2010/main" val="147107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18969</TotalTime>
  <Words>1061</Words>
  <Application>Microsoft Macintosh PowerPoint</Application>
  <PresentationFormat>Widescreen</PresentationFormat>
  <Paragraphs>130</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Manrope</vt:lpstr>
      <vt:lpstr>Matura MT Script Capitals</vt:lpstr>
      <vt:lpstr>Symbol</vt:lpstr>
      <vt:lpstr>Wingdings</vt:lpstr>
      <vt:lpstr>Office Theme</vt:lpstr>
      <vt:lpstr>Wallace-Hobbs section 7.2 Forces</vt:lpstr>
      <vt:lpstr>Dynamics (more causal than kinematics, still deterministic or mechanistic)</vt:lpstr>
      <vt:lpstr>momentum equation</vt:lpstr>
      <vt:lpstr>Read this on your own (part of WH ch 3)</vt:lpstr>
      <vt:lpstr>The PGF</vt:lpstr>
      <vt:lpstr>PowerPoint Presentation</vt:lpstr>
      <vt:lpstr>The concept of “inertial forces”</vt:lpstr>
      <vt:lpstr>The concept of “inertial forces”</vt:lpstr>
      <vt:lpstr>On “dynamics”:  budgets, balances, and causality</vt:lpstr>
      <vt:lpstr>A viscerally clear “budget”</vt:lpstr>
      <vt:lpstr>Ready to look at momentum equation for air (pressure coordinate in vertical)</vt:lpstr>
      <vt:lpstr>Coriolis and “centrifugal” forces</vt:lpstr>
      <vt:lpstr>Coriolis and “centrifugal” forces</vt:lpstr>
      <vt:lpstr>Trajectories vs. streamlines in the V2/Rtraj framing of the “centrifugal force”</vt:lpstr>
      <vt:lpstr>Balances </vt:lpstr>
      <vt:lpstr>Balances </vt:lpstr>
      <vt:lpstr>Study “thermal wind” – tricky, key  compound concept</vt:lpstr>
      <vt:lpstr>PowerPoint Presentation</vt:lpstr>
      <vt:lpstr>Turning of balanced wind direction  indicates thickness (T)  advection  thermal wind itself  cannot advect T (parallel to isotherms)</vt:lpstr>
      <vt:lpstr>momentum equation (p coordinate in vertical)</vt:lpstr>
      <vt:lpstr>PowerPoint Presentation</vt:lpstr>
      <vt:lpstr>PowerPoint Presentation</vt:lpstr>
      <vt:lpstr>PowerPoint Presentation</vt:lpstr>
      <vt:lpstr>PowerPoint Presentation</vt:lpstr>
      <vt:lpstr>PowerPoint Presentation</vt:lpstr>
      <vt:lpstr>PowerPoint Presentation</vt:lpstr>
      <vt:lpstr>All these statements are equally true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Wallace-Hobbs section 7.2 Forces</dc:title>
  <dc:creator>Mapes, Brian Earle</dc:creator>
  <cp:lastModifiedBy>Mapes, Brian Earle</cp:lastModifiedBy>
  <cp:revision>39</cp:revision>
  <dcterms:created xsi:type="dcterms:W3CDTF">2023-09-25T01:35:10Z</dcterms:created>
  <dcterms:modified xsi:type="dcterms:W3CDTF">2023-10-24T16:13:39Z</dcterms:modified>
</cp:coreProperties>
</file>