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 id="2147483728" r:id="rId2"/>
  </p:sldMasterIdLst>
  <p:notesMasterIdLst>
    <p:notesMasterId r:id="rId23"/>
  </p:notesMasterIdLst>
  <p:sldIdLst>
    <p:sldId id="256" r:id="rId3"/>
    <p:sldId id="456" r:id="rId4"/>
    <p:sldId id="457" r:id="rId5"/>
    <p:sldId id="458" r:id="rId6"/>
    <p:sldId id="459" r:id="rId7"/>
    <p:sldId id="257" r:id="rId8"/>
    <p:sldId id="258" r:id="rId9"/>
    <p:sldId id="264" r:id="rId10"/>
    <p:sldId id="265" r:id="rId11"/>
    <p:sldId id="266" r:id="rId12"/>
    <p:sldId id="461" r:id="rId13"/>
    <p:sldId id="463" r:id="rId14"/>
    <p:sldId id="465" r:id="rId15"/>
    <p:sldId id="462" r:id="rId16"/>
    <p:sldId id="467" r:id="rId17"/>
    <p:sldId id="466" r:id="rId18"/>
    <p:sldId id="460" r:id="rId19"/>
    <p:sldId id="263" r:id="rId20"/>
    <p:sldId id="26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6"/>
    <p:restoredTop sz="93333"/>
  </p:normalViewPr>
  <p:slideViewPr>
    <p:cSldViewPr>
      <p:cViewPr>
        <p:scale>
          <a:sx n="140" d="100"/>
          <a:sy n="140" d="100"/>
        </p:scale>
        <p:origin x="1640" y="-8"/>
      </p:cViewPr>
      <p:guideLst>
        <p:guide orient="horz" pos="2160"/>
        <p:guide pos="2880"/>
      </p:guideLst>
    </p:cSldViewPr>
  </p:slideViewPr>
  <p:outlineViewPr>
    <p:cViewPr>
      <p:scale>
        <a:sx n="33" d="100"/>
        <a:sy n="33" d="100"/>
      </p:scale>
      <p:origin x="0" y="-677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A25DF-298F-2F48-9812-E0BE0E8CF350}" type="datetimeFigureOut">
              <a:rPr lang="en-US"/>
              <a:pPr/>
              <a:t>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8C76D-B8B4-7141-8CD9-2D10AD4E5F53}"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8C76D-B8B4-7141-8CD9-2D10AD4E5F53}" type="slidenum">
              <a:rPr lang="en-US" smtClean="0"/>
              <a:pPr/>
              <a:t>12</a:t>
            </a:fld>
            <a:endParaRPr lang="en-US"/>
          </a:p>
        </p:txBody>
      </p:sp>
    </p:spTree>
    <p:extLst>
      <p:ext uri="{BB962C8B-B14F-4D97-AF65-F5344CB8AC3E}">
        <p14:creationId xmlns:p14="http://schemas.microsoft.com/office/powerpoint/2010/main" val="3023028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F8C76D-B8B4-7141-8CD9-2D10AD4E5F53}" type="slidenum">
              <a:rPr lang="en-US" smtClean="0"/>
              <a:pPr/>
              <a:t>13</a:t>
            </a:fld>
            <a:endParaRPr lang="en-US"/>
          </a:p>
        </p:txBody>
      </p:sp>
    </p:spTree>
    <p:extLst>
      <p:ext uri="{BB962C8B-B14F-4D97-AF65-F5344CB8AC3E}">
        <p14:creationId xmlns:p14="http://schemas.microsoft.com/office/powerpoint/2010/main" val="376561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1769-ED46-F543-9FDC-6C03FAD07B4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870581E-E5EB-9845-A036-2AC09D1E437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4BF38A9-06A2-D54E-A2DA-72F115D92847}"/>
              </a:ext>
            </a:extLst>
          </p:cNvPr>
          <p:cNvSpPr>
            <a:spLocks noGrp="1"/>
          </p:cNvSpPr>
          <p:nvPr>
            <p:ph type="dt" sz="half" idx="10"/>
          </p:nvPr>
        </p:nvSpPr>
        <p:spPr/>
        <p:txBody>
          <a:bodyPr/>
          <a:lstStyle/>
          <a:p>
            <a:fld id="{00150193-55E4-421C-9F92-3304CC3C3F97}" type="datetimeFigureOut">
              <a:rPr lang="en-US" smtClean="0"/>
              <a:pPr/>
              <a:t>10/20/21</a:t>
            </a:fld>
            <a:endParaRPr lang="en-US"/>
          </a:p>
        </p:txBody>
      </p:sp>
      <p:sp>
        <p:nvSpPr>
          <p:cNvPr id="5" name="Footer Placeholder 4">
            <a:extLst>
              <a:ext uri="{FF2B5EF4-FFF2-40B4-BE49-F238E27FC236}">
                <a16:creationId xmlns:a16="http://schemas.microsoft.com/office/drawing/2014/main" id="{DD684AD4-A544-2B49-AD9C-9B5AAAFA7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9E1958-1058-5E4B-93A7-DBFFB4FF100A}"/>
              </a:ext>
            </a:extLst>
          </p:cNvPr>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4012987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6B99-9B3E-8147-A8A0-C9AC54ECFF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99C7BD-A3A4-1248-B594-8B4827E0B5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499DD-106E-0147-9CAF-9B20E475C178}"/>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1E6E8CD-97A3-764D-91A6-E94C734A8CD2}"/>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E5847AA3-E435-8246-BF1E-9E7D88B0F5D8}"/>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00795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F580C-7A0C-FB45-85FB-E2278CC1F78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BD4D1E-4A1E-0A4E-B1D2-5A4FA1F16B1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A2370-1DFD-EC43-9464-6FCC92AC83D3}"/>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91BCF12-35BE-3B42-A694-F9735B46625F}"/>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7B02F059-3FF6-DB43-9D9C-E372C6FC75A0}"/>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720714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DCF560-C55A-3947-A5D4-CC1018774E45}" type="datetimeFigureOut">
              <a:rPr lang="en-US">
                <a:solidFill>
                  <a:prstClr val="black">
                    <a:tint val="75000"/>
                  </a:prstClr>
                </a:solidFill>
              </a:rPr>
              <a:pPr/>
              <a:t>10/20/21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F626344-D08E-0949-8C69-8CD8C03F4822}"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7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62B00-6DF4-7346-8121-87AEC8490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4DB14-A55E-FE4C-B012-62EF0088C0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076D3-96B9-8C4D-992C-7DE492BD0A9E}"/>
              </a:ext>
            </a:extLst>
          </p:cNvPr>
          <p:cNvSpPr>
            <a:spLocks noGrp="1"/>
          </p:cNvSpPr>
          <p:nvPr>
            <p:ph type="dt" sz="half" idx="10"/>
          </p:nvPr>
        </p:nvSpPr>
        <p:spPr/>
        <p:txBody>
          <a:bodyPr/>
          <a:lstStyle/>
          <a:p>
            <a:pPr>
              <a:defRPr/>
            </a:pPr>
            <a:fld id="{DB1BE938-EA3A-EB40-BEC6-94077CACDDEB}" type="datetime1">
              <a:rPr lang="en-US" smtClean="0">
                <a:solidFill>
                  <a:prstClr val="black">
                    <a:tint val="75000"/>
                  </a:prstClr>
                </a:solidFill>
              </a:rPr>
              <a:pPr>
                <a:defRPr/>
              </a:pPr>
              <a:t>10/20/21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BCD43CAB-CCE4-904C-9926-D65BD620F487}"/>
              </a:ext>
            </a:extLst>
          </p:cNvPr>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48B964F-5083-A64A-B36F-1388F61A8643}"/>
              </a:ext>
            </a:extLst>
          </p:cNvPr>
          <p:cNvSpPr>
            <a:spLocks noGrp="1"/>
          </p:cNvSpPr>
          <p:nvPr>
            <p:ph type="sldNum" sz="quarter" idx="12"/>
          </p:nvPr>
        </p:nvSpPr>
        <p:spPr/>
        <p:txBody>
          <a:bodyPr/>
          <a:lstStyle/>
          <a:p>
            <a:pPr>
              <a:defRPr/>
            </a:pPr>
            <a:fld id="{88D5ABEF-F9A5-6147-9929-0605C650EACD}"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6881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9DD65-DC87-DD40-9CB4-E2B18B789CA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EC8A43-E0AA-A64C-BC75-0F1B8623687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C9E3C8-94FD-6F47-A2B2-85881B9EDFDE}"/>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9A48B446-9523-E942-A877-2057F4E831D7}"/>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92989B3A-BCF4-1A41-A59C-A3DE7D3257D0}"/>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1644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899D-A49F-014E-BCE1-8E1DB9555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8ECF6-8A6B-0645-9FC2-26FC323FB6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B9C156-3CE7-2E43-AF40-EC40D55C908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747B3-2255-A841-9624-7B03D225ADDE}"/>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0DB95EC3-D55C-0F4C-87BB-A6B85F04A3E3}"/>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F2713E0-EF86-8546-9EF6-6D6AE9F348F5}"/>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13984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AA7F-825C-E744-9EE0-9272340BC9B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FFAD0D-8C45-0C43-9566-91218B2CEC4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84C23DC-C8AA-FE42-BFCE-6122D676FD9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A75E05-BCF5-8847-AC61-D56A3CEB73B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5E57CE4-4F84-5A46-BBE7-D60B1E3DFF5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556C56-F0E8-6447-A00C-32E76F363360}"/>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F32E76C9-345B-FB4F-A2F8-9618C4BD0858}"/>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275A9F23-BFD0-3743-B437-C0E3D18E4674}"/>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112018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5A461-1A4E-A24B-B720-C68069E669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9B905C-129F-A748-8533-258151E9AFD9}"/>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C8063C32-14DA-9746-A6BB-15668525F185}"/>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6024225-DCC1-584C-B992-C96743F2052E}"/>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229278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63FBF0-BFC8-654F-A9ED-1BB9A2F7BAF6}"/>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FCD26B48-1655-3346-A425-55AE14F90302}"/>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0988C937-C105-3947-BC08-54B7A4140A70}"/>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955973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5A5E-2270-AD48-A8F6-F4ED6E580C2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138BE2A-D825-4040-9D12-9A2B561A0F2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D37C5-79DD-D842-AA04-F56B392F723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9B5EDF-FF8C-2C43-A055-9698FB2199DA}"/>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E47FF6E5-7E81-3B46-9E4A-AFB18F3A99A2}"/>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477F6FF8-E7FB-1149-B818-737C32D44720}"/>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825290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6693-3828-0849-8DF8-3105A805B7B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3A45F63C-021C-B840-83DC-AB6FAEB3BDF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AA25870B-FF21-C944-A313-CC8FA92AC94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D057C1C-B6C1-F84E-9BEE-452D39916509}"/>
              </a:ext>
            </a:extLst>
          </p:cNvPr>
          <p:cNvSpPr>
            <a:spLocks noGrp="1"/>
          </p:cNvSpPr>
          <p:nvPr>
            <p:ph type="dt" sz="half" idx="10"/>
          </p:nvPr>
        </p:nvSpPr>
        <p:spPr/>
        <p:txBody>
          <a:bodyPr/>
          <a:lstStyle/>
          <a:p>
            <a:pPr defTabSz="457200">
              <a:defRPr/>
            </a:pPr>
            <a:fld id="{89506423-85F4-4847-9943-DA490001D3AA}" type="datetime1">
              <a:rPr lang="en-US" smtClean="0">
                <a:solidFill>
                  <a:prstClr val="black">
                    <a:tint val="75000"/>
                  </a:prstClr>
                </a:solidFill>
              </a:rPr>
              <a:pPr defTabSz="457200">
                <a:defRPr/>
              </a:pPr>
              <a:t>10/20/21</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869D2141-2AE6-2440-A14F-EC9BF0C4384E}"/>
              </a:ext>
            </a:extLst>
          </p:cNvPr>
          <p:cNvSpPr>
            <a:spLocks noGrp="1"/>
          </p:cNvSpPr>
          <p:nvPr>
            <p:ph type="ftr" sz="quarter" idx="11"/>
          </p:nvPr>
        </p:nvSpPr>
        <p:spPr/>
        <p:txBody>
          <a:bodyPr/>
          <a:lstStyle/>
          <a:p>
            <a:pPr defTabSz="457200">
              <a:defRPr/>
            </a:pP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57A5B5D8-E975-134E-94BA-E91A8A5A0065}"/>
              </a:ext>
            </a:extLst>
          </p:cNvPr>
          <p:cNvSpPr>
            <a:spLocks noGrp="1"/>
          </p:cNvSpPr>
          <p:nvPr>
            <p:ph type="sldNum" sz="quarter" idx="12"/>
          </p:nvPr>
        </p:nvSpPr>
        <p:spPr/>
        <p:txBody>
          <a:bodyPr/>
          <a:lstStyle/>
          <a:p>
            <a:pPr defTabSz="457200">
              <a:defRPr/>
            </a:pPr>
            <a:fld id="{A8CD55A6-5D2B-9748-8872-0EF0819CA75F}" type="slidenum">
              <a:rPr lang="en-US" smtClean="0">
                <a:solidFill>
                  <a:prstClr val="black">
                    <a:tint val="75000"/>
                  </a:prstClr>
                </a:solidFill>
              </a:rPr>
              <a:pPr defTabSz="457200">
                <a:defRPr/>
              </a:pPr>
              <a:t>‹#›</a:t>
            </a:fld>
            <a:endParaRPr lang="en-US">
              <a:solidFill>
                <a:prstClr val="black">
                  <a:tint val="75000"/>
                </a:prstClr>
              </a:solidFill>
            </a:endParaRPr>
          </a:p>
        </p:txBody>
      </p:sp>
    </p:spTree>
    <p:extLst>
      <p:ext uri="{BB962C8B-B14F-4D97-AF65-F5344CB8AC3E}">
        <p14:creationId xmlns:p14="http://schemas.microsoft.com/office/powerpoint/2010/main" val="396222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BD715-7589-B448-BE27-D1FC0CD9D89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5D4085D-D4A5-CF47-9F6D-19C60767475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76525C-6837-5F4A-8EB6-E4BEA812839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6DD3A8-FFAC-3E40-8CA2-1D641A14C678}" type="datetimeFigureOut">
              <a:rPr lang="en-US" smtClean="0"/>
              <a:t>10/20/21</a:t>
            </a:fld>
            <a:endParaRPr lang="en-US"/>
          </a:p>
        </p:txBody>
      </p:sp>
      <p:sp>
        <p:nvSpPr>
          <p:cNvPr id="5" name="Footer Placeholder 4">
            <a:extLst>
              <a:ext uri="{FF2B5EF4-FFF2-40B4-BE49-F238E27FC236}">
                <a16:creationId xmlns:a16="http://schemas.microsoft.com/office/drawing/2014/main" id="{AEFE96BF-BB77-6748-BBCA-E6B96BC4432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58B9B1-F4EF-634F-BF9E-92D3AE62678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245962-D041-7C48-8B62-78A44902B8DC}" type="slidenum">
              <a:rPr lang="en-US" smtClean="0"/>
              <a:t>‹#›</a:t>
            </a:fld>
            <a:endParaRPr lang="en-US"/>
          </a:p>
        </p:txBody>
      </p:sp>
    </p:spTree>
    <p:extLst>
      <p:ext uri="{BB962C8B-B14F-4D97-AF65-F5344CB8AC3E}">
        <p14:creationId xmlns:p14="http://schemas.microsoft.com/office/powerpoint/2010/main" val="134355453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CF560-C55A-3947-A5D4-CC1018774E45}" type="datetimeFigureOut">
              <a:rPr lang="en-US">
                <a:solidFill>
                  <a:prstClr val="black">
                    <a:tint val="75000"/>
                  </a:prstClr>
                </a:solidFill>
              </a:rPr>
              <a:pPr/>
              <a:t>10/20/21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26344-D08E-0949-8C69-8CD8C03F4822}" type="slidenum">
              <a:rPr>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5188347"/>
      </p:ext>
    </p:extLst>
  </p:cSld>
  <p:clrMap bg1="lt1" tx1="dk1" bg2="lt2" tx2="dk2" accent1="accent1" accent2="accent2" accent3="accent3" accent4="accent4" accent5="accent5" accent6="accent6" hlink="hlink" folHlink="folHlink"/>
  <p:sldLayoutIdLst>
    <p:sldLayoutId id="214748372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0"/>
            <a:ext cx="7772400" cy="3886199"/>
          </a:xfrm>
        </p:spPr>
        <p:txBody>
          <a:bodyPr>
            <a:normAutofit fontScale="90000"/>
          </a:bodyPr>
          <a:lstStyle/>
          <a:p>
            <a:r>
              <a:rPr lang="en-US" dirty="0"/>
              <a:t>Conserved-variable soundings and convective destabilization </a:t>
            </a:r>
            <a:br>
              <a:rPr lang="en-US" dirty="0"/>
            </a:br>
            <a:br>
              <a:rPr lang="en-US" dirty="0"/>
            </a:br>
            <a:r>
              <a:rPr lang="en-US" sz="2800" dirty="0"/>
              <a:t>Continuing from </a:t>
            </a:r>
            <a:r>
              <a:rPr lang="en-US" sz="2800" dirty="0" err="1"/>
              <a:t>Warmcore-Coolcore</a:t>
            </a:r>
            <a:r>
              <a:rPr lang="en-US" sz="2800" dirty="0"/>
              <a:t> lab</a:t>
            </a:r>
            <a:br>
              <a:rPr lang="en-US" sz="2800" dirty="0"/>
            </a:br>
            <a:br>
              <a:rPr lang="en-US" sz="2800" dirty="0"/>
            </a:br>
            <a:br>
              <a:rPr lang="en-US" dirty="0">
                <a:solidFill>
                  <a:srgbClr val="FF0000"/>
                </a:solidFill>
              </a:rPr>
            </a:br>
            <a:endParaRPr lang="en-US" b="1" dirty="0"/>
          </a:p>
        </p:txBody>
      </p:sp>
      <p:sp>
        <p:nvSpPr>
          <p:cNvPr id="3" name="Subtitle 2"/>
          <p:cNvSpPr>
            <a:spLocks noGrp="1"/>
          </p:cNvSpPr>
          <p:nvPr>
            <p:ph type="subTitle" idx="1"/>
          </p:nvPr>
        </p:nvSpPr>
        <p:spPr>
          <a:xfrm>
            <a:off x="1143000" y="4648200"/>
            <a:ext cx="6858000" cy="1655762"/>
          </a:xfrm>
        </p:spPr>
        <p:txBody>
          <a:bodyPr>
            <a:normAutofit/>
          </a:bodyPr>
          <a:lstStyle/>
          <a:p>
            <a:r>
              <a:rPr lang="en-US" dirty="0"/>
              <a:t>ATM 405, fall 2021</a:t>
            </a:r>
          </a:p>
          <a:p>
            <a:r>
              <a:rPr lang="en-US" dirty="0"/>
              <a:t>Brian Mapes, Univ of Miami</a:t>
            </a:r>
          </a:p>
        </p:txBody>
      </p:sp>
    </p:spTree>
    <p:extLst>
      <p:ext uri="{BB962C8B-B14F-4D97-AF65-F5344CB8AC3E}">
        <p14:creationId xmlns:p14="http://schemas.microsoft.com/office/powerpoint/2010/main" val="1830117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9144000" cy="6883814"/>
          </a:xfrm>
          <a:prstGeom prst="rect">
            <a:avLst/>
          </a:prstGeom>
        </p:spPr>
      </p:pic>
      <p:sp>
        <p:nvSpPr>
          <p:cNvPr id="9" name="TextBox 8"/>
          <p:cNvSpPr txBox="1"/>
          <p:nvPr/>
        </p:nvSpPr>
        <p:spPr>
          <a:xfrm>
            <a:off x="6620360" y="1634707"/>
            <a:ext cx="1279592" cy="224676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478B00"/>
                </a:solidFill>
                <a:effectLst/>
                <a:uLnTx/>
                <a:uFillTx/>
                <a:latin typeface="Calibri"/>
                <a:ea typeface="+mn-ea"/>
                <a:cs typeface="+mn-cs"/>
              </a:rPr>
              <a:t>Mixing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660066"/>
                </a:solidFill>
                <a:effectLst/>
                <a:uLnTx/>
                <a:uFillTx/>
                <a:latin typeface="Calibri"/>
                <a:ea typeface="+mn-ea"/>
                <a:cs typeface="+mn-cs"/>
              </a:rPr>
              <a:t>draws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660066"/>
                </a:solidFill>
                <a:effectLst/>
                <a:uLnTx/>
                <a:uFillTx/>
                <a:latin typeface="Calibri"/>
                <a:ea typeface="+mn-ea"/>
                <a:cs typeface="+mn-cs"/>
              </a:rPr>
              <a:t>parcel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660066"/>
                </a:solidFill>
                <a:effectLst/>
                <a:uLnTx/>
                <a:uFillTx/>
                <a:latin typeface="Calibri"/>
                <a:ea typeface="+mn-ea"/>
                <a:cs typeface="+mn-cs"/>
              </a:rPr>
              <a:t>toward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0000FF"/>
                </a:solidFill>
                <a:effectLst/>
                <a:uLnTx/>
                <a:uFillTx/>
                <a:latin typeface="Calibri"/>
                <a:ea typeface="+mn-ea"/>
                <a:cs typeface="+mn-cs"/>
              </a:rPr>
              <a:t>h curve</a:t>
            </a:r>
          </a:p>
        </p:txBody>
      </p:sp>
      <p:sp>
        <p:nvSpPr>
          <p:cNvPr id="6" name="Freeform 5"/>
          <p:cNvSpPr/>
          <p:nvPr/>
        </p:nvSpPr>
        <p:spPr>
          <a:xfrm>
            <a:off x="6071228" y="1215898"/>
            <a:ext cx="508939" cy="4390741"/>
          </a:xfrm>
          <a:custGeom>
            <a:avLst/>
            <a:gdLst>
              <a:gd name="connsiteX0" fmla="*/ 508939 w 508939"/>
              <a:gd name="connsiteY0" fmla="*/ 4390741 h 4390741"/>
              <a:gd name="connsiteX1" fmla="*/ 427869 w 508939"/>
              <a:gd name="connsiteY1" fmla="*/ 3863852 h 4390741"/>
              <a:gd name="connsiteX2" fmla="*/ 211683 w 508939"/>
              <a:gd name="connsiteY2" fmla="*/ 3120803 h 4390741"/>
              <a:gd name="connsiteX3" fmla="*/ 184660 w 508939"/>
              <a:gd name="connsiteY3" fmla="*/ 2756034 h 4390741"/>
              <a:gd name="connsiteX4" fmla="*/ 90078 w 508939"/>
              <a:gd name="connsiteY4" fmla="*/ 2134575 h 4390741"/>
              <a:gd name="connsiteX5" fmla="*/ 9008 w 508939"/>
              <a:gd name="connsiteY5" fmla="*/ 1459077 h 4390741"/>
              <a:gd name="connsiteX6" fmla="*/ 36032 w 508939"/>
              <a:gd name="connsiteY6" fmla="*/ 540398 h 4390741"/>
              <a:gd name="connsiteX7" fmla="*/ 63055 w 508939"/>
              <a:gd name="connsiteY7" fmla="*/ 0 h 439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939" h="4390741">
                <a:moveTo>
                  <a:pt x="508939" y="4390741"/>
                </a:moveTo>
                <a:cubicBezTo>
                  <a:pt x="493175" y="4233124"/>
                  <a:pt x="477412" y="4075508"/>
                  <a:pt x="427869" y="3863852"/>
                </a:cubicBezTo>
                <a:cubicBezTo>
                  <a:pt x="378326" y="3652196"/>
                  <a:pt x="252218" y="3305439"/>
                  <a:pt x="211683" y="3120803"/>
                </a:cubicBezTo>
                <a:cubicBezTo>
                  <a:pt x="171148" y="2936167"/>
                  <a:pt x="204927" y="2920405"/>
                  <a:pt x="184660" y="2756034"/>
                </a:cubicBezTo>
                <a:cubicBezTo>
                  <a:pt x="164393" y="2591663"/>
                  <a:pt x="119353" y="2350735"/>
                  <a:pt x="90078" y="2134575"/>
                </a:cubicBezTo>
                <a:cubicBezTo>
                  <a:pt x="60803" y="1918416"/>
                  <a:pt x="18016" y="1724773"/>
                  <a:pt x="9008" y="1459077"/>
                </a:cubicBezTo>
                <a:cubicBezTo>
                  <a:pt x="0" y="1193381"/>
                  <a:pt x="27024" y="783578"/>
                  <a:pt x="36032" y="540398"/>
                </a:cubicBezTo>
                <a:cubicBezTo>
                  <a:pt x="45040" y="297219"/>
                  <a:pt x="54047" y="148609"/>
                  <a:pt x="63055" y="0"/>
                </a:cubicBezTo>
              </a:path>
            </a:pathLst>
          </a:custGeom>
          <a:ln w="76200" cap="flat" cmpd="sng" algn="ctr">
            <a:solidFill>
              <a:srgbClr val="660066"/>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8" name="Straight Arrow Connector 7"/>
          <p:cNvCxnSpPr/>
          <p:nvPr/>
        </p:nvCxnSpPr>
        <p:spPr>
          <a:xfrm>
            <a:off x="5931608" y="4944650"/>
            <a:ext cx="526954" cy="1588"/>
          </a:xfrm>
          <a:prstGeom prst="straightConnector1">
            <a:avLst/>
          </a:prstGeom>
          <a:ln w="57150" cap="flat" cmpd="sng" algn="ctr">
            <a:solidFill>
              <a:srgbClr val="478B0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5584079" y="4340491"/>
            <a:ext cx="662070" cy="13510"/>
          </a:xfrm>
          <a:prstGeom prst="straightConnector1">
            <a:avLst/>
          </a:prstGeom>
          <a:ln w="57150" cap="flat" cmpd="sng" algn="ctr">
            <a:solidFill>
              <a:srgbClr val="478B0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5493270" y="2682555"/>
            <a:ext cx="662070" cy="13510"/>
          </a:xfrm>
          <a:prstGeom prst="straightConnector1">
            <a:avLst/>
          </a:prstGeom>
          <a:ln w="57150" cap="flat" cmpd="sng" algn="ctr">
            <a:solidFill>
              <a:srgbClr val="478B00"/>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1705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BFAE-2A0A-E94F-8CAF-053AADC5D5E7}"/>
              </a:ext>
            </a:extLst>
          </p:cNvPr>
          <p:cNvSpPr>
            <a:spLocks noGrp="1"/>
          </p:cNvSpPr>
          <p:nvPr>
            <p:ph type="title"/>
          </p:nvPr>
        </p:nvSpPr>
        <p:spPr/>
        <p:txBody>
          <a:bodyPr>
            <a:normAutofit fontScale="90000"/>
          </a:bodyPr>
          <a:lstStyle/>
          <a:p>
            <a:pPr algn="ctr"/>
            <a:r>
              <a:rPr lang="en-US" dirty="0"/>
              <a:t>Analyze lifted-parcel buoyancy (instability) with a </a:t>
            </a:r>
            <a:r>
              <a:rPr lang="en-US" dirty="0">
                <a:solidFill>
                  <a:srgbClr val="FF0000"/>
                </a:solidFill>
              </a:rPr>
              <a:t>conserved-variable </a:t>
            </a:r>
            <a:r>
              <a:rPr lang="en-US" dirty="0"/>
              <a:t>profile plot</a:t>
            </a:r>
          </a:p>
        </p:txBody>
      </p:sp>
      <p:pic>
        <p:nvPicPr>
          <p:cNvPr id="4" name="Picture 3">
            <a:extLst>
              <a:ext uri="{FF2B5EF4-FFF2-40B4-BE49-F238E27FC236}">
                <a16:creationId xmlns:a16="http://schemas.microsoft.com/office/drawing/2014/main" id="{AF7497B0-0B48-8F4D-9607-5D8327FDD5D4}"/>
              </a:ext>
            </a:extLst>
          </p:cNvPr>
          <p:cNvPicPr>
            <a:picLocks noChangeAspect="1"/>
          </p:cNvPicPr>
          <p:nvPr/>
        </p:nvPicPr>
        <p:blipFill>
          <a:blip r:embed="rId2"/>
          <a:stretch>
            <a:fillRect/>
          </a:stretch>
        </p:blipFill>
        <p:spPr>
          <a:xfrm>
            <a:off x="990600" y="1680449"/>
            <a:ext cx="6629400" cy="5177551"/>
          </a:xfrm>
          <a:prstGeom prst="rect">
            <a:avLst/>
          </a:prstGeom>
        </p:spPr>
      </p:pic>
      <p:sp>
        <p:nvSpPr>
          <p:cNvPr id="3" name="TextBox 2">
            <a:extLst>
              <a:ext uri="{FF2B5EF4-FFF2-40B4-BE49-F238E27FC236}">
                <a16:creationId xmlns:a16="http://schemas.microsoft.com/office/drawing/2014/main" id="{F2DDD87A-C30C-C24D-B1DE-AD3570B2DEB1}"/>
              </a:ext>
            </a:extLst>
          </p:cNvPr>
          <p:cNvSpPr txBox="1"/>
          <p:nvPr/>
        </p:nvSpPr>
        <p:spPr>
          <a:xfrm>
            <a:off x="4953000" y="4343400"/>
            <a:ext cx="2819400" cy="1938992"/>
          </a:xfrm>
          <a:prstGeom prst="rect">
            <a:avLst/>
          </a:prstGeom>
          <a:noFill/>
        </p:spPr>
        <p:txBody>
          <a:bodyPr wrap="square" rtlCol="0">
            <a:spAutoFit/>
          </a:bodyPr>
          <a:lstStyle/>
          <a:p>
            <a:r>
              <a:rPr lang="en-US" sz="2400" dirty="0">
                <a:sym typeface="Wingdings" pitchFamily="2" charset="2"/>
              </a:rPr>
              <a:t> mixing with </a:t>
            </a:r>
            <a:r>
              <a:rPr lang="en-US" sz="2400" dirty="0"/>
              <a:t>dry</a:t>
            </a:r>
          </a:p>
          <a:p>
            <a:pPr algn="r"/>
            <a:r>
              <a:rPr lang="en-US" sz="2400" dirty="0"/>
              <a:t> layer makes updraft h value zag to the left (quenches buoyancy)</a:t>
            </a:r>
          </a:p>
        </p:txBody>
      </p:sp>
    </p:spTree>
    <p:extLst>
      <p:ext uri="{BB962C8B-B14F-4D97-AF65-F5344CB8AC3E}">
        <p14:creationId xmlns:p14="http://schemas.microsoft.com/office/powerpoint/2010/main" val="3465708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3C80-B3AC-E644-9EE5-B235C3AC7B9A}"/>
              </a:ext>
            </a:extLst>
          </p:cNvPr>
          <p:cNvSpPr>
            <a:spLocks noGrp="1"/>
          </p:cNvSpPr>
          <p:nvPr>
            <p:ph type="title"/>
          </p:nvPr>
        </p:nvSpPr>
        <p:spPr>
          <a:xfrm>
            <a:off x="0" y="274638"/>
            <a:ext cx="3352800" cy="1143000"/>
          </a:xfrm>
        </p:spPr>
        <p:txBody>
          <a:bodyPr>
            <a:normAutofit fontScale="90000"/>
          </a:bodyPr>
          <a:lstStyle/>
          <a:p>
            <a:r>
              <a:rPr lang="en-US" dirty="0"/>
              <a:t>The IDV Probe version of it</a:t>
            </a:r>
          </a:p>
        </p:txBody>
      </p:sp>
      <p:sp>
        <p:nvSpPr>
          <p:cNvPr id="3" name="Content Placeholder 2">
            <a:extLst>
              <a:ext uri="{FF2B5EF4-FFF2-40B4-BE49-F238E27FC236}">
                <a16:creationId xmlns:a16="http://schemas.microsoft.com/office/drawing/2014/main" id="{97811EEB-FB63-FF41-B49E-FDCC27760CEE}"/>
              </a:ext>
            </a:extLst>
          </p:cNvPr>
          <p:cNvSpPr>
            <a:spLocks noGrp="1"/>
          </p:cNvSpPr>
          <p:nvPr>
            <p:ph idx="1"/>
          </p:nvPr>
        </p:nvSpPr>
        <p:spPr>
          <a:xfrm>
            <a:off x="228600" y="1409618"/>
            <a:ext cx="3124200" cy="5383212"/>
          </a:xfrm>
        </p:spPr>
        <p:txBody>
          <a:bodyPr>
            <a:normAutofit fontScale="92500" lnSpcReduction="10000"/>
          </a:bodyPr>
          <a:lstStyle/>
          <a:p>
            <a:r>
              <a:rPr lang="en-US" sz="2400" b="1" dirty="0"/>
              <a:t>Theta</a:t>
            </a:r>
            <a:r>
              <a:rPr lang="en-US" sz="2400" dirty="0"/>
              <a:t> (</a:t>
            </a:r>
            <a:r>
              <a:rPr lang="en-US" sz="2400" b="1" dirty="0">
                <a:ln w="22225">
                  <a:solidFill>
                    <a:schemeClr val="accent2"/>
                  </a:solidFill>
                  <a:prstDash val="solid"/>
                </a:ln>
                <a:solidFill>
                  <a:schemeClr val="accent2">
                    <a:lumMod val="40000"/>
                    <a:lumOff val="60000"/>
                  </a:schemeClr>
                </a:solidFill>
              </a:rPr>
              <a:t>red</a:t>
            </a:r>
            <a:r>
              <a:rPr lang="en-US" sz="2400" dirty="0"/>
              <a:t>) shows dry static stability (always increases with height)</a:t>
            </a:r>
          </a:p>
          <a:p>
            <a:endParaRPr lang="en-US" sz="2400" dirty="0"/>
          </a:p>
          <a:p>
            <a:r>
              <a:rPr lang="en-US" sz="2400" b="1" dirty="0"/>
              <a:t>Theta-e</a:t>
            </a:r>
            <a:r>
              <a:rPr lang="en-US" sz="2400" dirty="0"/>
              <a:t> (</a:t>
            </a: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blue</a:t>
            </a:r>
            <a:r>
              <a:rPr lang="en-US" sz="2400" dirty="0"/>
              <a:t>) adds the moisture contribution. </a:t>
            </a:r>
            <a:r>
              <a:rPr lang="en-US" sz="2400" dirty="0">
                <a:solidFill>
                  <a:srgbClr val="00B050"/>
                </a:solidFill>
              </a:rPr>
              <a:t>Conserved</a:t>
            </a:r>
            <a:r>
              <a:rPr lang="en-US" sz="2400" dirty="0"/>
              <a:t> upon saturated ascent.</a:t>
            </a:r>
          </a:p>
          <a:p>
            <a:endParaRPr lang="en-US" sz="2400" dirty="0"/>
          </a:p>
          <a:p>
            <a:r>
              <a:rPr lang="en-US" sz="2400" b="1" dirty="0"/>
              <a:t>Saturation theta-e </a:t>
            </a:r>
            <a:r>
              <a:rPr lang="en-US" sz="2400" dirty="0"/>
              <a:t>(</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magenta</a:t>
            </a:r>
            <a:r>
              <a:rPr lang="en-US" sz="2400" dirty="0"/>
              <a:t>) shows environmental T in proper units for parcel buoyancy comparison</a:t>
            </a:r>
          </a:p>
        </p:txBody>
      </p:sp>
      <p:pic>
        <p:nvPicPr>
          <p:cNvPr id="4" name="Picture 3">
            <a:extLst>
              <a:ext uri="{FF2B5EF4-FFF2-40B4-BE49-F238E27FC236}">
                <a16:creationId xmlns:a16="http://schemas.microsoft.com/office/drawing/2014/main" id="{F391BCA2-0FF1-DF44-86D3-AE9770BAC170}"/>
              </a:ext>
            </a:extLst>
          </p:cNvPr>
          <p:cNvPicPr>
            <a:picLocks noChangeAspect="1"/>
          </p:cNvPicPr>
          <p:nvPr/>
        </p:nvPicPr>
        <p:blipFill>
          <a:blip r:embed="rId3"/>
          <a:stretch>
            <a:fillRect/>
          </a:stretch>
        </p:blipFill>
        <p:spPr>
          <a:xfrm>
            <a:off x="3473073" y="274638"/>
            <a:ext cx="5518527" cy="6526212"/>
          </a:xfrm>
          <a:prstGeom prst="rect">
            <a:avLst/>
          </a:prstGeom>
        </p:spPr>
      </p:pic>
      <p:sp>
        <p:nvSpPr>
          <p:cNvPr id="5" name="Up Arrow 4">
            <a:extLst>
              <a:ext uri="{FF2B5EF4-FFF2-40B4-BE49-F238E27FC236}">
                <a16:creationId xmlns:a16="http://schemas.microsoft.com/office/drawing/2014/main" id="{ACD30349-0931-EE46-9CEA-98AE4A52F5FC}"/>
              </a:ext>
            </a:extLst>
          </p:cNvPr>
          <p:cNvSpPr/>
          <p:nvPr/>
        </p:nvSpPr>
        <p:spPr>
          <a:xfrm>
            <a:off x="7134726" y="1540137"/>
            <a:ext cx="76200" cy="4153471"/>
          </a:xfrm>
          <a:prstGeom prst="up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b="1">
              <a:ln/>
              <a:solidFill>
                <a:schemeClr val="accent3"/>
              </a:solidFill>
            </a:endParaRPr>
          </a:p>
        </p:txBody>
      </p:sp>
      <p:sp>
        <p:nvSpPr>
          <p:cNvPr id="6" name="TextBox 5">
            <a:extLst>
              <a:ext uri="{FF2B5EF4-FFF2-40B4-BE49-F238E27FC236}">
                <a16:creationId xmlns:a16="http://schemas.microsoft.com/office/drawing/2014/main" id="{0AA31021-FC17-CC4A-8ACF-C0F828F395DC}"/>
              </a:ext>
            </a:extLst>
          </p:cNvPr>
          <p:cNvSpPr txBox="1"/>
          <p:nvPr/>
        </p:nvSpPr>
        <p:spPr>
          <a:xfrm>
            <a:off x="7134726" y="2823411"/>
            <a:ext cx="1524000" cy="1200329"/>
          </a:xfrm>
          <a:prstGeom prst="rect">
            <a:avLst/>
          </a:prstGeom>
          <a:noFill/>
        </p:spPr>
        <p:txBody>
          <a:bodyPr wrap="square" rtlCol="0">
            <a:spAutoFit/>
          </a:bodyPr>
          <a:lstStyle/>
          <a:p>
            <a:r>
              <a:rPr lang="en-US" sz="2400" dirty="0"/>
              <a:t>Undilute lifted parcel</a:t>
            </a:r>
          </a:p>
        </p:txBody>
      </p:sp>
      <p:sp>
        <p:nvSpPr>
          <p:cNvPr id="12" name="TextBox 11">
            <a:extLst>
              <a:ext uri="{FF2B5EF4-FFF2-40B4-BE49-F238E27FC236}">
                <a16:creationId xmlns:a16="http://schemas.microsoft.com/office/drawing/2014/main" id="{32040409-9748-B543-8B0F-86278785D20A}"/>
              </a:ext>
            </a:extLst>
          </p:cNvPr>
          <p:cNvSpPr txBox="1"/>
          <p:nvPr/>
        </p:nvSpPr>
        <p:spPr>
          <a:xfrm>
            <a:off x="7414559" y="1343996"/>
            <a:ext cx="1084079" cy="147732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00FF"/>
                </a:solidFill>
                <a:effectLst/>
                <a:uLnTx/>
                <a:uFillTx/>
                <a:latin typeface="Calibri"/>
                <a:ea typeface="+mn-ea"/>
                <a:cs typeface="+mn-cs"/>
              </a:rPr>
              <a:t>This gap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00FF"/>
                </a:solidFill>
                <a:effectLst/>
                <a:uLnTx/>
                <a:uFillTx/>
                <a:latin typeface="Calibri"/>
                <a:ea typeface="+mn-ea"/>
                <a:cs typeface="+mn-cs"/>
              </a:rPr>
              <a:t>indicates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00FF"/>
                </a:solidFill>
                <a:effectLst/>
                <a:uLnTx/>
                <a:uFillTx/>
                <a:latin typeface="Calibri"/>
                <a:ea typeface="+mn-ea"/>
                <a:cs typeface="+mn-cs"/>
              </a:rPr>
              <a:t>parcel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00FF"/>
                </a:solidFill>
                <a:effectLst/>
                <a:uLnTx/>
                <a:uFillTx/>
                <a:latin typeface="Calibri"/>
                <a:ea typeface="+mn-ea"/>
                <a:cs typeface="+mn-cs"/>
              </a:rPr>
              <a:t>thermal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FF00FF"/>
                </a:solidFill>
                <a:effectLst/>
                <a:uLnTx/>
                <a:uFillTx/>
                <a:latin typeface="Calibri"/>
                <a:ea typeface="+mn-ea"/>
                <a:cs typeface="+mn-cs"/>
              </a:rPr>
              <a:t>buoyancy</a:t>
            </a:r>
          </a:p>
        </p:txBody>
      </p:sp>
      <p:pic>
        <p:nvPicPr>
          <p:cNvPr id="20" name="Picture 19">
            <a:extLst>
              <a:ext uri="{FF2B5EF4-FFF2-40B4-BE49-F238E27FC236}">
                <a16:creationId xmlns:a16="http://schemas.microsoft.com/office/drawing/2014/main" id="{1578B837-1500-BC47-ACEE-1BBFF4541939}"/>
              </a:ext>
            </a:extLst>
          </p:cNvPr>
          <p:cNvPicPr>
            <a:picLocks noChangeAspect="1"/>
          </p:cNvPicPr>
          <p:nvPr/>
        </p:nvPicPr>
        <p:blipFill>
          <a:blip r:embed="rId4"/>
          <a:stretch>
            <a:fillRect/>
          </a:stretch>
        </p:blipFill>
        <p:spPr>
          <a:xfrm>
            <a:off x="6801852" y="3050914"/>
            <a:ext cx="349250" cy="133350"/>
          </a:xfrm>
          <a:prstGeom prst="rect">
            <a:avLst/>
          </a:prstGeom>
        </p:spPr>
      </p:pic>
      <p:pic>
        <p:nvPicPr>
          <p:cNvPr id="21" name="Picture 20">
            <a:extLst>
              <a:ext uri="{FF2B5EF4-FFF2-40B4-BE49-F238E27FC236}">
                <a16:creationId xmlns:a16="http://schemas.microsoft.com/office/drawing/2014/main" id="{8F0A48DA-E63E-B445-905B-D64B5B43A7F0}"/>
              </a:ext>
            </a:extLst>
          </p:cNvPr>
          <p:cNvPicPr>
            <a:picLocks noChangeAspect="1"/>
          </p:cNvPicPr>
          <p:nvPr/>
        </p:nvPicPr>
        <p:blipFill>
          <a:blip r:embed="rId4"/>
          <a:stretch>
            <a:fillRect/>
          </a:stretch>
        </p:blipFill>
        <p:spPr>
          <a:xfrm>
            <a:off x="6801852" y="3489775"/>
            <a:ext cx="332874" cy="127097"/>
          </a:xfrm>
          <a:prstGeom prst="rect">
            <a:avLst/>
          </a:prstGeom>
        </p:spPr>
      </p:pic>
      <p:pic>
        <p:nvPicPr>
          <p:cNvPr id="22" name="Picture 21">
            <a:extLst>
              <a:ext uri="{FF2B5EF4-FFF2-40B4-BE49-F238E27FC236}">
                <a16:creationId xmlns:a16="http://schemas.microsoft.com/office/drawing/2014/main" id="{7272EF97-A6C3-144D-A669-E8CECFD18BC5}"/>
              </a:ext>
            </a:extLst>
          </p:cNvPr>
          <p:cNvPicPr>
            <a:picLocks noChangeAspect="1"/>
          </p:cNvPicPr>
          <p:nvPr/>
        </p:nvPicPr>
        <p:blipFill>
          <a:blip r:embed="rId4"/>
          <a:stretch>
            <a:fillRect/>
          </a:stretch>
        </p:blipFill>
        <p:spPr>
          <a:xfrm>
            <a:off x="6862343" y="2231977"/>
            <a:ext cx="332874" cy="127097"/>
          </a:xfrm>
          <a:prstGeom prst="rect">
            <a:avLst/>
          </a:prstGeom>
        </p:spPr>
      </p:pic>
    </p:spTree>
    <p:extLst>
      <p:ext uri="{BB962C8B-B14F-4D97-AF65-F5344CB8AC3E}">
        <p14:creationId xmlns:p14="http://schemas.microsoft.com/office/powerpoint/2010/main" val="113471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93C80-B3AC-E644-9EE5-B235C3AC7B9A}"/>
              </a:ext>
            </a:extLst>
          </p:cNvPr>
          <p:cNvSpPr>
            <a:spLocks noGrp="1"/>
          </p:cNvSpPr>
          <p:nvPr>
            <p:ph type="title"/>
          </p:nvPr>
        </p:nvSpPr>
        <p:spPr>
          <a:xfrm>
            <a:off x="0" y="274638"/>
            <a:ext cx="3352800" cy="1143000"/>
          </a:xfrm>
        </p:spPr>
        <p:txBody>
          <a:bodyPr>
            <a:normAutofit fontScale="90000"/>
          </a:bodyPr>
          <a:lstStyle/>
          <a:p>
            <a:r>
              <a:rPr lang="en-US" dirty="0"/>
              <a:t>The IDV Probe version of it</a:t>
            </a:r>
          </a:p>
        </p:txBody>
      </p:sp>
      <p:sp>
        <p:nvSpPr>
          <p:cNvPr id="3" name="Content Placeholder 2">
            <a:extLst>
              <a:ext uri="{FF2B5EF4-FFF2-40B4-BE49-F238E27FC236}">
                <a16:creationId xmlns:a16="http://schemas.microsoft.com/office/drawing/2014/main" id="{97811EEB-FB63-FF41-B49E-FDCC27760CEE}"/>
              </a:ext>
            </a:extLst>
          </p:cNvPr>
          <p:cNvSpPr>
            <a:spLocks noGrp="1"/>
          </p:cNvSpPr>
          <p:nvPr>
            <p:ph idx="1"/>
          </p:nvPr>
        </p:nvSpPr>
        <p:spPr>
          <a:xfrm>
            <a:off x="228600" y="1409618"/>
            <a:ext cx="3124200" cy="5383212"/>
          </a:xfrm>
        </p:spPr>
        <p:txBody>
          <a:bodyPr>
            <a:normAutofit fontScale="92500" lnSpcReduction="10000"/>
          </a:bodyPr>
          <a:lstStyle/>
          <a:p>
            <a:r>
              <a:rPr lang="en-US" sz="2400" b="1" dirty="0"/>
              <a:t>Theta</a:t>
            </a:r>
            <a:r>
              <a:rPr lang="en-US" sz="2400" dirty="0"/>
              <a:t> (</a:t>
            </a:r>
            <a:r>
              <a:rPr lang="en-US" sz="2400" b="1" dirty="0">
                <a:ln w="22225">
                  <a:solidFill>
                    <a:schemeClr val="accent2"/>
                  </a:solidFill>
                  <a:prstDash val="solid"/>
                </a:ln>
                <a:solidFill>
                  <a:schemeClr val="accent2">
                    <a:lumMod val="40000"/>
                    <a:lumOff val="60000"/>
                  </a:schemeClr>
                </a:solidFill>
              </a:rPr>
              <a:t>red</a:t>
            </a:r>
            <a:r>
              <a:rPr lang="en-US" sz="2400" dirty="0"/>
              <a:t>) shows dry static stability (always increases with height)</a:t>
            </a:r>
          </a:p>
          <a:p>
            <a:endParaRPr lang="en-US" sz="2400" dirty="0"/>
          </a:p>
          <a:p>
            <a:r>
              <a:rPr lang="en-US" sz="2400" b="1" dirty="0"/>
              <a:t>Theta-e</a:t>
            </a:r>
            <a:r>
              <a:rPr lang="en-US" sz="2400" dirty="0"/>
              <a:t> (</a:t>
            </a:r>
            <a:r>
              <a:rPr lang="en-US" sz="2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blue</a:t>
            </a:r>
            <a:r>
              <a:rPr lang="en-US" sz="2400" dirty="0"/>
              <a:t>) adds the moisture contribution. </a:t>
            </a:r>
            <a:r>
              <a:rPr lang="en-US" sz="2400" dirty="0">
                <a:solidFill>
                  <a:srgbClr val="00B050"/>
                </a:solidFill>
              </a:rPr>
              <a:t>Conserved</a:t>
            </a:r>
            <a:r>
              <a:rPr lang="en-US" sz="2400" dirty="0"/>
              <a:t> upon saturated ascent.</a:t>
            </a:r>
          </a:p>
          <a:p>
            <a:endParaRPr lang="en-US" sz="2400" dirty="0"/>
          </a:p>
          <a:p>
            <a:r>
              <a:rPr lang="en-US" sz="2400" b="1" dirty="0"/>
              <a:t>Saturation theta-e </a:t>
            </a:r>
            <a:r>
              <a:rPr lang="en-US" sz="2400" dirty="0"/>
              <a:t>(</a:t>
            </a:r>
            <a:r>
              <a:rPr lang="en-US" sz="2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magenta</a:t>
            </a:r>
            <a:r>
              <a:rPr lang="en-US" sz="2400" dirty="0"/>
              <a:t>) shows environmental T in proper units for parcel buoyancy comparison</a:t>
            </a:r>
          </a:p>
        </p:txBody>
      </p:sp>
      <p:pic>
        <p:nvPicPr>
          <p:cNvPr id="4" name="Picture 3">
            <a:extLst>
              <a:ext uri="{FF2B5EF4-FFF2-40B4-BE49-F238E27FC236}">
                <a16:creationId xmlns:a16="http://schemas.microsoft.com/office/drawing/2014/main" id="{F391BCA2-0FF1-DF44-86D3-AE9770BAC170}"/>
              </a:ext>
            </a:extLst>
          </p:cNvPr>
          <p:cNvPicPr>
            <a:picLocks noChangeAspect="1"/>
          </p:cNvPicPr>
          <p:nvPr/>
        </p:nvPicPr>
        <p:blipFill rotWithShape="1">
          <a:blip r:embed="rId3"/>
          <a:srcRect t="14473"/>
          <a:stretch/>
        </p:blipFill>
        <p:spPr>
          <a:xfrm>
            <a:off x="3473073" y="1219200"/>
            <a:ext cx="5518527" cy="5581650"/>
          </a:xfrm>
          <a:prstGeom prst="rect">
            <a:avLst/>
          </a:prstGeom>
        </p:spPr>
      </p:pic>
      <p:sp>
        <p:nvSpPr>
          <p:cNvPr id="5" name="Up Arrow 4">
            <a:extLst>
              <a:ext uri="{FF2B5EF4-FFF2-40B4-BE49-F238E27FC236}">
                <a16:creationId xmlns:a16="http://schemas.microsoft.com/office/drawing/2014/main" id="{ACD30349-0931-EE46-9CEA-98AE4A52F5FC}"/>
              </a:ext>
            </a:extLst>
          </p:cNvPr>
          <p:cNvSpPr/>
          <p:nvPr/>
        </p:nvSpPr>
        <p:spPr>
          <a:xfrm>
            <a:off x="7134726" y="1540137"/>
            <a:ext cx="76200" cy="4153471"/>
          </a:xfrm>
          <a:prstGeom prst="up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b="1">
              <a:ln/>
              <a:solidFill>
                <a:schemeClr val="accent3"/>
              </a:solidFill>
            </a:endParaRPr>
          </a:p>
        </p:txBody>
      </p:sp>
      <p:sp>
        <p:nvSpPr>
          <p:cNvPr id="11" name="Freeform 10">
            <a:extLst>
              <a:ext uri="{FF2B5EF4-FFF2-40B4-BE49-F238E27FC236}">
                <a16:creationId xmlns:a16="http://schemas.microsoft.com/office/drawing/2014/main" id="{4D812FDD-92FB-104A-A4DB-2D9DB0675BC8}"/>
              </a:ext>
            </a:extLst>
          </p:cNvPr>
          <p:cNvSpPr/>
          <p:nvPr/>
        </p:nvSpPr>
        <p:spPr>
          <a:xfrm>
            <a:off x="6781800" y="1828801"/>
            <a:ext cx="369345" cy="3864808"/>
          </a:xfrm>
          <a:custGeom>
            <a:avLst/>
            <a:gdLst>
              <a:gd name="connsiteX0" fmla="*/ 338472 w 344224"/>
              <a:gd name="connsiteY0" fmla="*/ 3031957 h 3031957"/>
              <a:gd name="connsiteX1" fmla="*/ 322430 w 344224"/>
              <a:gd name="connsiteY1" fmla="*/ 2374231 h 3031957"/>
              <a:gd name="connsiteX2" fmla="*/ 162009 w 344224"/>
              <a:gd name="connsiteY2" fmla="*/ 2117557 h 3031957"/>
              <a:gd name="connsiteX3" fmla="*/ 1588 w 344224"/>
              <a:gd name="connsiteY3" fmla="*/ 1427747 h 3031957"/>
              <a:gd name="connsiteX4" fmla="*/ 81798 w 344224"/>
              <a:gd name="connsiteY4" fmla="*/ 609600 h 3031957"/>
              <a:gd name="connsiteX5" fmla="*/ 113882 w 344224"/>
              <a:gd name="connsiteY5" fmla="*/ 160421 h 3031957"/>
              <a:gd name="connsiteX6" fmla="*/ 162009 w 344224"/>
              <a:gd name="connsiteY6" fmla="*/ 0 h 303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4224" h="3031957">
                <a:moveTo>
                  <a:pt x="338472" y="3031957"/>
                </a:moveTo>
                <a:cubicBezTo>
                  <a:pt x="345156" y="2779294"/>
                  <a:pt x="351841" y="2526631"/>
                  <a:pt x="322430" y="2374231"/>
                </a:cubicBezTo>
                <a:cubicBezTo>
                  <a:pt x="293019" y="2221831"/>
                  <a:pt x="215483" y="2275304"/>
                  <a:pt x="162009" y="2117557"/>
                </a:cubicBezTo>
                <a:cubicBezTo>
                  <a:pt x="108535" y="1959810"/>
                  <a:pt x="14956" y="1679073"/>
                  <a:pt x="1588" y="1427747"/>
                </a:cubicBezTo>
                <a:cubicBezTo>
                  <a:pt x="-11780" y="1176421"/>
                  <a:pt x="63082" y="820821"/>
                  <a:pt x="81798" y="609600"/>
                </a:cubicBezTo>
                <a:cubicBezTo>
                  <a:pt x="100514" y="398379"/>
                  <a:pt x="100513" y="262021"/>
                  <a:pt x="113882" y="160421"/>
                </a:cubicBezTo>
                <a:cubicBezTo>
                  <a:pt x="127250" y="58821"/>
                  <a:pt x="144629" y="29410"/>
                  <a:pt x="162009" y="0"/>
                </a:cubicBezTo>
              </a:path>
            </a:pathLst>
          </a:cu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3DEDBC74-2F07-BB44-A111-65962A7241B3}"/>
              </a:ext>
            </a:extLst>
          </p:cNvPr>
          <p:cNvSpPr txBox="1"/>
          <p:nvPr/>
        </p:nvSpPr>
        <p:spPr>
          <a:xfrm>
            <a:off x="7210926" y="2588950"/>
            <a:ext cx="1933074" cy="1200329"/>
          </a:xfrm>
          <a:prstGeom prst="rect">
            <a:avLst/>
          </a:prstGeom>
          <a:noFill/>
        </p:spPr>
        <p:txBody>
          <a:bodyPr wrap="square" rtlCol="0">
            <a:spAutoFit/>
          </a:bodyPr>
          <a:lstStyle/>
          <a:p>
            <a:r>
              <a:rPr lang="en-US" dirty="0">
                <a:solidFill>
                  <a:srgbClr val="00B050"/>
                </a:solidFill>
              </a:rPr>
              <a:t>Parcel mixing with </a:t>
            </a:r>
            <a:r>
              <a:rPr lang="en-US" dirty="0" err="1">
                <a:solidFill>
                  <a:srgbClr val="00B050"/>
                </a:solidFill>
              </a:rPr>
              <a:t>env</a:t>
            </a:r>
            <a:r>
              <a:rPr lang="en-US" dirty="0">
                <a:solidFill>
                  <a:srgbClr val="00B050"/>
                </a:solidFill>
              </a:rPr>
              <a:t>. is drawn toward cyan curve (</a:t>
            </a:r>
            <a:r>
              <a:rPr lang="en-US" dirty="0" err="1">
                <a:solidFill>
                  <a:srgbClr val="00B050"/>
                </a:solidFill>
              </a:rPr>
              <a:t>env</a:t>
            </a:r>
            <a:r>
              <a:rPr lang="en-US" dirty="0">
                <a:solidFill>
                  <a:srgbClr val="00B050"/>
                </a:solidFill>
              </a:rPr>
              <a:t>.. theta-e)</a:t>
            </a:r>
          </a:p>
        </p:txBody>
      </p:sp>
      <p:sp>
        <p:nvSpPr>
          <p:cNvPr id="7" name="TextBox 6">
            <a:extLst>
              <a:ext uri="{FF2B5EF4-FFF2-40B4-BE49-F238E27FC236}">
                <a16:creationId xmlns:a16="http://schemas.microsoft.com/office/drawing/2014/main" id="{60AC0669-84F2-764B-A10A-11FF126266C1}"/>
              </a:ext>
            </a:extLst>
          </p:cNvPr>
          <p:cNvSpPr txBox="1"/>
          <p:nvPr/>
        </p:nvSpPr>
        <p:spPr>
          <a:xfrm>
            <a:off x="4343400" y="103582"/>
            <a:ext cx="4648200" cy="923330"/>
          </a:xfrm>
          <a:prstGeom prst="rect">
            <a:avLst/>
          </a:prstGeom>
          <a:noFill/>
        </p:spPr>
        <p:txBody>
          <a:bodyPr wrap="square" rtlCol="0">
            <a:spAutoFit/>
          </a:bodyPr>
          <a:lstStyle/>
          <a:p>
            <a:r>
              <a:rPr lang="en-US" dirty="0"/>
              <a:t>TOTALLY CAPPED UNLESS UNDILUTE PARCELS ARE LIFTED ABOVE 700MB LEVEL, AND STILL NOT BUOYANT IF THEY MIX A LOT WITH ENV.</a:t>
            </a:r>
          </a:p>
        </p:txBody>
      </p:sp>
    </p:spTree>
    <p:extLst>
      <p:ext uri="{BB962C8B-B14F-4D97-AF65-F5344CB8AC3E}">
        <p14:creationId xmlns:p14="http://schemas.microsoft.com/office/powerpoint/2010/main" val="4030210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54E0-F2E7-364F-AE7E-6C9D3C1F680E}"/>
              </a:ext>
            </a:extLst>
          </p:cNvPr>
          <p:cNvSpPr>
            <a:spLocks noGrp="1"/>
          </p:cNvSpPr>
          <p:nvPr>
            <p:ph type="title"/>
          </p:nvPr>
        </p:nvSpPr>
        <p:spPr/>
        <p:txBody>
          <a:bodyPr>
            <a:normAutofit/>
          </a:bodyPr>
          <a:lstStyle/>
          <a:p>
            <a:r>
              <a:rPr lang="en-US" dirty="0"/>
              <a:t>Assignment: 1. undilute parcel</a:t>
            </a:r>
          </a:p>
        </p:txBody>
      </p:sp>
      <p:sp>
        <p:nvSpPr>
          <p:cNvPr id="3" name="Content Placeholder 2">
            <a:extLst>
              <a:ext uri="{FF2B5EF4-FFF2-40B4-BE49-F238E27FC236}">
                <a16:creationId xmlns:a16="http://schemas.microsoft.com/office/drawing/2014/main" id="{780326B5-AB1A-BD4F-A80A-DB2BBCF17156}"/>
              </a:ext>
            </a:extLst>
          </p:cNvPr>
          <p:cNvSpPr>
            <a:spLocks noGrp="1"/>
          </p:cNvSpPr>
          <p:nvPr>
            <p:ph idx="1"/>
          </p:nvPr>
        </p:nvSpPr>
        <p:spPr/>
        <p:txBody>
          <a:bodyPr>
            <a:normAutofit fontScale="70000" lnSpcReduction="20000"/>
          </a:bodyPr>
          <a:lstStyle/>
          <a:p>
            <a:r>
              <a:rPr lang="en-US" dirty="0"/>
              <a:t>Examine the overall weather evolution, noticing PW tongues as well as how moving vortices are bending theta surfaces up or down.</a:t>
            </a:r>
          </a:p>
          <a:p>
            <a:r>
              <a:rPr lang="en-US" dirty="0"/>
              <a:t>Move the probe and sounding to a meteorological setting where </a:t>
            </a:r>
            <a:r>
              <a:rPr lang="en-US" dirty="0">
                <a:solidFill>
                  <a:srgbClr val="00B050"/>
                </a:solidFill>
              </a:rPr>
              <a:t>convection is initially limited by surface h (too cool and/or dry; no lifted parcel of surface air can be buoyant at any level), but then it becomes unstable at a later time</a:t>
            </a:r>
            <a:r>
              <a:rPr lang="en-US" dirty="0"/>
              <a:t>.</a:t>
            </a:r>
          </a:p>
          <a:p>
            <a:endParaRPr lang="en-US" dirty="0"/>
          </a:p>
          <a:p>
            <a:r>
              <a:rPr lang="en-US" dirty="0"/>
              <a:t>Show and describe the setting and the two times. Show the conserved-variable Probe, and how the skew-T parcel buoyancy curve agrees with the conserved variable version</a:t>
            </a:r>
          </a:p>
          <a:p>
            <a:endParaRPr lang="en-US" dirty="0"/>
          </a:p>
          <a:p>
            <a:r>
              <a:rPr lang="en-US" dirty="0"/>
              <a:t>Describe what changed: surface air warmed or moistened? Upper levels cooled? Was lifting by one of our moving cool-core vortices involved? Sunshine on the surface during daytime? Horizontal advection of moisture? </a:t>
            </a:r>
          </a:p>
        </p:txBody>
      </p:sp>
    </p:spTree>
    <p:extLst>
      <p:ext uri="{BB962C8B-B14F-4D97-AF65-F5344CB8AC3E}">
        <p14:creationId xmlns:p14="http://schemas.microsoft.com/office/powerpoint/2010/main" val="226190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7094-CD5B-7E43-B8FC-56A8E3DAEF14}"/>
              </a:ext>
            </a:extLst>
          </p:cNvPr>
          <p:cNvSpPr>
            <a:spLocks noGrp="1"/>
          </p:cNvSpPr>
          <p:nvPr>
            <p:ph type="title"/>
          </p:nvPr>
        </p:nvSpPr>
        <p:spPr/>
        <p:txBody>
          <a:bodyPr/>
          <a:lstStyle/>
          <a:p>
            <a:r>
              <a:rPr lang="en-US" dirty="0"/>
              <a:t>Assignment: 2. Capping inversion</a:t>
            </a:r>
          </a:p>
        </p:txBody>
      </p:sp>
      <p:sp>
        <p:nvSpPr>
          <p:cNvPr id="3" name="Content Placeholder 2">
            <a:extLst>
              <a:ext uri="{FF2B5EF4-FFF2-40B4-BE49-F238E27FC236}">
                <a16:creationId xmlns:a16="http://schemas.microsoft.com/office/drawing/2014/main" id="{C8A6162C-BCC8-2C45-BF04-69AF3BB82FA5}"/>
              </a:ext>
            </a:extLst>
          </p:cNvPr>
          <p:cNvSpPr>
            <a:spLocks noGrp="1"/>
          </p:cNvSpPr>
          <p:nvPr>
            <p:ph idx="1"/>
          </p:nvPr>
        </p:nvSpPr>
        <p:spPr/>
        <p:txBody>
          <a:bodyPr>
            <a:normAutofit fontScale="77500" lnSpcReduction="20000"/>
          </a:bodyPr>
          <a:lstStyle/>
          <a:p>
            <a:r>
              <a:rPr lang="en-US" dirty="0"/>
              <a:t>Move the probe and sounding to a meteorological setting where </a:t>
            </a:r>
            <a:r>
              <a:rPr lang="en-US" dirty="0">
                <a:solidFill>
                  <a:srgbClr val="00B050"/>
                </a:solidFill>
              </a:rPr>
              <a:t>convection is initially limited by a capping inversion (negative buoyancy or CIN at low levels preventing parcels from achieving their positive upper-level buoyancy and CAPE), but then convection begins at a later time</a:t>
            </a:r>
            <a:r>
              <a:rPr lang="en-US" dirty="0"/>
              <a:t>.</a:t>
            </a:r>
          </a:p>
          <a:p>
            <a:endParaRPr lang="en-US" dirty="0"/>
          </a:p>
          <a:p>
            <a:r>
              <a:rPr lang="en-US" dirty="0"/>
              <a:t>Show and describe the setting and the two times. Show the conserved-variable plots, and how the skew-T parcel buoyancy curve agrees.</a:t>
            </a:r>
          </a:p>
          <a:p>
            <a:endParaRPr lang="en-US" dirty="0"/>
          </a:p>
          <a:p>
            <a:r>
              <a:rPr lang="en-US" dirty="0"/>
              <a:t>Describe what changed: surface air warmed or moistened? Capping-layer cooled? Was lifting by one of our moving cool-core vortices involved? </a:t>
            </a:r>
          </a:p>
        </p:txBody>
      </p:sp>
    </p:spTree>
    <p:extLst>
      <p:ext uri="{BB962C8B-B14F-4D97-AF65-F5344CB8AC3E}">
        <p14:creationId xmlns:p14="http://schemas.microsoft.com/office/powerpoint/2010/main" val="367553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254E0-F2E7-364F-AE7E-6C9D3C1F680E}"/>
              </a:ext>
            </a:extLst>
          </p:cNvPr>
          <p:cNvSpPr>
            <a:spLocks noGrp="1"/>
          </p:cNvSpPr>
          <p:nvPr>
            <p:ph type="title"/>
          </p:nvPr>
        </p:nvSpPr>
        <p:spPr/>
        <p:txBody>
          <a:bodyPr>
            <a:normAutofit/>
          </a:bodyPr>
          <a:lstStyle/>
          <a:p>
            <a:r>
              <a:rPr lang="en-US" dirty="0"/>
              <a:t>Assignment: 3. moisture-limited</a:t>
            </a:r>
          </a:p>
        </p:txBody>
      </p:sp>
      <p:sp>
        <p:nvSpPr>
          <p:cNvPr id="3" name="Content Placeholder 2">
            <a:extLst>
              <a:ext uri="{FF2B5EF4-FFF2-40B4-BE49-F238E27FC236}">
                <a16:creationId xmlns:a16="http://schemas.microsoft.com/office/drawing/2014/main" id="{780326B5-AB1A-BD4F-A80A-DB2BBCF17156}"/>
              </a:ext>
            </a:extLst>
          </p:cNvPr>
          <p:cNvSpPr>
            <a:spLocks noGrp="1"/>
          </p:cNvSpPr>
          <p:nvPr>
            <p:ph idx="1"/>
          </p:nvPr>
        </p:nvSpPr>
        <p:spPr/>
        <p:txBody>
          <a:bodyPr>
            <a:normAutofit fontScale="85000" lnSpcReduction="10000"/>
          </a:bodyPr>
          <a:lstStyle/>
          <a:p>
            <a:r>
              <a:rPr lang="en-US" dirty="0"/>
              <a:t>Move the probe and sounding to a meteorological setting where </a:t>
            </a:r>
            <a:r>
              <a:rPr lang="en-US" dirty="0">
                <a:solidFill>
                  <a:srgbClr val="00B050"/>
                </a:solidFill>
              </a:rPr>
              <a:t>lifted surface air could be buoyant, but PW is too low initially (and deep convection is not evident in the IR), but then when enough PW arrives the column undergoes deep convection.</a:t>
            </a:r>
            <a:endParaRPr lang="en-US" dirty="0"/>
          </a:p>
          <a:p>
            <a:r>
              <a:rPr lang="en-US" dirty="0"/>
              <a:t>Capture the 2 conserved-variable diagrams (unstable but too dry, then </a:t>
            </a:r>
            <a:r>
              <a:rPr lang="en-US" dirty="0" err="1"/>
              <a:t>convecting</a:t>
            </a:r>
            <a:r>
              <a:rPr lang="en-US" dirty="0"/>
              <a:t>). Annotate a plausible mixing-diluted parcel’s ascent path on the two diagrams, showing how this diluted-updraft process changes from not having deep buoyancy to having deep buoyancy. </a:t>
            </a:r>
          </a:p>
        </p:txBody>
      </p:sp>
    </p:spTree>
    <p:extLst>
      <p:ext uri="{BB962C8B-B14F-4D97-AF65-F5344CB8AC3E}">
        <p14:creationId xmlns:p14="http://schemas.microsoft.com/office/powerpoint/2010/main" val="2692615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7801-744D-A141-B030-82C239884C58}"/>
              </a:ext>
            </a:extLst>
          </p:cNvPr>
          <p:cNvSpPr>
            <a:spLocks noGrp="1"/>
          </p:cNvSpPr>
          <p:nvPr>
            <p:ph type="title"/>
          </p:nvPr>
        </p:nvSpPr>
        <p:spPr/>
        <p:txBody>
          <a:bodyPr/>
          <a:lstStyle/>
          <a:p>
            <a:r>
              <a:rPr lang="en-US" dirty="0"/>
              <a:t>Climate view </a:t>
            </a:r>
          </a:p>
        </p:txBody>
      </p:sp>
      <p:sp>
        <p:nvSpPr>
          <p:cNvPr id="3" name="Content Placeholder 2">
            <a:extLst>
              <a:ext uri="{FF2B5EF4-FFF2-40B4-BE49-F238E27FC236}">
                <a16:creationId xmlns:a16="http://schemas.microsoft.com/office/drawing/2014/main" id="{07E861A9-477E-DE47-90CC-214EB4881739}"/>
              </a:ext>
            </a:extLst>
          </p:cNvPr>
          <p:cNvSpPr>
            <a:spLocks noGrp="1"/>
          </p:cNvSpPr>
          <p:nvPr>
            <p:ph idx="1"/>
          </p:nvPr>
        </p:nvSpPr>
        <p:spPr/>
        <p:txBody>
          <a:bodyPr>
            <a:normAutofit/>
          </a:bodyPr>
          <a:lstStyle/>
          <a:p>
            <a:r>
              <a:rPr lang="en-US" dirty="0"/>
              <a:t>Pressure coordinate is proportional to mass</a:t>
            </a:r>
          </a:p>
          <a:p>
            <a:endParaRPr lang="en-US" dirty="0"/>
          </a:p>
          <a:p>
            <a:r>
              <a:rPr lang="en-US" dirty="0"/>
              <a:t>Horizontal axis is energy per unit mass</a:t>
            </a:r>
          </a:p>
          <a:p>
            <a:endParaRPr lang="en-US" dirty="0"/>
          </a:p>
          <a:p>
            <a:r>
              <a:rPr lang="en-US" dirty="0"/>
              <a:t>Integral (Area between curves) is total energy</a:t>
            </a:r>
          </a:p>
          <a:p>
            <a:endParaRPr lang="en-US" dirty="0"/>
          </a:p>
        </p:txBody>
      </p:sp>
    </p:spTree>
    <p:extLst>
      <p:ext uri="{BB962C8B-B14F-4D97-AF65-F5344CB8AC3E}">
        <p14:creationId xmlns:p14="http://schemas.microsoft.com/office/powerpoint/2010/main" val="2271314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9144000" cy="6883814"/>
          </a:xfrm>
          <a:prstGeom prst="rect">
            <a:avLst/>
          </a:prstGeom>
        </p:spPr>
      </p:pic>
      <p:sp>
        <p:nvSpPr>
          <p:cNvPr id="8" name="TextBox 7"/>
          <p:cNvSpPr txBox="1"/>
          <p:nvPr/>
        </p:nvSpPr>
        <p:spPr>
          <a:xfrm>
            <a:off x="1675444" y="1864376"/>
            <a:ext cx="2837446" cy="286232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Convection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links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a:ea typeface="+mn-ea"/>
                <a:cs typeface="+mn-cs"/>
              </a:rPr>
              <a:t>these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prstClr val="black"/>
              </a:solidFill>
              <a:effectLst/>
              <a:uLnTx/>
              <a:uFillTx/>
              <a:latin typeface="Calibri"/>
              <a:ea typeface="+mn-ea"/>
              <a:cs typeface="+mn-cs"/>
            </a:endParaRPr>
          </a:p>
        </p:txBody>
      </p:sp>
      <p:sp>
        <p:nvSpPr>
          <p:cNvPr id="13" name="TextBox 12"/>
          <p:cNvSpPr txBox="1"/>
          <p:nvPr/>
        </p:nvSpPr>
        <p:spPr>
          <a:xfrm>
            <a:off x="1661925" y="4431271"/>
            <a:ext cx="1646605"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FF6600"/>
                </a:solidFill>
                <a:effectLst/>
                <a:uLnTx/>
                <a:uFillTx/>
                <a:latin typeface="Calibri"/>
                <a:ea typeface="+mn-ea"/>
                <a:cs typeface="+mn-cs"/>
              </a:rPr>
              <a:t>sfc. flux</a:t>
            </a:r>
          </a:p>
        </p:txBody>
      </p:sp>
      <p:sp>
        <p:nvSpPr>
          <p:cNvPr id="14" name="TextBox 13"/>
          <p:cNvSpPr txBox="1"/>
          <p:nvPr/>
        </p:nvSpPr>
        <p:spPr>
          <a:xfrm>
            <a:off x="1422479" y="463130"/>
            <a:ext cx="1921770"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179AD0"/>
                </a:solidFill>
                <a:effectLst/>
                <a:uLnTx/>
                <a:uFillTx/>
                <a:latin typeface="Calibri"/>
                <a:ea typeface="+mn-ea"/>
                <a:cs typeface="+mn-cs"/>
              </a:rPr>
              <a:t>radiation</a:t>
            </a:r>
          </a:p>
        </p:txBody>
      </p:sp>
    </p:spTree>
    <p:extLst>
      <p:ext uri="{BB962C8B-B14F-4D97-AF65-F5344CB8AC3E}">
        <p14:creationId xmlns:p14="http://schemas.microsoft.com/office/powerpoint/2010/main" val="189811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9144000" cy="6883814"/>
          </a:xfrm>
          <a:prstGeom prst="rect">
            <a:avLst/>
          </a:prstGeom>
        </p:spPr>
      </p:pic>
      <p:grpSp>
        <p:nvGrpSpPr>
          <p:cNvPr id="2" name="Group 12"/>
          <p:cNvGrpSpPr/>
          <p:nvPr/>
        </p:nvGrpSpPr>
        <p:grpSpPr>
          <a:xfrm>
            <a:off x="655053" y="895681"/>
            <a:ext cx="4002540" cy="4673150"/>
            <a:chOff x="1871133" y="801647"/>
            <a:chExt cx="3869268" cy="4927600"/>
          </a:xfrm>
        </p:grpSpPr>
        <p:sp>
          <p:nvSpPr>
            <p:cNvPr id="9" name="Freeform 8"/>
            <p:cNvSpPr/>
            <p:nvPr/>
          </p:nvSpPr>
          <p:spPr>
            <a:xfrm>
              <a:off x="1871133" y="1181234"/>
              <a:ext cx="2683934" cy="4454878"/>
            </a:xfrm>
            <a:custGeom>
              <a:avLst/>
              <a:gdLst>
                <a:gd name="connsiteX0" fmla="*/ 0 w 2683934"/>
                <a:gd name="connsiteY0" fmla="*/ 4454878 h 4454878"/>
                <a:gd name="connsiteX1" fmla="*/ 118534 w 2683934"/>
                <a:gd name="connsiteY1" fmla="*/ 4226278 h 4454878"/>
                <a:gd name="connsiteX2" fmla="*/ 474134 w 2683934"/>
                <a:gd name="connsiteY2" fmla="*/ 4090811 h 4454878"/>
                <a:gd name="connsiteX3" fmla="*/ 584200 w 2683934"/>
                <a:gd name="connsiteY3" fmla="*/ 4031545 h 4454878"/>
                <a:gd name="connsiteX4" fmla="*/ 635000 w 2683934"/>
                <a:gd name="connsiteY4" fmla="*/ 3887611 h 4454878"/>
                <a:gd name="connsiteX5" fmla="*/ 778934 w 2683934"/>
                <a:gd name="connsiteY5" fmla="*/ 3743678 h 4454878"/>
                <a:gd name="connsiteX6" fmla="*/ 804334 w 2683934"/>
                <a:gd name="connsiteY6" fmla="*/ 3557411 h 4454878"/>
                <a:gd name="connsiteX7" fmla="*/ 939800 w 2683934"/>
                <a:gd name="connsiteY7" fmla="*/ 3481211 h 4454878"/>
                <a:gd name="connsiteX8" fmla="*/ 999067 w 2683934"/>
                <a:gd name="connsiteY8" fmla="*/ 3320345 h 4454878"/>
                <a:gd name="connsiteX9" fmla="*/ 1058334 w 2683934"/>
                <a:gd name="connsiteY9" fmla="*/ 3294945 h 4454878"/>
                <a:gd name="connsiteX10" fmla="*/ 1193800 w 2683934"/>
                <a:gd name="connsiteY10" fmla="*/ 3117145 h 4454878"/>
                <a:gd name="connsiteX11" fmla="*/ 1303867 w 2683934"/>
                <a:gd name="connsiteY11" fmla="*/ 3040945 h 4454878"/>
                <a:gd name="connsiteX12" fmla="*/ 1397000 w 2683934"/>
                <a:gd name="connsiteY12" fmla="*/ 2820811 h 4454878"/>
                <a:gd name="connsiteX13" fmla="*/ 1566334 w 2683934"/>
                <a:gd name="connsiteY13" fmla="*/ 2736145 h 4454878"/>
                <a:gd name="connsiteX14" fmla="*/ 1642534 w 2683934"/>
                <a:gd name="connsiteY14" fmla="*/ 2321278 h 4454878"/>
                <a:gd name="connsiteX15" fmla="*/ 1761067 w 2683934"/>
                <a:gd name="connsiteY15" fmla="*/ 2270478 h 4454878"/>
                <a:gd name="connsiteX16" fmla="*/ 1769534 w 2683934"/>
                <a:gd name="connsiteY16" fmla="*/ 2270478 h 4454878"/>
                <a:gd name="connsiteX17" fmla="*/ 1837267 w 2683934"/>
                <a:gd name="connsiteY17" fmla="*/ 1906411 h 4454878"/>
                <a:gd name="connsiteX18" fmla="*/ 1921934 w 2683934"/>
                <a:gd name="connsiteY18" fmla="*/ 1804811 h 4454878"/>
                <a:gd name="connsiteX19" fmla="*/ 2032000 w 2683934"/>
                <a:gd name="connsiteY19" fmla="*/ 1457678 h 4454878"/>
                <a:gd name="connsiteX20" fmla="*/ 2167467 w 2683934"/>
                <a:gd name="connsiteY20" fmla="*/ 1262945 h 4454878"/>
                <a:gd name="connsiteX21" fmla="*/ 2277534 w 2683934"/>
                <a:gd name="connsiteY21" fmla="*/ 898878 h 4454878"/>
                <a:gd name="connsiteX22" fmla="*/ 2362200 w 2683934"/>
                <a:gd name="connsiteY22" fmla="*/ 560211 h 4454878"/>
                <a:gd name="connsiteX23" fmla="*/ 2590800 w 2683934"/>
                <a:gd name="connsiteY23" fmla="*/ 213078 h 4454878"/>
                <a:gd name="connsiteX24" fmla="*/ 2641600 w 2683934"/>
                <a:gd name="connsiteY24" fmla="*/ 35278 h 4454878"/>
                <a:gd name="connsiteX25" fmla="*/ 2683934 w 2683934"/>
                <a:gd name="connsiteY25" fmla="*/ 1411 h 445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83934" h="4454878">
                  <a:moveTo>
                    <a:pt x="0" y="4454878"/>
                  </a:moveTo>
                  <a:cubicBezTo>
                    <a:pt x="19756" y="4370917"/>
                    <a:pt x="39512" y="4286956"/>
                    <a:pt x="118534" y="4226278"/>
                  </a:cubicBezTo>
                  <a:cubicBezTo>
                    <a:pt x="197556" y="4165600"/>
                    <a:pt x="396523" y="4123266"/>
                    <a:pt x="474134" y="4090811"/>
                  </a:cubicBezTo>
                  <a:cubicBezTo>
                    <a:pt x="551745" y="4058356"/>
                    <a:pt x="557389" y="4065412"/>
                    <a:pt x="584200" y="4031545"/>
                  </a:cubicBezTo>
                  <a:cubicBezTo>
                    <a:pt x="611011" y="3997678"/>
                    <a:pt x="602544" y="3935589"/>
                    <a:pt x="635000" y="3887611"/>
                  </a:cubicBezTo>
                  <a:cubicBezTo>
                    <a:pt x="667456" y="3839633"/>
                    <a:pt x="750712" y="3798711"/>
                    <a:pt x="778934" y="3743678"/>
                  </a:cubicBezTo>
                  <a:cubicBezTo>
                    <a:pt x="807156" y="3688645"/>
                    <a:pt x="777523" y="3601156"/>
                    <a:pt x="804334" y="3557411"/>
                  </a:cubicBezTo>
                  <a:cubicBezTo>
                    <a:pt x="831145" y="3513667"/>
                    <a:pt x="907345" y="3520722"/>
                    <a:pt x="939800" y="3481211"/>
                  </a:cubicBezTo>
                  <a:cubicBezTo>
                    <a:pt x="972255" y="3441700"/>
                    <a:pt x="979311" y="3351389"/>
                    <a:pt x="999067" y="3320345"/>
                  </a:cubicBezTo>
                  <a:cubicBezTo>
                    <a:pt x="1018823" y="3289301"/>
                    <a:pt x="1025879" y="3328812"/>
                    <a:pt x="1058334" y="3294945"/>
                  </a:cubicBezTo>
                  <a:cubicBezTo>
                    <a:pt x="1090789" y="3261078"/>
                    <a:pt x="1152878" y="3159478"/>
                    <a:pt x="1193800" y="3117145"/>
                  </a:cubicBezTo>
                  <a:cubicBezTo>
                    <a:pt x="1234722" y="3074812"/>
                    <a:pt x="1270000" y="3090334"/>
                    <a:pt x="1303867" y="3040945"/>
                  </a:cubicBezTo>
                  <a:cubicBezTo>
                    <a:pt x="1337734" y="2991556"/>
                    <a:pt x="1353256" y="2871611"/>
                    <a:pt x="1397000" y="2820811"/>
                  </a:cubicBezTo>
                  <a:cubicBezTo>
                    <a:pt x="1440744" y="2770011"/>
                    <a:pt x="1525412" y="2819400"/>
                    <a:pt x="1566334" y="2736145"/>
                  </a:cubicBezTo>
                  <a:cubicBezTo>
                    <a:pt x="1607256" y="2652890"/>
                    <a:pt x="1610079" y="2398889"/>
                    <a:pt x="1642534" y="2321278"/>
                  </a:cubicBezTo>
                  <a:cubicBezTo>
                    <a:pt x="1674989" y="2243667"/>
                    <a:pt x="1739900" y="2278945"/>
                    <a:pt x="1761067" y="2270478"/>
                  </a:cubicBezTo>
                  <a:cubicBezTo>
                    <a:pt x="1782234" y="2262011"/>
                    <a:pt x="1756834" y="2331156"/>
                    <a:pt x="1769534" y="2270478"/>
                  </a:cubicBezTo>
                  <a:cubicBezTo>
                    <a:pt x="1782234" y="2209800"/>
                    <a:pt x="1811867" y="1984022"/>
                    <a:pt x="1837267" y="1906411"/>
                  </a:cubicBezTo>
                  <a:cubicBezTo>
                    <a:pt x="1862667" y="1828800"/>
                    <a:pt x="1889479" y="1879600"/>
                    <a:pt x="1921934" y="1804811"/>
                  </a:cubicBezTo>
                  <a:cubicBezTo>
                    <a:pt x="1954389" y="1730022"/>
                    <a:pt x="1991078" y="1547989"/>
                    <a:pt x="2032000" y="1457678"/>
                  </a:cubicBezTo>
                  <a:cubicBezTo>
                    <a:pt x="2072922" y="1367367"/>
                    <a:pt x="2126545" y="1356078"/>
                    <a:pt x="2167467" y="1262945"/>
                  </a:cubicBezTo>
                  <a:cubicBezTo>
                    <a:pt x="2208389" y="1169812"/>
                    <a:pt x="2245079" y="1016000"/>
                    <a:pt x="2277534" y="898878"/>
                  </a:cubicBezTo>
                  <a:cubicBezTo>
                    <a:pt x="2309989" y="781756"/>
                    <a:pt x="2309989" y="674511"/>
                    <a:pt x="2362200" y="560211"/>
                  </a:cubicBezTo>
                  <a:cubicBezTo>
                    <a:pt x="2414411" y="445911"/>
                    <a:pt x="2544233" y="300567"/>
                    <a:pt x="2590800" y="213078"/>
                  </a:cubicBezTo>
                  <a:cubicBezTo>
                    <a:pt x="2637367" y="125589"/>
                    <a:pt x="2626078" y="70556"/>
                    <a:pt x="2641600" y="35278"/>
                  </a:cubicBezTo>
                  <a:cubicBezTo>
                    <a:pt x="2657122" y="0"/>
                    <a:pt x="2683934" y="1411"/>
                    <a:pt x="2683934" y="1411"/>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10" name="TextBox 9"/>
            <p:cNvSpPr txBox="1"/>
            <p:nvPr/>
          </p:nvSpPr>
          <p:spPr>
            <a:xfrm>
              <a:off x="2712013" y="1704703"/>
              <a:ext cx="1337733" cy="973605"/>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Calibri"/>
                  <a:ea typeface="+mn-ea"/>
                  <a:cs typeface="+mn-cs"/>
                </a:rPr>
                <a:t>s for a Minnesota</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Calibri"/>
                  <a:ea typeface="+mn-ea"/>
                  <a:cs typeface="+mn-cs"/>
                </a:rPr>
                <a:t>winter day</a:t>
              </a:r>
            </a:p>
          </p:txBody>
        </p:sp>
        <p:sp>
          <p:nvSpPr>
            <p:cNvPr id="11" name="TextBox 10"/>
            <p:cNvSpPr txBox="1"/>
            <p:nvPr/>
          </p:nvSpPr>
          <p:spPr>
            <a:xfrm>
              <a:off x="3672305" y="3441744"/>
              <a:ext cx="1337733" cy="97360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alibri"/>
                  <a:ea typeface="+mn-ea"/>
                  <a:cs typeface="+mn-cs"/>
                </a:rPr>
                <a:t>h for 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alibri"/>
                  <a:ea typeface="+mn-ea"/>
                  <a:cs typeface="+mn-cs"/>
                </a:rPr>
                <a:t>Minnesota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alibri"/>
                  <a:ea typeface="+mn-ea"/>
                  <a:cs typeface="+mn-cs"/>
                </a:rPr>
                <a:t>winter day</a:t>
              </a:r>
            </a:p>
          </p:txBody>
        </p:sp>
        <p:sp>
          <p:nvSpPr>
            <p:cNvPr id="12" name="Freeform 11"/>
            <p:cNvSpPr/>
            <p:nvPr/>
          </p:nvSpPr>
          <p:spPr>
            <a:xfrm>
              <a:off x="1938868" y="801647"/>
              <a:ext cx="3801533" cy="4927600"/>
            </a:xfrm>
            <a:custGeom>
              <a:avLst/>
              <a:gdLst>
                <a:gd name="connsiteX0" fmla="*/ 0 w 3801533"/>
                <a:gd name="connsiteY0" fmla="*/ 4927600 h 4927600"/>
                <a:gd name="connsiteX1" fmla="*/ 169333 w 3801533"/>
                <a:gd name="connsiteY1" fmla="*/ 4614334 h 4927600"/>
                <a:gd name="connsiteX2" fmla="*/ 567266 w 3801533"/>
                <a:gd name="connsiteY2" fmla="*/ 4504267 h 4927600"/>
                <a:gd name="connsiteX3" fmla="*/ 745066 w 3801533"/>
                <a:gd name="connsiteY3" fmla="*/ 4445000 h 4927600"/>
                <a:gd name="connsiteX4" fmla="*/ 795866 w 3801533"/>
                <a:gd name="connsiteY4" fmla="*/ 4284134 h 4927600"/>
                <a:gd name="connsiteX5" fmla="*/ 999066 w 3801533"/>
                <a:gd name="connsiteY5" fmla="*/ 4123267 h 4927600"/>
                <a:gd name="connsiteX6" fmla="*/ 1024466 w 3801533"/>
                <a:gd name="connsiteY6" fmla="*/ 3920067 h 4927600"/>
                <a:gd name="connsiteX7" fmla="*/ 1151466 w 3801533"/>
                <a:gd name="connsiteY7" fmla="*/ 3843867 h 4927600"/>
                <a:gd name="connsiteX8" fmla="*/ 1159933 w 3801533"/>
                <a:gd name="connsiteY8" fmla="*/ 3708400 h 4927600"/>
                <a:gd name="connsiteX9" fmla="*/ 1312333 w 3801533"/>
                <a:gd name="connsiteY9" fmla="*/ 3657600 h 4927600"/>
                <a:gd name="connsiteX10" fmla="*/ 1397000 w 3801533"/>
                <a:gd name="connsiteY10" fmla="*/ 3454400 h 4927600"/>
                <a:gd name="connsiteX11" fmla="*/ 1540933 w 3801533"/>
                <a:gd name="connsiteY11" fmla="*/ 3420534 h 4927600"/>
                <a:gd name="connsiteX12" fmla="*/ 1617133 w 3801533"/>
                <a:gd name="connsiteY12" fmla="*/ 3208867 h 4927600"/>
                <a:gd name="connsiteX13" fmla="*/ 1735666 w 3801533"/>
                <a:gd name="connsiteY13" fmla="*/ 3081867 h 4927600"/>
                <a:gd name="connsiteX14" fmla="*/ 1735666 w 3801533"/>
                <a:gd name="connsiteY14" fmla="*/ 3073400 h 4927600"/>
                <a:gd name="connsiteX15" fmla="*/ 1761066 w 3801533"/>
                <a:gd name="connsiteY15" fmla="*/ 2743200 h 4927600"/>
                <a:gd name="connsiteX16" fmla="*/ 1888066 w 3801533"/>
                <a:gd name="connsiteY16" fmla="*/ 2667000 h 4927600"/>
                <a:gd name="connsiteX17" fmla="*/ 1820333 w 3801533"/>
                <a:gd name="connsiteY17" fmla="*/ 2497667 h 4927600"/>
                <a:gd name="connsiteX18" fmla="*/ 1905000 w 3801533"/>
                <a:gd name="connsiteY18" fmla="*/ 2243667 h 4927600"/>
                <a:gd name="connsiteX19" fmla="*/ 1981200 w 3801533"/>
                <a:gd name="connsiteY19" fmla="*/ 2091267 h 4927600"/>
                <a:gd name="connsiteX20" fmla="*/ 2040466 w 3801533"/>
                <a:gd name="connsiteY20" fmla="*/ 1837267 h 4927600"/>
                <a:gd name="connsiteX21" fmla="*/ 2142066 w 3801533"/>
                <a:gd name="connsiteY21" fmla="*/ 1752600 h 4927600"/>
                <a:gd name="connsiteX22" fmla="*/ 2218266 w 3801533"/>
                <a:gd name="connsiteY22" fmla="*/ 1447800 h 4927600"/>
                <a:gd name="connsiteX23" fmla="*/ 2260600 w 3801533"/>
                <a:gd name="connsiteY23" fmla="*/ 1219200 h 4927600"/>
                <a:gd name="connsiteX24" fmla="*/ 2277533 w 3801533"/>
                <a:gd name="connsiteY24" fmla="*/ 1007534 h 4927600"/>
                <a:gd name="connsiteX25" fmla="*/ 2472266 w 3801533"/>
                <a:gd name="connsiteY25" fmla="*/ 685800 h 4927600"/>
                <a:gd name="connsiteX26" fmla="*/ 2556933 w 3801533"/>
                <a:gd name="connsiteY26" fmla="*/ 575734 h 4927600"/>
                <a:gd name="connsiteX27" fmla="*/ 2565400 w 3801533"/>
                <a:gd name="connsiteY27" fmla="*/ 414867 h 4927600"/>
                <a:gd name="connsiteX28" fmla="*/ 2768600 w 3801533"/>
                <a:gd name="connsiteY28" fmla="*/ 321734 h 4927600"/>
                <a:gd name="connsiteX29" fmla="*/ 3048000 w 3801533"/>
                <a:gd name="connsiteY29" fmla="*/ 220134 h 4927600"/>
                <a:gd name="connsiteX30" fmla="*/ 3183466 w 3801533"/>
                <a:gd name="connsiteY30" fmla="*/ 177800 h 4927600"/>
                <a:gd name="connsiteX31" fmla="*/ 3479800 w 3801533"/>
                <a:gd name="connsiteY31" fmla="*/ 84667 h 4927600"/>
                <a:gd name="connsiteX32" fmla="*/ 3801533 w 3801533"/>
                <a:gd name="connsiteY32" fmla="*/ 0 h 492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01533" h="4927600">
                  <a:moveTo>
                    <a:pt x="0" y="4927600"/>
                  </a:moveTo>
                  <a:lnTo>
                    <a:pt x="169333" y="4614334"/>
                  </a:lnTo>
                  <a:lnTo>
                    <a:pt x="567266" y="4504267"/>
                  </a:lnTo>
                  <a:lnTo>
                    <a:pt x="745066" y="4445000"/>
                  </a:lnTo>
                  <a:lnTo>
                    <a:pt x="795866" y="4284134"/>
                  </a:lnTo>
                  <a:lnTo>
                    <a:pt x="999066" y="4123267"/>
                  </a:lnTo>
                  <a:lnTo>
                    <a:pt x="1024466" y="3920067"/>
                  </a:lnTo>
                  <a:lnTo>
                    <a:pt x="1151466" y="3843867"/>
                  </a:lnTo>
                  <a:lnTo>
                    <a:pt x="1159933" y="3708400"/>
                  </a:lnTo>
                  <a:lnTo>
                    <a:pt x="1312333" y="3657600"/>
                  </a:lnTo>
                  <a:cubicBezTo>
                    <a:pt x="1389524" y="3451757"/>
                    <a:pt x="1316194" y="3454400"/>
                    <a:pt x="1397000" y="3454400"/>
                  </a:cubicBezTo>
                  <a:lnTo>
                    <a:pt x="1540933" y="3420534"/>
                  </a:lnTo>
                  <a:lnTo>
                    <a:pt x="1617133" y="3208867"/>
                  </a:lnTo>
                  <a:cubicBezTo>
                    <a:pt x="1689657" y="3141922"/>
                    <a:pt x="1719294" y="3147359"/>
                    <a:pt x="1735666" y="3081867"/>
                  </a:cubicBezTo>
                  <a:cubicBezTo>
                    <a:pt x="1736350" y="3079129"/>
                    <a:pt x="1735666" y="3076222"/>
                    <a:pt x="1735666" y="3073400"/>
                  </a:cubicBezTo>
                  <a:lnTo>
                    <a:pt x="1761066" y="2743200"/>
                  </a:lnTo>
                  <a:lnTo>
                    <a:pt x="1888066" y="2667000"/>
                  </a:lnTo>
                  <a:lnTo>
                    <a:pt x="1820333" y="2497667"/>
                  </a:lnTo>
                  <a:lnTo>
                    <a:pt x="1905000" y="2243667"/>
                  </a:lnTo>
                  <a:lnTo>
                    <a:pt x="1981200" y="2091267"/>
                  </a:lnTo>
                  <a:lnTo>
                    <a:pt x="2040466" y="1837267"/>
                  </a:lnTo>
                  <a:cubicBezTo>
                    <a:pt x="2135688" y="1750702"/>
                    <a:pt x="2091644" y="1752600"/>
                    <a:pt x="2142066" y="1752600"/>
                  </a:cubicBezTo>
                  <a:lnTo>
                    <a:pt x="2218266" y="1447800"/>
                  </a:lnTo>
                  <a:lnTo>
                    <a:pt x="2260600" y="1219200"/>
                  </a:lnTo>
                  <a:lnTo>
                    <a:pt x="2277533" y="1007534"/>
                  </a:lnTo>
                  <a:lnTo>
                    <a:pt x="2472266" y="685800"/>
                  </a:lnTo>
                  <a:lnTo>
                    <a:pt x="2556933" y="575734"/>
                  </a:lnTo>
                  <a:lnTo>
                    <a:pt x="2565400" y="414867"/>
                  </a:lnTo>
                  <a:lnTo>
                    <a:pt x="2768600" y="321734"/>
                  </a:lnTo>
                  <a:cubicBezTo>
                    <a:pt x="3050677" y="227708"/>
                    <a:pt x="3048000" y="326771"/>
                    <a:pt x="3048000" y="220134"/>
                  </a:cubicBezTo>
                  <a:lnTo>
                    <a:pt x="3183466" y="177800"/>
                  </a:lnTo>
                  <a:lnTo>
                    <a:pt x="3479800" y="84667"/>
                  </a:lnTo>
                  <a:lnTo>
                    <a:pt x="3801533" y="0"/>
                  </a:ln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59567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8873-48E0-B643-9EF2-A10ED1866E89}"/>
              </a:ext>
            </a:extLst>
          </p:cNvPr>
          <p:cNvSpPr>
            <a:spLocks noGrp="1"/>
          </p:cNvSpPr>
          <p:nvPr>
            <p:ph type="title"/>
          </p:nvPr>
        </p:nvSpPr>
        <p:spPr/>
        <p:txBody>
          <a:bodyPr>
            <a:normAutofit fontScale="90000"/>
          </a:bodyPr>
          <a:lstStyle/>
          <a:p>
            <a:r>
              <a:rPr lang="en-US" b="1" dirty="0"/>
              <a:t>You did this sounding exercise in Part 2. Today is just a slight extension (applied to today’s weather)</a:t>
            </a:r>
            <a:endParaRPr lang="en-US" dirty="0"/>
          </a:p>
        </p:txBody>
      </p:sp>
      <p:sp>
        <p:nvSpPr>
          <p:cNvPr id="3" name="Content Placeholder 2">
            <a:extLst>
              <a:ext uri="{FF2B5EF4-FFF2-40B4-BE49-F238E27FC236}">
                <a16:creationId xmlns:a16="http://schemas.microsoft.com/office/drawing/2014/main" id="{8A125C4F-2A7C-044C-B763-5D8ABB0EADD6}"/>
              </a:ext>
            </a:extLst>
          </p:cNvPr>
          <p:cNvSpPr>
            <a:spLocks noGrp="1"/>
          </p:cNvSpPr>
          <p:nvPr>
            <p:ph idx="1"/>
          </p:nvPr>
        </p:nvSpPr>
        <p:spPr>
          <a:xfrm>
            <a:off x="656724" y="1690689"/>
            <a:ext cx="5086350" cy="5167311"/>
          </a:xfrm>
        </p:spPr>
        <p:txBody>
          <a:bodyPr>
            <a:normAutofit fontScale="92500" lnSpcReduction="10000"/>
          </a:bodyPr>
          <a:lstStyle/>
          <a:p>
            <a:r>
              <a:rPr lang="en-US" b="1" dirty="0">
                <a:solidFill>
                  <a:schemeClr val="bg1">
                    <a:lumMod val="50000"/>
                  </a:schemeClr>
                </a:solidFill>
              </a:rPr>
              <a:t>Viewing the bundle from the south, locate and illustrate in captured images </a:t>
            </a:r>
            <a:r>
              <a:rPr lang="en-US" dirty="0">
                <a:solidFill>
                  <a:schemeClr val="bg1">
                    <a:lumMod val="50000"/>
                  </a:schemeClr>
                </a:solidFill>
              </a:rPr>
              <a:t>a region where the height of </a:t>
            </a:r>
            <a:r>
              <a:rPr lang="en-US" dirty="0">
                <a:solidFill>
                  <a:schemeClr val="bg1">
                    <a:lumMod val="50000"/>
                  </a:schemeClr>
                </a:solidFill>
                <a:latin typeface="Symbol" pitchFamily="2" charset="2"/>
              </a:rPr>
              <a:t>q </a:t>
            </a:r>
            <a:r>
              <a:rPr lang="en-US" dirty="0">
                <a:solidFill>
                  <a:schemeClr val="bg1">
                    <a:lumMod val="50000"/>
                  </a:schemeClr>
                </a:solidFill>
              </a:rPr>
              <a:t>surfaces is rising with time, due to </a:t>
            </a:r>
            <a:r>
              <a:rPr lang="en-US" i="1" dirty="0">
                <a:solidFill>
                  <a:schemeClr val="bg1">
                    <a:lumMod val="50000"/>
                  </a:schemeClr>
                </a:solidFill>
              </a:rPr>
              <a:t>horizontal</a:t>
            </a:r>
            <a:r>
              <a:rPr lang="en-US" dirty="0">
                <a:solidFill>
                  <a:schemeClr val="bg1">
                    <a:lumMod val="50000"/>
                  </a:schemeClr>
                </a:solidFill>
              </a:rPr>
              <a:t> advective motion of an upper-level cool-core vortex (and thus its underlying </a:t>
            </a:r>
            <a:r>
              <a:rPr lang="en-US" dirty="0">
                <a:solidFill>
                  <a:schemeClr val="bg1">
                    <a:lumMod val="50000"/>
                  </a:schemeClr>
                </a:solidFill>
                <a:latin typeface="Symbol" pitchFamily="2" charset="2"/>
              </a:rPr>
              <a:t>q</a:t>
            </a:r>
            <a:r>
              <a:rPr lang="en-US" dirty="0">
                <a:solidFill>
                  <a:schemeClr val="bg1">
                    <a:lumMod val="50000"/>
                  </a:schemeClr>
                </a:solidFill>
              </a:rPr>
              <a:t> bump). </a:t>
            </a:r>
          </a:p>
          <a:p>
            <a:r>
              <a:rPr lang="en-US" b="1" dirty="0">
                <a:solidFill>
                  <a:schemeClr val="bg1">
                    <a:lumMod val="50000"/>
                  </a:schemeClr>
                </a:solidFill>
              </a:rPr>
              <a:t>Place the sounding probe in a relevant location, turn on Consecutive Profiles, and see if you can detect the upward motion in terms of sounding changes. </a:t>
            </a:r>
            <a:r>
              <a:rPr lang="en-US" dirty="0">
                <a:solidFill>
                  <a:schemeClr val="bg1">
                    <a:lumMod val="50000"/>
                  </a:schemeClr>
                </a:solidFill>
              </a:rPr>
              <a:t>Explain your reasoning. Features in the dewpoint trace should ascend along Mixing Ratio isopleths, while the T trace should ascend along potential temperature isopleths. </a:t>
            </a:r>
          </a:p>
          <a:p>
            <a:r>
              <a:rPr lang="en-US" dirty="0">
                <a:solidFill>
                  <a:schemeClr val="bg1">
                    <a:lumMod val="50000"/>
                  </a:schemeClr>
                </a:solidFill>
              </a:rPr>
              <a:t>But if the air saturates, the latent heating spoils conservation of both </a:t>
            </a:r>
            <a:r>
              <a:rPr lang="en-US" dirty="0">
                <a:solidFill>
                  <a:schemeClr val="bg1">
                    <a:lumMod val="50000"/>
                  </a:schemeClr>
                </a:solidFill>
                <a:latin typeface="Symbol" pitchFamily="2" charset="2"/>
              </a:rPr>
              <a:t>q</a:t>
            </a:r>
            <a:r>
              <a:rPr lang="en-US" dirty="0">
                <a:solidFill>
                  <a:schemeClr val="bg1">
                    <a:lumMod val="50000"/>
                  </a:schemeClr>
                </a:solidFill>
              </a:rPr>
              <a:t> and mixing ratio! See if you can use the IR satellite display to choose an ascending or descending area without complications from condensation of water.</a:t>
            </a:r>
          </a:p>
        </p:txBody>
      </p:sp>
      <p:pic>
        <p:nvPicPr>
          <p:cNvPr id="4" name="Picture 3">
            <a:extLst>
              <a:ext uri="{FF2B5EF4-FFF2-40B4-BE49-F238E27FC236}">
                <a16:creationId xmlns:a16="http://schemas.microsoft.com/office/drawing/2014/main" id="{2FBAA8A7-FD18-5D4B-AC76-C9161B1DCBF7}"/>
              </a:ext>
            </a:extLst>
          </p:cNvPr>
          <p:cNvPicPr>
            <a:picLocks noChangeAspect="1"/>
          </p:cNvPicPr>
          <p:nvPr/>
        </p:nvPicPr>
        <p:blipFill>
          <a:blip r:embed="rId2">
            <a:alphaModFix amt="37000"/>
          </a:blip>
          <a:stretch>
            <a:fillRect/>
          </a:stretch>
        </p:blipFill>
        <p:spPr>
          <a:xfrm>
            <a:off x="5928780" y="3040062"/>
            <a:ext cx="3073360" cy="3817937"/>
          </a:xfrm>
          <a:prstGeom prst="rect">
            <a:avLst/>
          </a:prstGeom>
        </p:spPr>
      </p:pic>
    </p:spTree>
    <p:extLst>
      <p:ext uri="{BB962C8B-B14F-4D97-AF65-F5344CB8AC3E}">
        <p14:creationId xmlns:p14="http://schemas.microsoft.com/office/powerpoint/2010/main" val="2349909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9144000" cy="6883814"/>
          </a:xfrm>
          <a:prstGeom prst="rect">
            <a:avLst/>
          </a:prstGeom>
        </p:spPr>
      </p:pic>
      <p:sp>
        <p:nvSpPr>
          <p:cNvPr id="17" name="Rectangle 16"/>
          <p:cNvSpPr/>
          <p:nvPr/>
        </p:nvSpPr>
        <p:spPr>
          <a:xfrm>
            <a:off x="1256632" y="574842"/>
            <a:ext cx="2005263" cy="54810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Rectangle 20"/>
          <p:cNvSpPr/>
          <p:nvPr/>
        </p:nvSpPr>
        <p:spPr>
          <a:xfrm>
            <a:off x="1409032" y="727243"/>
            <a:ext cx="2601494" cy="1371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2" name="Group 27"/>
          <p:cNvGrpSpPr/>
          <p:nvPr/>
        </p:nvGrpSpPr>
        <p:grpSpPr>
          <a:xfrm>
            <a:off x="1986205" y="979584"/>
            <a:ext cx="3945398" cy="4667587"/>
            <a:chOff x="1986205" y="979584"/>
            <a:chExt cx="3945398" cy="4667587"/>
          </a:xfrm>
        </p:grpSpPr>
        <p:sp>
          <p:nvSpPr>
            <p:cNvPr id="13" name="Parallelogram 12"/>
            <p:cNvSpPr/>
            <p:nvPr/>
          </p:nvSpPr>
          <p:spPr>
            <a:xfrm>
              <a:off x="2468382" y="998293"/>
              <a:ext cx="2993057" cy="4628582"/>
            </a:xfrm>
            <a:prstGeom prst="parallelogram">
              <a:avLst>
                <a:gd name="adj" fmla="val 96071"/>
              </a:avLst>
            </a:prstGeom>
            <a:solidFill>
              <a:srgbClr val="7587F7">
                <a:alpha val="68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Parallelogram 13"/>
            <p:cNvSpPr/>
            <p:nvPr/>
          </p:nvSpPr>
          <p:spPr>
            <a:xfrm>
              <a:off x="2621833" y="1014942"/>
              <a:ext cx="2993057" cy="4628582"/>
            </a:xfrm>
            <a:prstGeom prst="parallelogram">
              <a:avLst>
                <a:gd name="adj" fmla="val 96071"/>
              </a:avLst>
            </a:prstGeom>
            <a:solidFill>
              <a:srgbClr val="7587F7">
                <a:alpha val="68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5" name="Parallelogram 14"/>
            <p:cNvSpPr/>
            <p:nvPr/>
          </p:nvSpPr>
          <p:spPr>
            <a:xfrm>
              <a:off x="2785095" y="1001940"/>
              <a:ext cx="2993057" cy="4628582"/>
            </a:xfrm>
            <a:prstGeom prst="parallelogram">
              <a:avLst>
                <a:gd name="adj" fmla="val 96071"/>
              </a:avLst>
            </a:prstGeom>
            <a:solidFill>
              <a:srgbClr val="7587F7">
                <a:alpha val="68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 name="Parallelogram 15"/>
            <p:cNvSpPr/>
            <p:nvPr/>
          </p:nvSpPr>
          <p:spPr>
            <a:xfrm>
              <a:off x="2938546" y="1018589"/>
              <a:ext cx="2993057" cy="4628582"/>
            </a:xfrm>
            <a:prstGeom prst="parallelogram">
              <a:avLst>
                <a:gd name="adj" fmla="val 96071"/>
              </a:avLst>
            </a:prstGeom>
            <a:solidFill>
              <a:srgbClr val="7587F7">
                <a:alpha val="68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 name="Parallelogram 17"/>
            <p:cNvSpPr/>
            <p:nvPr/>
          </p:nvSpPr>
          <p:spPr>
            <a:xfrm>
              <a:off x="1986205" y="992586"/>
              <a:ext cx="2993057" cy="4628582"/>
            </a:xfrm>
            <a:prstGeom prst="parallelogram">
              <a:avLst>
                <a:gd name="adj" fmla="val 96071"/>
              </a:avLst>
            </a:prstGeom>
            <a:solidFill>
              <a:srgbClr val="7587F7">
                <a:alpha val="68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Parallelogram 18"/>
            <p:cNvSpPr/>
            <p:nvPr/>
          </p:nvSpPr>
          <p:spPr>
            <a:xfrm>
              <a:off x="2149467" y="979584"/>
              <a:ext cx="2993057" cy="4628582"/>
            </a:xfrm>
            <a:prstGeom prst="parallelogram">
              <a:avLst>
                <a:gd name="adj" fmla="val 96071"/>
              </a:avLst>
            </a:prstGeom>
            <a:solidFill>
              <a:srgbClr val="7587F7">
                <a:alpha val="68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Parallelogram 19"/>
            <p:cNvSpPr/>
            <p:nvPr/>
          </p:nvSpPr>
          <p:spPr>
            <a:xfrm>
              <a:off x="2302918" y="996233"/>
              <a:ext cx="2993057" cy="4628582"/>
            </a:xfrm>
            <a:prstGeom prst="parallelogram">
              <a:avLst>
                <a:gd name="adj" fmla="val 96071"/>
              </a:avLst>
            </a:prstGeom>
            <a:solidFill>
              <a:srgbClr val="7587F7">
                <a:alpha val="68000"/>
              </a:srgb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24" name="Straight Arrow Connector 23"/>
            <p:cNvCxnSpPr/>
            <p:nvPr/>
          </p:nvCxnSpPr>
          <p:spPr>
            <a:xfrm flipV="1">
              <a:off x="2959048" y="2566895"/>
              <a:ext cx="2202397" cy="27020"/>
            </a:xfrm>
            <a:prstGeom prst="straightConnector1">
              <a:avLst/>
            </a:prstGeom>
            <a:ln w="57150" cap="flat" cmpd="sng" algn="ctr">
              <a:solidFill>
                <a:srgbClr val="0000FF"/>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3065151" y="2094046"/>
              <a:ext cx="2011764" cy="954107"/>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FF"/>
                  </a:solidFill>
                  <a:effectLst/>
                  <a:uLnTx/>
                  <a:uFillTx/>
                  <a:latin typeface="Calibri"/>
                  <a:ea typeface="+mn-ea"/>
                  <a:cs typeface="+mn-cs"/>
                </a:rPr>
                <a:t>a month of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FF"/>
                  </a:solidFill>
                  <a:effectLst/>
                  <a:uLnTx/>
                  <a:uFillTx/>
                  <a:latin typeface="Calibri"/>
                  <a:ea typeface="+mn-ea"/>
                  <a:cs typeface="+mn-cs"/>
                </a:rPr>
                <a:t>1K/d cooling</a:t>
              </a:r>
            </a:p>
          </p:txBody>
        </p:sp>
      </p:grpSp>
      <p:grpSp>
        <p:nvGrpSpPr>
          <p:cNvPr id="3" name="Group 12"/>
          <p:cNvGrpSpPr/>
          <p:nvPr/>
        </p:nvGrpSpPr>
        <p:grpSpPr>
          <a:xfrm>
            <a:off x="655053" y="895681"/>
            <a:ext cx="4002540" cy="4673150"/>
            <a:chOff x="1871133" y="801647"/>
            <a:chExt cx="3869268" cy="4927600"/>
          </a:xfrm>
        </p:grpSpPr>
        <p:sp>
          <p:nvSpPr>
            <p:cNvPr id="9" name="Freeform 8"/>
            <p:cNvSpPr/>
            <p:nvPr/>
          </p:nvSpPr>
          <p:spPr>
            <a:xfrm>
              <a:off x="1871133" y="1181234"/>
              <a:ext cx="2683934" cy="4454878"/>
            </a:xfrm>
            <a:custGeom>
              <a:avLst/>
              <a:gdLst>
                <a:gd name="connsiteX0" fmla="*/ 0 w 2683934"/>
                <a:gd name="connsiteY0" fmla="*/ 4454878 h 4454878"/>
                <a:gd name="connsiteX1" fmla="*/ 118534 w 2683934"/>
                <a:gd name="connsiteY1" fmla="*/ 4226278 h 4454878"/>
                <a:gd name="connsiteX2" fmla="*/ 474134 w 2683934"/>
                <a:gd name="connsiteY2" fmla="*/ 4090811 h 4454878"/>
                <a:gd name="connsiteX3" fmla="*/ 584200 w 2683934"/>
                <a:gd name="connsiteY3" fmla="*/ 4031545 h 4454878"/>
                <a:gd name="connsiteX4" fmla="*/ 635000 w 2683934"/>
                <a:gd name="connsiteY4" fmla="*/ 3887611 h 4454878"/>
                <a:gd name="connsiteX5" fmla="*/ 778934 w 2683934"/>
                <a:gd name="connsiteY5" fmla="*/ 3743678 h 4454878"/>
                <a:gd name="connsiteX6" fmla="*/ 804334 w 2683934"/>
                <a:gd name="connsiteY6" fmla="*/ 3557411 h 4454878"/>
                <a:gd name="connsiteX7" fmla="*/ 939800 w 2683934"/>
                <a:gd name="connsiteY7" fmla="*/ 3481211 h 4454878"/>
                <a:gd name="connsiteX8" fmla="*/ 999067 w 2683934"/>
                <a:gd name="connsiteY8" fmla="*/ 3320345 h 4454878"/>
                <a:gd name="connsiteX9" fmla="*/ 1058334 w 2683934"/>
                <a:gd name="connsiteY9" fmla="*/ 3294945 h 4454878"/>
                <a:gd name="connsiteX10" fmla="*/ 1193800 w 2683934"/>
                <a:gd name="connsiteY10" fmla="*/ 3117145 h 4454878"/>
                <a:gd name="connsiteX11" fmla="*/ 1303867 w 2683934"/>
                <a:gd name="connsiteY11" fmla="*/ 3040945 h 4454878"/>
                <a:gd name="connsiteX12" fmla="*/ 1397000 w 2683934"/>
                <a:gd name="connsiteY12" fmla="*/ 2820811 h 4454878"/>
                <a:gd name="connsiteX13" fmla="*/ 1566334 w 2683934"/>
                <a:gd name="connsiteY13" fmla="*/ 2736145 h 4454878"/>
                <a:gd name="connsiteX14" fmla="*/ 1642534 w 2683934"/>
                <a:gd name="connsiteY14" fmla="*/ 2321278 h 4454878"/>
                <a:gd name="connsiteX15" fmla="*/ 1761067 w 2683934"/>
                <a:gd name="connsiteY15" fmla="*/ 2270478 h 4454878"/>
                <a:gd name="connsiteX16" fmla="*/ 1769534 w 2683934"/>
                <a:gd name="connsiteY16" fmla="*/ 2270478 h 4454878"/>
                <a:gd name="connsiteX17" fmla="*/ 1837267 w 2683934"/>
                <a:gd name="connsiteY17" fmla="*/ 1906411 h 4454878"/>
                <a:gd name="connsiteX18" fmla="*/ 1921934 w 2683934"/>
                <a:gd name="connsiteY18" fmla="*/ 1804811 h 4454878"/>
                <a:gd name="connsiteX19" fmla="*/ 2032000 w 2683934"/>
                <a:gd name="connsiteY19" fmla="*/ 1457678 h 4454878"/>
                <a:gd name="connsiteX20" fmla="*/ 2167467 w 2683934"/>
                <a:gd name="connsiteY20" fmla="*/ 1262945 h 4454878"/>
                <a:gd name="connsiteX21" fmla="*/ 2277534 w 2683934"/>
                <a:gd name="connsiteY21" fmla="*/ 898878 h 4454878"/>
                <a:gd name="connsiteX22" fmla="*/ 2362200 w 2683934"/>
                <a:gd name="connsiteY22" fmla="*/ 560211 h 4454878"/>
                <a:gd name="connsiteX23" fmla="*/ 2590800 w 2683934"/>
                <a:gd name="connsiteY23" fmla="*/ 213078 h 4454878"/>
                <a:gd name="connsiteX24" fmla="*/ 2641600 w 2683934"/>
                <a:gd name="connsiteY24" fmla="*/ 35278 h 4454878"/>
                <a:gd name="connsiteX25" fmla="*/ 2683934 w 2683934"/>
                <a:gd name="connsiteY25" fmla="*/ 1411 h 445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683934" h="4454878">
                  <a:moveTo>
                    <a:pt x="0" y="4454878"/>
                  </a:moveTo>
                  <a:cubicBezTo>
                    <a:pt x="19756" y="4370917"/>
                    <a:pt x="39512" y="4286956"/>
                    <a:pt x="118534" y="4226278"/>
                  </a:cubicBezTo>
                  <a:cubicBezTo>
                    <a:pt x="197556" y="4165600"/>
                    <a:pt x="396523" y="4123266"/>
                    <a:pt x="474134" y="4090811"/>
                  </a:cubicBezTo>
                  <a:cubicBezTo>
                    <a:pt x="551745" y="4058356"/>
                    <a:pt x="557389" y="4065412"/>
                    <a:pt x="584200" y="4031545"/>
                  </a:cubicBezTo>
                  <a:cubicBezTo>
                    <a:pt x="611011" y="3997678"/>
                    <a:pt x="602544" y="3935589"/>
                    <a:pt x="635000" y="3887611"/>
                  </a:cubicBezTo>
                  <a:cubicBezTo>
                    <a:pt x="667456" y="3839633"/>
                    <a:pt x="750712" y="3798711"/>
                    <a:pt x="778934" y="3743678"/>
                  </a:cubicBezTo>
                  <a:cubicBezTo>
                    <a:pt x="807156" y="3688645"/>
                    <a:pt x="777523" y="3601156"/>
                    <a:pt x="804334" y="3557411"/>
                  </a:cubicBezTo>
                  <a:cubicBezTo>
                    <a:pt x="831145" y="3513667"/>
                    <a:pt x="907345" y="3520722"/>
                    <a:pt x="939800" y="3481211"/>
                  </a:cubicBezTo>
                  <a:cubicBezTo>
                    <a:pt x="972255" y="3441700"/>
                    <a:pt x="979311" y="3351389"/>
                    <a:pt x="999067" y="3320345"/>
                  </a:cubicBezTo>
                  <a:cubicBezTo>
                    <a:pt x="1018823" y="3289301"/>
                    <a:pt x="1025879" y="3328812"/>
                    <a:pt x="1058334" y="3294945"/>
                  </a:cubicBezTo>
                  <a:cubicBezTo>
                    <a:pt x="1090789" y="3261078"/>
                    <a:pt x="1152878" y="3159478"/>
                    <a:pt x="1193800" y="3117145"/>
                  </a:cubicBezTo>
                  <a:cubicBezTo>
                    <a:pt x="1234722" y="3074812"/>
                    <a:pt x="1270000" y="3090334"/>
                    <a:pt x="1303867" y="3040945"/>
                  </a:cubicBezTo>
                  <a:cubicBezTo>
                    <a:pt x="1337734" y="2991556"/>
                    <a:pt x="1353256" y="2871611"/>
                    <a:pt x="1397000" y="2820811"/>
                  </a:cubicBezTo>
                  <a:cubicBezTo>
                    <a:pt x="1440744" y="2770011"/>
                    <a:pt x="1525412" y="2819400"/>
                    <a:pt x="1566334" y="2736145"/>
                  </a:cubicBezTo>
                  <a:cubicBezTo>
                    <a:pt x="1607256" y="2652890"/>
                    <a:pt x="1610079" y="2398889"/>
                    <a:pt x="1642534" y="2321278"/>
                  </a:cubicBezTo>
                  <a:cubicBezTo>
                    <a:pt x="1674989" y="2243667"/>
                    <a:pt x="1739900" y="2278945"/>
                    <a:pt x="1761067" y="2270478"/>
                  </a:cubicBezTo>
                  <a:cubicBezTo>
                    <a:pt x="1782234" y="2262011"/>
                    <a:pt x="1756834" y="2331156"/>
                    <a:pt x="1769534" y="2270478"/>
                  </a:cubicBezTo>
                  <a:cubicBezTo>
                    <a:pt x="1782234" y="2209800"/>
                    <a:pt x="1811867" y="1984022"/>
                    <a:pt x="1837267" y="1906411"/>
                  </a:cubicBezTo>
                  <a:cubicBezTo>
                    <a:pt x="1862667" y="1828800"/>
                    <a:pt x="1889479" y="1879600"/>
                    <a:pt x="1921934" y="1804811"/>
                  </a:cubicBezTo>
                  <a:cubicBezTo>
                    <a:pt x="1954389" y="1730022"/>
                    <a:pt x="1991078" y="1547989"/>
                    <a:pt x="2032000" y="1457678"/>
                  </a:cubicBezTo>
                  <a:cubicBezTo>
                    <a:pt x="2072922" y="1367367"/>
                    <a:pt x="2126545" y="1356078"/>
                    <a:pt x="2167467" y="1262945"/>
                  </a:cubicBezTo>
                  <a:cubicBezTo>
                    <a:pt x="2208389" y="1169812"/>
                    <a:pt x="2245079" y="1016000"/>
                    <a:pt x="2277534" y="898878"/>
                  </a:cubicBezTo>
                  <a:cubicBezTo>
                    <a:pt x="2309989" y="781756"/>
                    <a:pt x="2309989" y="674511"/>
                    <a:pt x="2362200" y="560211"/>
                  </a:cubicBezTo>
                  <a:cubicBezTo>
                    <a:pt x="2414411" y="445911"/>
                    <a:pt x="2544233" y="300567"/>
                    <a:pt x="2590800" y="213078"/>
                  </a:cubicBezTo>
                  <a:cubicBezTo>
                    <a:pt x="2637367" y="125589"/>
                    <a:pt x="2626078" y="70556"/>
                    <a:pt x="2641600" y="35278"/>
                  </a:cubicBezTo>
                  <a:cubicBezTo>
                    <a:pt x="2657122" y="0"/>
                    <a:pt x="2683934" y="1411"/>
                    <a:pt x="2683934" y="1411"/>
                  </a:cubicBezTo>
                </a:path>
              </a:pathLst>
            </a:cu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Calibri"/>
                <a:ea typeface="+mn-ea"/>
                <a:cs typeface="+mn-cs"/>
              </a:endParaRPr>
            </a:p>
          </p:txBody>
        </p:sp>
        <p:sp>
          <p:nvSpPr>
            <p:cNvPr id="10" name="TextBox 9"/>
            <p:cNvSpPr txBox="1"/>
            <p:nvPr/>
          </p:nvSpPr>
          <p:spPr>
            <a:xfrm>
              <a:off x="2712013" y="1704703"/>
              <a:ext cx="1337733" cy="973605"/>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Calibri"/>
                  <a:ea typeface="+mn-ea"/>
                  <a:cs typeface="+mn-cs"/>
                </a:rPr>
                <a:t>s for a Minnesota</a:t>
              </a:r>
            </a:p>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FF0000"/>
                  </a:solidFill>
                  <a:effectLst/>
                  <a:uLnTx/>
                  <a:uFillTx/>
                  <a:latin typeface="Calibri"/>
                  <a:ea typeface="+mn-ea"/>
                  <a:cs typeface="+mn-cs"/>
                </a:rPr>
                <a:t>winter day</a:t>
              </a:r>
            </a:p>
          </p:txBody>
        </p:sp>
        <p:sp>
          <p:nvSpPr>
            <p:cNvPr id="11" name="TextBox 10"/>
            <p:cNvSpPr txBox="1"/>
            <p:nvPr/>
          </p:nvSpPr>
          <p:spPr>
            <a:xfrm>
              <a:off x="3672305" y="3441744"/>
              <a:ext cx="1337733" cy="97360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alibri"/>
                  <a:ea typeface="+mn-ea"/>
                  <a:cs typeface="+mn-cs"/>
                </a:rPr>
                <a:t>h for a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alibri"/>
                  <a:ea typeface="+mn-ea"/>
                  <a:cs typeface="+mn-cs"/>
                </a:rPr>
                <a:t>Minnesota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alibri"/>
                  <a:ea typeface="+mn-ea"/>
                  <a:cs typeface="+mn-cs"/>
                </a:rPr>
                <a:t>winter day</a:t>
              </a:r>
            </a:p>
          </p:txBody>
        </p:sp>
        <p:sp>
          <p:nvSpPr>
            <p:cNvPr id="12" name="Freeform 11"/>
            <p:cNvSpPr/>
            <p:nvPr/>
          </p:nvSpPr>
          <p:spPr>
            <a:xfrm>
              <a:off x="1938868" y="801647"/>
              <a:ext cx="3801533" cy="4927600"/>
            </a:xfrm>
            <a:custGeom>
              <a:avLst/>
              <a:gdLst>
                <a:gd name="connsiteX0" fmla="*/ 0 w 3801533"/>
                <a:gd name="connsiteY0" fmla="*/ 4927600 h 4927600"/>
                <a:gd name="connsiteX1" fmla="*/ 169333 w 3801533"/>
                <a:gd name="connsiteY1" fmla="*/ 4614334 h 4927600"/>
                <a:gd name="connsiteX2" fmla="*/ 567266 w 3801533"/>
                <a:gd name="connsiteY2" fmla="*/ 4504267 h 4927600"/>
                <a:gd name="connsiteX3" fmla="*/ 745066 w 3801533"/>
                <a:gd name="connsiteY3" fmla="*/ 4445000 h 4927600"/>
                <a:gd name="connsiteX4" fmla="*/ 795866 w 3801533"/>
                <a:gd name="connsiteY4" fmla="*/ 4284134 h 4927600"/>
                <a:gd name="connsiteX5" fmla="*/ 999066 w 3801533"/>
                <a:gd name="connsiteY5" fmla="*/ 4123267 h 4927600"/>
                <a:gd name="connsiteX6" fmla="*/ 1024466 w 3801533"/>
                <a:gd name="connsiteY6" fmla="*/ 3920067 h 4927600"/>
                <a:gd name="connsiteX7" fmla="*/ 1151466 w 3801533"/>
                <a:gd name="connsiteY7" fmla="*/ 3843867 h 4927600"/>
                <a:gd name="connsiteX8" fmla="*/ 1159933 w 3801533"/>
                <a:gd name="connsiteY8" fmla="*/ 3708400 h 4927600"/>
                <a:gd name="connsiteX9" fmla="*/ 1312333 w 3801533"/>
                <a:gd name="connsiteY9" fmla="*/ 3657600 h 4927600"/>
                <a:gd name="connsiteX10" fmla="*/ 1397000 w 3801533"/>
                <a:gd name="connsiteY10" fmla="*/ 3454400 h 4927600"/>
                <a:gd name="connsiteX11" fmla="*/ 1540933 w 3801533"/>
                <a:gd name="connsiteY11" fmla="*/ 3420534 h 4927600"/>
                <a:gd name="connsiteX12" fmla="*/ 1617133 w 3801533"/>
                <a:gd name="connsiteY12" fmla="*/ 3208867 h 4927600"/>
                <a:gd name="connsiteX13" fmla="*/ 1735666 w 3801533"/>
                <a:gd name="connsiteY13" fmla="*/ 3081867 h 4927600"/>
                <a:gd name="connsiteX14" fmla="*/ 1735666 w 3801533"/>
                <a:gd name="connsiteY14" fmla="*/ 3073400 h 4927600"/>
                <a:gd name="connsiteX15" fmla="*/ 1761066 w 3801533"/>
                <a:gd name="connsiteY15" fmla="*/ 2743200 h 4927600"/>
                <a:gd name="connsiteX16" fmla="*/ 1888066 w 3801533"/>
                <a:gd name="connsiteY16" fmla="*/ 2667000 h 4927600"/>
                <a:gd name="connsiteX17" fmla="*/ 1820333 w 3801533"/>
                <a:gd name="connsiteY17" fmla="*/ 2497667 h 4927600"/>
                <a:gd name="connsiteX18" fmla="*/ 1905000 w 3801533"/>
                <a:gd name="connsiteY18" fmla="*/ 2243667 h 4927600"/>
                <a:gd name="connsiteX19" fmla="*/ 1981200 w 3801533"/>
                <a:gd name="connsiteY19" fmla="*/ 2091267 h 4927600"/>
                <a:gd name="connsiteX20" fmla="*/ 2040466 w 3801533"/>
                <a:gd name="connsiteY20" fmla="*/ 1837267 h 4927600"/>
                <a:gd name="connsiteX21" fmla="*/ 2142066 w 3801533"/>
                <a:gd name="connsiteY21" fmla="*/ 1752600 h 4927600"/>
                <a:gd name="connsiteX22" fmla="*/ 2218266 w 3801533"/>
                <a:gd name="connsiteY22" fmla="*/ 1447800 h 4927600"/>
                <a:gd name="connsiteX23" fmla="*/ 2260600 w 3801533"/>
                <a:gd name="connsiteY23" fmla="*/ 1219200 h 4927600"/>
                <a:gd name="connsiteX24" fmla="*/ 2277533 w 3801533"/>
                <a:gd name="connsiteY24" fmla="*/ 1007534 h 4927600"/>
                <a:gd name="connsiteX25" fmla="*/ 2472266 w 3801533"/>
                <a:gd name="connsiteY25" fmla="*/ 685800 h 4927600"/>
                <a:gd name="connsiteX26" fmla="*/ 2556933 w 3801533"/>
                <a:gd name="connsiteY26" fmla="*/ 575734 h 4927600"/>
                <a:gd name="connsiteX27" fmla="*/ 2565400 w 3801533"/>
                <a:gd name="connsiteY27" fmla="*/ 414867 h 4927600"/>
                <a:gd name="connsiteX28" fmla="*/ 2768600 w 3801533"/>
                <a:gd name="connsiteY28" fmla="*/ 321734 h 4927600"/>
                <a:gd name="connsiteX29" fmla="*/ 3048000 w 3801533"/>
                <a:gd name="connsiteY29" fmla="*/ 220134 h 4927600"/>
                <a:gd name="connsiteX30" fmla="*/ 3183466 w 3801533"/>
                <a:gd name="connsiteY30" fmla="*/ 177800 h 4927600"/>
                <a:gd name="connsiteX31" fmla="*/ 3479800 w 3801533"/>
                <a:gd name="connsiteY31" fmla="*/ 84667 h 4927600"/>
                <a:gd name="connsiteX32" fmla="*/ 3801533 w 3801533"/>
                <a:gd name="connsiteY32" fmla="*/ 0 h 4927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01533" h="4927600">
                  <a:moveTo>
                    <a:pt x="0" y="4927600"/>
                  </a:moveTo>
                  <a:lnTo>
                    <a:pt x="169333" y="4614334"/>
                  </a:lnTo>
                  <a:lnTo>
                    <a:pt x="567266" y="4504267"/>
                  </a:lnTo>
                  <a:lnTo>
                    <a:pt x="745066" y="4445000"/>
                  </a:lnTo>
                  <a:lnTo>
                    <a:pt x="795866" y="4284134"/>
                  </a:lnTo>
                  <a:lnTo>
                    <a:pt x="999066" y="4123267"/>
                  </a:lnTo>
                  <a:lnTo>
                    <a:pt x="1024466" y="3920067"/>
                  </a:lnTo>
                  <a:lnTo>
                    <a:pt x="1151466" y="3843867"/>
                  </a:lnTo>
                  <a:lnTo>
                    <a:pt x="1159933" y="3708400"/>
                  </a:lnTo>
                  <a:lnTo>
                    <a:pt x="1312333" y="3657600"/>
                  </a:lnTo>
                  <a:cubicBezTo>
                    <a:pt x="1389524" y="3451757"/>
                    <a:pt x="1316194" y="3454400"/>
                    <a:pt x="1397000" y="3454400"/>
                  </a:cubicBezTo>
                  <a:lnTo>
                    <a:pt x="1540933" y="3420534"/>
                  </a:lnTo>
                  <a:lnTo>
                    <a:pt x="1617133" y="3208867"/>
                  </a:lnTo>
                  <a:cubicBezTo>
                    <a:pt x="1689657" y="3141922"/>
                    <a:pt x="1719294" y="3147359"/>
                    <a:pt x="1735666" y="3081867"/>
                  </a:cubicBezTo>
                  <a:cubicBezTo>
                    <a:pt x="1736350" y="3079129"/>
                    <a:pt x="1735666" y="3076222"/>
                    <a:pt x="1735666" y="3073400"/>
                  </a:cubicBezTo>
                  <a:lnTo>
                    <a:pt x="1761066" y="2743200"/>
                  </a:lnTo>
                  <a:lnTo>
                    <a:pt x="1888066" y="2667000"/>
                  </a:lnTo>
                  <a:lnTo>
                    <a:pt x="1820333" y="2497667"/>
                  </a:lnTo>
                  <a:lnTo>
                    <a:pt x="1905000" y="2243667"/>
                  </a:lnTo>
                  <a:lnTo>
                    <a:pt x="1981200" y="2091267"/>
                  </a:lnTo>
                  <a:lnTo>
                    <a:pt x="2040466" y="1837267"/>
                  </a:lnTo>
                  <a:cubicBezTo>
                    <a:pt x="2135688" y="1750702"/>
                    <a:pt x="2091644" y="1752600"/>
                    <a:pt x="2142066" y="1752600"/>
                  </a:cubicBezTo>
                  <a:lnTo>
                    <a:pt x="2218266" y="1447800"/>
                  </a:lnTo>
                  <a:lnTo>
                    <a:pt x="2260600" y="1219200"/>
                  </a:lnTo>
                  <a:lnTo>
                    <a:pt x="2277533" y="1007534"/>
                  </a:lnTo>
                  <a:lnTo>
                    <a:pt x="2472266" y="685800"/>
                  </a:lnTo>
                  <a:lnTo>
                    <a:pt x="2556933" y="575734"/>
                  </a:lnTo>
                  <a:lnTo>
                    <a:pt x="2565400" y="414867"/>
                  </a:lnTo>
                  <a:lnTo>
                    <a:pt x="2768600" y="321734"/>
                  </a:lnTo>
                  <a:cubicBezTo>
                    <a:pt x="3050677" y="227708"/>
                    <a:pt x="3048000" y="326771"/>
                    <a:pt x="3048000" y="220134"/>
                  </a:cubicBezTo>
                  <a:lnTo>
                    <a:pt x="3183466" y="177800"/>
                  </a:lnTo>
                  <a:lnTo>
                    <a:pt x="3479800" y="84667"/>
                  </a:lnTo>
                  <a:lnTo>
                    <a:pt x="3801533" y="0"/>
                  </a:lnTo>
                </a:path>
              </a:pathLst>
            </a:custGeom>
            <a:ln>
              <a:solidFill>
                <a:srgbClr val="0000FF"/>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408280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A260-643A-4B46-BFC2-9E7AECC43E2F}"/>
              </a:ext>
            </a:extLst>
          </p:cNvPr>
          <p:cNvSpPr>
            <a:spLocks noGrp="1"/>
          </p:cNvSpPr>
          <p:nvPr>
            <p:ph type="title"/>
          </p:nvPr>
        </p:nvSpPr>
        <p:spPr/>
        <p:txBody>
          <a:bodyPr/>
          <a:lstStyle/>
          <a:p>
            <a:r>
              <a:rPr lang="en-US" dirty="0"/>
              <a:t>Today we have a warm-core as well as cool core cyclones, and some moisture pools</a:t>
            </a:r>
          </a:p>
        </p:txBody>
      </p:sp>
      <p:pic>
        <p:nvPicPr>
          <p:cNvPr id="4" name="Picture 3">
            <a:extLst>
              <a:ext uri="{FF2B5EF4-FFF2-40B4-BE49-F238E27FC236}">
                <a16:creationId xmlns:a16="http://schemas.microsoft.com/office/drawing/2014/main" id="{AEFAC9CC-3BFB-DF4B-AF18-7678A359DB32}"/>
              </a:ext>
            </a:extLst>
          </p:cNvPr>
          <p:cNvPicPr>
            <a:picLocks noChangeAspect="1"/>
          </p:cNvPicPr>
          <p:nvPr/>
        </p:nvPicPr>
        <p:blipFill>
          <a:blip r:embed="rId2"/>
          <a:stretch>
            <a:fillRect/>
          </a:stretch>
        </p:blipFill>
        <p:spPr>
          <a:xfrm>
            <a:off x="0" y="1654594"/>
            <a:ext cx="9144000" cy="5078125"/>
          </a:xfrm>
          <a:prstGeom prst="rect">
            <a:avLst/>
          </a:prstGeom>
        </p:spPr>
      </p:pic>
    </p:spTree>
    <p:extLst>
      <p:ext uri="{BB962C8B-B14F-4D97-AF65-F5344CB8AC3E}">
        <p14:creationId xmlns:p14="http://schemas.microsoft.com/office/powerpoint/2010/main" val="288151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6BFAE-2A0A-E94F-8CAF-053AADC5D5E7}"/>
              </a:ext>
            </a:extLst>
          </p:cNvPr>
          <p:cNvSpPr>
            <a:spLocks noGrp="1"/>
          </p:cNvSpPr>
          <p:nvPr>
            <p:ph type="title"/>
          </p:nvPr>
        </p:nvSpPr>
        <p:spPr/>
        <p:txBody>
          <a:bodyPr/>
          <a:lstStyle/>
          <a:p>
            <a:pPr algn="ctr"/>
            <a:r>
              <a:rPr lang="en-US" dirty="0"/>
              <a:t>Analyze lifted-parcel buoyancy (instability) with a </a:t>
            </a:r>
            <a:r>
              <a:rPr lang="en-US" dirty="0">
                <a:solidFill>
                  <a:srgbClr val="FF0000"/>
                </a:solidFill>
              </a:rPr>
              <a:t>conserved-variable </a:t>
            </a:r>
            <a:r>
              <a:rPr lang="en-US" dirty="0"/>
              <a:t>profile plot</a:t>
            </a:r>
          </a:p>
        </p:txBody>
      </p:sp>
      <p:pic>
        <p:nvPicPr>
          <p:cNvPr id="4" name="Picture 3">
            <a:extLst>
              <a:ext uri="{FF2B5EF4-FFF2-40B4-BE49-F238E27FC236}">
                <a16:creationId xmlns:a16="http://schemas.microsoft.com/office/drawing/2014/main" id="{AF7497B0-0B48-8F4D-9607-5D8327FDD5D4}"/>
              </a:ext>
            </a:extLst>
          </p:cNvPr>
          <p:cNvPicPr>
            <a:picLocks noChangeAspect="1"/>
          </p:cNvPicPr>
          <p:nvPr/>
        </p:nvPicPr>
        <p:blipFill>
          <a:blip r:embed="rId2"/>
          <a:stretch>
            <a:fillRect/>
          </a:stretch>
        </p:blipFill>
        <p:spPr>
          <a:xfrm>
            <a:off x="990600" y="1680449"/>
            <a:ext cx="6629400" cy="5177551"/>
          </a:xfrm>
          <a:prstGeom prst="rect">
            <a:avLst/>
          </a:prstGeom>
        </p:spPr>
      </p:pic>
    </p:spTree>
    <p:extLst>
      <p:ext uri="{BB962C8B-B14F-4D97-AF65-F5344CB8AC3E}">
        <p14:creationId xmlns:p14="http://schemas.microsoft.com/office/powerpoint/2010/main" val="28263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CDCC9-9C4B-004A-B86C-5630DA702C20}"/>
              </a:ext>
            </a:extLst>
          </p:cNvPr>
          <p:cNvSpPr>
            <a:spLocks noGrp="1"/>
          </p:cNvSpPr>
          <p:nvPr>
            <p:ph type="title"/>
          </p:nvPr>
        </p:nvSpPr>
        <p:spPr/>
        <p:txBody>
          <a:bodyPr/>
          <a:lstStyle/>
          <a:p>
            <a:r>
              <a:rPr lang="en-US" dirty="0"/>
              <a:t>Background on conserved-variable plots</a:t>
            </a:r>
          </a:p>
        </p:txBody>
      </p:sp>
      <p:sp>
        <p:nvSpPr>
          <p:cNvPr id="3" name="Content Placeholder 2">
            <a:extLst>
              <a:ext uri="{FF2B5EF4-FFF2-40B4-BE49-F238E27FC236}">
                <a16:creationId xmlns:a16="http://schemas.microsoft.com/office/drawing/2014/main" id="{53EF4D52-5B48-E74D-84F0-B25F31F248F0}"/>
              </a:ext>
            </a:extLst>
          </p:cNvPr>
          <p:cNvSpPr>
            <a:spLocks noGrp="1"/>
          </p:cNvSpPr>
          <p:nvPr>
            <p:ph idx="1"/>
          </p:nvPr>
        </p:nvSpPr>
        <p:spPr/>
        <p:txBody>
          <a:bodyPr>
            <a:normAutofit fontScale="92500"/>
          </a:bodyPr>
          <a:lstStyle/>
          <a:p>
            <a:r>
              <a:rPr lang="en-US" sz="2400" dirty="0"/>
              <a:t>dry static energy </a:t>
            </a:r>
            <a:r>
              <a:rPr lang="en-US" sz="2400" dirty="0">
                <a:solidFill>
                  <a:srgbClr val="FF0000"/>
                </a:solidFill>
              </a:rPr>
              <a:t>s =</a:t>
            </a:r>
            <a:r>
              <a:rPr lang="en-US" sz="2400" dirty="0" err="1">
                <a:solidFill>
                  <a:srgbClr val="FF0000"/>
                </a:solidFill>
              </a:rPr>
              <a:t>C</a:t>
            </a:r>
            <a:r>
              <a:rPr lang="en-US" sz="2400" baseline="-25000" dirty="0" err="1">
                <a:solidFill>
                  <a:srgbClr val="FF0000"/>
                </a:solidFill>
              </a:rPr>
              <a:t>p</a:t>
            </a:r>
            <a:r>
              <a:rPr lang="en-US" sz="2400" b="1" dirty="0" err="1">
                <a:solidFill>
                  <a:srgbClr val="FF0000"/>
                </a:solidFill>
              </a:rPr>
              <a:t>T</a:t>
            </a:r>
            <a:r>
              <a:rPr lang="en-US" sz="2400" dirty="0">
                <a:solidFill>
                  <a:srgbClr val="FF0000"/>
                </a:solidFill>
              </a:rPr>
              <a:t> + </a:t>
            </a:r>
            <a:r>
              <a:rPr lang="en-US" sz="2400" dirty="0" err="1">
                <a:solidFill>
                  <a:srgbClr val="FF0000"/>
                </a:solidFill>
              </a:rPr>
              <a:t>gz</a:t>
            </a:r>
            <a:r>
              <a:rPr lang="en-US" sz="2400" dirty="0">
                <a:solidFill>
                  <a:srgbClr val="FF0000"/>
                </a:solidFill>
              </a:rPr>
              <a:t> </a:t>
            </a:r>
            <a:r>
              <a:rPr lang="en-US" sz="2400" dirty="0"/>
              <a:t>is conserved for dry ascent (just like </a:t>
            </a:r>
            <a:r>
              <a:rPr lang="en-US" sz="2400" dirty="0">
                <a:latin typeface="Symbol" pitchFamily="2" charset="2"/>
              </a:rPr>
              <a:t>q</a:t>
            </a:r>
            <a:r>
              <a:rPr lang="en-US" sz="2400" dirty="0"/>
              <a:t>), but is increased when condensation releases latent heat</a:t>
            </a:r>
          </a:p>
          <a:p>
            <a:endParaRPr lang="en-US" sz="2400" dirty="0"/>
          </a:p>
          <a:p>
            <a:r>
              <a:rPr lang="en-US" sz="2400" dirty="0"/>
              <a:t>moist static energy (MSE) </a:t>
            </a:r>
            <a:r>
              <a:rPr lang="en-US" sz="2400" dirty="0">
                <a:solidFill>
                  <a:srgbClr val="0000FF"/>
                </a:solidFill>
              </a:rPr>
              <a:t>h = </a:t>
            </a:r>
            <a:r>
              <a:rPr lang="en-US" sz="2400" dirty="0" err="1">
                <a:solidFill>
                  <a:srgbClr val="0000FF"/>
                </a:solidFill>
              </a:rPr>
              <a:t>C</a:t>
            </a:r>
            <a:r>
              <a:rPr lang="en-US" sz="2400" baseline="-25000" dirty="0" err="1">
                <a:solidFill>
                  <a:srgbClr val="0000FF"/>
                </a:solidFill>
              </a:rPr>
              <a:t>p</a:t>
            </a:r>
            <a:r>
              <a:rPr lang="en-US" sz="2400" dirty="0" err="1">
                <a:solidFill>
                  <a:srgbClr val="0000FF"/>
                </a:solidFill>
              </a:rPr>
              <a:t>T</a:t>
            </a:r>
            <a:r>
              <a:rPr lang="en-US" sz="2400" dirty="0">
                <a:solidFill>
                  <a:srgbClr val="0000FF"/>
                </a:solidFill>
              </a:rPr>
              <a:t> + </a:t>
            </a:r>
            <a:r>
              <a:rPr lang="en-US" sz="2400" dirty="0" err="1">
                <a:solidFill>
                  <a:srgbClr val="0000FF"/>
                </a:solidFill>
              </a:rPr>
              <a:t>gz</a:t>
            </a:r>
            <a:r>
              <a:rPr lang="en-US" sz="2400" dirty="0">
                <a:solidFill>
                  <a:srgbClr val="0000FF"/>
                </a:solidFill>
              </a:rPr>
              <a:t> + </a:t>
            </a:r>
            <a:r>
              <a:rPr lang="en-US" sz="2400" dirty="0" err="1">
                <a:solidFill>
                  <a:srgbClr val="0000FF"/>
                </a:solidFill>
              </a:rPr>
              <a:t>Lq</a:t>
            </a:r>
            <a:r>
              <a:rPr lang="en-US" sz="2400" baseline="-25000" dirty="0" err="1">
                <a:solidFill>
                  <a:srgbClr val="0000FF"/>
                </a:solidFill>
              </a:rPr>
              <a:t>sat</a:t>
            </a:r>
            <a:r>
              <a:rPr lang="en-US" sz="2400" b="1" dirty="0">
                <a:ln>
                  <a:solidFill>
                    <a:srgbClr val="0000FF"/>
                  </a:solidFill>
                </a:ln>
                <a:solidFill>
                  <a:srgbClr val="94EBF7"/>
                </a:solidFill>
              </a:rPr>
              <a:t>*RH </a:t>
            </a:r>
            <a:r>
              <a:rPr lang="en-US" sz="2400" dirty="0"/>
              <a:t>is conserved (like theta-e, </a:t>
            </a:r>
            <a:r>
              <a:rPr lang="en-US" sz="2400" dirty="0" err="1">
                <a:latin typeface="Symbol" pitchFamily="2" charset="2"/>
              </a:rPr>
              <a:t>q</a:t>
            </a:r>
            <a:r>
              <a:rPr lang="en-US" sz="2400" baseline="-25000" dirty="0" err="1"/>
              <a:t>e</a:t>
            </a:r>
            <a:r>
              <a:rPr lang="en-US" sz="2400" dirty="0"/>
              <a:t>) even when water condenses in an updraft</a:t>
            </a:r>
          </a:p>
          <a:p>
            <a:endParaRPr lang="en-US" sz="2400" dirty="0"/>
          </a:p>
          <a:p>
            <a:r>
              <a:rPr lang="en-US" sz="2400" dirty="0"/>
              <a:t>saturated MSE </a:t>
            </a:r>
            <a:r>
              <a:rPr lang="en-US" sz="2400" dirty="0" err="1">
                <a:solidFill>
                  <a:srgbClr val="0000FF"/>
                </a:solidFill>
              </a:rPr>
              <a:t>h</a:t>
            </a:r>
            <a:r>
              <a:rPr lang="en-US" sz="2400" baseline="-25000" dirty="0" err="1">
                <a:solidFill>
                  <a:srgbClr val="0000FF"/>
                </a:solidFill>
              </a:rPr>
              <a:t>sat</a:t>
            </a:r>
            <a:r>
              <a:rPr lang="en-US" sz="2400" dirty="0">
                <a:solidFill>
                  <a:srgbClr val="0000FF"/>
                </a:solidFill>
              </a:rPr>
              <a:t> = </a:t>
            </a:r>
            <a:r>
              <a:rPr lang="en-US" sz="2400" dirty="0" err="1">
                <a:solidFill>
                  <a:srgbClr val="0000FF"/>
                </a:solidFill>
              </a:rPr>
              <a:t>C</a:t>
            </a:r>
            <a:r>
              <a:rPr lang="en-US" sz="2400" baseline="-25000" dirty="0" err="1">
                <a:solidFill>
                  <a:srgbClr val="0000FF"/>
                </a:solidFill>
              </a:rPr>
              <a:t>p</a:t>
            </a:r>
            <a:r>
              <a:rPr lang="en-US" sz="2400" b="1" dirty="0" err="1">
                <a:solidFill>
                  <a:srgbClr val="FF0000"/>
                </a:solidFill>
              </a:rPr>
              <a:t>T</a:t>
            </a:r>
            <a:r>
              <a:rPr lang="en-US" sz="2400" dirty="0">
                <a:solidFill>
                  <a:srgbClr val="0000FF"/>
                </a:solidFill>
              </a:rPr>
              <a:t> + </a:t>
            </a:r>
            <a:r>
              <a:rPr lang="en-US" sz="2400" dirty="0" err="1">
                <a:solidFill>
                  <a:srgbClr val="0000FF"/>
                </a:solidFill>
              </a:rPr>
              <a:t>gz</a:t>
            </a:r>
            <a:r>
              <a:rPr lang="en-US" sz="2400" dirty="0">
                <a:solidFill>
                  <a:srgbClr val="0000FF"/>
                </a:solidFill>
              </a:rPr>
              <a:t> + </a:t>
            </a:r>
            <a:r>
              <a:rPr lang="en-US" sz="2400" dirty="0" err="1">
                <a:solidFill>
                  <a:srgbClr val="0000FF"/>
                </a:solidFill>
              </a:rPr>
              <a:t>Lq</a:t>
            </a:r>
            <a:r>
              <a:rPr lang="en-US" sz="2400" baseline="-25000" dirty="0" err="1">
                <a:solidFill>
                  <a:srgbClr val="0000FF"/>
                </a:solidFill>
              </a:rPr>
              <a:t>sat</a:t>
            </a:r>
            <a:r>
              <a:rPr lang="en-US" sz="2400" dirty="0">
                <a:solidFill>
                  <a:srgbClr val="0000FF"/>
                </a:solidFill>
              </a:rPr>
              <a:t>(</a:t>
            </a:r>
            <a:r>
              <a:rPr lang="en-US" sz="2400" b="1" dirty="0">
                <a:solidFill>
                  <a:srgbClr val="FF0000"/>
                </a:solidFill>
              </a:rPr>
              <a:t>T</a:t>
            </a:r>
            <a:r>
              <a:rPr lang="en-US" sz="2400" dirty="0">
                <a:solidFill>
                  <a:srgbClr val="0000FF"/>
                </a:solidFill>
              </a:rPr>
              <a:t>) </a:t>
            </a:r>
            <a:r>
              <a:rPr lang="en-US" sz="2400" dirty="0"/>
              <a:t>(like saturation theta-e, </a:t>
            </a:r>
            <a:r>
              <a:rPr lang="en-US" sz="2400" dirty="0" err="1">
                <a:latin typeface="Symbol" pitchFamily="2" charset="2"/>
              </a:rPr>
              <a:t>q</a:t>
            </a:r>
            <a:r>
              <a:rPr lang="en-US" sz="2400" baseline="-25000" dirty="0" err="1"/>
              <a:t>e,sat</a:t>
            </a:r>
            <a:r>
              <a:rPr lang="en-US" sz="2400" dirty="0"/>
              <a:t>) is a function </a:t>
            </a:r>
            <a:r>
              <a:rPr lang="en-US" sz="2400" dirty="0">
                <a:solidFill>
                  <a:srgbClr val="00B050"/>
                </a:solidFill>
              </a:rPr>
              <a:t>only of temperature</a:t>
            </a:r>
            <a:r>
              <a:rPr lang="en-US" sz="2400" dirty="0"/>
              <a:t>, not of RH. </a:t>
            </a:r>
          </a:p>
          <a:p>
            <a:endParaRPr lang="en-US" sz="2400" dirty="0"/>
          </a:p>
          <a:p>
            <a:pPr lvl="1"/>
            <a:r>
              <a:rPr lang="en-US" sz="2100" dirty="0"/>
              <a:t>Notice that since </a:t>
            </a:r>
            <a:r>
              <a:rPr lang="en-US" sz="2100" dirty="0" err="1"/>
              <a:t>q</a:t>
            </a:r>
            <a:r>
              <a:rPr lang="en-US" sz="2100" baseline="-25000" dirty="0" err="1"/>
              <a:t>sat</a:t>
            </a:r>
            <a:r>
              <a:rPr lang="en-US" sz="2100" dirty="0"/>
              <a:t> is a </a:t>
            </a:r>
            <a:r>
              <a:rPr lang="en-US" sz="2100" dirty="0">
                <a:solidFill>
                  <a:srgbClr val="00B050"/>
                </a:solidFill>
              </a:rPr>
              <a:t>strictly increasing</a:t>
            </a:r>
            <a:r>
              <a:rPr lang="en-US" sz="2100" dirty="0"/>
              <a:t> function of T, </a:t>
            </a:r>
            <a:r>
              <a:rPr lang="en-US" sz="2100" dirty="0" err="1">
                <a:solidFill>
                  <a:srgbClr val="0000FF"/>
                </a:solidFill>
              </a:rPr>
              <a:t>h</a:t>
            </a:r>
            <a:r>
              <a:rPr lang="en-US" sz="2100" baseline="-25000" dirty="0" err="1">
                <a:solidFill>
                  <a:srgbClr val="0000FF"/>
                </a:solidFill>
              </a:rPr>
              <a:t>parcel</a:t>
            </a:r>
            <a:r>
              <a:rPr lang="en-US" sz="2100" dirty="0">
                <a:solidFill>
                  <a:srgbClr val="0000FF"/>
                </a:solidFill>
              </a:rPr>
              <a:t> &gt; </a:t>
            </a:r>
            <a:r>
              <a:rPr lang="en-US" sz="2100" dirty="0" err="1">
                <a:solidFill>
                  <a:srgbClr val="0000FF"/>
                </a:solidFill>
              </a:rPr>
              <a:t>h</a:t>
            </a:r>
            <a:r>
              <a:rPr lang="en-US" sz="2100" baseline="-25000" dirty="0" err="1">
                <a:solidFill>
                  <a:srgbClr val="0000FF"/>
                </a:solidFill>
              </a:rPr>
              <a:t>sat,env</a:t>
            </a:r>
            <a:r>
              <a:rPr lang="en-US" sz="2100" dirty="0">
                <a:solidFill>
                  <a:srgbClr val="0000FF"/>
                </a:solidFill>
              </a:rPr>
              <a:t> </a:t>
            </a:r>
            <a:r>
              <a:rPr lang="en-US" sz="2100" dirty="0">
                <a:solidFill>
                  <a:srgbClr val="00B050"/>
                </a:solidFill>
              </a:rPr>
              <a:t>strictly indicates </a:t>
            </a:r>
            <a:r>
              <a:rPr lang="en-US" sz="2100" dirty="0" err="1">
                <a:solidFill>
                  <a:srgbClr val="0000FF"/>
                </a:solidFill>
              </a:rPr>
              <a:t>T</a:t>
            </a:r>
            <a:r>
              <a:rPr lang="en-US" sz="2100" baseline="-25000" dirty="0" err="1">
                <a:solidFill>
                  <a:srgbClr val="0000FF"/>
                </a:solidFill>
              </a:rPr>
              <a:t>parcel</a:t>
            </a:r>
            <a:r>
              <a:rPr lang="en-US" sz="2100" dirty="0">
                <a:solidFill>
                  <a:srgbClr val="0000FF"/>
                </a:solidFill>
              </a:rPr>
              <a:t> &gt; </a:t>
            </a:r>
            <a:r>
              <a:rPr lang="en-US" sz="2100" dirty="0" err="1">
                <a:solidFill>
                  <a:srgbClr val="0000FF"/>
                </a:solidFill>
              </a:rPr>
              <a:t>T</a:t>
            </a:r>
            <a:r>
              <a:rPr lang="en-US" sz="2100" baseline="-25000" dirty="0" err="1">
                <a:solidFill>
                  <a:srgbClr val="0000FF"/>
                </a:solidFill>
              </a:rPr>
              <a:t>env</a:t>
            </a:r>
            <a:r>
              <a:rPr lang="en-US" sz="2100" dirty="0">
                <a:solidFill>
                  <a:srgbClr val="0000FF"/>
                </a:solidFill>
              </a:rPr>
              <a:t> </a:t>
            </a:r>
            <a:r>
              <a:rPr lang="en-US" sz="2100" dirty="0"/>
              <a:t>or in other words that the parcel is buoyant</a:t>
            </a:r>
          </a:p>
          <a:p>
            <a:endParaRPr lang="en-US" sz="2400" dirty="0"/>
          </a:p>
          <a:p>
            <a:endParaRPr lang="en-US" sz="2400" b="1" dirty="0">
              <a:ln>
                <a:solidFill>
                  <a:srgbClr val="0000FF"/>
                </a:solidFill>
              </a:ln>
              <a:solidFill>
                <a:srgbClr val="94EBF7"/>
              </a:solidFill>
            </a:endParaRPr>
          </a:p>
          <a:p>
            <a:endParaRPr lang="en-US" sz="2400" b="1" dirty="0">
              <a:ln>
                <a:solidFill>
                  <a:srgbClr val="0000FF"/>
                </a:solidFill>
              </a:ln>
              <a:solidFill>
                <a:srgbClr val="94EBF7"/>
              </a:solidFill>
            </a:endParaRPr>
          </a:p>
          <a:p>
            <a:endParaRPr lang="en-US" dirty="0"/>
          </a:p>
        </p:txBody>
      </p:sp>
    </p:spTree>
    <p:extLst>
      <p:ext uri="{BB962C8B-B14F-4D97-AF65-F5344CB8AC3E}">
        <p14:creationId xmlns:p14="http://schemas.microsoft.com/office/powerpoint/2010/main" val="224441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9144000" cy="6883814"/>
          </a:xfrm>
          <a:prstGeom prst="rect">
            <a:avLst/>
          </a:prstGeom>
        </p:spPr>
      </p:pic>
      <p:sp>
        <p:nvSpPr>
          <p:cNvPr id="28" name="Rectangle 27"/>
          <p:cNvSpPr/>
          <p:nvPr/>
        </p:nvSpPr>
        <p:spPr>
          <a:xfrm>
            <a:off x="1256632" y="574842"/>
            <a:ext cx="2005263" cy="54810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 name="TextBox 13"/>
          <p:cNvSpPr txBox="1"/>
          <p:nvPr/>
        </p:nvSpPr>
        <p:spPr>
          <a:xfrm>
            <a:off x="3275265" y="2286000"/>
            <a:ext cx="1729368" cy="523220"/>
          </a:xfrm>
          <a:prstGeom prst="rect">
            <a:avLst/>
          </a:prstGeom>
          <a:noFill/>
          <a:ln>
            <a:solidFill>
              <a:srgbClr val="FF0000"/>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F0000"/>
                </a:solidFill>
                <a:effectLst/>
                <a:uLnTx/>
                <a:uFillTx/>
                <a:latin typeface="Calibri"/>
                <a:ea typeface="+mn-ea"/>
                <a:cs typeface="+mn-cs"/>
              </a:rPr>
              <a:t>s =</a:t>
            </a:r>
            <a:r>
              <a:rPr kumimoji="0" lang="en-US" sz="2800" b="0" i="0" u="none" strike="noStrike" kern="1200" cap="none" spc="0" normalizeH="0" baseline="0" noProof="0" dirty="0" err="1">
                <a:ln>
                  <a:noFill/>
                </a:ln>
                <a:solidFill>
                  <a:srgbClr val="FF0000"/>
                </a:solidFill>
                <a:effectLst/>
                <a:uLnTx/>
                <a:uFillTx/>
                <a:latin typeface="Calibri"/>
                <a:ea typeface="+mn-ea"/>
                <a:cs typeface="+mn-cs"/>
              </a:rPr>
              <a:t>C</a:t>
            </a:r>
            <a:r>
              <a:rPr kumimoji="0" lang="en-US" sz="2800" b="0" i="0" u="none" strike="noStrike" kern="1200" cap="none" spc="0" normalizeH="0" baseline="-25000" noProof="0" dirty="0" err="1">
                <a:ln>
                  <a:noFill/>
                </a:ln>
                <a:solidFill>
                  <a:srgbClr val="FF0000"/>
                </a:solidFill>
                <a:effectLst/>
                <a:uLnTx/>
                <a:uFillTx/>
                <a:latin typeface="Calibri"/>
                <a:ea typeface="+mn-ea"/>
                <a:cs typeface="+mn-cs"/>
              </a:rPr>
              <a:t>p</a:t>
            </a:r>
            <a:r>
              <a:rPr kumimoji="0" lang="en-US" sz="2800" b="1" i="0" u="none" strike="noStrike" kern="1200" cap="none" spc="0" normalizeH="0" baseline="0" noProof="0" dirty="0" err="1">
                <a:ln>
                  <a:noFill/>
                </a:ln>
                <a:solidFill>
                  <a:srgbClr val="FF0000"/>
                </a:solidFill>
                <a:effectLst/>
                <a:uLnTx/>
                <a:uFillTx/>
                <a:latin typeface="Calibri"/>
                <a:ea typeface="+mn-ea"/>
                <a:cs typeface="+mn-cs"/>
              </a:rPr>
              <a:t>T</a:t>
            </a:r>
            <a:r>
              <a:rPr kumimoji="0" lang="en-US" sz="2800" b="0" i="0" u="none" strike="noStrike" kern="1200" cap="none" spc="0" normalizeH="0" baseline="0" noProof="0" dirty="0">
                <a:ln>
                  <a:noFill/>
                </a:ln>
                <a:solidFill>
                  <a:srgbClr val="FF0000"/>
                </a:solidFill>
                <a:effectLst/>
                <a:uLnTx/>
                <a:uFillTx/>
                <a:latin typeface="Calibri"/>
                <a:ea typeface="+mn-ea"/>
                <a:cs typeface="+mn-cs"/>
              </a:rPr>
              <a:t> + </a:t>
            </a:r>
            <a:r>
              <a:rPr kumimoji="0" lang="en-US" sz="2800" b="0" i="0" u="none" strike="noStrike" kern="1200" cap="none" spc="0" normalizeH="0" baseline="0" noProof="0" dirty="0" err="1">
                <a:ln>
                  <a:noFill/>
                </a:ln>
                <a:solidFill>
                  <a:srgbClr val="FF0000"/>
                </a:solidFill>
                <a:effectLst/>
                <a:uLnTx/>
                <a:uFillTx/>
                <a:latin typeface="Calibri"/>
                <a:ea typeface="+mn-ea"/>
                <a:cs typeface="+mn-cs"/>
              </a:rPr>
              <a:t>gz</a:t>
            </a:r>
            <a:endParaRPr kumimoji="0" lang="en-US" sz="2800" b="0" i="0" u="none" strike="noStrike" kern="1200" cap="none" spc="0" normalizeH="0" baseline="0" noProof="0" dirty="0">
              <a:ln>
                <a:noFill/>
              </a:ln>
              <a:solidFill>
                <a:srgbClr val="FF0000"/>
              </a:solidFill>
              <a:effectLst/>
              <a:uLnTx/>
              <a:uFillTx/>
              <a:latin typeface="Calibri"/>
              <a:ea typeface="+mn-ea"/>
              <a:cs typeface="+mn-cs"/>
            </a:endParaRPr>
          </a:p>
        </p:txBody>
      </p:sp>
      <p:sp>
        <p:nvSpPr>
          <p:cNvPr id="15" name="TextBox 14"/>
          <p:cNvSpPr txBox="1"/>
          <p:nvPr/>
        </p:nvSpPr>
        <p:spPr>
          <a:xfrm>
            <a:off x="6729665" y="2785981"/>
            <a:ext cx="2002763" cy="954107"/>
          </a:xfrm>
          <a:prstGeom prst="rect">
            <a:avLst/>
          </a:prstGeom>
          <a:noFill/>
          <a:ln>
            <a:solidFill>
              <a:srgbClr val="94EBF7"/>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FF"/>
                </a:solidFill>
                <a:effectLst/>
                <a:uLnTx/>
                <a:uFillTx/>
                <a:latin typeface="Calibri"/>
                <a:ea typeface="+mn-ea"/>
                <a:cs typeface="+mn-cs"/>
              </a:rPr>
              <a:t>h = </a:t>
            </a:r>
            <a:r>
              <a:rPr kumimoji="0" lang="en-US" sz="2800" b="0" i="0" u="none" strike="noStrike" kern="1200" cap="none" spc="0" normalizeH="0" baseline="0" noProof="0" dirty="0" err="1">
                <a:ln>
                  <a:noFill/>
                </a:ln>
                <a:solidFill>
                  <a:srgbClr val="0000FF"/>
                </a:solidFill>
                <a:effectLst/>
                <a:uLnTx/>
                <a:uFillTx/>
                <a:latin typeface="Calibri"/>
                <a:ea typeface="+mn-ea"/>
                <a:cs typeface="+mn-cs"/>
              </a:rPr>
              <a:t>C</a:t>
            </a:r>
            <a:r>
              <a:rPr kumimoji="0" lang="en-US" sz="2800" b="0" i="0" u="none" strike="noStrike" kern="1200" cap="none" spc="0" normalizeH="0" baseline="-25000" noProof="0" dirty="0" err="1">
                <a:ln>
                  <a:noFill/>
                </a:ln>
                <a:solidFill>
                  <a:srgbClr val="0000FF"/>
                </a:solidFill>
                <a:effectLst/>
                <a:uLnTx/>
                <a:uFillTx/>
                <a:latin typeface="Calibri"/>
                <a:ea typeface="+mn-ea"/>
                <a:cs typeface="+mn-cs"/>
              </a:rPr>
              <a:t>p</a:t>
            </a:r>
            <a:r>
              <a:rPr kumimoji="0" lang="en-US" sz="2800" b="0" i="0" u="none" strike="noStrike" kern="1200" cap="none" spc="0" normalizeH="0" baseline="0" noProof="0" dirty="0" err="1">
                <a:ln>
                  <a:noFill/>
                </a:ln>
                <a:solidFill>
                  <a:srgbClr val="0000FF"/>
                </a:solidFill>
                <a:effectLst/>
                <a:uLnTx/>
                <a:uFillTx/>
                <a:latin typeface="Calibri"/>
                <a:ea typeface="+mn-ea"/>
                <a:cs typeface="+mn-cs"/>
              </a:rPr>
              <a:t>T</a:t>
            </a:r>
            <a:r>
              <a:rPr kumimoji="0" lang="en-US" sz="2800" b="0" i="0" u="none" strike="noStrike" kern="1200" cap="none" spc="0" normalizeH="0" baseline="0" noProof="0" dirty="0">
                <a:ln>
                  <a:noFill/>
                </a:ln>
                <a:solidFill>
                  <a:srgbClr val="0000FF"/>
                </a:solidFill>
                <a:effectLst/>
                <a:uLnTx/>
                <a:uFillTx/>
                <a:latin typeface="Calibri"/>
                <a:ea typeface="+mn-ea"/>
                <a:cs typeface="+mn-cs"/>
              </a:rPr>
              <a:t> + </a:t>
            </a:r>
            <a:r>
              <a:rPr kumimoji="0" lang="en-US" sz="2800" b="0" i="0" u="none" strike="noStrike" kern="1200" cap="none" spc="0" normalizeH="0" baseline="0" noProof="0" dirty="0" err="1">
                <a:ln>
                  <a:noFill/>
                </a:ln>
                <a:solidFill>
                  <a:srgbClr val="0000FF"/>
                </a:solidFill>
                <a:effectLst/>
                <a:uLnTx/>
                <a:uFillTx/>
                <a:latin typeface="Calibri"/>
                <a:ea typeface="+mn-ea"/>
                <a:cs typeface="+mn-cs"/>
              </a:rPr>
              <a:t>gz</a:t>
            </a:r>
            <a:endParaRPr kumimoji="0" lang="en-US" sz="2800" b="0" i="0" u="none" strike="noStrike" kern="1200" cap="none" spc="0" normalizeH="0" baseline="0" noProof="0" dirty="0">
              <a:ln>
                <a:noFill/>
              </a:ln>
              <a:solidFill>
                <a:srgbClr val="0000FF"/>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FF"/>
                </a:solidFill>
                <a:effectLst/>
                <a:uLnTx/>
                <a:uFillTx/>
                <a:latin typeface="Calibri"/>
                <a:ea typeface="+mn-ea"/>
                <a:cs typeface="+mn-cs"/>
              </a:rPr>
              <a:t>    + </a:t>
            </a:r>
            <a:r>
              <a:rPr kumimoji="0" lang="en-US" sz="2800" b="0" i="0" u="none" strike="noStrike" kern="1200" cap="none" spc="0" normalizeH="0" baseline="0" noProof="0" dirty="0" err="1">
                <a:ln>
                  <a:noFill/>
                </a:ln>
                <a:solidFill>
                  <a:srgbClr val="0000FF"/>
                </a:solidFill>
                <a:effectLst/>
                <a:uLnTx/>
                <a:uFillTx/>
                <a:latin typeface="Calibri"/>
                <a:ea typeface="+mn-ea"/>
                <a:cs typeface="+mn-cs"/>
              </a:rPr>
              <a:t>Lq</a:t>
            </a:r>
            <a:r>
              <a:rPr kumimoji="0" lang="en-US" sz="2800" b="0" i="0" u="none" strike="noStrike" kern="1200" cap="none" spc="0" normalizeH="0" baseline="-25000" noProof="0" dirty="0" err="1">
                <a:ln>
                  <a:noFill/>
                </a:ln>
                <a:solidFill>
                  <a:srgbClr val="0000FF"/>
                </a:solidFill>
                <a:effectLst/>
                <a:uLnTx/>
                <a:uFillTx/>
                <a:latin typeface="Calibri"/>
                <a:ea typeface="+mn-ea"/>
                <a:cs typeface="+mn-cs"/>
              </a:rPr>
              <a:t>sat</a:t>
            </a:r>
            <a:r>
              <a:rPr kumimoji="0" lang="en-US" sz="2800" b="1" i="0" u="none" strike="noStrike" kern="1200" cap="none" spc="0" normalizeH="0" baseline="0" noProof="0" dirty="0">
                <a:ln>
                  <a:solidFill>
                    <a:srgbClr val="0000FF"/>
                  </a:solidFill>
                </a:ln>
                <a:solidFill>
                  <a:srgbClr val="94EBF7"/>
                </a:solidFill>
                <a:effectLst/>
                <a:uLnTx/>
                <a:uFillTx/>
                <a:latin typeface="Calibri"/>
                <a:ea typeface="+mn-ea"/>
                <a:cs typeface="+mn-cs"/>
              </a:rPr>
              <a:t>*RH</a:t>
            </a:r>
          </a:p>
        </p:txBody>
      </p:sp>
      <p:sp>
        <p:nvSpPr>
          <p:cNvPr id="19" name="TextBox 18"/>
          <p:cNvSpPr txBox="1"/>
          <p:nvPr/>
        </p:nvSpPr>
        <p:spPr>
          <a:xfrm>
            <a:off x="6587960" y="1160382"/>
            <a:ext cx="2205994" cy="954107"/>
          </a:xfrm>
          <a:prstGeom prst="rect">
            <a:avLst/>
          </a:prstGeom>
          <a:noFill/>
          <a:ln>
            <a:solidFill>
              <a:srgbClr val="FF0000"/>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err="1">
                <a:ln>
                  <a:noFill/>
                </a:ln>
                <a:solidFill>
                  <a:srgbClr val="0000FF"/>
                </a:solidFill>
                <a:effectLst/>
                <a:uLnTx/>
                <a:uFillTx/>
                <a:latin typeface="Calibri"/>
                <a:ea typeface="+mn-ea"/>
                <a:cs typeface="+mn-cs"/>
              </a:rPr>
              <a:t>h</a:t>
            </a:r>
            <a:r>
              <a:rPr kumimoji="0" lang="en-US" sz="2800" b="0" i="0" u="none" strike="noStrike" kern="1200" cap="none" spc="0" normalizeH="0" baseline="-25000" noProof="0" dirty="0" err="1">
                <a:ln>
                  <a:noFill/>
                </a:ln>
                <a:solidFill>
                  <a:srgbClr val="0000FF"/>
                </a:solidFill>
                <a:effectLst/>
                <a:uLnTx/>
                <a:uFillTx/>
                <a:latin typeface="Calibri"/>
                <a:ea typeface="+mn-ea"/>
                <a:cs typeface="+mn-cs"/>
              </a:rPr>
              <a:t>sat</a:t>
            </a:r>
            <a:r>
              <a:rPr kumimoji="0" lang="en-US" sz="2800" b="0" i="0" u="none" strike="noStrike" kern="1200" cap="none" spc="0" normalizeH="0" baseline="0" noProof="0" dirty="0">
                <a:ln>
                  <a:noFill/>
                </a:ln>
                <a:solidFill>
                  <a:srgbClr val="0000FF"/>
                </a:solidFill>
                <a:effectLst/>
                <a:uLnTx/>
                <a:uFillTx/>
                <a:latin typeface="Calibri"/>
                <a:ea typeface="+mn-ea"/>
                <a:cs typeface="+mn-cs"/>
              </a:rPr>
              <a:t> = </a:t>
            </a:r>
            <a:r>
              <a:rPr kumimoji="0" lang="en-US" sz="2800" b="0" i="0" u="none" strike="noStrike" kern="1200" cap="none" spc="0" normalizeH="0" baseline="0" noProof="0" dirty="0" err="1">
                <a:ln>
                  <a:noFill/>
                </a:ln>
                <a:solidFill>
                  <a:srgbClr val="0000FF"/>
                </a:solidFill>
                <a:effectLst/>
                <a:uLnTx/>
                <a:uFillTx/>
                <a:latin typeface="Calibri"/>
                <a:ea typeface="+mn-ea"/>
                <a:cs typeface="+mn-cs"/>
              </a:rPr>
              <a:t>C</a:t>
            </a:r>
            <a:r>
              <a:rPr kumimoji="0" lang="en-US" sz="2800" b="0" i="0" u="none" strike="noStrike" kern="1200" cap="none" spc="0" normalizeH="0" baseline="-25000" noProof="0" dirty="0" err="1">
                <a:ln>
                  <a:noFill/>
                </a:ln>
                <a:solidFill>
                  <a:srgbClr val="0000FF"/>
                </a:solidFill>
                <a:effectLst/>
                <a:uLnTx/>
                <a:uFillTx/>
                <a:latin typeface="Calibri"/>
                <a:ea typeface="+mn-ea"/>
                <a:cs typeface="+mn-cs"/>
              </a:rPr>
              <a:t>p</a:t>
            </a:r>
            <a:r>
              <a:rPr kumimoji="0" lang="en-US" sz="2800" b="1" i="0" u="none" strike="noStrike" kern="1200" cap="none" spc="0" normalizeH="0" baseline="0" noProof="0" dirty="0" err="1">
                <a:ln>
                  <a:noFill/>
                </a:ln>
                <a:solidFill>
                  <a:srgbClr val="FF0000"/>
                </a:solidFill>
                <a:effectLst/>
                <a:uLnTx/>
                <a:uFillTx/>
                <a:latin typeface="Calibri"/>
                <a:ea typeface="+mn-ea"/>
                <a:cs typeface="+mn-cs"/>
              </a:rPr>
              <a:t>T</a:t>
            </a:r>
            <a:r>
              <a:rPr kumimoji="0" lang="en-US" sz="2800" b="0" i="0" u="none" strike="noStrike" kern="1200" cap="none" spc="0" normalizeH="0" baseline="0" noProof="0" dirty="0">
                <a:ln>
                  <a:noFill/>
                </a:ln>
                <a:solidFill>
                  <a:srgbClr val="0000FF"/>
                </a:solidFill>
                <a:effectLst/>
                <a:uLnTx/>
                <a:uFillTx/>
                <a:latin typeface="Calibri"/>
                <a:ea typeface="+mn-ea"/>
                <a:cs typeface="+mn-cs"/>
              </a:rPr>
              <a:t> + </a:t>
            </a:r>
            <a:r>
              <a:rPr kumimoji="0" lang="en-US" sz="2800" b="0" i="0" u="none" strike="noStrike" kern="1200" cap="none" spc="0" normalizeH="0" baseline="0" noProof="0" dirty="0" err="1">
                <a:ln>
                  <a:noFill/>
                </a:ln>
                <a:solidFill>
                  <a:srgbClr val="0000FF"/>
                </a:solidFill>
                <a:effectLst/>
                <a:uLnTx/>
                <a:uFillTx/>
                <a:latin typeface="Calibri"/>
                <a:ea typeface="+mn-ea"/>
                <a:cs typeface="+mn-cs"/>
              </a:rPr>
              <a:t>gz</a:t>
            </a:r>
            <a:endParaRPr kumimoji="0" lang="en-US" sz="2800" b="0" i="0" u="none" strike="noStrike" kern="1200" cap="none" spc="0" normalizeH="0" baseline="0" noProof="0" dirty="0">
              <a:ln>
                <a:noFill/>
              </a:ln>
              <a:solidFill>
                <a:srgbClr val="0000FF"/>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FF"/>
                </a:solidFill>
                <a:effectLst/>
                <a:uLnTx/>
                <a:uFillTx/>
                <a:latin typeface="Calibri"/>
                <a:ea typeface="+mn-ea"/>
                <a:cs typeface="+mn-cs"/>
              </a:rPr>
              <a:t>	+ </a:t>
            </a:r>
            <a:r>
              <a:rPr kumimoji="0" lang="en-US" sz="2800" b="0" i="0" u="none" strike="noStrike" kern="1200" cap="none" spc="0" normalizeH="0" baseline="0" noProof="0" dirty="0" err="1">
                <a:ln>
                  <a:noFill/>
                </a:ln>
                <a:solidFill>
                  <a:srgbClr val="0000FF"/>
                </a:solidFill>
                <a:effectLst/>
                <a:uLnTx/>
                <a:uFillTx/>
                <a:latin typeface="Calibri"/>
                <a:ea typeface="+mn-ea"/>
                <a:cs typeface="+mn-cs"/>
              </a:rPr>
              <a:t>Lq</a:t>
            </a:r>
            <a:r>
              <a:rPr kumimoji="0" lang="en-US" sz="2800" b="0" i="0" u="none" strike="noStrike" kern="1200" cap="none" spc="0" normalizeH="0" baseline="-25000" noProof="0" dirty="0" err="1">
                <a:ln>
                  <a:noFill/>
                </a:ln>
                <a:solidFill>
                  <a:srgbClr val="0000FF"/>
                </a:solidFill>
                <a:effectLst/>
                <a:uLnTx/>
                <a:uFillTx/>
                <a:latin typeface="Calibri"/>
                <a:ea typeface="+mn-ea"/>
                <a:cs typeface="+mn-cs"/>
              </a:rPr>
              <a:t>sat</a:t>
            </a:r>
            <a:r>
              <a:rPr kumimoji="0" lang="en-US" sz="2800" b="0" i="0" u="none" strike="noStrike" kern="1200" cap="none" spc="0" normalizeH="0" baseline="0" noProof="0" dirty="0">
                <a:ln>
                  <a:noFill/>
                </a:ln>
                <a:solidFill>
                  <a:srgbClr val="0000FF"/>
                </a:solidFill>
                <a:effectLst/>
                <a:uLnTx/>
                <a:uFillTx/>
                <a:latin typeface="Calibri"/>
                <a:ea typeface="+mn-ea"/>
                <a:cs typeface="+mn-cs"/>
              </a:rPr>
              <a:t>(</a:t>
            </a:r>
            <a:r>
              <a:rPr kumimoji="0" lang="en-US" sz="2800" b="1" i="0" u="none" strike="noStrike" kern="1200" cap="none" spc="0" normalizeH="0" baseline="0" noProof="0" dirty="0" err="1">
                <a:ln>
                  <a:noFill/>
                </a:ln>
                <a:solidFill>
                  <a:srgbClr val="FF0000"/>
                </a:solidFill>
                <a:effectLst/>
                <a:uLnTx/>
                <a:uFillTx/>
                <a:latin typeface="Calibri"/>
                <a:ea typeface="+mn-ea"/>
                <a:cs typeface="+mn-cs"/>
              </a:rPr>
              <a:t>T</a:t>
            </a:r>
            <a:r>
              <a:rPr kumimoji="0" lang="en-US" sz="2800" b="0" i="0" u="none" strike="noStrike" kern="1200" cap="none" spc="0" normalizeH="0" baseline="0" noProof="0" dirty="0" err="1">
                <a:ln>
                  <a:noFill/>
                </a:ln>
                <a:solidFill>
                  <a:srgbClr val="0000FF"/>
                </a:solidFill>
                <a:effectLst/>
                <a:uLnTx/>
                <a:uFillTx/>
                <a:latin typeface="Calibri"/>
                <a:ea typeface="+mn-ea"/>
                <a:cs typeface="+mn-cs"/>
              </a:rPr>
              <a:t>,p</a:t>
            </a:r>
            <a:r>
              <a:rPr kumimoji="0" lang="en-US" sz="2800" b="0" i="0" u="none" strike="noStrike" kern="1200" cap="none" spc="0" normalizeH="0" baseline="0" noProof="0" dirty="0">
                <a:ln>
                  <a:noFill/>
                </a:ln>
                <a:solidFill>
                  <a:srgbClr val="0000FF"/>
                </a:solidFill>
                <a:effectLst/>
                <a:uLnTx/>
                <a:uFillTx/>
                <a:latin typeface="Calibri"/>
                <a:ea typeface="+mn-ea"/>
                <a:cs typeface="+mn-cs"/>
              </a:rPr>
              <a:t>)</a:t>
            </a:r>
          </a:p>
        </p:txBody>
      </p:sp>
      <p:cxnSp>
        <p:nvCxnSpPr>
          <p:cNvPr id="21" name="Straight Arrow Connector 20"/>
          <p:cNvCxnSpPr/>
          <p:nvPr/>
        </p:nvCxnSpPr>
        <p:spPr>
          <a:xfrm rot="5400000">
            <a:off x="5608053" y="2118895"/>
            <a:ext cx="1310106" cy="655053"/>
          </a:xfrm>
          <a:prstGeom prst="straightConnector1">
            <a:avLst/>
          </a:prstGeom>
          <a:ln w="57150" cap="flat" cmpd="sng" algn="ctr">
            <a:solidFill>
              <a:srgbClr val="0000FF"/>
            </a:solidFill>
            <a:prstDash val="sysDash"/>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rot="10800000" flipV="1">
            <a:off x="5673562" y="3636210"/>
            <a:ext cx="1117596" cy="299449"/>
          </a:xfrm>
          <a:prstGeom prst="straightConnector1">
            <a:avLst/>
          </a:prstGeom>
          <a:ln w="57150"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1409032" y="727243"/>
            <a:ext cx="2601494" cy="1371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230476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9144000" cy="6883814"/>
          </a:xfrm>
          <a:prstGeom prst="rect">
            <a:avLst/>
          </a:prstGeom>
        </p:spPr>
      </p:pic>
      <p:sp>
        <p:nvSpPr>
          <p:cNvPr id="28" name="Rectangle 27"/>
          <p:cNvSpPr/>
          <p:nvPr/>
        </p:nvSpPr>
        <p:spPr>
          <a:xfrm>
            <a:off x="1256632" y="574842"/>
            <a:ext cx="2005263" cy="548105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p:cNvSpPr/>
          <p:nvPr/>
        </p:nvSpPr>
        <p:spPr>
          <a:xfrm>
            <a:off x="1409032" y="727243"/>
            <a:ext cx="2601494" cy="1371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TextBox 9"/>
          <p:cNvSpPr txBox="1"/>
          <p:nvPr/>
        </p:nvSpPr>
        <p:spPr>
          <a:xfrm>
            <a:off x="480668" y="1499607"/>
            <a:ext cx="4830569" cy="1077218"/>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solidFill>
                    <a:prstClr val="black"/>
                  </a:solidFill>
                </a:ln>
                <a:solidFill>
                  <a:srgbClr val="94EBF7"/>
                </a:solidFill>
                <a:effectLst/>
                <a:uLnTx/>
                <a:uFillTx/>
                <a:latin typeface="Calibri"/>
                <a:ea typeface="+mn-ea"/>
                <a:cs typeface="+mn-cs"/>
              </a:rPr>
              <a:t>Column water vapor (CWV)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solidFill>
                    <a:prstClr val="black"/>
                  </a:solidFill>
                </a:ln>
                <a:solidFill>
                  <a:srgbClr val="94EBF7"/>
                </a:solidFill>
                <a:effectLst/>
                <a:uLnTx/>
                <a:uFillTx/>
                <a:latin typeface="Symbol" charset="2"/>
                <a:ea typeface="+mn-ea"/>
                <a:cs typeface="Symbol" charset="2"/>
              </a:rPr>
              <a:t>a </a:t>
            </a:r>
            <a:r>
              <a:rPr kumimoji="0" lang="en-US" sz="3200" b="1" i="0" u="none" strike="noStrike" kern="1200" cap="none" spc="0" normalizeH="0" baseline="0" noProof="0">
                <a:ln>
                  <a:solidFill>
                    <a:prstClr val="black"/>
                  </a:solidFill>
                </a:ln>
                <a:solidFill>
                  <a:srgbClr val="94EBF7"/>
                </a:solidFill>
                <a:effectLst/>
                <a:uLnTx/>
                <a:uFillTx/>
                <a:latin typeface="Calibri"/>
                <a:ea typeface="+mn-ea"/>
                <a:cs typeface="+mn-cs"/>
              </a:rPr>
              <a:t> this area</a:t>
            </a:r>
          </a:p>
        </p:txBody>
      </p:sp>
      <p:cxnSp>
        <p:nvCxnSpPr>
          <p:cNvPr id="12" name="Straight Arrow Connector 11"/>
          <p:cNvCxnSpPr/>
          <p:nvPr/>
        </p:nvCxnSpPr>
        <p:spPr>
          <a:xfrm rot="16200000" flipH="1">
            <a:off x="3175354" y="2877542"/>
            <a:ext cx="1945436" cy="1324141"/>
          </a:xfrm>
          <a:prstGeom prst="straightConnector1">
            <a:avLst/>
          </a:prstGeom>
          <a:ln w="7620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7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9144000" cy="6883814"/>
          </a:xfrm>
          <a:prstGeom prst="rect">
            <a:avLst/>
          </a:prstGeom>
        </p:spPr>
      </p:pic>
      <p:cxnSp>
        <p:nvCxnSpPr>
          <p:cNvPr id="7" name="Straight Arrow Connector 6"/>
          <p:cNvCxnSpPr/>
          <p:nvPr/>
        </p:nvCxnSpPr>
        <p:spPr>
          <a:xfrm rot="16200000" flipV="1">
            <a:off x="4221884" y="3249942"/>
            <a:ext cx="4729285" cy="12718"/>
          </a:xfrm>
          <a:prstGeom prst="straightConnector1">
            <a:avLst/>
          </a:prstGeom>
          <a:ln w="76200" cap="flat" cmpd="sng" algn="ctr">
            <a:solidFill>
              <a:srgbClr val="660066"/>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620360" y="1540137"/>
            <a:ext cx="1636911" cy="181588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660066"/>
                </a:solidFill>
                <a:effectLst/>
                <a:uLnTx/>
                <a:uFillTx/>
                <a:latin typeface="Calibri"/>
                <a:ea typeface="+mn-ea"/>
                <a:cs typeface="+mn-cs"/>
              </a:rPr>
              <a:t>Undilute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660066"/>
                </a:solidFill>
                <a:effectLst/>
                <a:uLnTx/>
                <a:uFillTx/>
                <a:latin typeface="Calibri"/>
                <a:ea typeface="+mn-ea"/>
                <a:cs typeface="+mn-cs"/>
              </a:rPr>
              <a:t>parcel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660066"/>
                </a:solidFill>
                <a:effectLst/>
                <a:uLnTx/>
                <a:uFillTx/>
                <a:latin typeface="Calibri"/>
                <a:ea typeface="+mn-ea"/>
                <a:cs typeface="+mn-cs"/>
              </a:rPr>
              <a:t>conserves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660066"/>
                </a:solidFill>
                <a:effectLst/>
                <a:uLnTx/>
                <a:uFillTx/>
                <a:latin typeface="Calibri"/>
                <a:ea typeface="+mn-ea"/>
                <a:cs typeface="+mn-cs"/>
              </a:rPr>
              <a:t>h</a:t>
            </a:r>
          </a:p>
        </p:txBody>
      </p:sp>
    </p:spTree>
    <p:extLst>
      <p:ext uri="{BB962C8B-B14F-4D97-AF65-F5344CB8AC3E}">
        <p14:creationId xmlns:p14="http://schemas.microsoft.com/office/powerpoint/2010/main" val="2111944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1"/>
            <a:ext cx="9144000" cy="6883814"/>
          </a:xfrm>
          <a:prstGeom prst="rect">
            <a:avLst/>
          </a:prstGeom>
        </p:spPr>
      </p:pic>
      <p:cxnSp>
        <p:nvCxnSpPr>
          <p:cNvPr id="7" name="Straight Arrow Connector 6"/>
          <p:cNvCxnSpPr/>
          <p:nvPr/>
        </p:nvCxnSpPr>
        <p:spPr>
          <a:xfrm rot="16200000" flipV="1">
            <a:off x="4221884" y="3249942"/>
            <a:ext cx="4729285" cy="12718"/>
          </a:xfrm>
          <a:prstGeom prst="straightConnector1">
            <a:avLst/>
          </a:prstGeom>
          <a:ln w="28575" cap="flat" cmpd="sng" algn="ctr">
            <a:solidFill>
              <a:srgbClr val="660066"/>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620360" y="1540137"/>
            <a:ext cx="1582484" cy="2246769"/>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00FF"/>
                </a:solidFill>
                <a:effectLst/>
                <a:uLnTx/>
                <a:uFillTx/>
                <a:latin typeface="Calibri"/>
                <a:ea typeface="+mn-ea"/>
                <a:cs typeface="+mn-cs"/>
              </a:rPr>
              <a:t>This gap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00FF"/>
                </a:solidFill>
                <a:effectLst/>
                <a:uLnTx/>
                <a:uFillTx/>
                <a:latin typeface="Calibri"/>
                <a:ea typeface="+mn-ea"/>
                <a:cs typeface="+mn-cs"/>
              </a:rPr>
              <a:t>indicates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00FF"/>
                </a:solidFill>
                <a:effectLst/>
                <a:uLnTx/>
                <a:uFillTx/>
                <a:latin typeface="Calibri"/>
                <a:ea typeface="+mn-ea"/>
                <a:cs typeface="+mn-cs"/>
              </a:rPr>
              <a:t>parcel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00FF"/>
                </a:solidFill>
                <a:effectLst/>
                <a:uLnTx/>
                <a:uFillTx/>
                <a:latin typeface="Calibri"/>
                <a:ea typeface="+mn-ea"/>
                <a:cs typeface="+mn-cs"/>
              </a:rPr>
              <a:t>thermal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FF00FF"/>
                </a:solidFill>
                <a:effectLst/>
                <a:uLnTx/>
                <a:uFillTx/>
                <a:latin typeface="Calibri"/>
                <a:ea typeface="+mn-ea"/>
                <a:cs typeface="+mn-cs"/>
              </a:rPr>
              <a:t>buoyancy</a:t>
            </a:r>
          </a:p>
        </p:txBody>
      </p:sp>
      <p:cxnSp>
        <p:nvCxnSpPr>
          <p:cNvPr id="8" name="Straight Arrow Connector 7"/>
          <p:cNvCxnSpPr/>
          <p:nvPr/>
        </p:nvCxnSpPr>
        <p:spPr>
          <a:xfrm>
            <a:off x="5985655" y="1918416"/>
            <a:ext cx="581001" cy="1588"/>
          </a:xfrm>
          <a:prstGeom prst="straightConnector1">
            <a:avLst/>
          </a:prstGeom>
          <a:ln w="57150" cap="flat" cmpd="sng" algn="ctr">
            <a:solidFill>
              <a:srgbClr val="FF00FF"/>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948892" y="3030024"/>
            <a:ext cx="644787" cy="9720"/>
          </a:xfrm>
          <a:prstGeom prst="straightConnector1">
            <a:avLst/>
          </a:prstGeom>
          <a:ln w="57150" cap="flat" cmpd="sng" algn="ctr">
            <a:solidFill>
              <a:srgbClr val="FF00FF"/>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6174818" y="4247510"/>
            <a:ext cx="449657" cy="35151"/>
          </a:xfrm>
          <a:prstGeom prst="straightConnector1">
            <a:avLst/>
          </a:prstGeom>
          <a:ln w="57150" cap="flat" cmpd="sng" algn="ctr">
            <a:solidFill>
              <a:srgbClr val="FF00FF"/>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6097520" y="1161858"/>
            <a:ext cx="523182" cy="3791"/>
          </a:xfrm>
          <a:prstGeom prst="straightConnector1">
            <a:avLst/>
          </a:prstGeom>
          <a:ln w="57150" cap="flat" cmpd="sng" algn="ctr">
            <a:solidFill>
              <a:srgbClr val="FF00FF"/>
            </a:solidFill>
            <a:prstDash val="solid"/>
            <a:round/>
            <a:headEnd type="arrow"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8389845"/>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4586</TotalTime>
  <Words>963</Words>
  <Application>Microsoft Macintosh PowerPoint</Application>
  <PresentationFormat>On-screen Show (4:3)</PresentationFormat>
  <Paragraphs>105</Paragraphs>
  <Slides>20</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Symbol</vt:lpstr>
      <vt:lpstr>Office Theme</vt:lpstr>
      <vt:lpstr>2_Office Theme</vt:lpstr>
      <vt:lpstr>Conserved-variable soundings and convective destabilization   Continuing from Warmcore-Coolcore lab   </vt:lpstr>
      <vt:lpstr>You did this sounding exercise in Part 2. Today is just a slight extension (applied to today’s weather)</vt:lpstr>
      <vt:lpstr>Today we have a warm-core as well as cool core cyclones, and some moisture pools</vt:lpstr>
      <vt:lpstr>Analyze lifted-parcel buoyancy (instability) with a conserved-variable profile plot</vt:lpstr>
      <vt:lpstr>Background on conserved-variable plots</vt:lpstr>
      <vt:lpstr>PowerPoint Presentation</vt:lpstr>
      <vt:lpstr>PowerPoint Presentation</vt:lpstr>
      <vt:lpstr>PowerPoint Presentation</vt:lpstr>
      <vt:lpstr>PowerPoint Presentation</vt:lpstr>
      <vt:lpstr>PowerPoint Presentation</vt:lpstr>
      <vt:lpstr>Analyze lifted-parcel buoyancy (instability) with a conserved-variable profile plot</vt:lpstr>
      <vt:lpstr>The IDV Probe version of it</vt:lpstr>
      <vt:lpstr>The IDV Probe version of it</vt:lpstr>
      <vt:lpstr>Assignment: 1. undilute parcel</vt:lpstr>
      <vt:lpstr>Assignment: 2. Capping inversion</vt:lpstr>
      <vt:lpstr>Assignment: 3. moisture-limited</vt:lpstr>
      <vt:lpstr>Climate view </vt:lpstr>
      <vt:lpstr>PowerPoint Presentation</vt:lpstr>
      <vt:lpstr>PowerPoint Presentation</vt:lpstr>
      <vt:lpstr>PowerPoint Presentation</vt:lpstr>
    </vt:vector>
  </TitlesOfParts>
  <Manager/>
  <Company>Univ of Miami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and warm and cool core vortex structure</dc:title>
  <dc:subject/>
  <dc:creator>Brian Mapes</dc:creator>
  <cp:keywords/>
  <dc:description/>
  <cp:lastModifiedBy>Mapes, Brian Earle</cp:lastModifiedBy>
  <cp:revision>217</cp:revision>
  <dcterms:created xsi:type="dcterms:W3CDTF">2017-03-09T19:32:50Z</dcterms:created>
  <dcterms:modified xsi:type="dcterms:W3CDTF">2021-10-20T15:49:18Z</dcterms:modified>
  <cp:category/>
</cp:coreProperties>
</file>