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2" r:id="rId3"/>
  </p:sldMasterIdLst>
  <p:notesMasterIdLst>
    <p:notesMasterId r:id="rId35"/>
  </p:notesMasterIdLst>
  <p:sldIdLst>
    <p:sldId id="344" r:id="rId4"/>
    <p:sldId id="345" r:id="rId5"/>
    <p:sldId id="343" r:id="rId6"/>
    <p:sldId id="342" r:id="rId7"/>
    <p:sldId id="263" r:id="rId8"/>
    <p:sldId id="346" r:id="rId9"/>
    <p:sldId id="271" r:id="rId10"/>
    <p:sldId id="258" r:id="rId11"/>
    <p:sldId id="269" r:id="rId12"/>
    <p:sldId id="270" r:id="rId13"/>
    <p:sldId id="261" r:id="rId14"/>
    <p:sldId id="265" r:id="rId15"/>
    <p:sldId id="264" r:id="rId16"/>
    <p:sldId id="266" r:id="rId17"/>
    <p:sldId id="272" r:id="rId18"/>
    <p:sldId id="276" r:id="rId19"/>
    <p:sldId id="273" r:id="rId20"/>
    <p:sldId id="262" r:id="rId21"/>
    <p:sldId id="274" r:id="rId22"/>
    <p:sldId id="277" r:id="rId23"/>
    <p:sldId id="339" r:id="rId24"/>
    <p:sldId id="338" r:id="rId25"/>
    <p:sldId id="293" r:id="rId26"/>
    <p:sldId id="287" r:id="rId27"/>
    <p:sldId id="288" r:id="rId28"/>
    <p:sldId id="289" r:id="rId29"/>
    <p:sldId id="290" r:id="rId30"/>
    <p:sldId id="297" r:id="rId31"/>
    <p:sldId id="284" r:id="rId32"/>
    <p:sldId id="286" r:id="rId33"/>
    <p:sldId id="34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7"/>
    <p:restoredTop sz="94052"/>
  </p:normalViewPr>
  <p:slideViewPr>
    <p:cSldViewPr snapToGrid="0" snapToObjects="1">
      <p:cViewPr>
        <p:scale>
          <a:sx n="79" d="100"/>
          <a:sy n="79" d="100"/>
        </p:scale>
        <p:origin x="1072" y="344"/>
      </p:cViewPr>
      <p:guideLst>
        <p:guide orient="horz" pos="2160"/>
        <p:guide pos="2880"/>
      </p:guideLst>
    </p:cSldViewPr>
  </p:slideViewPr>
  <p:notesTextViewPr>
    <p:cViewPr>
      <p:scale>
        <a:sx n="100" d="100"/>
        <a:sy n="100" d="100"/>
      </p:scale>
      <p:origin x="0" y="0"/>
    </p:cViewPr>
  </p:notesTextViewPr>
  <p:sorterViewPr>
    <p:cViewPr varScale="1">
      <p:scale>
        <a:sx n="51" d="100"/>
        <a:sy n="51" d="100"/>
      </p:scale>
      <p:origin x="0" y="9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CAE80-15F6-DD4B-8D1D-B021AA599F23}" type="datetimeFigureOut">
              <a:rPr lang="en-US"/>
              <a:pPr/>
              <a:t>11/15/23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D98FC-4286-4A49-B560-3CB555AE07C2}"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AF442-A0C3-BD45-B07C-0F706D972FA7}" type="slidenum">
              <a:rPr lang="en-US"/>
              <a:pPr/>
              <a:t>21</a:t>
            </a:fld>
            <a:endParaRPr lang="en-US"/>
          </a:p>
        </p:txBody>
      </p:sp>
      <p:sp>
        <p:nvSpPr>
          <p:cNvPr id="309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9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A1C66-91FD-0B4A-ACC0-2AB18DDCB3D3}" type="slidenum">
              <a:rPr lang="en-US"/>
              <a:pPr/>
              <a:t>22</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3CE84-4169-6C4B-A19C-23BE5E29E383}" type="slidenum">
              <a:rPr lang="en-US">
                <a:solidFill>
                  <a:prstClr val="black"/>
                </a:solidFill>
              </a:rPr>
              <a:pPr/>
              <a:t>23</a:t>
            </a:fld>
            <a:endParaRPr lang="en-US">
              <a:solidFill>
                <a:prstClr val="black"/>
              </a:solidFill>
            </a:endParaRPr>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A5187-17CF-6943-AFCD-FB3A03EEFA7D}" type="slidenum">
              <a:rPr lang="en-US">
                <a:solidFill>
                  <a:prstClr val="black"/>
                </a:solidFill>
              </a:rPr>
              <a:pPr/>
              <a:t>24</a:t>
            </a:fld>
            <a:endParaRPr lang="en-US">
              <a:solidFill>
                <a:prstClr val="black"/>
              </a:solidFill>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42BA4-F489-464B-BC35-E8F00861887F}" type="slidenum">
              <a:rPr lang="en-US">
                <a:solidFill>
                  <a:prstClr val="black"/>
                </a:solidFill>
              </a:rPr>
              <a:pPr/>
              <a:t>25</a:t>
            </a:fld>
            <a:endParaRPr lang="en-US">
              <a:solidFill>
                <a:prstClr val="black"/>
              </a:solidFill>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0B2B2-A086-574A-AE72-62AABAEFC041}" type="slidenum">
              <a:rPr lang="en-US">
                <a:solidFill>
                  <a:prstClr val="black"/>
                </a:solidFill>
              </a:rPr>
              <a:pPr/>
              <a:t>26</a:t>
            </a:fld>
            <a:endParaRPr lang="en-US">
              <a:solidFill>
                <a:prstClr val="black"/>
              </a:solidFill>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4A369-122B-DE4E-9069-ADD78B9D279F}" type="slidenum">
              <a:rPr lang="en-US">
                <a:solidFill>
                  <a:prstClr val="black"/>
                </a:solidFill>
              </a:rPr>
              <a:pPr/>
              <a:t>27</a:t>
            </a:fld>
            <a:endParaRPr lang="en-US">
              <a:solidFill>
                <a:prstClr val="black"/>
              </a:solidFill>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72F6E-5506-8347-BF53-24C16760D0AA}" type="slidenum">
              <a:rPr lang="en-US">
                <a:solidFill>
                  <a:prstClr val="black"/>
                </a:solidFill>
              </a:rPr>
              <a:pPr/>
              <a:t>28</a:t>
            </a:fld>
            <a:endParaRPr lang="en-US">
              <a:solidFill>
                <a:prstClr val="black"/>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B681EDD-13CE-FC48-9664-8F41D5379257}" type="slidenum">
              <a:rPr lang="en-US">
                <a:latin typeface="Arial" pitchFamily="-109" charset="0"/>
                <a:ea typeface="ＭＳ Ｐゴシック" pitchFamily="-109" charset="-128"/>
                <a:cs typeface="ＭＳ Ｐゴシック" pitchFamily="-109" charset="-128"/>
              </a:rPr>
              <a:pPr/>
              <a:t>31</a:t>
            </a:fld>
            <a:endParaRPr lang="en-US">
              <a:latin typeface="Arial" pitchFamily="-109" charset="0"/>
              <a:ea typeface="ＭＳ Ｐゴシック" pitchFamily="-109" charset="-128"/>
              <a:cs typeface="ＭＳ Ｐゴシック" pitchFamily="-109"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latin typeface="Arial" pitchFamily="-109" charset="0"/>
                <a:ea typeface="ＭＳ Ｐゴシック" pitchFamily="-109" charset="-128"/>
                <a:cs typeface="ＭＳ Ｐゴシック" pitchFamily="-109" charset="-128"/>
              </a:rPr>
              <a:t>We saw that heating radiates “warm rolls” of fluid in nonrotating dynamics. </a:t>
            </a:r>
          </a:p>
          <a:p>
            <a:pPr eaLnBrk="1" hangingPunct="1"/>
            <a:endParaRPr lang="en-US">
              <a:latin typeface="Arial" pitchFamily="-109" charset="0"/>
              <a:ea typeface="ＭＳ Ｐゴシック" pitchFamily="-109" charset="-128"/>
              <a:cs typeface="ＭＳ Ｐゴシック" pitchFamily="-109" charset="-128"/>
            </a:endParaRPr>
          </a:p>
          <a:p>
            <a:pPr eaLnBrk="1" hangingPunct="1"/>
            <a:r>
              <a:rPr lang="en-US">
                <a:latin typeface="Arial" pitchFamily="-109" charset="0"/>
                <a:ea typeface="ＭＳ Ｐゴシック" pitchFamily="-109" charset="-128"/>
                <a:cs typeface="ＭＳ Ｐゴシック" pitchFamily="-109" charset="-128"/>
              </a:rPr>
              <a:t>Well, with f, the warmth gets trapped exponentially near the heated regionby geostrophic balance. All that’s left of the radiating waves is little sub-Rossby scale IGWs that don’t make a lasting vertical displacement of isentropes, just transient.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8D0F070-97D2-0144-BA13-1B0C5EA59F9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8A89266-CC2C-1C4C-BC0D-BA6B9CA5CF0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8D0F070-97D2-0144-BA13-1B0C5EA59F9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000CD9-D006-7B45-ABE6-3A5E5EF71801}" type="datetimeFigureOut">
              <a:rPr lang="en-US"/>
              <a:pPr/>
              <a:t>11/15/23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000CD9-D006-7B45-ABE6-3A5E5EF71801}" type="datetimeFigureOut">
              <a:rPr lang="en-US"/>
              <a:pPr/>
              <a:t>11/15/23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00CD9-D006-7B45-ABE6-3A5E5EF71801}" type="datetimeFigureOut">
              <a:rPr lang="en-US"/>
              <a:pPr/>
              <a:t>11/15/23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00CD9-D006-7B45-ABE6-3A5E5EF71801}" type="datetimeFigureOut">
              <a:rPr lang="en-US"/>
              <a:pPr/>
              <a:t>11/15/23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F8817-54D4-DB4B-98B0-B16244FBD1A3}"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01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defTabSz="914400" eaLnBrk="0" fontAlgn="base" hangingPunct="0">
              <a:spcBef>
                <a:spcPct val="0"/>
              </a:spcBef>
              <a:spcAft>
                <a:spcPct val="0"/>
              </a:spcAft>
            </a:pPr>
            <a:fld id="{05D8181B-C488-E546-B8FB-D8FBB4909066}" type="slidenum">
              <a:rPr lang="en-US">
                <a:solidFill>
                  <a:srgbClr val="FFFFFF"/>
                </a:solidFill>
              </a:rPr>
              <a:pPr defTabSz="914400" eaLnBrk="0" fontAlgn="base" hangingPunct="0">
                <a:spcBef>
                  <a:spcPct val="0"/>
                </a:spcBef>
                <a:spcAft>
                  <a:spcPct val="0"/>
                </a:spcAft>
              </a:pPr>
              <a:t>‹#›</a:t>
            </a:fld>
            <a:endParaRPr 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83661" r:id="rId1"/>
    <p:sldLayoutId id="2147483670" r:id="rId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Osaka" charset="-128"/>
          <a:cs typeface="Osaka" charset="-128"/>
        </a:defRPr>
      </a:lvl2pPr>
      <a:lvl3pPr algn="ctr" rtl="0" fontAlgn="base">
        <a:spcBef>
          <a:spcPct val="0"/>
        </a:spcBef>
        <a:spcAft>
          <a:spcPct val="0"/>
        </a:spcAft>
        <a:defRPr sz="4400">
          <a:solidFill>
            <a:schemeClr val="tx2"/>
          </a:solidFill>
          <a:latin typeface="Arial" charset="0"/>
          <a:ea typeface="Osaka" charset="-128"/>
          <a:cs typeface="Osaka" charset="-128"/>
        </a:defRPr>
      </a:lvl3pPr>
      <a:lvl4pPr algn="ctr" rtl="0" fontAlgn="base">
        <a:spcBef>
          <a:spcPct val="0"/>
        </a:spcBef>
        <a:spcAft>
          <a:spcPct val="0"/>
        </a:spcAft>
        <a:defRPr sz="4400">
          <a:solidFill>
            <a:schemeClr val="tx2"/>
          </a:solidFill>
          <a:latin typeface="Arial" charset="0"/>
          <a:ea typeface="Osaka" charset="-128"/>
          <a:cs typeface="Osaka" charset="-128"/>
        </a:defRPr>
      </a:lvl4pPr>
      <a:lvl5pPr algn="ctr" rtl="0" fontAlgn="base">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01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defTabSz="914400" eaLnBrk="0" fontAlgn="base" hangingPunct="0">
              <a:spcBef>
                <a:spcPct val="0"/>
              </a:spcBef>
              <a:spcAft>
                <a:spcPct val="0"/>
              </a:spcAft>
            </a:pPr>
            <a:fld id="{05D8181B-C488-E546-B8FB-D8FBB4909066}" type="slidenum">
              <a:rPr lang="en-US">
                <a:solidFill>
                  <a:srgbClr val="FFFFFF"/>
                </a:solidFill>
              </a:rPr>
              <a:pPr defTabSz="914400" eaLnBrk="0" fontAlgn="base" hangingPunct="0">
                <a:spcBef>
                  <a:spcPct val="0"/>
                </a:spcBef>
                <a:spcAft>
                  <a:spcPct val="0"/>
                </a:spcAft>
              </a:pPr>
              <a:t>‹#›</a:t>
            </a:fld>
            <a:endParaRPr 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83663"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Osaka" charset="-128"/>
          <a:cs typeface="Osaka" charset="-128"/>
        </a:defRPr>
      </a:lvl2pPr>
      <a:lvl3pPr algn="ctr" rtl="0" fontAlgn="base">
        <a:spcBef>
          <a:spcPct val="0"/>
        </a:spcBef>
        <a:spcAft>
          <a:spcPct val="0"/>
        </a:spcAft>
        <a:defRPr sz="4400">
          <a:solidFill>
            <a:schemeClr val="tx2"/>
          </a:solidFill>
          <a:latin typeface="Arial" charset="0"/>
          <a:ea typeface="Osaka" charset="-128"/>
          <a:cs typeface="Osaka" charset="-128"/>
        </a:defRPr>
      </a:lvl3pPr>
      <a:lvl4pPr algn="ctr" rtl="0" fontAlgn="base">
        <a:spcBef>
          <a:spcPct val="0"/>
        </a:spcBef>
        <a:spcAft>
          <a:spcPct val="0"/>
        </a:spcAft>
        <a:defRPr sz="4400">
          <a:solidFill>
            <a:schemeClr val="tx2"/>
          </a:solidFill>
          <a:latin typeface="Arial" charset="0"/>
          <a:ea typeface="Osaka" charset="-128"/>
          <a:cs typeface="Osaka" charset="-128"/>
        </a:defRPr>
      </a:lvl4pPr>
      <a:lvl5pPr algn="ctr" rtl="0" fontAlgn="base">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Macintosh%20HD:Users:bem:MESOSCALE_MET_COURSE:gravity_waves2.doc!OLE_LINK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Macintosh%20HD:Users:bem:MESOSCALE_MET_COURSE:gravity_waves2.doc!OLE_LINK4"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iami.box.com/s/diw2d1gluypougxhjy0f3qj8dra2t0r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oleObject" Target="../embeddings/oleObject2.bin"/><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oleObject" Target="../embeddings/oleObject4.bin"/><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pog.mit.edu/src/810/igw_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BDQD_gM3M2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970-A0C2-0E43-E077-0DB75273A4E5}"/>
              </a:ext>
            </a:extLst>
          </p:cNvPr>
          <p:cNvSpPr>
            <a:spLocks noGrp="1"/>
          </p:cNvSpPr>
          <p:nvPr>
            <p:ph type="title"/>
          </p:nvPr>
        </p:nvSpPr>
        <p:spPr/>
        <p:txBody>
          <a:bodyPr>
            <a:normAutofit fontScale="90000"/>
          </a:bodyPr>
          <a:lstStyle/>
          <a:p>
            <a:r>
              <a:rPr lang="en-US"/>
              <a:t>The Boussinesq equations </a:t>
            </a:r>
            <a:br>
              <a:rPr lang="en-US"/>
            </a:br>
            <a:r>
              <a:rPr lang="en-US"/>
              <a:t>(compared to primitive and anelastic)</a:t>
            </a:r>
          </a:p>
        </p:txBody>
      </p:sp>
      <p:pic>
        <p:nvPicPr>
          <p:cNvPr id="4" name="Picture 3">
            <a:extLst>
              <a:ext uri="{FF2B5EF4-FFF2-40B4-BE49-F238E27FC236}">
                <a16:creationId xmlns:a16="http://schemas.microsoft.com/office/drawing/2014/main" id="{A1897E6F-2FD9-7B8A-288E-791CCAE2B659}"/>
              </a:ext>
            </a:extLst>
          </p:cNvPr>
          <p:cNvPicPr>
            <a:picLocks noChangeAspect="1"/>
          </p:cNvPicPr>
          <p:nvPr/>
        </p:nvPicPr>
        <p:blipFill>
          <a:blip r:embed="rId2"/>
          <a:stretch>
            <a:fillRect/>
          </a:stretch>
        </p:blipFill>
        <p:spPr>
          <a:xfrm>
            <a:off x="2076450" y="2184400"/>
            <a:ext cx="4991100" cy="2489200"/>
          </a:xfrm>
          <a:prstGeom prst="rect">
            <a:avLst/>
          </a:prstGeom>
        </p:spPr>
      </p:pic>
    </p:spTree>
    <p:extLst>
      <p:ext uri="{BB962C8B-B14F-4D97-AF65-F5344CB8AC3E}">
        <p14:creationId xmlns:p14="http://schemas.microsoft.com/office/powerpoint/2010/main" val="172908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94099"/>
          </a:xfrm>
        </p:spPr>
        <p:txBody>
          <a:bodyPr/>
          <a:lstStyle/>
          <a:p>
            <a:r>
              <a:rPr lang="en-US"/>
              <a:t>Inertio-gravity waves</a:t>
            </a:r>
          </a:p>
        </p:txBody>
      </p:sp>
      <p:sp>
        <p:nvSpPr>
          <p:cNvPr id="3" name="Content Placeholder 2"/>
          <p:cNvSpPr>
            <a:spLocks noGrp="1"/>
          </p:cNvSpPr>
          <p:nvPr>
            <p:ph idx="1"/>
          </p:nvPr>
        </p:nvSpPr>
        <p:spPr>
          <a:xfrm>
            <a:off x="457200" y="894100"/>
            <a:ext cx="8229600" cy="2941456"/>
          </a:xfrm>
        </p:spPr>
        <p:txBody>
          <a:bodyPr>
            <a:normAutofit fontScale="70000" lnSpcReduction="20000"/>
          </a:bodyPr>
          <a:lstStyle/>
          <a:p>
            <a:r>
              <a:rPr lang="en-GB"/>
              <a:t>These rather forbidding equations hide a pleasing elegance to the gravity-wave solutions which become more evident if x is taken to be the direction of propagation of the wave. Then ℓ=0 and V = -iUf/ω. V and U are in quadrature, causing the wind vector to rotate elliptically – clockwise for upward energy propagation and anticlockwise for downward. For oscillations near to the inertial frequency (which are common in the lower stratosphere) the ellipses are nearly circles, as shown in the example below measured by a VHF radar at Aberystwyth, Wales.</a:t>
            </a:r>
            <a:endParaRPr lang="en-US"/>
          </a:p>
          <a:p>
            <a:endParaRPr lang="en-US"/>
          </a:p>
        </p:txBody>
      </p:sp>
      <p:graphicFrame>
        <p:nvGraphicFramePr>
          <p:cNvPr id="30722" name="Object 2"/>
          <p:cNvGraphicFramePr>
            <a:graphicFrameLocks noChangeAspect="1"/>
          </p:cNvGraphicFramePr>
          <p:nvPr/>
        </p:nvGraphicFramePr>
        <p:xfrm>
          <a:off x="2835228" y="3528972"/>
          <a:ext cx="3358632" cy="3238323"/>
        </p:xfrm>
        <a:graphic>
          <a:graphicData uri="http://schemas.openxmlformats.org/presentationml/2006/ole">
            <mc:AlternateContent xmlns:mc="http://schemas.openxmlformats.org/markup-compatibility/2006">
              <mc:Choice xmlns:v="urn:schemas-microsoft-com:vml" Requires="v">
                <p:oleObj name="Document" r:id="rId2" imgW="4254500" imgH="4102100" progId="Word.Document.12">
                  <p:link updateAutomatic="1"/>
                </p:oleObj>
              </mc:Choice>
              <mc:Fallback>
                <p:oleObj name="Document" r:id="rId2" imgW="4254500" imgH="4102100" progId="Word.Document.12">
                  <p:link updateAutomatic="1"/>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228" y="3528972"/>
                        <a:ext cx="3358632" cy="3238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4"/>
          <p:cNvSpPr/>
          <p:nvPr/>
        </p:nvSpPr>
        <p:spPr>
          <a:xfrm>
            <a:off x="6941986" y="5999535"/>
            <a:ext cx="1744814" cy="369332"/>
          </a:xfrm>
          <a:prstGeom prst="rect">
            <a:avLst/>
          </a:prstGeom>
        </p:spPr>
        <p:txBody>
          <a:bodyPr wrap="none">
            <a:spAutoFit/>
          </a:bodyPr>
          <a:lstStyle/>
          <a:p>
            <a:r>
              <a:rPr lang="en-US"/>
              <a:t>Geraint Vaughan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6772"/>
          </a:xfrm>
        </p:spPr>
        <p:txBody>
          <a:bodyPr>
            <a:normAutofit fontScale="90000"/>
          </a:bodyPr>
          <a:lstStyle/>
          <a:p>
            <a:r>
              <a:rPr lang="en-US"/>
              <a:t>Taylor-Goldstein eq</a:t>
            </a:r>
          </a:p>
        </p:txBody>
      </p:sp>
      <p:sp>
        <p:nvSpPr>
          <p:cNvPr id="3" name="Content Placeholder 2"/>
          <p:cNvSpPr>
            <a:spLocks noGrp="1"/>
          </p:cNvSpPr>
          <p:nvPr>
            <p:ph idx="1"/>
          </p:nvPr>
        </p:nvSpPr>
        <p:spPr>
          <a:xfrm>
            <a:off x="457200" y="686772"/>
            <a:ext cx="8229600" cy="5439391"/>
          </a:xfrm>
        </p:spPr>
        <p:txBody>
          <a:bodyPr/>
          <a:lstStyle/>
          <a:p>
            <a:r>
              <a:rPr lang="en-US"/>
              <a:t>Don’t assume wavelike in z, only in x &amp; t</a:t>
            </a:r>
          </a:p>
          <a:p>
            <a:r>
              <a:rPr lang="en-US"/>
              <a:t>Permit U(z), and </a:t>
            </a:r>
            <a:r>
              <a:rPr lang="en-US">
                <a:latin typeface="Symbol"/>
              </a:rPr>
              <a:t>r</a:t>
            </a:r>
            <a:r>
              <a:rPr lang="en-US"/>
              <a:t>(z) (Anelastic) </a:t>
            </a:r>
          </a:p>
          <a:p>
            <a:endParaRPr lang="en-US"/>
          </a:p>
          <a:p>
            <a:endParaRPr lang="en-US"/>
          </a:p>
        </p:txBody>
      </p:sp>
      <p:pic>
        <p:nvPicPr>
          <p:cNvPr id="4" name="Picture 3"/>
          <p:cNvPicPr>
            <a:picLocks noChangeAspect="1"/>
          </p:cNvPicPr>
          <p:nvPr/>
        </p:nvPicPr>
        <p:blipFill>
          <a:blip r:embed="rId2"/>
          <a:srcRect r="14939"/>
          <a:stretch>
            <a:fillRect/>
          </a:stretch>
        </p:blipFill>
        <p:spPr>
          <a:xfrm>
            <a:off x="457200" y="1977708"/>
            <a:ext cx="8069641" cy="1460500"/>
          </a:xfrm>
          <a:prstGeom prst="rect">
            <a:avLst/>
          </a:prstGeom>
        </p:spPr>
      </p:pic>
      <p:graphicFrame>
        <p:nvGraphicFramePr>
          <p:cNvPr id="18434" name="Object 2"/>
          <p:cNvGraphicFramePr>
            <a:graphicFrameLocks noChangeAspect="1"/>
          </p:cNvGraphicFramePr>
          <p:nvPr/>
        </p:nvGraphicFramePr>
        <p:xfrm>
          <a:off x="107103" y="3798079"/>
          <a:ext cx="9036897" cy="2457664"/>
        </p:xfrm>
        <a:graphic>
          <a:graphicData uri="http://schemas.openxmlformats.org/presentationml/2006/ole">
            <mc:AlternateContent xmlns:mc="http://schemas.openxmlformats.org/markup-compatibility/2006">
              <mc:Choice xmlns:v="urn:schemas-microsoft-com:vml" Requires="v">
                <p:oleObj name="Document" r:id="rId3" imgW="5486400" imgH="1231900" progId="Word.Document.12">
                  <p:link updateAutomatic="1"/>
                </p:oleObj>
              </mc:Choice>
              <mc:Fallback>
                <p:oleObj name="Document" r:id="rId3" imgW="5486400" imgH="12319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03" y="3798079"/>
                        <a:ext cx="9036897" cy="2457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6772"/>
          </a:xfrm>
        </p:spPr>
        <p:txBody>
          <a:bodyPr>
            <a:normAutofit fontScale="90000"/>
          </a:bodyPr>
          <a:lstStyle/>
          <a:p>
            <a:r>
              <a:rPr lang="en-US"/>
              <a:t>Taylor-Goldstein eq</a:t>
            </a:r>
          </a:p>
        </p:txBody>
      </p:sp>
      <p:sp>
        <p:nvSpPr>
          <p:cNvPr id="3" name="Content Placeholder 2"/>
          <p:cNvSpPr>
            <a:spLocks noGrp="1"/>
          </p:cNvSpPr>
          <p:nvPr>
            <p:ph idx="1"/>
          </p:nvPr>
        </p:nvSpPr>
        <p:spPr>
          <a:xfrm>
            <a:off x="457200" y="686772"/>
            <a:ext cx="8229600" cy="5439391"/>
          </a:xfrm>
        </p:spPr>
        <p:txBody>
          <a:bodyPr/>
          <a:lstStyle/>
          <a:p>
            <a:r>
              <a:rPr lang="en-US"/>
              <a:t>Don’t assume wavelike in z, only in x &amp; t</a:t>
            </a:r>
          </a:p>
          <a:p>
            <a:r>
              <a:rPr lang="en-US"/>
              <a:t>Permit U(z), and </a:t>
            </a:r>
            <a:r>
              <a:rPr lang="en-US">
                <a:latin typeface="Symbol"/>
              </a:rPr>
              <a:t>r</a:t>
            </a:r>
            <a:r>
              <a:rPr lang="en-US"/>
              <a:t>(z) (Anelastic) </a:t>
            </a:r>
          </a:p>
          <a:p>
            <a:endParaRPr lang="en-US"/>
          </a:p>
          <a:p>
            <a:endParaRPr lang="en-US"/>
          </a:p>
        </p:txBody>
      </p:sp>
      <p:pic>
        <p:nvPicPr>
          <p:cNvPr id="4" name="Picture 3"/>
          <p:cNvPicPr>
            <a:picLocks noChangeAspect="1"/>
          </p:cNvPicPr>
          <p:nvPr/>
        </p:nvPicPr>
        <p:blipFill>
          <a:blip r:embed="rId2"/>
          <a:srcRect r="14939"/>
          <a:stretch>
            <a:fillRect/>
          </a:stretch>
        </p:blipFill>
        <p:spPr>
          <a:xfrm>
            <a:off x="457200" y="1977708"/>
            <a:ext cx="8069641" cy="1460500"/>
          </a:xfrm>
          <a:prstGeom prst="rect">
            <a:avLst/>
          </a:prstGeom>
        </p:spPr>
      </p:pic>
      <p:pic>
        <p:nvPicPr>
          <p:cNvPr id="6" name="Picture 5"/>
          <p:cNvPicPr>
            <a:picLocks noChangeAspect="1"/>
          </p:cNvPicPr>
          <p:nvPr/>
        </p:nvPicPr>
        <p:blipFill>
          <a:blip r:embed="rId3"/>
          <a:stretch>
            <a:fillRect/>
          </a:stretch>
        </p:blipFill>
        <p:spPr>
          <a:xfrm>
            <a:off x="832186" y="4004009"/>
            <a:ext cx="8311814" cy="2853992"/>
          </a:xfrm>
          <a:prstGeom prst="rect">
            <a:avLst/>
          </a:prstGeom>
          <a:ln>
            <a:solidFill>
              <a:srgbClr val="4F81BD"/>
            </a:solidFill>
          </a:ln>
        </p:spPr>
      </p:pic>
      <p:cxnSp>
        <p:nvCxnSpPr>
          <p:cNvPr id="8" name="Straight Arrow Connector 7"/>
          <p:cNvCxnSpPr/>
          <p:nvPr/>
        </p:nvCxnSpPr>
        <p:spPr>
          <a:xfrm rot="10800000" flipV="1">
            <a:off x="4081999" y="2941458"/>
            <a:ext cx="2669497" cy="2228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Critical level, where u = c</a:t>
            </a:r>
            <a:br>
              <a:rPr lang="en-US"/>
            </a:br>
            <a:r>
              <a:rPr lang="en-US"/>
              <a:t>or intrinsic frequency </a:t>
            </a:r>
            <a:r>
              <a:rPr lang="en-US">
                <a:sym typeface="Wingdings"/>
              </a:rPr>
              <a:t> 0</a:t>
            </a:r>
            <a:endParaRPr lang="en-US"/>
          </a:p>
        </p:txBody>
      </p:sp>
      <p:sp>
        <p:nvSpPr>
          <p:cNvPr id="3" name="Content Placeholder 2"/>
          <p:cNvSpPr>
            <a:spLocks noGrp="1"/>
          </p:cNvSpPr>
          <p:nvPr>
            <p:ph idx="1"/>
          </p:nvPr>
        </p:nvSpPr>
        <p:spPr>
          <a:xfrm>
            <a:off x="139700" y="5014832"/>
            <a:ext cx="8864600" cy="1477105"/>
          </a:xfrm>
        </p:spPr>
        <p:txBody>
          <a:bodyPr>
            <a:normAutofit/>
          </a:bodyPr>
          <a:lstStyle/>
          <a:p>
            <a:r>
              <a:rPr lang="en-US"/>
              <a:t>dumps westerly momentum below critical level</a:t>
            </a:r>
          </a:p>
          <a:p>
            <a:pPr lvl="1"/>
            <a:r>
              <a:rPr lang="en-US"/>
              <a:t>think QBO (downward propagation of u)</a:t>
            </a:r>
          </a:p>
        </p:txBody>
      </p:sp>
      <p:pic>
        <p:nvPicPr>
          <p:cNvPr id="5" name="Picture 4"/>
          <p:cNvPicPr>
            <a:picLocks noChangeAspect="1"/>
          </p:cNvPicPr>
          <p:nvPr/>
        </p:nvPicPr>
        <p:blipFill>
          <a:blip r:embed="rId2"/>
          <a:stretch>
            <a:fillRect/>
          </a:stretch>
        </p:blipFill>
        <p:spPr>
          <a:xfrm>
            <a:off x="139700" y="1573133"/>
            <a:ext cx="8864600" cy="3441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64" y="4561203"/>
            <a:ext cx="3291515" cy="2086230"/>
          </a:xfrm>
        </p:spPr>
        <p:txBody>
          <a:bodyPr>
            <a:normAutofit/>
          </a:bodyPr>
          <a:lstStyle/>
          <a:p>
            <a:r>
              <a:rPr lang="en-US" sz="3200"/>
              <a:t>“overreflection”: ideal for wave trapping/ducting</a:t>
            </a:r>
          </a:p>
        </p:txBody>
      </p:sp>
      <p:pic>
        <p:nvPicPr>
          <p:cNvPr id="4" name="Picture 3"/>
          <p:cNvPicPr>
            <a:picLocks noChangeAspect="1"/>
          </p:cNvPicPr>
          <p:nvPr/>
        </p:nvPicPr>
        <p:blipFill>
          <a:blip r:embed="rId2"/>
          <a:stretch>
            <a:fillRect/>
          </a:stretch>
        </p:blipFill>
        <p:spPr>
          <a:xfrm>
            <a:off x="3213100" y="627063"/>
            <a:ext cx="5930900" cy="5499100"/>
          </a:xfrm>
          <a:prstGeom prst="rect">
            <a:avLst/>
          </a:prstGeom>
        </p:spPr>
      </p:pic>
      <p:pic>
        <p:nvPicPr>
          <p:cNvPr id="5" name="Picture 4"/>
          <p:cNvPicPr>
            <a:picLocks noChangeAspect="1"/>
          </p:cNvPicPr>
          <p:nvPr/>
        </p:nvPicPr>
        <p:blipFill>
          <a:blip r:embed="rId3"/>
          <a:stretch>
            <a:fillRect/>
          </a:stretch>
        </p:blipFill>
        <p:spPr>
          <a:xfrm>
            <a:off x="0" y="1911351"/>
            <a:ext cx="4069039" cy="20824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5511"/>
          </a:xfrm>
        </p:spPr>
        <p:txBody>
          <a:bodyPr/>
          <a:lstStyle/>
          <a:p>
            <a:r>
              <a:rPr lang="en-US"/>
              <a:t>“Importance” of gravity waves</a:t>
            </a:r>
          </a:p>
        </p:txBody>
      </p:sp>
      <p:sp>
        <p:nvSpPr>
          <p:cNvPr id="3" name="Content Placeholder 2"/>
          <p:cNvSpPr>
            <a:spLocks noGrp="1"/>
          </p:cNvSpPr>
          <p:nvPr>
            <p:ph idx="1"/>
          </p:nvPr>
        </p:nvSpPr>
        <p:spPr>
          <a:xfrm>
            <a:off x="457200" y="997763"/>
            <a:ext cx="8229600" cy="5782489"/>
          </a:xfrm>
        </p:spPr>
        <p:txBody>
          <a:bodyPr>
            <a:normAutofit/>
          </a:bodyPr>
          <a:lstStyle/>
          <a:p>
            <a:pPr marL="514350" indent="-514350">
              <a:buFont typeface="+mj-lt"/>
              <a:buAutoNum type="arabicPeriod"/>
            </a:pPr>
            <a:r>
              <a:rPr lang="en-US"/>
              <a:t>For middle atmopshere: Systematic upward  flux of zonal momentum  [u’w’]</a:t>
            </a:r>
          </a:p>
          <a:p>
            <a:pPr lvl="1"/>
            <a:r>
              <a:rPr lang="en-US"/>
              <a:t>goes as (wind amplitude) x (tilt of motions) </a:t>
            </a:r>
          </a:p>
          <a:p>
            <a:pPr lvl="2"/>
            <a:r>
              <a:rPr lang="en-US"/>
              <a:t>tilt goes with frequency (</a:t>
            </a:r>
            <a:r>
              <a:rPr lang="en-US">
                <a:latin typeface="Symbol"/>
              </a:rPr>
              <a:t>w </a:t>
            </a:r>
            <a:r>
              <a:rPr lang="en-US"/>
              <a:t>= N cos</a:t>
            </a:r>
            <a:r>
              <a:rPr lang="en-US">
                <a:latin typeface="Symbol"/>
              </a:rPr>
              <a:t>f</a:t>
            </a:r>
            <a:r>
              <a:rPr lang="en-US"/>
              <a:t>) </a:t>
            </a:r>
          </a:p>
          <a:p>
            <a:pPr lvl="3"/>
            <a:r>
              <a:rPr lang="en-US">
                <a:solidFill>
                  <a:srgbClr val="FF0000"/>
                </a:solidFill>
              </a:rPr>
              <a:t>high frequencies are highly weighted </a:t>
            </a:r>
            <a:r>
              <a:rPr lang="en-US"/>
              <a:t>in this importance metric</a:t>
            </a:r>
          </a:p>
          <a:p>
            <a:pPr lvl="1"/>
            <a:r>
              <a:rPr lang="en-US">
                <a:solidFill>
                  <a:srgbClr val="FF0000"/>
                </a:solidFill>
              </a:rPr>
              <a:t>systematic </a:t>
            </a:r>
            <a:r>
              <a:rPr lang="en-US">
                <a:solidFill>
                  <a:srgbClr val="FF0000"/>
                </a:solidFill>
                <a:sym typeface="Wingdings"/>
              </a:rPr>
              <a:t></a:t>
            </a:r>
            <a:r>
              <a:rPr lang="en-US"/>
              <a:t> E/W asymmetry</a:t>
            </a:r>
          </a:p>
          <a:p>
            <a:pPr lvl="2"/>
            <a:r>
              <a:rPr lang="en-US"/>
              <a:t>asymmetric </a:t>
            </a:r>
            <a:r>
              <a:rPr lang="en-US">
                <a:solidFill>
                  <a:srgbClr val="FF0000"/>
                </a:solidFill>
              </a:rPr>
              <a:t>sources </a:t>
            </a:r>
          </a:p>
          <a:p>
            <a:pPr lvl="3"/>
            <a:r>
              <a:rPr lang="en-US"/>
              <a:t>form drag in flow over obstacles (mtns or cloud tops) </a:t>
            </a:r>
            <a:endParaRPr lang="en-US">
              <a:solidFill>
                <a:srgbClr val="FF0000"/>
              </a:solidFill>
            </a:endParaRPr>
          </a:p>
          <a:p>
            <a:pPr lvl="2"/>
            <a:r>
              <a:rPr lang="en-US"/>
              <a:t>asymmetric </a:t>
            </a:r>
            <a:r>
              <a:rPr lang="en-US">
                <a:solidFill>
                  <a:srgbClr val="FF0000"/>
                </a:solidFill>
              </a:rPr>
              <a:t>filtering </a:t>
            </a:r>
            <a:r>
              <a:rPr lang="en-US"/>
              <a:t>on the way up (critical levels etc.)</a:t>
            </a:r>
          </a:p>
          <a:p>
            <a:pPr lvl="3"/>
            <a:r>
              <a:rPr lang="en-US"/>
              <a:t>even w/ symmetric sources, but base state flows/ shears</a:t>
            </a:r>
          </a:p>
          <a:p>
            <a:pPr lvl="1"/>
            <a:r>
              <a:rPr lang="en-US"/>
              <a:t>detectability an issue for global assessment</a:t>
            </a:r>
          </a:p>
          <a:p>
            <a:pPr lvl="2"/>
            <a:r>
              <a:rPr lang="en-US"/>
              <a:t>vertical wavelengths for satellite kernels, etc.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5511"/>
          </a:xfrm>
        </p:spPr>
        <p:txBody>
          <a:bodyPr/>
          <a:lstStyle/>
          <a:p>
            <a:r>
              <a:rPr lang="en-US"/>
              <a:t>“Importance” of gravity waves</a:t>
            </a:r>
          </a:p>
        </p:txBody>
      </p:sp>
      <p:sp>
        <p:nvSpPr>
          <p:cNvPr id="3" name="Content Placeholder 2"/>
          <p:cNvSpPr>
            <a:spLocks noGrp="1"/>
          </p:cNvSpPr>
          <p:nvPr>
            <p:ph idx="1"/>
          </p:nvPr>
        </p:nvSpPr>
        <p:spPr>
          <a:xfrm>
            <a:off x="457200" y="997763"/>
            <a:ext cx="8229600" cy="5782489"/>
          </a:xfrm>
        </p:spPr>
        <p:txBody>
          <a:bodyPr>
            <a:normAutofit/>
          </a:bodyPr>
          <a:lstStyle/>
          <a:p>
            <a:pPr marL="514350" indent="-514350">
              <a:buFont typeface="+mj-lt"/>
              <a:buAutoNum type="arabicPeriod"/>
            </a:pPr>
            <a:r>
              <a:rPr lang="en-US"/>
              <a:t>Notes: w’T’ = 0 so they don’t carry heat flux vertically </a:t>
            </a:r>
          </a:p>
          <a:p>
            <a:pPr marL="514350" indent="-514350">
              <a:buFont typeface="+mj-lt"/>
              <a:buAutoNum type="arabicPeriod"/>
            </a:pPr>
            <a:r>
              <a:rPr lang="en-US"/>
              <a:t>often viewed in terms of w field which emphasizes short wavelength and high frequency waves</a:t>
            </a:r>
          </a:p>
          <a:p>
            <a:pPr marL="514350" indent="-514350">
              <a:buFont typeface="+mj-lt"/>
              <a:buAutoNum type="arabicPeriod"/>
            </a:pPr>
            <a:r>
              <a:rPr lang="en-US"/>
              <a:t>These ideas can almost close off from view another important role for long (hydrostatic) waves: as an adjustment mechanism</a:t>
            </a:r>
          </a:p>
          <a:p>
            <a:pPr marL="914400" lvl="1" indent="-514350">
              <a:buFont typeface="+mj-lt"/>
              <a:buAutoNum type="arabicPeriod"/>
            </a:pPr>
            <a:r>
              <a:rPr lang="en-US"/>
              <a:t>carrying heat away from convection horizontally</a:t>
            </a:r>
          </a:p>
          <a:p>
            <a:pPr marL="914400" lvl="1" indent="-514350">
              <a:buFont typeface="+mj-lt"/>
              <a:buAutoNum type="arabicPeriod"/>
            </a:pPr>
            <a:r>
              <a:rPr lang="en-US"/>
              <a:t>adjusting stratification profile </a:t>
            </a:r>
          </a:p>
          <a:p>
            <a:pPr marL="1771650" lvl="3" indent="-514350">
              <a:buFont typeface="+mj-lt"/>
              <a:buAutoNum type="arabicPeriod"/>
            </a:pPr>
            <a:r>
              <a:rPr lang="en-US"/>
              <a:t>to moist adiabatic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gravity waves 2.</a:t>
            </a:r>
          </a:p>
        </p:txBody>
      </p:sp>
      <p:sp>
        <p:nvSpPr>
          <p:cNvPr id="3" name="Content Placeholder 2"/>
          <p:cNvSpPr>
            <a:spLocks noGrp="1"/>
          </p:cNvSpPr>
          <p:nvPr>
            <p:ph idx="1"/>
          </p:nvPr>
        </p:nvSpPr>
        <p:spPr>
          <a:xfrm>
            <a:off x="457200" y="1243964"/>
            <a:ext cx="8686800" cy="5614036"/>
          </a:xfrm>
        </p:spPr>
        <p:txBody>
          <a:bodyPr>
            <a:normAutofit/>
          </a:bodyPr>
          <a:lstStyle/>
          <a:p>
            <a:pPr marL="514350" indent="-514350">
              <a:buFont typeface="+mj-lt"/>
              <a:buAutoNum type="arabicPeriod"/>
            </a:pPr>
            <a:endParaRPr lang="en-US"/>
          </a:p>
          <a:p>
            <a:pPr marL="514350" indent="-514350">
              <a:buFont typeface="+mj-lt"/>
              <a:buAutoNum type="arabicPeriod"/>
            </a:pPr>
            <a:r>
              <a:rPr lang="en-US"/>
              <a:t>adjusting stratification: vertical displacement</a:t>
            </a:r>
          </a:p>
          <a:p>
            <a:pPr marL="914400" lvl="1" indent="-514350"/>
            <a:r>
              <a:rPr lang="en-US"/>
              <a:t>strong interactions with convection</a:t>
            </a:r>
          </a:p>
          <a:p>
            <a:pPr lvl="1"/>
            <a:r>
              <a:rPr lang="en-US"/>
              <a:t> goes as (w amplitude) x (period or duration) </a:t>
            </a:r>
          </a:p>
          <a:p>
            <a:pPr lvl="2"/>
            <a:r>
              <a:rPr lang="en-US">
                <a:solidFill>
                  <a:srgbClr val="FF0000"/>
                </a:solidFill>
              </a:rPr>
              <a:t> low frequency components especially important</a:t>
            </a:r>
          </a:p>
          <a:p>
            <a:pPr lvl="3"/>
            <a:r>
              <a:rPr lang="en-US">
                <a:solidFill>
                  <a:srgbClr val="FF0000"/>
                </a:solidFill>
              </a:rPr>
              <a:t>like from net heating events (zero frequency limit) </a:t>
            </a:r>
            <a:endParaRPr lang="en-US"/>
          </a:p>
          <a:p>
            <a:pPr lvl="1"/>
            <a:r>
              <a:rPr lang="en-US"/>
              <a:t>a whole different slice of (k,l,m,</a:t>
            </a:r>
            <a:r>
              <a:rPr lang="en-US">
                <a:latin typeface="Symbol"/>
                <a:sym typeface="Wingdings"/>
              </a:rPr>
              <a:t>w</a:t>
            </a:r>
            <a:r>
              <a:rPr lang="en-US"/>
              <a:t>) space</a:t>
            </a:r>
          </a:p>
          <a:p>
            <a:pPr lvl="2"/>
            <a:r>
              <a:rPr lang="en-US"/>
              <a:t>which is only really 3D since dispersion relation holds: </a:t>
            </a:r>
          </a:p>
        </p:txBody>
      </p:sp>
      <p:pic>
        <p:nvPicPr>
          <p:cNvPr id="4" name="Picture 3"/>
          <p:cNvPicPr>
            <a:picLocks noChangeAspect="1"/>
          </p:cNvPicPr>
          <p:nvPr/>
        </p:nvPicPr>
        <p:blipFill>
          <a:blip r:embed="rId2"/>
          <a:stretch>
            <a:fillRect/>
          </a:stretch>
        </p:blipFill>
        <p:spPr>
          <a:xfrm>
            <a:off x="5809114" y="5307143"/>
            <a:ext cx="2877686" cy="10973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a:t>Internal waves in resting </a:t>
            </a:r>
            <a:r>
              <a:rPr lang="en-US" sz="3200" dirty="0" err="1"/>
              <a:t>Boussinesq</a:t>
            </a:r>
            <a:r>
              <a:rPr lang="en-US" sz="3200" dirty="0"/>
              <a:t> stratified fluid</a:t>
            </a:r>
            <a:br>
              <a:rPr lang="en-US" sz="3200" dirty="0"/>
            </a:br>
            <a:endParaRPr lang="en-US" sz="3200" dirty="0"/>
          </a:p>
        </p:txBody>
      </p:sp>
      <p:pic>
        <p:nvPicPr>
          <p:cNvPr id="5" name="Picture 4"/>
          <p:cNvPicPr>
            <a:picLocks noChangeAspect="1"/>
          </p:cNvPicPr>
          <p:nvPr/>
        </p:nvPicPr>
        <p:blipFill>
          <a:blip r:embed="rId2"/>
          <a:stretch>
            <a:fillRect/>
          </a:stretch>
        </p:blipFill>
        <p:spPr>
          <a:xfrm>
            <a:off x="6028489" y="846138"/>
            <a:ext cx="2877686" cy="1097328"/>
          </a:xfrm>
          <a:prstGeom prst="rect">
            <a:avLst/>
          </a:prstGeom>
        </p:spPr>
      </p:pic>
      <p:sp>
        <p:nvSpPr>
          <p:cNvPr id="6" name="Rectangle 5"/>
          <p:cNvSpPr/>
          <p:nvPr/>
        </p:nvSpPr>
        <p:spPr>
          <a:xfrm>
            <a:off x="695114" y="3637262"/>
            <a:ext cx="7753772" cy="2554545"/>
          </a:xfrm>
          <a:prstGeom prst="rect">
            <a:avLst/>
          </a:prstGeom>
        </p:spPr>
        <p:txBody>
          <a:bodyPr wrap="square">
            <a:spAutoFit/>
          </a:bodyPr>
          <a:lstStyle/>
          <a:p>
            <a:r>
              <a:rPr lang="en-US" sz="3200" dirty="0"/>
              <a:t>Aligning x with the wave (l=0), </a:t>
            </a:r>
          </a:p>
          <a:p>
            <a:r>
              <a:rPr lang="en-US" sz="3200" dirty="0">
                <a:solidFill>
                  <a:srgbClr val="FF0000"/>
                </a:solidFill>
              </a:rPr>
              <a:t>Hydrostatic</a:t>
            </a:r>
            <a:r>
              <a:rPr lang="en-US" sz="3200" dirty="0"/>
              <a:t>, or low frequency limit (m &gt;&gt; </a:t>
            </a:r>
            <a:r>
              <a:rPr lang="en-US" sz="3200" dirty="0" err="1"/>
              <a:t>k,l</a:t>
            </a:r>
            <a:r>
              <a:rPr lang="en-US" sz="3200" dirty="0"/>
              <a:t>)</a:t>
            </a:r>
            <a:endParaRPr lang="en-US" sz="3200" dirty="0">
              <a:latin typeface="Symbol"/>
              <a:sym typeface="Wingdings"/>
            </a:endParaRPr>
          </a:p>
          <a:p>
            <a:pPr>
              <a:buFont typeface="Wingdings" charset="2"/>
              <a:buChar char="à"/>
            </a:pPr>
            <a:r>
              <a:rPr lang="en-US" sz="3200" dirty="0">
                <a:latin typeface="Symbol"/>
                <a:sym typeface="Wingdings"/>
              </a:rPr>
              <a:t>w</a:t>
            </a:r>
            <a:r>
              <a:rPr lang="en-US" sz="3200" dirty="0">
                <a:sym typeface="Wingdings"/>
              </a:rPr>
              <a:t> = N</a:t>
            </a:r>
            <a:r>
              <a:rPr lang="en-US" sz="3200" baseline="30000" dirty="0"/>
              <a:t> </a:t>
            </a:r>
            <a:r>
              <a:rPr lang="en-US" sz="3200" dirty="0">
                <a:sym typeface="Wingdings"/>
              </a:rPr>
              <a:t>k/m</a:t>
            </a:r>
          </a:p>
          <a:p>
            <a:pPr>
              <a:buFont typeface="Wingdings" charset="2"/>
              <a:buChar char="à"/>
            </a:pPr>
            <a:r>
              <a:rPr lang="en-US" sz="3200" dirty="0">
                <a:sym typeface="Wingdings"/>
              </a:rPr>
              <a:t>c = cg = N/m = vert. wavelength/ BV period</a:t>
            </a:r>
          </a:p>
          <a:p>
            <a:pPr>
              <a:buFont typeface="Wingdings" charset="2"/>
              <a:buChar char="à"/>
            </a:pPr>
            <a:r>
              <a:rPr lang="en-US" sz="3200" dirty="0">
                <a:solidFill>
                  <a:srgbClr val="FF0000"/>
                </a:solidFill>
                <a:sym typeface="Wingdings"/>
              </a:rPr>
              <a:t>“Horizontally propagating vertical modes”</a:t>
            </a:r>
          </a:p>
        </p:txBody>
      </p:sp>
      <p:pic>
        <p:nvPicPr>
          <p:cNvPr id="7" name="Picture 6"/>
          <p:cNvPicPr>
            <a:picLocks noChangeAspect="1"/>
          </p:cNvPicPr>
          <p:nvPr/>
        </p:nvPicPr>
        <p:blipFill>
          <a:blip r:embed="rId3"/>
          <a:stretch>
            <a:fillRect/>
          </a:stretch>
        </p:blipFill>
        <p:spPr>
          <a:xfrm>
            <a:off x="297126" y="1017833"/>
            <a:ext cx="5666241" cy="24111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 frequency (or hydrostatic) internal gravity waves: vertical modes view	</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w=0 BC </a:t>
            </a:r>
            <a:r>
              <a:rPr lang="en-US" dirty="0"/>
              <a:t>at top and bottom of stratified layer discretizes allowable vertical wavenumbers m</a:t>
            </a:r>
          </a:p>
          <a:p>
            <a:pPr lvl="1"/>
            <a:r>
              <a:rPr lang="en-US" dirty="0"/>
              <a:t>w = sin(</a:t>
            </a:r>
            <a:r>
              <a:rPr lang="en-US" dirty="0" err="1"/>
              <a:t>kz</a:t>
            </a:r>
            <a:r>
              <a:rPr lang="en-US" dirty="0"/>
              <a:t>) </a:t>
            </a:r>
          </a:p>
          <a:p>
            <a:pPr lvl="1"/>
            <a:r>
              <a:rPr lang="en-US" dirty="0"/>
              <a:t>wave numbers ½, 1, 1.5, ... of the layer</a:t>
            </a:r>
          </a:p>
          <a:p>
            <a:pPr lvl="1"/>
            <a:r>
              <a:rPr lang="en-US" dirty="0"/>
              <a:t>waveguide or duct </a:t>
            </a:r>
          </a:p>
          <a:p>
            <a:pPr lvl="1"/>
            <a:r>
              <a:rPr lang="en-US" dirty="0"/>
              <a:t>no vertical propagation, or upward + downward propagation are equal (reflections) yielding standing oscillations (vertical modes)</a:t>
            </a:r>
          </a:p>
          <a:p>
            <a:pPr lvl="1"/>
            <a:endParaRPr lang="en-US" dirty="0"/>
          </a:p>
          <a:p>
            <a:pPr lvl="1"/>
            <a:r>
              <a:rPr lang="en-US" dirty="0"/>
              <a:t>The higher you place the lid, the closer together the wavelengths permitted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E8A4-EAC3-0953-B9CB-9AB39A0D92A7}"/>
              </a:ext>
            </a:extLst>
          </p:cNvPr>
          <p:cNvSpPr>
            <a:spLocks noGrp="1"/>
          </p:cNvSpPr>
          <p:nvPr>
            <p:ph type="title"/>
          </p:nvPr>
        </p:nvSpPr>
        <p:spPr/>
        <p:txBody>
          <a:bodyPr/>
          <a:lstStyle/>
          <a:p>
            <a:r>
              <a:rPr lang="en-US"/>
              <a:t>This ppt a shorter version of </a:t>
            </a:r>
          </a:p>
        </p:txBody>
      </p:sp>
      <p:sp>
        <p:nvSpPr>
          <p:cNvPr id="3" name="Content Placeholder 2">
            <a:extLst>
              <a:ext uri="{FF2B5EF4-FFF2-40B4-BE49-F238E27FC236}">
                <a16:creationId xmlns:a16="http://schemas.microsoft.com/office/drawing/2014/main" id="{151B7234-C972-9C8B-82E4-B899C3A62B05}"/>
              </a:ext>
            </a:extLst>
          </p:cNvPr>
          <p:cNvSpPr>
            <a:spLocks noGrp="1"/>
          </p:cNvSpPr>
          <p:nvPr>
            <p:ph idx="1"/>
          </p:nvPr>
        </p:nvSpPr>
        <p:spPr/>
        <p:txBody>
          <a:bodyPr/>
          <a:lstStyle/>
          <a:p>
            <a:r>
              <a:rPr lang="en-US">
                <a:hlinkClick r:id="rId2"/>
              </a:rPr>
              <a:t>https://miami.box.com/s/diw2d1gluypougxhjy0f3qj8dra2t0ru</a:t>
            </a:r>
            <a:endParaRPr lang="en-US"/>
          </a:p>
          <a:p>
            <a:endParaRPr lang="en-US"/>
          </a:p>
          <a:p>
            <a:endParaRPr lang="en-US"/>
          </a:p>
        </p:txBody>
      </p:sp>
    </p:spTree>
    <p:extLst>
      <p:ext uri="{BB962C8B-B14F-4D97-AF65-F5344CB8AC3E}">
        <p14:creationId xmlns:p14="http://schemas.microsoft.com/office/powerpoint/2010/main" val="72015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response to deep convective heat sources</a:t>
            </a:r>
          </a:p>
        </p:txBody>
      </p:sp>
      <p:sp>
        <p:nvSpPr>
          <p:cNvPr id="3" name="Content Placeholder 2"/>
          <p:cNvSpPr>
            <a:spLocks noGrp="1"/>
          </p:cNvSpPr>
          <p:nvPr>
            <p:ph idx="1"/>
          </p:nvPr>
        </p:nvSpPr>
        <p:spPr/>
        <p:txBody>
          <a:bodyPr>
            <a:normAutofit lnSpcReduction="10000"/>
          </a:bodyPr>
          <a:lstStyle/>
          <a:p>
            <a:r>
              <a:rPr lang="en-US" dirty="0" err="1"/>
              <a:t>Boussinesq</a:t>
            </a:r>
            <a:r>
              <a:rPr lang="en-US" dirty="0"/>
              <a:t>, hydrostatic, constant-N, nonrotating, resting basic state</a:t>
            </a:r>
          </a:p>
          <a:p>
            <a:pPr lvl="1"/>
            <a:r>
              <a:rPr lang="en-US" dirty="0">
                <a:latin typeface="Symbol"/>
                <a:sym typeface="Wingdings"/>
              </a:rPr>
              <a:t>w</a:t>
            </a:r>
            <a:r>
              <a:rPr lang="en-US" dirty="0">
                <a:sym typeface="Wingdings"/>
              </a:rPr>
              <a:t> = N</a:t>
            </a:r>
            <a:r>
              <a:rPr lang="en-US" baseline="30000" dirty="0"/>
              <a:t> </a:t>
            </a:r>
            <a:r>
              <a:rPr lang="en-US" dirty="0">
                <a:sym typeface="Wingdings"/>
              </a:rPr>
              <a:t>k/m is dispersion relation for waves</a:t>
            </a:r>
            <a:endParaRPr lang="en-US" dirty="0"/>
          </a:p>
          <a:p>
            <a:r>
              <a:rPr lang="en-US" i="1" dirty="0">
                <a:solidFill>
                  <a:srgbClr val="FF0000"/>
                </a:solidFill>
              </a:rPr>
              <a:t>Heating is forcing, confined to ‘troposphere’</a:t>
            </a:r>
          </a:p>
          <a:p>
            <a:pPr lvl="1"/>
            <a:r>
              <a:rPr lang="en-US" dirty="0"/>
              <a:t>lower portion of deep stratified fluid under lid</a:t>
            </a:r>
          </a:p>
          <a:p>
            <a:r>
              <a:rPr lang="en-US" dirty="0">
                <a:solidFill>
                  <a:srgbClr val="FF0000"/>
                </a:solidFill>
              </a:rPr>
              <a:t>Heating turns on at t=0 and then maintained </a:t>
            </a:r>
          </a:p>
          <a:p>
            <a:r>
              <a:rPr lang="en-US" dirty="0">
                <a:solidFill>
                  <a:srgbClr val="FF0000"/>
                </a:solidFill>
              </a:rPr>
              <a:t>2 modes of tropospheric layer</a:t>
            </a:r>
          </a:p>
          <a:p>
            <a:pPr lvl="1"/>
            <a:r>
              <a:rPr lang="en-US" dirty="0">
                <a:solidFill>
                  <a:srgbClr val="FF0000"/>
                </a:solidFill>
              </a:rPr>
              <a:t>convective (sin(z) all positive)</a:t>
            </a:r>
          </a:p>
          <a:p>
            <a:pPr lvl="1"/>
            <a:r>
              <a:rPr lang="en-US" dirty="0">
                <a:solidFill>
                  <a:srgbClr val="FF0000"/>
                </a:solidFill>
              </a:rPr>
              <a:t>stratiform (sin(2z) vertical dipole)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457200" y="152400"/>
            <a:ext cx="8229600" cy="1143000"/>
          </a:xfrm>
        </p:spPr>
        <p:txBody>
          <a:bodyPr/>
          <a:lstStyle/>
          <a:p>
            <a:r>
              <a:rPr lang="en-US"/>
              <a:t>Longer </a:t>
            </a:r>
            <a:r>
              <a:rPr lang="en-US" i="1">
                <a:solidFill>
                  <a:schemeClr val="hlink"/>
                </a:solidFill>
                <a:effectLst>
                  <a:outerShdw blurRad="38100" dist="38100" dir="2700000" algn="tl">
                    <a:srgbClr val="FFFFFF"/>
                  </a:outerShdw>
                </a:effectLst>
              </a:rPr>
              <a:t>vertical</a:t>
            </a:r>
            <a:r>
              <a:rPr lang="en-US"/>
              <a:t> wavelengths travel faster </a:t>
            </a:r>
            <a:r>
              <a:rPr lang="en-US" i="1">
                <a:solidFill>
                  <a:srgbClr val="FFFF00"/>
                </a:solidFill>
                <a:effectLst>
                  <a:outerShdw blurRad="38100" dist="38100" dir="2700000" algn="tl">
                    <a:srgbClr val="FFFFFF"/>
                  </a:outerShdw>
                </a:effectLst>
              </a:rPr>
              <a:t>horizontally</a:t>
            </a:r>
            <a:endParaRPr lang="en-US"/>
          </a:p>
        </p:txBody>
      </p:sp>
      <p:pic>
        <p:nvPicPr>
          <p:cNvPr id="308227" name="Picture 3"/>
          <p:cNvPicPr>
            <a:picLocks noGrp="1" noChangeAspect="1" noChangeArrowheads="1"/>
          </p:cNvPicPr>
          <p:nvPr>
            <p:ph sz="half" idx="1"/>
          </p:nvPr>
        </p:nvPicPr>
        <p:blipFill>
          <a:blip r:embed="rId3"/>
          <a:srcRect l="14436" t="10396" r="14436" b="25424"/>
          <a:stretch>
            <a:fillRect/>
          </a:stretch>
        </p:blipFill>
        <p:spPr>
          <a:xfrm>
            <a:off x="2357438" y="1447800"/>
            <a:ext cx="4429125" cy="5410200"/>
          </a:xfrm>
        </p:spPr>
      </p:pic>
      <p:sp>
        <p:nvSpPr>
          <p:cNvPr id="308229" name="Text Box 5"/>
          <p:cNvSpPr txBox="1">
            <a:spLocks noChangeArrowheads="1"/>
          </p:cNvSpPr>
          <p:nvPr/>
        </p:nvSpPr>
        <p:spPr bwMode="auto">
          <a:xfrm>
            <a:off x="0" y="1698625"/>
            <a:ext cx="2362200" cy="4473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t>A complex </a:t>
            </a:r>
            <a:r>
              <a:rPr lang="en-US" sz="2400">
                <a:solidFill>
                  <a:schemeClr val="hlink"/>
                </a:solidFill>
              </a:rPr>
              <a:t>convective event</a:t>
            </a:r>
            <a:r>
              <a:rPr lang="en-US" sz="2400"/>
              <a:t> in a salt-stratified tank </a:t>
            </a:r>
            <a:r>
              <a:rPr lang="en-US" sz="2400">
                <a:solidFill>
                  <a:schemeClr val="hlink"/>
                </a:solidFill>
              </a:rPr>
              <a:t>excites many vertical wavelengths</a:t>
            </a:r>
            <a:r>
              <a:rPr lang="en-US" sz="2400"/>
              <a:t> in the surrounding fluid (photo inverted to resemble a cloud). </a:t>
            </a:r>
          </a:p>
        </p:txBody>
      </p:sp>
      <p:sp>
        <p:nvSpPr>
          <p:cNvPr id="308230" name="Text Box 6"/>
          <p:cNvSpPr txBox="1">
            <a:spLocks noChangeArrowheads="1"/>
          </p:cNvSpPr>
          <p:nvPr/>
        </p:nvSpPr>
        <p:spPr bwMode="auto">
          <a:xfrm>
            <a:off x="6705600" y="1828800"/>
            <a:ext cx="2362200" cy="3378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t>Strobe-illuminated </a:t>
            </a:r>
            <a:r>
              <a:rPr lang="en-US" sz="2400">
                <a:solidFill>
                  <a:srgbClr val="FFFF00"/>
                </a:solidFill>
              </a:rPr>
              <a:t>dye lines are displaced</a:t>
            </a:r>
            <a:r>
              <a:rPr lang="en-US" sz="2400"/>
              <a:t> horizontally, initially in smooth, then </a:t>
            </a:r>
            <a:r>
              <a:rPr lang="en-US" sz="2400">
                <a:solidFill>
                  <a:srgbClr val="FFFF00"/>
                </a:solidFill>
              </a:rPr>
              <a:t>more sharply with time. </a:t>
            </a:r>
            <a:endParaRPr lang="en-US" sz="2400"/>
          </a:p>
        </p:txBody>
      </p:sp>
      <p:sp>
        <p:nvSpPr>
          <p:cNvPr id="308231" name="Text Box 7"/>
          <p:cNvSpPr txBox="1">
            <a:spLocks noChangeArrowheads="1"/>
          </p:cNvSpPr>
          <p:nvPr/>
        </p:nvSpPr>
        <p:spPr bwMode="auto">
          <a:xfrm>
            <a:off x="5480050" y="6577013"/>
            <a:ext cx="1225550" cy="274637"/>
          </a:xfrm>
          <a:prstGeom prst="rect">
            <a:avLst/>
          </a:prstGeom>
          <a:noFill/>
          <a:ln w="9525">
            <a:noFill/>
            <a:miter lim="800000"/>
            <a:headEnd/>
            <a:tailEnd/>
          </a:ln>
          <a:effectLst/>
        </p:spPr>
        <p:txBody>
          <a:bodyPr wrap="none">
            <a:prstTxWarp prst="textNoShape">
              <a:avLst/>
            </a:prstTxWarp>
            <a:spAutoFit/>
          </a:bodyPr>
          <a:lstStyle/>
          <a:p>
            <a:r>
              <a:rPr lang="en-US" sz="1200">
                <a:solidFill>
                  <a:schemeClr val="bg1"/>
                </a:solidFill>
                <a:latin typeface="Times" charset="0"/>
              </a:rPr>
              <a:t>Mapes 1993 JAS</a:t>
            </a:r>
          </a:p>
        </p:txBody>
      </p:sp>
      <p:sp>
        <p:nvSpPr>
          <p:cNvPr id="308232" name="Text Box 8"/>
          <p:cNvSpPr txBox="1">
            <a:spLocks noChangeArrowheads="1"/>
          </p:cNvSpPr>
          <p:nvPr/>
        </p:nvSpPr>
        <p:spPr bwMode="auto">
          <a:xfrm>
            <a:off x="5843588" y="1447800"/>
            <a:ext cx="896937"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FF00"/>
                </a:solidFill>
                <a:effectLst>
                  <a:outerShdw blurRad="38100" dist="38100" dir="2700000" algn="tl">
                    <a:srgbClr val="FFFFFF"/>
                  </a:outerShdw>
                </a:effectLst>
              </a:rPr>
              <a:t>early</a:t>
            </a:r>
            <a:endParaRPr lang="en-US" sz="2400">
              <a:solidFill>
                <a:schemeClr val="bg1"/>
              </a:solidFill>
              <a:effectLst>
                <a:outerShdw blurRad="38100" dist="38100" dir="2700000" algn="tl">
                  <a:srgbClr val="FFFFFF"/>
                </a:outerShdw>
              </a:effectLst>
            </a:endParaRPr>
          </a:p>
        </p:txBody>
      </p:sp>
      <p:sp>
        <p:nvSpPr>
          <p:cNvPr id="308233" name="Text Box 9"/>
          <p:cNvSpPr txBox="1">
            <a:spLocks noChangeArrowheads="1"/>
          </p:cNvSpPr>
          <p:nvPr/>
        </p:nvSpPr>
        <p:spPr bwMode="auto">
          <a:xfrm>
            <a:off x="5818188" y="5029200"/>
            <a:ext cx="738187"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FF00"/>
                </a:solidFill>
                <a:effectLst>
                  <a:outerShdw blurRad="38100" dist="38100" dir="2700000" algn="tl">
                    <a:srgbClr val="FFFFFF"/>
                  </a:outerShdw>
                </a:effectLst>
              </a:rPr>
              <a:t>late</a:t>
            </a:r>
            <a:endParaRPr lang="en-US" sz="2400">
              <a:solidFill>
                <a:schemeClr val="bg1"/>
              </a:solidFill>
              <a:effectLst>
                <a:outerShdw blurRad="38100" dist="38100" dir="2700000" algn="tl">
                  <a:srgbClr val="FFFFFF"/>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0" y="76200"/>
            <a:ext cx="9144000" cy="1143000"/>
          </a:xfrm>
        </p:spPr>
        <p:txBody>
          <a:bodyPr/>
          <a:lstStyle/>
          <a:p>
            <a:r>
              <a:rPr lang="en-US" sz="4800"/>
              <a:t>Glimpses of invisible env. flow</a:t>
            </a:r>
          </a:p>
        </p:txBody>
      </p:sp>
      <p:pic>
        <p:nvPicPr>
          <p:cNvPr id="250883" name="Picture 3"/>
          <p:cNvPicPr>
            <a:picLocks noGrp="1" noChangeAspect="1" noChangeArrowheads="1"/>
          </p:cNvPicPr>
          <p:nvPr>
            <p:ph sz="half" idx="1"/>
          </p:nvPr>
        </p:nvPicPr>
        <p:blipFill>
          <a:blip r:embed="rId3"/>
          <a:srcRect l="14436" t="6779" r="14436" b="25424"/>
          <a:stretch>
            <a:fillRect/>
          </a:stretch>
        </p:blipFill>
        <p:spPr>
          <a:xfrm>
            <a:off x="26988" y="1143000"/>
            <a:ext cx="4429125" cy="5715000"/>
          </a:xfrm>
        </p:spPr>
      </p:pic>
      <p:pic>
        <p:nvPicPr>
          <p:cNvPr id="250884" name="Picture 4"/>
          <p:cNvPicPr>
            <a:picLocks noChangeAspect="1" noChangeArrowheads="1"/>
          </p:cNvPicPr>
          <p:nvPr/>
        </p:nvPicPr>
        <p:blipFill>
          <a:blip r:embed="rId4"/>
          <a:srcRect t="4584" b="32"/>
          <a:stretch>
            <a:fillRect/>
          </a:stretch>
        </p:blipFill>
        <p:spPr bwMode="auto">
          <a:xfrm flipH="1">
            <a:off x="4521200" y="1295400"/>
            <a:ext cx="4635500" cy="5562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228600"/>
            <a:ext cx="7772400" cy="1066800"/>
          </a:xfrm>
        </p:spPr>
        <p:txBody>
          <a:bodyPr/>
          <a:lstStyle/>
          <a:p>
            <a:r>
              <a:rPr lang="en-US" sz="4000"/>
              <a:t>Solution procedure</a:t>
            </a:r>
            <a:endParaRPr lang="en-US"/>
          </a:p>
        </p:txBody>
      </p:sp>
      <p:graphicFrame>
        <p:nvGraphicFramePr>
          <p:cNvPr id="151639" name="Object 87"/>
          <p:cNvGraphicFramePr>
            <a:graphicFrameLocks noChangeAspect="1"/>
          </p:cNvGraphicFramePr>
          <p:nvPr/>
        </p:nvGraphicFramePr>
        <p:xfrm>
          <a:off x="2057400" y="5867400"/>
          <a:ext cx="5065713" cy="733425"/>
        </p:xfrm>
        <a:graphic>
          <a:graphicData uri="http://schemas.openxmlformats.org/presentationml/2006/ole">
            <mc:AlternateContent xmlns:mc="http://schemas.openxmlformats.org/markup-compatibility/2006">
              <mc:Choice xmlns:v="urn:schemas-microsoft-com:vml" Requires="v">
                <p:oleObj name="Equation" r:id="rId3" imgW="3162300" imgH="457200" progId="Equation.3">
                  <p:embed/>
                </p:oleObj>
              </mc:Choice>
              <mc:Fallback>
                <p:oleObj name="Equation" r:id="rId3" imgW="31623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867400"/>
                        <a:ext cx="5065713" cy="73342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1557" name="Text Box 5"/>
          <p:cNvSpPr txBox="1">
            <a:spLocks noChangeAspect="1" noChangeArrowheads="1"/>
          </p:cNvSpPr>
          <p:nvPr/>
        </p:nvSpPr>
        <p:spPr bwMode="auto">
          <a:xfrm>
            <a:off x="4648200" y="3048000"/>
            <a:ext cx="2438400" cy="609600"/>
          </a:xfrm>
          <a:prstGeom prst="rect">
            <a:avLst/>
          </a:prstGeom>
          <a:noFill/>
          <a:ln w="9525">
            <a:noFill/>
            <a:miter lim="800000"/>
            <a:headEnd/>
            <a:tailEnd/>
          </a:ln>
        </p:spPr>
        <p:txBody>
          <a:bodyPr>
            <a:prstTxWarp prst="textNoShape">
              <a:avLst/>
            </a:prstTxWarp>
          </a:bodyPr>
          <a:lstStyle/>
          <a:p>
            <a:pPr algn="ctr" defTabSz="914400" eaLnBrk="0" fontAlgn="base" hangingPunct="0">
              <a:spcBef>
                <a:spcPct val="0"/>
              </a:spcBef>
              <a:spcAft>
                <a:spcPct val="0"/>
              </a:spcAft>
            </a:pPr>
            <a:r>
              <a:rPr lang="en-US" sz="1600">
                <a:solidFill>
                  <a:srgbClr val="51FF56"/>
                </a:solidFill>
                <a:ea typeface="ヒラギノ角ゴ Pro W3" charset="-128"/>
                <a:cs typeface="ヒラギノ角ゴ Pro W3" charset="-128"/>
              </a:rPr>
              <a:t>Fourier transform in z</a:t>
            </a:r>
          </a:p>
          <a:p>
            <a:pPr algn="ctr" defTabSz="914400" eaLnBrk="0" fontAlgn="base" hangingPunct="0">
              <a:spcBef>
                <a:spcPct val="0"/>
              </a:spcBef>
              <a:spcAft>
                <a:spcPct val="0"/>
              </a:spcAft>
            </a:pPr>
            <a:r>
              <a:rPr lang="en-US" sz="1600">
                <a:solidFill>
                  <a:srgbClr val="51FF56"/>
                </a:solidFill>
                <a:ea typeface="ヒラギノ角ゴ Pro W3" charset="-128"/>
                <a:cs typeface="ヒラギノ角ゴ Pro W3" charset="-128"/>
              </a:rPr>
              <a:t>along with B.C.s</a:t>
            </a:r>
            <a:endParaRPr lang="en-US" sz="1600">
              <a:solidFill>
                <a:srgbClr val="FFFFFF"/>
              </a:solidFill>
              <a:ea typeface="ヒラギノ角ゴ Pro W3" charset="-128"/>
              <a:cs typeface="ヒラギノ角ゴ Pro W3" charset="-128"/>
            </a:endParaRPr>
          </a:p>
        </p:txBody>
      </p:sp>
      <p:sp>
        <p:nvSpPr>
          <p:cNvPr id="151613" name="Rectangle 61"/>
          <p:cNvSpPr>
            <a:spLocks noChangeAspect="1" noChangeArrowheads="1"/>
          </p:cNvSpPr>
          <p:nvPr/>
        </p:nvSpPr>
        <p:spPr bwMode="auto">
          <a:xfrm>
            <a:off x="2286000" y="2057400"/>
            <a:ext cx="4724400" cy="685800"/>
          </a:xfrm>
          <a:prstGeom prst="rect">
            <a:avLst/>
          </a:prstGeom>
          <a:noFill/>
          <a:ln w="9525">
            <a:noFill/>
            <a:miter lim="800000"/>
            <a:headEnd/>
            <a:tailEnd/>
          </a:ln>
        </p:spPr>
        <p:txBody>
          <a:bodyPr>
            <a:prstTxWarp prst="textNoShape">
              <a:avLst/>
            </a:prstTxWarp>
          </a:bodyPr>
          <a:lstStyle/>
          <a:p>
            <a:pPr defTabSz="914400" eaLnBrk="0" fontAlgn="base" hangingPunct="0">
              <a:lnSpc>
                <a:spcPct val="70000"/>
              </a:lnSpc>
              <a:spcBef>
                <a:spcPct val="0"/>
              </a:spcBef>
              <a:spcAft>
                <a:spcPct val="0"/>
              </a:spcAft>
            </a:pPr>
            <a:r>
              <a:rPr lang="en-US" sz="1600">
                <a:solidFill>
                  <a:srgbClr val="FFFFFF"/>
                </a:solidFill>
                <a:ea typeface="ヒラギノ角ゴ Pro W3" charset="-128"/>
                <a:cs typeface="ヒラギノ角ゴ Pro W3" charset="-128"/>
              </a:rPr>
              <a:t>Unknowns: </a:t>
            </a:r>
            <a:r>
              <a:rPr lang="en-US" sz="1600" i="1">
                <a:solidFill>
                  <a:srgbClr val="FFFFFF"/>
                </a:solidFill>
                <a:ea typeface="ヒラギノ角ゴ Pro W3" charset="-128"/>
                <a:cs typeface="ヒラギノ角ゴ Pro W3" charset="-128"/>
              </a:rPr>
              <a:t>u</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w</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(x,z,</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p</a:t>
            </a:r>
            <a:r>
              <a:rPr lang="en-US" sz="1600">
                <a:solidFill>
                  <a:srgbClr val="FFFFFF"/>
                </a:solidFill>
                <a:ea typeface="ヒラギノ角ゴ Pro W3" charset="-128"/>
                <a:cs typeface="ヒラギノ角ゴ Pro W3" charset="-128"/>
              </a:rPr>
              <a:t>(x,z,</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a:t>
            </a:r>
          </a:p>
          <a:p>
            <a:pPr defTabSz="914400" eaLnBrk="0" fontAlgn="base" hangingPunct="0">
              <a:lnSpc>
                <a:spcPct val="70000"/>
              </a:lnSpc>
              <a:spcBef>
                <a:spcPct val="0"/>
              </a:spcBef>
              <a:spcAft>
                <a:spcPct val="0"/>
              </a:spcAft>
            </a:pPr>
            <a:endParaRPr lang="en-US" sz="1600">
              <a:solidFill>
                <a:srgbClr val="FFFFFF"/>
              </a:solidFill>
              <a:ea typeface="ヒラギノ角ゴ Pro W3" charset="-128"/>
              <a:cs typeface="ヒラギノ角ゴ Pro W3" charset="-128"/>
            </a:endParaRPr>
          </a:p>
          <a:p>
            <a:pPr defTabSz="914400" eaLnBrk="0" fontAlgn="base" hangingPunct="0">
              <a:lnSpc>
                <a:spcPct val="70000"/>
              </a:lnSpc>
              <a:spcBef>
                <a:spcPct val="0"/>
              </a:spcBef>
              <a:spcAft>
                <a:spcPct val="0"/>
              </a:spcAft>
            </a:pPr>
            <a:r>
              <a:rPr lang="en-US" sz="1600">
                <a:solidFill>
                  <a:srgbClr val="FFFFFF"/>
                </a:solidFill>
                <a:ea typeface="ヒラギノ角ゴ Pro W3" charset="-128"/>
                <a:cs typeface="ヒラギノ角ゴ Pro W3" charset="-128"/>
              </a:rPr>
              <a:t>Known: </a:t>
            </a:r>
            <a:r>
              <a:rPr lang="en-US" sz="1600" i="1">
                <a:solidFill>
                  <a:srgbClr val="FFFFFF"/>
                </a:solidFill>
                <a:ea typeface="ヒラギノ角ゴ Pro W3" charset="-128"/>
                <a:cs typeface="ヒラギノ角ゴ Pro W3" charset="-128"/>
              </a:rPr>
              <a:t>Q</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a:t>
            </a:r>
            <a:endParaRPr lang="en-US" sz="1500">
              <a:solidFill>
                <a:srgbClr val="000000"/>
              </a:solidFill>
              <a:ea typeface="ヒラギノ角ゴ Pro W3" charset="-128"/>
              <a:cs typeface="ヒラギノ角ゴ Pro W3" charset="-128"/>
            </a:endParaRPr>
          </a:p>
          <a:p>
            <a:pPr defTabSz="914400" eaLnBrk="0" fontAlgn="base" hangingPunct="0">
              <a:lnSpc>
                <a:spcPct val="0"/>
              </a:lnSpc>
              <a:spcBef>
                <a:spcPct val="0"/>
              </a:spcBef>
              <a:spcAft>
                <a:spcPct val="0"/>
              </a:spcAft>
            </a:pPr>
            <a:r>
              <a:rPr lang="en-US" sz="1500">
                <a:solidFill>
                  <a:srgbClr val="FFFFFF"/>
                </a:solidFill>
                <a:ea typeface="ヒラギノ角ゴ Pro W3" charset="-128"/>
                <a:cs typeface="ヒラギノ角ゴ Pro W3" charset="-128"/>
                <a:sym typeface="Symbol" charset="2"/>
              </a:rPr>
              <a:t> </a:t>
            </a:r>
          </a:p>
        </p:txBody>
      </p:sp>
      <p:sp>
        <p:nvSpPr>
          <p:cNvPr id="151616" name="Rectangle 64"/>
          <p:cNvSpPr>
            <a:spLocks noChangeAspect="1" noChangeArrowheads="1"/>
          </p:cNvSpPr>
          <p:nvPr/>
        </p:nvSpPr>
        <p:spPr bwMode="auto">
          <a:xfrm>
            <a:off x="1524000" y="3810000"/>
            <a:ext cx="6553200" cy="3667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1200">
                <a:solidFill>
                  <a:srgbClr val="FFFFFF"/>
                </a:solidFill>
                <a:ea typeface="ヒラギノ角ゴ Pro W3" charset="-128"/>
                <a:cs typeface="ヒラギノ角ゴ Pro W3" charset="-128"/>
              </a:rPr>
              <a:t> </a:t>
            </a:r>
            <a:r>
              <a:rPr lang="en-US">
                <a:solidFill>
                  <a:srgbClr val="FFFFFF"/>
                </a:solidFill>
                <a:ea typeface="ヒラギノ角ゴ Pro W3" charset="-128"/>
                <a:cs typeface="ヒラギノ角ゴ Pro W3" charset="-128"/>
              </a:rPr>
              <a:t>Shallow water system (1 for each Fourier mode:</a:t>
            </a:r>
            <a:r>
              <a:rPr lang="en-US" i="1">
                <a:solidFill>
                  <a:srgbClr val="FFFFFF"/>
                </a:solidFill>
                <a:ea typeface="ヒラギノ角ゴ Pro W3" charset="-128"/>
                <a:cs typeface="ヒラギノ角ゴ Pro W3" charset="-128"/>
              </a:rPr>
              <a:t> n </a:t>
            </a:r>
            <a:r>
              <a:rPr lang="en-US">
                <a:solidFill>
                  <a:srgbClr val="FFFFFF"/>
                </a:solidFill>
                <a:ea typeface="ヒラギノ角ゴ Pro W3" charset="-128"/>
                <a:cs typeface="ヒラギノ角ゴ Pro W3" charset="-128"/>
              </a:rPr>
              <a:t>= 1, 2,3,..)</a:t>
            </a:r>
          </a:p>
        </p:txBody>
      </p:sp>
      <p:sp>
        <p:nvSpPr>
          <p:cNvPr id="151634" name="Line 82"/>
          <p:cNvSpPr>
            <a:spLocks noChangeShapeType="1"/>
          </p:cNvSpPr>
          <p:nvPr/>
        </p:nvSpPr>
        <p:spPr bwMode="auto">
          <a:xfrm>
            <a:off x="4419600" y="3048000"/>
            <a:ext cx="0" cy="533400"/>
          </a:xfrm>
          <a:prstGeom prst="line">
            <a:avLst/>
          </a:prstGeom>
          <a:noFill/>
          <a:ln w="57150">
            <a:solidFill>
              <a:srgbClr val="3FC943"/>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51640" name="Text Box 88"/>
          <p:cNvSpPr txBox="1">
            <a:spLocks noChangeArrowheads="1"/>
          </p:cNvSpPr>
          <p:nvPr/>
        </p:nvSpPr>
        <p:spPr bwMode="auto">
          <a:xfrm>
            <a:off x="2286000" y="3124200"/>
            <a:ext cx="1885950" cy="366713"/>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a:solidFill>
                  <a:srgbClr val="66CCFF"/>
                </a:solidFill>
                <a:ea typeface="ヒラギノ角ゴ Pro W3" charset="-128"/>
                <a:cs typeface="ヒラギノ角ゴ Pro W3" charset="-128"/>
              </a:rPr>
              <a:t>Since</a:t>
            </a:r>
            <a:r>
              <a:rPr lang="en-US" i="1">
                <a:solidFill>
                  <a:srgbClr val="66CCFF"/>
                </a:solidFill>
                <a:ea typeface="ヒラギノ角ゴ Pro W3" charset="-128"/>
                <a:cs typeface="ヒラギノ角ゴ Pro W3" charset="-128"/>
              </a:rPr>
              <a:t> N</a:t>
            </a:r>
            <a:r>
              <a:rPr lang="en-US">
                <a:solidFill>
                  <a:srgbClr val="66CCFF"/>
                </a:solidFill>
                <a:ea typeface="ヒラギノ角ゴ Pro W3" charset="-128"/>
                <a:cs typeface="ヒラギノ角ゴ Pro W3" charset="-128"/>
              </a:rPr>
              <a:t> is const.</a:t>
            </a:r>
            <a:endParaRPr lang="en-US" sz="2800">
              <a:solidFill>
                <a:srgbClr val="FFFFFF"/>
              </a:solidFill>
              <a:ea typeface="ヒラギノ角ゴ Pro W3" charset="-128"/>
              <a:cs typeface="ヒラギノ角ゴ Pro W3" charset="-128"/>
            </a:endParaRPr>
          </a:p>
        </p:txBody>
      </p:sp>
      <p:sp>
        <p:nvSpPr>
          <p:cNvPr id="151650" name="Rectangle 98"/>
          <p:cNvSpPr>
            <a:spLocks noChangeArrowheads="1"/>
          </p:cNvSpPr>
          <p:nvPr/>
        </p:nvSpPr>
        <p:spPr bwMode="auto">
          <a:xfrm>
            <a:off x="6172200" y="5105400"/>
            <a:ext cx="1066800" cy="457200"/>
          </a:xfrm>
          <a:prstGeom prst="rect">
            <a:avLst/>
          </a:prstGeom>
          <a:solidFill>
            <a:schemeClr val="bg1">
              <a:alpha val="75999"/>
            </a:schemeClr>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51653" name="Text Box 101"/>
          <p:cNvSpPr txBox="1">
            <a:spLocks noChangeAspect="1" noChangeArrowheads="1"/>
          </p:cNvSpPr>
          <p:nvPr/>
        </p:nvSpPr>
        <p:spPr bwMode="auto">
          <a:xfrm>
            <a:off x="3276600" y="1295400"/>
            <a:ext cx="2590800" cy="39687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000">
                <a:solidFill>
                  <a:srgbClr val="FFFFFF"/>
                </a:solidFill>
                <a:ea typeface="ヒラギノ角ゴ Pro W3" charset="-128"/>
                <a:cs typeface="ヒラギノ角ゴ Pro W3" charset="-128"/>
              </a:rPr>
              <a:t>Governing equations</a:t>
            </a:r>
            <a:endParaRPr lang="en-US" sz="2800">
              <a:solidFill>
                <a:srgbClr val="FFFFFF"/>
              </a:solidFill>
              <a:ea typeface="ヒラギノ角ゴ Pro W3" charset="-128"/>
              <a:cs typeface="ヒラギノ角ゴ Pro W3" charset="-128"/>
            </a:endParaRPr>
          </a:p>
        </p:txBody>
      </p:sp>
      <p:sp>
        <p:nvSpPr>
          <p:cNvPr id="151654" name="AutoShape 102"/>
          <p:cNvSpPr>
            <a:spLocks noChangeArrowheads="1"/>
          </p:cNvSpPr>
          <p:nvPr/>
        </p:nvSpPr>
        <p:spPr bwMode="auto">
          <a:xfrm>
            <a:off x="2133600" y="1905000"/>
            <a:ext cx="4648200" cy="914400"/>
          </a:xfrm>
          <a:prstGeom prst="roundRect">
            <a:avLst>
              <a:gd name="adj" fmla="val 16667"/>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aphicFrame>
        <p:nvGraphicFramePr>
          <p:cNvPr id="151656" name="Object 104"/>
          <p:cNvGraphicFramePr>
            <a:graphicFrameLocks noChangeAspect="1"/>
          </p:cNvGraphicFramePr>
          <p:nvPr/>
        </p:nvGraphicFramePr>
        <p:xfrm>
          <a:off x="3275013" y="4267200"/>
          <a:ext cx="2668587" cy="1393825"/>
        </p:xfrm>
        <a:graphic>
          <a:graphicData uri="http://schemas.openxmlformats.org/presentationml/2006/ole">
            <mc:AlternateContent xmlns:mc="http://schemas.openxmlformats.org/markup-compatibility/2006">
              <mc:Choice xmlns:v="urn:schemas-microsoft-com:vml" Requires="v">
                <p:oleObj name="Document" r:id="rId5" imgW="1691640" imgH="883920" progId="Word.Document.8">
                  <p:embed/>
                </p:oleObj>
              </mc:Choice>
              <mc:Fallback>
                <p:oleObj name="Document" r:id="rId5" imgW="1691640" imgH="88392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3" y="4267200"/>
                        <a:ext cx="2668587" cy="139382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extBox 12"/>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83995" name="Rectangle 27"/>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43"/>
          <p:cNvGrpSpPr>
            <a:grpSpLocks/>
          </p:cNvGrpSpPr>
          <p:nvPr/>
        </p:nvGrpSpPr>
        <p:grpSpPr bwMode="auto">
          <a:xfrm>
            <a:off x="4114800" y="3200400"/>
            <a:ext cx="457200" cy="2209800"/>
            <a:chOff x="2592" y="1488"/>
            <a:chExt cx="288" cy="1392"/>
          </a:xfrm>
        </p:grpSpPr>
        <p:sp>
          <p:nvSpPr>
            <p:cNvPr id="84002" name="Oval 34"/>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03" name="Oval 35"/>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04" name="Oval 36"/>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90"/>
          <p:cNvGrpSpPr>
            <a:grpSpLocks/>
          </p:cNvGrpSpPr>
          <p:nvPr/>
        </p:nvGrpSpPr>
        <p:grpSpPr bwMode="auto">
          <a:xfrm>
            <a:off x="4114800" y="3200400"/>
            <a:ext cx="457200" cy="2209800"/>
            <a:chOff x="2592" y="1488"/>
            <a:chExt cx="288" cy="1392"/>
          </a:xfrm>
        </p:grpSpPr>
        <p:sp>
          <p:nvSpPr>
            <p:cNvPr id="84059" name="Oval 9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0" name="Oval 9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1" name="Oval 9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aphicFrame>
        <p:nvGraphicFramePr>
          <p:cNvPr id="84103" name="Object 135"/>
          <p:cNvGraphicFramePr>
            <a:graphicFrameLocks noChangeAspect="1"/>
          </p:cNvGraphicFramePr>
          <p:nvPr/>
        </p:nvGraphicFramePr>
        <p:xfrm>
          <a:off x="3352800" y="2362200"/>
          <a:ext cx="3811588" cy="461963"/>
        </p:xfrm>
        <a:graphic>
          <a:graphicData uri="http://schemas.openxmlformats.org/presentationml/2006/ole">
            <mc:AlternateContent xmlns:mc="http://schemas.openxmlformats.org/markup-compatibility/2006">
              <mc:Choice xmlns:v="urn:schemas-microsoft-com:vml" Requires="v">
                <p:oleObj name="Equation" r:id="rId3" imgW="1752600" imgH="190500" progId="Equation.3">
                  <p:embed/>
                </p:oleObj>
              </mc:Choice>
              <mc:Fallback>
                <p:oleObj name="Equation" r:id="rId3" imgW="1752600" imgH="190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362200"/>
                        <a:ext cx="3811588" cy="461963"/>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209" name="Text Box 241"/>
          <p:cNvSpPr txBox="1">
            <a:spLocks noChangeArrowheads="1"/>
          </p:cNvSpPr>
          <p:nvPr/>
        </p:nvSpPr>
        <p:spPr bwMode="auto">
          <a:xfrm>
            <a:off x="1905000" y="1600200"/>
            <a:ext cx="60960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Vertical velocity </a:t>
            </a:r>
            <a:r>
              <a:rPr lang="en-US" sz="2400" i="1">
                <a:solidFill>
                  <a:srgbClr val="FFFFFF"/>
                </a:solidFill>
                <a:ea typeface="ヒラギノ角ゴ Pro W3" charset="-128"/>
                <a:cs typeface="ヒラギノ角ゴ Pro W3" charset="-128"/>
              </a:rPr>
              <a:t>w</a:t>
            </a:r>
            <a:r>
              <a:rPr lang="en-US" sz="2400">
                <a:solidFill>
                  <a:srgbClr val="FFFFFF"/>
                </a:solidFill>
                <a:ea typeface="ヒラギノ角ゴ Pro W3" charset="-128"/>
                <a:cs typeface="ヒラギノ角ゴ Pro W3" charset="-128"/>
              </a:rPr>
              <a:t> at times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i</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84211" name="Line 243"/>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2" name="Line 244"/>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3" name="Text Box 245"/>
          <p:cNvSpPr txBox="1">
            <a:spLocks noChangeArrowheads="1"/>
          </p:cNvSpPr>
          <p:nvPr/>
        </p:nvSpPr>
        <p:spPr bwMode="auto">
          <a:xfrm>
            <a:off x="6248400" y="3810000"/>
            <a:ext cx="449263"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i="1">
                <a:solidFill>
                  <a:srgbClr val="FFFFFF"/>
                </a:solidFill>
                <a:ea typeface="ヒラギノ角ゴ Pro W3" charset="-128"/>
                <a:cs typeface="ヒラギノ角ゴ Pro W3" charset="-128"/>
              </a:rPr>
              <a:t>c</a:t>
            </a:r>
            <a:r>
              <a:rPr lang="en-US" sz="2400" i="1" baseline="-25000">
                <a:solidFill>
                  <a:srgbClr val="FFFFFF"/>
                </a:solidFill>
                <a:ea typeface="ヒラギノ角ゴ Pro W3" charset="-128"/>
                <a:cs typeface="ヒラギノ角ゴ Pro W3" charset="-128"/>
              </a:rPr>
              <a:t>n</a:t>
            </a:r>
            <a:endParaRPr lang="en-US" sz="2400">
              <a:solidFill>
                <a:srgbClr val="FFFFFF"/>
              </a:solidFill>
              <a:ea typeface="ヒラギノ角ゴ Pro W3" charset="-128"/>
              <a:cs typeface="ヒラギノ角ゴ Pro W3" charset="-128"/>
            </a:endParaRPr>
          </a:p>
        </p:txBody>
      </p:sp>
      <p:sp>
        <p:nvSpPr>
          <p:cNvPr id="84214" name="Text Box 246"/>
          <p:cNvSpPr txBox="1">
            <a:spLocks noChangeArrowheads="1"/>
          </p:cNvSpPr>
          <p:nvPr/>
        </p:nvSpPr>
        <p:spPr bwMode="auto">
          <a:xfrm>
            <a:off x="1981200" y="3810000"/>
            <a:ext cx="550863"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i="1">
                <a:solidFill>
                  <a:srgbClr val="FFFFFF"/>
                </a:solidFill>
                <a:ea typeface="ヒラギノ角ゴ Pro W3" charset="-128"/>
                <a:cs typeface="ヒラギノ角ゴ Pro W3" charset="-128"/>
              </a:rPr>
              <a:t>-c</a:t>
            </a:r>
            <a:r>
              <a:rPr lang="en-US" sz="2400" i="1" baseline="-25000">
                <a:solidFill>
                  <a:srgbClr val="FFFFFF"/>
                </a:solidFill>
                <a:ea typeface="ヒラギノ角ゴ Pro W3" charset="-128"/>
                <a:cs typeface="ヒラギノ角ゴ Pro W3" charset="-128"/>
              </a:rPr>
              <a:t>n</a:t>
            </a:r>
            <a:endParaRPr lang="en-US" sz="2400">
              <a:solidFill>
                <a:srgbClr val="FFFFFF"/>
              </a:solidFill>
              <a:ea typeface="ヒラギノ角ゴ Pro W3" charset="-128"/>
              <a:cs typeface="ヒラギノ角ゴ Pro W3" charset="-128"/>
            </a:endParaRPr>
          </a:p>
        </p:txBody>
      </p:sp>
      <p:graphicFrame>
        <p:nvGraphicFramePr>
          <p:cNvPr id="84210" name="Object 242"/>
          <p:cNvGraphicFramePr>
            <a:graphicFrameLocks noChangeAspect="1"/>
          </p:cNvGraphicFramePr>
          <p:nvPr/>
        </p:nvGraphicFramePr>
        <p:xfrm>
          <a:off x="3352800" y="5867400"/>
          <a:ext cx="5029200" cy="523875"/>
        </p:xfrm>
        <a:graphic>
          <a:graphicData uri="http://schemas.openxmlformats.org/presentationml/2006/ole">
            <mc:AlternateContent xmlns:mc="http://schemas.openxmlformats.org/markup-compatibility/2006">
              <mc:Choice xmlns:v="urn:schemas-microsoft-com:vml" Requires="v">
                <p:oleObj name="Equation" r:id="rId5" imgW="2197100" imgH="228600" progId="Equation.3">
                  <p:embed/>
                </p:oleObj>
              </mc:Choice>
              <mc:Fallback>
                <p:oleObj name="Equation" r:id="rId5" imgW="2197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867400"/>
                        <a:ext cx="5029200" cy="52387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215" name="Rectangle 247"/>
          <p:cNvSpPr>
            <a:spLocks noChangeArrowheads="1"/>
          </p:cNvSpPr>
          <p:nvPr/>
        </p:nvSpPr>
        <p:spPr bwMode="auto">
          <a:xfrm>
            <a:off x="5562600" y="5791200"/>
            <a:ext cx="14478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6" name="Rectangle 248"/>
          <p:cNvSpPr>
            <a:spLocks noChangeArrowheads="1"/>
          </p:cNvSpPr>
          <p:nvPr/>
        </p:nvSpPr>
        <p:spPr bwMode="auto">
          <a:xfrm>
            <a:off x="7010400" y="5715000"/>
            <a:ext cx="14478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8" name="Line 250"/>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4" name="Group 265"/>
          <p:cNvGrpSpPr>
            <a:grpSpLocks/>
          </p:cNvGrpSpPr>
          <p:nvPr/>
        </p:nvGrpSpPr>
        <p:grpSpPr bwMode="auto">
          <a:xfrm>
            <a:off x="4419600" y="3200400"/>
            <a:ext cx="457200" cy="2209800"/>
            <a:chOff x="2784" y="2016"/>
            <a:chExt cx="288" cy="1392"/>
          </a:xfrm>
        </p:grpSpPr>
        <p:grpSp>
          <p:nvGrpSpPr>
            <p:cNvPr id="5" name="Group 173"/>
            <p:cNvGrpSpPr>
              <a:grpSpLocks/>
            </p:cNvGrpSpPr>
            <p:nvPr/>
          </p:nvGrpSpPr>
          <p:grpSpPr bwMode="auto">
            <a:xfrm flipH="1">
              <a:off x="2784" y="2016"/>
              <a:ext cx="288" cy="1392"/>
              <a:chOff x="2592" y="1488"/>
              <a:chExt cx="288" cy="1392"/>
            </a:xfrm>
          </p:grpSpPr>
          <p:sp>
            <p:nvSpPr>
              <p:cNvPr id="84142" name="Oval 174"/>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3" name="Oval 175"/>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4" name="Oval 176"/>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19" name="Line 251"/>
            <p:cNvSpPr>
              <a:spLocks noChangeShapeType="1"/>
            </p:cNvSpPr>
            <p:nvPr/>
          </p:nvSpPr>
          <p:spPr bwMode="auto">
            <a:xfrm flipV="1">
              <a:off x="2928"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264"/>
          <p:cNvGrpSpPr>
            <a:grpSpLocks/>
          </p:cNvGrpSpPr>
          <p:nvPr/>
        </p:nvGrpSpPr>
        <p:grpSpPr bwMode="auto">
          <a:xfrm>
            <a:off x="4724400" y="3200400"/>
            <a:ext cx="457200" cy="2209800"/>
            <a:chOff x="2976" y="2016"/>
            <a:chExt cx="288" cy="1392"/>
          </a:xfrm>
        </p:grpSpPr>
        <p:grpSp>
          <p:nvGrpSpPr>
            <p:cNvPr id="7" name="Group 129"/>
            <p:cNvGrpSpPr>
              <a:grpSpLocks/>
            </p:cNvGrpSpPr>
            <p:nvPr/>
          </p:nvGrpSpPr>
          <p:grpSpPr bwMode="auto">
            <a:xfrm flipH="1">
              <a:off x="2976" y="2016"/>
              <a:ext cx="288" cy="1392"/>
              <a:chOff x="2592" y="1488"/>
              <a:chExt cx="288" cy="1392"/>
            </a:xfrm>
          </p:grpSpPr>
          <p:sp>
            <p:nvSpPr>
              <p:cNvPr id="84098" name="Oval 13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99" name="Oval 13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00" name="Oval 13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0" name="Line 252"/>
            <p:cNvSpPr>
              <a:spLocks noChangeShapeType="1"/>
            </p:cNvSpPr>
            <p:nvPr/>
          </p:nvSpPr>
          <p:spPr bwMode="auto">
            <a:xfrm flipV="1">
              <a:off x="3120"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270"/>
          <p:cNvGrpSpPr>
            <a:grpSpLocks/>
          </p:cNvGrpSpPr>
          <p:nvPr/>
        </p:nvGrpSpPr>
        <p:grpSpPr bwMode="auto">
          <a:xfrm>
            <a:off x="3810000" y="3200400"/>
            <a:ext cx="457200" cy="2209800"/>
            <a:chOff x="2400" y="2016"/>
            <a:chExt cx="288" cy="1392"/>
          </a:xfrm>
        </p:grpSpPr>
        <p:grpSp>
          <p:nvGrpSpPr>
            <p:cNvPr id="9" name="Group 237"/>
            <p:cNvGrpSpPr>
              <a:grpSpLocks/>
            </p:cNvGrpSpPr>
            <p:nvPr/>
          </p:nvGrpSpPr>
          <p:grpSpPr bwMode="auto">
            <a:xfrm>
              <a:off x="2400" y="2016"/>
              <a:ext cx="288" cy="1392"/>
              <a:chOff x="2592" y="1488"/>
              <a:chExt cx="288" cy="1392"/>
            </a:xfrm>
          </p:grpSpPr>
          <p:sp>
            <p:nvSpPr>
              <p:cNvPr id="84206" name="Oval 23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7" name="Oval 23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8" name="Oval 24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1" name="Line 253"/>
            <p:cNvSpPr>
              <a:spLocks noChangeShapeType="1"/>
            </p:cNvSpPr>
            <p:nvPr/>
          </p:nvSpPr>
          <p:spPr bwMode="auto">
            <a:xfrm flipV="1">
              <a:off x="2544"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263"/>
          <p:cNvGrpSpPr>
            <a:grpSpLocks/>
          </p:cNvGrpSpPr>
          <p:nvPr/>
        </p:nvGrpSpPr>
        <p:grpSpPr bwMode="auto">
          <a:xfrm>
            <a:off x="5029200" y="3200400"/>
            <a:ext cx="457200" cy="2209800"/>
            <a:chOff x="3168" y="2016"/>
            <a:chExt cx="288" cy="1392"/>
          </a:xfrm>
        </p:grpSpPr>
        <p:grpSp>
          <p:nvGrpSpPr>
            <p:cNvPr id="11" name="Group 169"/>
            <p:cNvGrpSpPr>
              <a:grpSpLocks/>
            </p:cNvGrpSpPr>
            <p:nvPr/>
          </p:nvGrpSpPr>
          <p:grpSpPr bwMode="auto">
            <a:xfrm flipH="1">
              <a:off x="3168" y="2016"/>
              <a:ext cx="288" cy="1392"/>
              <a:chOff x="2592" y="1488"/>
              <a:chExt cx="288" cy="1392"/>
            </a:xfrm>
          </p:grpSpPr>
          <p:sp>
            <p:nvSpPr>
              <p:cNvPr id="84138" name="Oval 17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9" name="Oval 17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0" name="Oval 17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2" name="Line 254"/>
            <p:cNvSpPr>
              <a:spLocks noChangeShapeType="1"/>
            </p:cNvSpPr>
            <p:nvPr/>
          </p:nvSpPr>
          <p:spPr bwMode="auto">
            <a:xfrm flipV="1">
              <a:off x="3312"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269"/>
          <p:cNvGrpSpPr>
            <a:grpSpLocks/>
          </p:cNvGrpSpPr>
          <p:nvPr/>
        </p:nvGrpSpPr>
        <p:grpSpPr bwMode="auto">
          <a:xfrm>
            <a:off x="3505200" y="3200400"/>
            <a:ext cx="457200" cy="2209800"/>
            <a:chOff x="2208" y="2016"/>
            <a:chExt cx="288" cy="1392"/>
          </a:xfrm>
        </p:grpSpPr>
        <p:grpSp>
          <p:nvGrpSpPr>
            <p:cNvPr id="13" name="Group 225"/>
            <p:cNvGrpSpPr>
              <a:grpSpLocks/>
            </p:cNvGrpSpPr>
            <p:nvPr/>
          </p:nvGrpSpPr>
          <p:grpSpPr bwMode="auto">
            <a:xfrm>
              <a:off x="2208" y="2016"/>
              <a:ext cx="288" cy="1392"/>
              <a:chOff x="2592" y="1488"/>
              <a:chExt cx="288" cy="1392"/>
            </a:xfrm>
          </p:grpSpPr>
          <p:sp>
            <p:nvSpPr>
              <p:cNvPr id="84194" name="Oval 226"/>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5" name="Oval 227"/>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6" name="Oval 228"/>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3" name="Line 255"/>
            <p:cNvSpPr>
              <a:spLocks noChangeShapeType="1"/>
            </p:cNvSpPr>
            <p:nvPr/>
          </p:nvSpPr>
          <p:spPr bwMode="auto">
            <a:xfrm flipV="1">
              <a:off x="2352"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4" name="Group 261"/>
          <p:cNvGrpSpPr>
            <a:grpSpLocks/>
          </p:cNvGrpSpPr>
          <p:nvPr/>
        </p:nvGrpSpPr>
        <p:grpSpPr bwMode="auto">
          <a:xfrm>
            <a:off x="5638800" y="3200400"/>
            <a:ext cx="457200" cy="2209800"/>
            <a:chOff x="3552" y="2016"/>
            <a:chExt cx="288" cy="1392"/>
          </a:xfrm>
        </p:grpSpPr>
        <p:grpSp>
          <p:nvGrpSpPr>
            <p:cNvPr id="15" name="Group 94"/>
            <p:cNvGrpSpPr>
              <a:grpSpLocks/>
            </p:cNvGrpSpPr>
            <p:nvPr/>
          </p:nvGrpSpPr>
          <p:grpSpPr bwMode="auto">
            <a:xfrm>
              <a:off x="3552" y="2016"/>
              <a:ext cx="288" cy="1392"/>
              <a:chOff x="2592" y="1488"/>
              <a:chExt cx="288" cy="1392"/>
            </a:xfrm>
          </p:grpSpPr>
          <p:sp>
            <p:nvSpPr>
              <p:cNvPr id="84063" name="Oval 9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4" name="Oval 9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5" name="Oval 9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4" name="Line 25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6" name="Group 262"/>
          <p:cNvGrpSpPr>
            <a:grpSpLocks/>
          </p:cNvGrpSpPr>
          <p:nvPr/>
        </p:nvGrpSpPr>
        <p:grpSpPr bwMode="auto">
          <a:xfrm>
            <a:off x="5334000" y="3200400"/>
            <a:ext cx="457200" cy="2209800"/>
            <a:chOff x="3360" y="2016"/>
            <a:chExt cx="288" cy="1392"/>
          </a:xfrm>
        </p:grpSpPr>
        <p:grpSp>
          <p:nvGrpSpPr>
            <p:cNvPr id="17" name="Group 165"/>
            <p:cNvGrpSpPr>
              <a:grpSpLocks/>
            </p:cNvGrpSpPr>
            <p:nvPr/>
          </p:nvGrpSpPr>
          <p:grpSpPr bwMode="auto">
            <a:xfrm flipH="1">
              <a:off x="3360" y="2016"/>
              <a:ext cx="288" cy="1392"/>
              <a:chOff x="2592" y="1488"/>
              <a:chExt cx="288" cy="1392"/>
            </a:xfrm>
          </p:grpSpPr>
          <p:sp>
            <p:nvSpPr>
              <p:cNvPr id="84134" name="Oval 166"/>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5" name="Oval 167"/>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6" name="Oval 168"/>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5" name="Line 257"/>
            <p:cNvSpPr>
              <a:spLocks noChangeShapeType="1"/>
            </p:cNvSpPr>
            <p:nvPr/>
          </p:nvSpPr>
          <p:spPr bwMode="auto">
            <a:xfrm flipV="1">
              <a:off x="3504"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8" name="Group 266"/>
          <p:cNvGrpSpPr>
            <a:grpSpLocks/>
          </p:cNvGrpSpPr>
          <p:nvPr/>
        </p:nvGrpSpPr>
        <p:grpSpPr bwMode="auto">
          <a:xfrm>
            <a:off x="2590800" y="3200400"/>
            <a:ext cx="457200" cy="2209800"/>
            <a:chOff x="1632" y="2016"/>
            <a:chExt cx="288" cy="1392"/>
          </a:xfrm>
        </p:grpSpPr>
        <p:grpSp>
          <p:nvGrpSpPr>
            <p:cNvPr id="19" name="Group 221"/>
            <p:cNvGrpSpPr>
              <a:grpSpLocks/>
            </p:cNvGrpSpPr>
            <p:nvPr/>
          </p:nvGrpSpPr>
          <p:grpSpPr bwMode="auto">
            <a:xfrm flipH="1">
              <a:off x="1632" y="2016"/>
              <a:ext cx="288" cy="1392"/>
              <a:chOff x="2592" y="1488"/>
              <a:chExt cx="288" cy="1392"/>
            </a:xfrm>
          </p:grpSpPr>
          <p:sp>
            <p:nvSpPr>
              <p:cNvPr id="84190" name="Oval 222"/>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1" name="Oval 223"/>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2" name="Oval 224"/>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6" name="Line 258"/>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0" name="Group 267"/>
          <p:cNvGrpSpPr>
            <a:grpSpLocks/>
          </p:cNvGrpSpPr>
          <p:nvPr/>
        </p:nvGrpSpPr>
        <p:grpSpPr bwMode="auto">
          <a:xfrm>
            <a:off x="2895600" y="3200400"/>
            <a:ext cx="457200" cy="2209800"/>
            <a:chOff x="1824" y="2016"/>
            <a:chExt cx="288" cy="1392"/>
          </a:xfrm>
        </p:grpSpPr>
        <p:grpSp>
          <p:nvGrpSpPr>
            <p:cNvPr id="21" name="Group 229"/>
            <p:cNvGrpSpPr>
              <a:grpSpLocks/>
            </p:cNvGrpSpPr>
            <p:nvPr/>
          </p:nvGrpSpPr>
          <p:grpSpPr bwMode="auto">
            <a:xfrm>
              <a:off x="1824" y="2016"/>
              <a:ext cx="288" cy="1392"/>
              <a:chOff x="2592" y="1488"/>
              <a:chExt cx="288" cy="1392"/>
            </a:xfrm>
          </p:grpSpPr>
          <p:sp>
            <p:nvSpPr>
              <p:cNvPr id="84198" name="Oval 23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9" name="Oval 23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0" name="Oval 23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7" name="Line 259"/>
            <p:cNvSpPr>
              <a:spLocks noChangeShapeType="1"/>
            </p:cNvSpPr>
            <p:nvPr/>
          </p:nvSpPr>
          <p:spPr bwMode="auto">
            <a:xfrm flipV="1">
              <a:off x="1968"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2" name="Group 268"/>
          <p:cNvGrpSpPr>
            <a:grpSpLocks/>
          </p:cNvGrpSpPr>
          <p:nvPr/>
        </p:nvGrpSpPr>
        <p:grpSpPr bwMode="auto">
          <a:xfrm>
            <a:off x="3200400" y="3200400"/>
            <a:ext cx="457200" cy="2209800"/>
            <a:chOff x="2016" y="2016"/>
            <a:chExt cx="288" cy="1392"/>
          </a:xfrm>
        </p:grpSpPr>
        <p:grpSp>
          <p:nvGrpSpPr>
            <p:cNvPr id="23" name="Group 233"/>
            <p:cNvGrpSpPr>
              <a:grpSpLocks/>
            </p:cNvGrpSpPr>
            <p:nvPr/>
          </p:nvGrpSpPr>
          <p:grpSpPr bwMode="auto">
            <a:xfrm>
              <a:off x="2016" y="2016"/>
              <a:ext cx="288" cy="1392"/>
              <a:chOff x="2592" y="1488"/>
              <a:chExt cx="288" cy="1392"/>
            </a:xfrm>
          </p:grpSpPr>
          <p:sp>
            <p:nvSpPr>
              <p:cNvPr id="84202" name="Oval 234"/>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3" name="Oval 235"/>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4" name="Oval 236"/>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8" name="Line 260"/>
            <p:cNvSpPr>
              <a:spLocks noChangeShapeType="1"/>
            </p:cNvSpPr>
            <p:nvPr/>
          </p:nvSpPr>
          <p:spPr bwMode="auto">
            <a:xfrm flipV="1">
              <a:off x="2160"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40" name="Text Box 272"/>
          <p:cNvSpPr txBox="1">
            <a:spLocks noChangeArrowheads="1"/>
          </p:cNvSpPr>
          <p:nvPr/>
        </p:nvSpPr>
        <p:spPr bwMode="auto">
          <a:xfrm>
            <a:off x="4724400" y="6521450"/>
            <a:ext cx="4419600" cy="33655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1600">
                <a:solidFill>
                  <a:srgbClr val="FFFFFF"/>
                </a:solidFill>
                <a:ea typeface="ヒラギノ角ゴ Pro W3" charset="-128"/>
                <a:cs typeface="ヒラギノ角ゴ Pro W3" charset="-128"/>
              </a:rPr>
              <a:t>*References: Nicholls et al. 1991; Mapes 1998  </a:t>
            </a:r>
            <a:endParaRPr lang="en-US" sz="2800">
              <a:solidFill>
                <a:srgbClr val="FFFFFF"/>
              </a:solidFill>
              <a:ea typeface="ヒラギノ角ゴ Pro W3" charset="-128"/>
              <a:cs typeface="ヒラギノ角ゴ Pro W3" charset="-128"/>
            </a:endParaRPr>
          </a:p>
        </p:txBody>
      </p:sp>
      <p:grpSp>
        <p:nvGrpSpPr>
          <p:cNvPr id="24" name="Group 5"/>
          <p:cNvGrpSpPr>
            <a:grpSpLocks/>
          </p:cNvGrpSpPr>
          <p:nvPr/>
        </p:nvGrpSpPr>
        <p:grpSpPr bwMode="auto">
          <a:xfrm>
            <a:off x="304800" y="2971800"/>
            <a:ext cx="8629650" cy="152400"/>
            <a:chOff x="480" y="2304"/>
            <a:chExt cx="4800" cy="96"/>
          </a:xfrm>
        </p:grpSpPr>
        <p:sp>
          <p:nvSpPr>
            <p:cNvPr id="83974" name="Line 6"/>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5" name="Line 7"/>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6" name="Line 8"/>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7" name="Line 9"/>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8" name="Line 10"/>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9" name="Line 11"/>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0" name="Line 12"/>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1" name="Line 13"/>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2" name="Line 14"/>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3" name="Line 15"/>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5" name="Group 16"/>
          <p:cNvGrpSpPr>
            <a:grpSpLocks/>
          </p:cNvGrpSpPr>
          <p:nvPr/>
        </p:nvGrpSpPr>
        <p:grpSpPr bwMode="auto">
          <a:xfrm flipH="1" flipV="1">
            <a:off x="381000" y="5486400"/>
            <a:ext cx="8629650" cy="152400"/>
            <a:chOff x="480" y="2304"/>
            <a:chExt cx="4800" cy="96"/>
          </a:xfrm>
        </p:grpSpPr>
        <p:sp>
          <p:nvSpPr>
            <p:cNvPr id="83985" name="Line 1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6" name="Line 1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7" name="Line 1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8" name="Line 2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9" name="Line 2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0" name="Line 2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1" name="Line 2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2" name="Line 2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3" name="Line 2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4" name="Line 2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41" name="Freeform 273"/>
          <p:cNvSpPr>
            <a:spLocks/>
          </p:cNvSpPr>
          <p:nvPr/>
        </p:nvSpPr>
        <p:spPr bwMode="auto">
          <a:xfrm>
            <a:off x="76200" y="2971800"/>
            <a:ext cx="668338"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42" name="Freeform 274"/>
          <p:cNvSpPr>
            <a:spLocks/>
          </p:cNvSpPr>
          <p:nvPr/>
        </p:nvSpPr>
        <p:spPr bwMode="auto">
          <a:xfrm flipH="1">
            <a:off x="8458200" y="3048000"/>
            <a:ext cx="668338"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69" name="Rectangle 301"/>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70" name="Rectangle 302"/>
          <p:cNvSpPr>
            <a:spLocks noChangeArrowheads="1"/>
          </p:cNvSpPr>
          <p:nvPr/>
        </p:nvSpPr>
        <p:spPr bwMode="auto">
          <a:xfrm>
            <a:off x="5562600" y="2209800"/>
            <a:ext cx="17526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09" name="TextBox 108"/>
          <p:cNvSpPr txBox="1"/>
          <p:nvPr/>
        </p:nvSpPr>
        <p:spPr>
          <a:xfrm>
            <a:off x="76200" y="6142073"/>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42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2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2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214"/>
                                        </p:tgtEl>
                                        <p:attrNameLst>
                                          <p:attrName>style.visibility</p:attrName>
                                        </p:attrNameLst>
                                      </p:cBhvr>
                                      <p:to>
                                        <p:strVal val="visible"/>
                                      </p:to>
                                    </p:set>
                                  </p:childTnLst>
                                </p:cTn>
                              </p:par>
                              <p:par>
                                <p:cTn id="67" presetID="9" presetClass="entr" presetSubtype="0" fill="hold" nodeType="withEffect">
                                  <p:stCondLst>
                                    <p:cond delay="0"/>
                                  </p:stCondLst>
                                  <p:childTnLst>
                                    <p:set>
                                      <p:cBhvr>
                                        <p:cTn id="68" dur="1" fill="hold">
                                          <p:stCondLst>
                                            <p:cond delay="0"/>
                                          </p:stCondLst>
                                        </p:cTn>
                                        <p:tgtEl>
                                          <p:spTgt spid="84210"/>
                                        </p:tgtEl>
                                        <p:attrNameLst>
                                          <p:attrName>style.visibility</p:attrName>
                                        </p:attrNameLst>
                                      </p:cBhvr>
                                      <p:to>
                                        <p:strVal val="visible"/>
                                      </p:to>
                                    </p:set>
                                    <p:animEffect transition="in" filter="dissolve">
                                      <p:cBhvr>
                                        <p:cTn id="69" dur="500"/>
                                        <p:tgtEl>
                                          <p:spTgt spid="8421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grpId="0" nodeType="clickEffect">
                                  <p:stCondLst>
                                    <p:cond delay="0"/>
                                  </p:stCondLst>
                                  <p:childTnLst>
                                    <p:animEffect transition="out" filter="dissolve">
                                      <p:cBhvr>
                                        <p:cTn id="73" dur="500"/>
                                        <p:tgtEl>
                                          <p:spTgt spid="84270"/>
                                        </p:tgtEl>
                                      </p:cBhvr>
                                    </p:animEffect>
                                    <p:set>
                                      <p:cBhvr>
                                        <p:cTn id="74" dur="1" fill="hold">
                                          <p:stCondLst>
                                            <p:cond delay="499"/>
                                          </p:stCondLst>
                                        </p:cTn>
                                        <p:tgtEl>
                                          <p:spTgt spid="8427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0" nodeType="clickEffect">
                                  <p:stCondLst>
                                    <p:cond delay="0"/>
                                  </p:stCondLst>
                                  <p:childTnLst>
                                    <p:animEffect transition="out" filter="dissolve">
                                      <p:cBhvr>
                                        <p:cTn id="78" dur="500"/>
                                        <p:tgtEl>
                                          <p:spTgt spid="84215"/>
                                        </p:tgtEl>
                                      </p:cBhvr>
                                    </p:animEffect>
                                    <p:set>
                                      <p:cBhvr>
                                        <p:cTn id="79" dur="1" fill="hold">
                                          <p:stCondLst>
                                            <p:cond delay="499"/>
                                          </p:stCondLst>
                                        </p:cTn>
                                        <p:tgtEl>
                                          <p:spTgt spid="8421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grpId="0" nodeType="clickEffect">
                                  <p:stCondLst>
                                    <p:cond delay="0"/>
                                  </p:stCondLst>
                                  <p:childTnLst>
                                    <p:animEffect transition="out" filter="dissolve">
                                      <p:cBhvr>
                                        <p:cTn id="83" dur="500"/>
                                        <p:tgtEl>
                                          <p:spTgt spid="84216"/>
                                        </p:tgtEl>
                                      </p:cBhvr>
                                    </p:animEffect>
                                    <p:set>
                                      <p:cBhvr>
                                        <p:cTn id="84" dur="1" fill="hold">
                                          <p:stCondLst>
                                            <p:cond delay="499"/>
                                          </p:stCondLst>
                                        </p:cTn>
                                        <p:tgtEl>
                                          <p:spTgt spid="84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11" grpId="0" animBg="1"/>
      <p:bldP spid="84212" grpId="0" animBg="1"/>
      <p:bldP spid="84213" grpId="0"/>
      <p:bldP spid="84214" grpId="0"/>
      <p:bldP spid="84215" grpId="0" animBg="1"/>
      <p:bldP spid="84216" grpId="0" animBg="1"/>
      <p:bldP spid="84218" grpId="0" animBg="1"/>
      <p:bldP spid="842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2185"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2187"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88"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89"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30"/>
          <p:cNvGrpSpPr>
            <a:grpSpLocks/>
          </p:cNvGrpSpPr>
          <p:nvPr/>
        </p:nvGrpSpPr>
        <p:grpSpPr bwMode="auto">
          <a:xfrm>
            <a:off x="4114800" y="3200400"/>
            <a:ext cx="457200" cy="2209800"/>
            <a:chOff x="2592" y="1488"/>
            <a:chExt cx="288" cy="1392"/>
          </a:xfrm>
        </p:grpSpPr>
        <p:sp>
          <p:nvSpPr>
            <p:cNvPr id="92191" name="Oval 3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2" name="Oval 3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3" name="Oval 3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196" name="Text Box 36"/>
          <p:cNvSpPr txBox="1">
            <a:spLocks noChangeArrowheads="1"/>
          </p:cNvSpPr>
          <p:nvPr/>
        </p:nvSpPr>
        <p:spPr bwMode="auto">
          <a:xfrm>
            <a:off x="1905000" y="1600200"/>
            <a:ext cx="60960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Horizontal velocity </a:t>
            </a:r>
            <a:r>
              <a:rPr lang="en-US" sz="2400" i="1">
                <a:solidFill>
                  <a:srgbClr val="FFFFFF"/>
                </a:solidFill>
                <a:ea typeface="ヒラギノ角ゴ Pro W3" charset="-128"/>
                <a:cs typeface="ヒラギノ角ゴ Pro W3" charset="-128"/>
              </a:rPr>
              <a:t>u</a:t>
            </a:r>
            <a:r>
              <a:rPr lang="en-US" sz="2400">
                <a:solidFill>
                  <a:srgbClr val="FFFFFF"/>
                </a:solidFill>
                <a:ea typeface="ヒラギノ角ゴ Pro W3" charset="-128"/>
                <a:cs typeface="ヒラギノ角ゴ Pro W3" charset="-128"/>
              </a:rPr>
              <a:t> at time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92197" name="Line 37"/>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8" name="Line 38"/>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9" name="Text Box 39"/>
          <p:cNvSpPr txBox="1">
            <a:spLocks noChangeArrowheads="1"/>
          </p:cNvSpPr>
          <p:nvPr/>
        </p:nvSpPr>
        <p:spPr bwMode="auto">
          <a:xfrm>
            <a:off x="6248400" y="38100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2200" name="Text Box 40"/>
          <p:cNvSpPr txBox="1">
            <a:spLocks noChangeArrowheads="1"/>
          </p:cNvSpPr>
          <p:nvPr/>
        </p:nvSpPr>
        <p:spPr bwMode="auto">
          <a:xfrm>
            <a:off x="1371600" y="38100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2204" name="Line 44"/>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4" name="Group 75"/>
          <p:cNvGrpSpPr>
            <a:grpSpLocks/>
          </p:cNvGrpSpPr>
          <p:nvPr/>
        </p:nvGrpSpPr>
        <p:grpSpPr bwMode="auto">
          <a:xfrm>
            <a:off x="5638800" y="3200400"/>
            <a:ext cx="457200" cy="2209800"/>
            <a:chOff x="3552" y="2016"/>
            <a:chExt cx="288" cy="1392"/>
          </a:xfrm>
        </p:grpSpPr>
        <p:grpSp>
          <p:nvGrpSpPr>
            <p:cNvPr id="5" name="Group 76"/>
            <p:cNvGrpSpPr>
              <a:grpSpLocks/>
            </p:cNvGrpSpPr>
            <p:nvPr/>
          </p:nvGrpSpPr>
          <p:grpSpPr bwMode="auto">
            <a:xfrm>
              <a:off x="3552" y="2016"/>
              <a:ext cx="288" cy="1392"/>
              <a:chOff x="2592" y="1488"/>
              <a:chExt cx="288" cy="1392"/>
            </a:xfrm>
          </p:grpSpPr>
          <p:sp>
            <p:nvSpPr>
              <p:cNvPr id="92237" name="Oval 7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38" name="Oval 7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39" name="Oval 7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240" name="Line 8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87"/>
          <p:cNvGrpSpPr>
            <a:grpSpLocks/>
          </p:cNvGrpSpPr>
          <p:nvPr/>
        </p:nvGrpSpPr>
        <p:grpSpPr bwMode="auto">
          <a:xfrm>
            <a:off x="2590800" y="3200400"/>
            <a:ext cx="457200" cy="2209800"/>
            <a:chOff x="1632" y="2016"/>
            <a:chExt cx="288" cy="1392"/>
          </a:xfrm>
        </p:grpSpPr>
        <p:grpSp>
          <p:nvGrpSpPr>
            <p:cNvPr id="7" name="Group 88"/>
            <p:cNvGrpSpPr>
              <a:grpSpLocks/>
            </p:cNvGrpSpPr>
            <p:nvPr/>
          </p:nvGrpSpPr>
          <p:grpSpPr bwMode="auto">
            <a:xfrm flipH="1">
              <a:off x="1632" y="2016"/>
              <a:ext cx="288" cy="1392"/>
              <a:chOff x="2592" y="1488"/>
              <a:chExt cx="288" cy="1392"/>
            </a:xfrm>
          </p:grpSpPr>
          <p:sp>
            <p:nvSpPr>
              <p:cNvPr id="92249" name="Oval 8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50" name="Oval 9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51" name="Oval 9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252" name="Line 9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112"/>
          <p:cNvGrpSpPr>
            <a:grpSpLocks/>
          </p:cNvGrpSpPr>
          <p:nvPr/>
        </p:nvGrpSpPr>
        <p:grpSpPr bwMode="auto">
          <a:xfrm>
            <a:off x="4114800" y="3124200"/>
            <a:ext cx="1981200" cy="1143000"/>
            <a:chOff x="2592" y="1968"/>
            <a:chExt cx="1248" cy="720"/>
          </a:xfrm>
        </p:grpSpPr>
        <p:sp>
          <p:nvSpPr>
            <p:cNvPr id="92267" name="AutoShape 107"/>
            <p:cNvSpPr>
              <a:spLocks noChangeArrowheads="1"/>
            </p:cNvSpPr>
            <p:nvPr/>
          </p:nvSpPr>
          <p:spPr bwMode="auto">
            <a:xfrm>
              <a:off x="2592" y="1968"/>
              <a:ext cx="1248" cy="72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68" name="AutoShape 108"/>
            <p:cNvSpPr>
              <a:spLocks noChangeArrowheads="1"/>
            </p:cNvSpPr>
            <p:nvPr/>
          </p:nvSpPr>
          <p:spPr bwMode="auto">
            <a:xfrm>
              <a:off x="2688" y="1968"/>
              <a:ext cx="1056" cy="48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69" name="AutoShape 109"/>
            <p:cNvSpPr>
              <a:spLocks noChangeArrowheads="1"/>
            </p:cNvSpPr>
            <p:nvPr/>
          </p:nvSpPr>
          <p:spPr bwMode="auto">
            <a:xfrm>
              <a:off x="2784" y="1968"/>
              <a:ext cx="864" cy="336"/>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0" name="AutoShape 110"/>
            <p:cNvSpPr>
              <a:spLocks noChangeArrowheads="1"/>
            </p:cNvSpPr>
            <p:nvPr/>
          </p:nvSpPr>
          <p:spPr bwMode="auto">
            <a:xfrm>
              <a:off x="2880" y="1968"/>
              <a:ext cx="672" cy="24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1" name="Line 111"/>
            <p:cNvSpPr>
              <a:spLocks noChangeShapeType="1"/>
            </p:cNvSpPr>
            <p:nvPr/>
          </p:nvSpPr>
          <p:spPr bwMode="auto">
            <a:xfrm>
              <a:off x="2976" y="206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9" name="Group 113"/>
          <p:cNvGrpSpPr>
            <a:grpSpLocks/>
          </p:cNvGrpSpPr>
          <p:nvPr/>
        </p:nvGrpSpPr>
        <p:grpSpPr bwMode="auto">
          <a:xfrm flipV="1">
            <a:off x="2590800" y="4343400"/>
            <a:ext cx="1981200" cy="1143000"/>
            <a:chOff x="2592" y="1968"/>
            <a:chExt cx="1248" cy="720"/>
          </a:xfrm>
        </p:grpSpPr>
        <p:sp>
          <p:nvSpPr>
            <p:cNvPr id="92274" name="AutoShape 114"/>
            <p:cNvSpPr>
              <a:spLocks noChangeArrowheads="1"/>
            </p:cNvSpPr>
            <p:nvPr/>
          </p:nvSpPr>
          <p:spPr bwMode="auto">
            <a:xfrm>
              <a:off x="2592" y="1968"/>
              <a:ext cx="1248" cy="72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5" name="AutoShape 115"/>
            <p:cNvSpPr>
              <a:spLocks noChangeArrowheads="1"/>
            </p:cNvSpPr>
            <p:nvPr/>
          </p:nvSpPr>
          <p:spPr bwMode="auto">
            <a:xfrm>
              <a:off x="2688" y="1968"/>
              <a:ext cx="1056" cy="48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6" name="AutoShape 116"/>
            <p:cNvSpPr>
              <a:spLocks noChangeArrowheads="1"/>
            </p:cNvSpPr>
            <p:nvPr/>
          </p:nvSpPr>
          <p:spPr bwMode="auto">
            <a:xfrm>
              <a:off x="2784" y="1968"/>
              <a:ext cx="864" cy="336"/>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7" name="AutoShape 117"/>
            <p:cNvSpPr>
              <a:spLocks noChangeArrowheads="1"/>
            </p:cNvSpPr>
            <p:nvPr/>
          </p:nvSpPr>
          <p:spPr bwMode="auto">
            <a:xfrm>
              <a:off x="2880" y="1968"/>
              <a:ext cx="672" cy="24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8" name="Line 118"/>
            <p:cNvSpPr>
              <a:spLocks noChangeShapeType="1"/>
            </p:cNvSpPr>
            <p:nvPr/>
          </p:nvSpPr>
          <p:spPr bwMode="auto">
            <a:xfrm>
              <a:off x="2976" y="206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136"/>
          <p:cNvGrpSpPr>
            <a:grpSpLocks/>
          </p:cNvGrpSpPr>
          <p:nvPr/>
        </p:nvGrpSpPr>
        <p:grpSpPr bwMode="auto">
          <a:xfrm flipH="1" flipV="1">
            <a:off x="2590800" y="3124200"/>
            <a:ext cx="1981200" cy="1143000"/>
            <a:chOff x="2880" y="3600"/>
            <a:chExt cx="1248" cy="720"/>
          </a:xfrm>
        </p:grpSpPr>
        <p:sp>
          <p:nvSpPr>
            <p:cNvPr id="92291" name="AutoShape 131"/>
            <p:cNvSpPr>
              <a:spLocks noChangeArrowheads="1"/>
            </p:cNvSpPr>
            <p:nvPr/>
          </p:nvSpPr>
          <p:spPr bwMode="auto">
            <a:xfrm flipV="1">
              <a:off x="2880" y="3600"/>
              <a:ext cx="1248" cy="72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2" name="AutoShape 132"/>
            <p:cNvSpPr>
              <a:spLocks noChangeArrowheads="1"/>
            </p:cNvSpPr>
            <p:nvPr/>
          </p:nvSpPr>
          <p:spPr bwMode="auto">
            <a:xfrm flipV="1">
              <a:off x="2976" y="3840"/>
              <a:ext cx="1056" cy="48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3" name="AutoShape 133"/>
            <p:cNvSpPr>
              <a:spLocks noChangeArrowheads="1"/>
            </p:cNvSpPr>
            <p:nvPr/>
          </p:nvSpPr>
          <p:spPr bwMode="auto">
            <a:xfrm flipV="1">
              <a:off x="3072" y="3984"/>
              <a:ext cx="864" cy="336"/>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4" name="AutoShape 134"/>
            <p:cNvSpPr>
              <a:spLocks noChangeArrowheads="1"/>
            </p:cNvSpPr>
            <p:nvPr/>
          </p:nvSpPr>
          <p:spPr bwMode="auto">
            <a:xfrm flipV="1">
              <a:off x="3168" y="4080"/>
              <a:ext cx="672" cy="24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5" name="Line 135"/>
            <p:cNvSpPr>
              <a:spLocks noChangeShapeType="1"/>
            </p:cNvSpPr>
            <p:nvPr/>
          </p:nvSpPr>
          <p:spPr bwMode="auto">
            <a:xfrm flipV="1">
              <a:off x="3264" y="422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1" name="Group 137"/>
          <p:cNvGrpSpPr>
            <a:grpSpLocks/>
          </p:cNvGrpSpPr>
          <p:nvPr/>
        </p:nvGrpSpPr>
        <p:grpSpPr bwMode="auto">
          <a:xfrm flipH="1">
            <a:off x="4114800" y="4343400"/>
            <a:ext cx="1981200" cy="1143000"/>
            <a:chOff x="2880" y="3600"/>
            <a:chExt cx="1248" cy="720"/>
          </a:xfrm>
        </p:grpSpPr>
        <p:sp>
          <p:nvSpPr>
            <p:cNvPr id="92298" name="AutoShape 138"/>
            <p:cNvSpPr>
              <a:spLocks noChangeArrowheads="1"/>
            </p:cNvSpPr>
            <p:nvPr/>
          </p:nvSpPr>
          <p:spPr bwMode="auto">
            <a:xfrm flipV="1">
              <a:off x="2880" y="3600"/>
              <a:ext cx="1248" cy="72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9" name="AutoShape 139"/>
            <p:cNvSpPr>
              <a:spLocks noChangeArrowheads="1"/>
            </p:cNvSpPr>
            <p:nvPr/>
          </p:nvSpPr>
          <p:spPr bwMode="auto">
            <a:xfrm flipV="1">
              <a:off x="2976" y="3840"/>
              <a:ext cx="1056" cy="48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0" name="AutoShape 140"/>
            <p:cNvSpPr>
              <a:spLocks noChangeArrowheads="1"/>
            </p:cNvSpPr>
            <p:nvPr/>
          </p:nvSpPr>
          <p:spPr bwMode="auto">
            <a:xfrm flipV="1">
              <a:off x="3072" y="3984"/>
              <a:ext cx="864" cy="336"/>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1" name="AutoShape 141"/>
            <p:cNvSpPr>
              <a:spLocks noChangeArrowheads="1"/>
            </p:cNvSpPr>
            <p:nvPr/>
          </p:nvSpPr>
          <p:spPr bwMode="auto">
            <a:xfrm flipV="1">
              <a:off x="3168" y="4080"/>
              <a:ext cx="672" cy="24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2" name="Line 142"/>
            <p:cNvSpPr>
              <a:spLocks noChangeShapeType="1"/>
            </p:cNvSpPr>
            <p:nvPr/>
          </p:nvSpPr>
          <p:spPr bwMode="auto">
            <a:xfrm flipV="1">
              <a:off x="3264" y="422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146"/>
          <p:cNvGrpSpPr>
            <a:grpSpLocks/>
          </p:cNvGrpSpPr>
          <p:nvPr/>
        </p:nvGrpSpPr>
        <p:grpSpPr bwMode="auto">
          <a:xfrm>
            <a:off x="322263" y="2971800"/>
            <a:ext cx="8629650" cy="152400"/>
            <a:chOff x="480" y="2304"/>
            <a:chExt cx="4800" cy="96"/>
          </a:xfrm>
        </p:grpSpPr>
        <p:sp>
          <p:nvSpPr>
            <p:cNvPr id="92307" name="Line 14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8" name="Line 14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9" name="Line 14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0" name="Line 15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1" name="Line 15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2" name="Line 15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3" name="Line 15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4" name="Line 15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5" name="Line 15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6" name="Line 15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3" name="Group 157"/>
          <p:cNvGrpSpPr>
            <a:grpSpLocks/>
          </p:cNvGrpSpPr>
          <p:nvPr/>
        </p:nvGrpSpPr>
        <p:grpSpPr bwMode="auto">
          <a:xfrm flipH="1" flipV="1">
            <a:off x="398463" y="5486400"/>
            <a:ext cx="8629650" cy="152400"/>
            <a:chOff x="480" y="2304"/>
            <a:chExt cx="4800" cy="96"/>
          </a:xfrm>
        </p:grpSpPr>
        <p:sp>
          <p:nvSpPr>
            <p:cNvPr id="92318" name="Line 158"/>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9" name="Line 159"/>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0" name="Line 160"/>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1" name="Line 161"/>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2" name="Line 162"/>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3" name="Line 163"/>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4" name="Line 164"/>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5" name="Line 165"/>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6" name="Line 166"/>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7" name="Line 167"/>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328" name="Freeform 168"/>
          <p:cNvSpPr>
            <a:spLocks/>
          </p:cNvSpPr>
          <p:nvPr/>
        </p:nvSpPr>
        <p:spPr bwMode="auto">
          <a:xfrm>
            <a:off x="93663" y="2971800"/>
            <a:ext cx="668337"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9" name="Freeform 169"/>
          <p:cNvSpPr>
            <a:spLocks/>
          </p:cNvSpPr>
          <p:nvPr/>
        </p:nvSpPr>
        <p:spPr bwMode="auto">
          <a:xfrm flipH="1">
            <a:off x="8475663" y="3048000"/>
            <a:ext cx="668337"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30" name="Rectangle 170"/>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79" name="TextBox 78"/>
          <p:cNvSpPr txBox="1"/>
          <p:nvPr/>
        </p:nvSpPr>
        <p:spPr>
          <a:xfrm>
            <a:off x="76200" y="6142073"/>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4233"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4235"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36"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37"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30"/>
          <p:cNvGrpSpPr>
            <a:grpSpLocks/>
          </p:cNvGrpSpPr>
          <p:nvPr/>
        </p:nvGrpSpPr>
        <p:grpSpPr bwMode="auto">
          <a:xfrm>
            <a:off x="4114800" y="3200400"/>
            <a:ext cx="457200" cy="2209800"/>
            <a:chOff x="2592" y="1488"/>
            <a:chExt cx="288" cy="1392"/>
          </a:xfrm>
        </p:grpSpPr>
        <p:sp>
          <p:nvSpPr>
            <p:cNvPr id="94239" name="Oval 3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0" name="Oval 3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1" name="Oval 3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43" name="Text Box 35"/>
          <p:cNvSpPr txBox="1">
            <a:spLocks noChangeArrowheads="1"/>
          </p:cNvSpPr>
          <p:nvPr/>
        </p:nvSpPr>
        <p:spPr bwMode="auto">
          <a:xfrm>
            <a:off x="2362200" y="1600200"/>
            <a:ext cx="40386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Temperature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at time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94244" name="Line 36"/>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5" name="Line 37"/>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6" name="Text Box 38"/>
          <p:cNvSpPr txBox="1">
            <a:spLocks noChangeArrowheads="1"/>
          </p:cNvSpPr>
          <p:nvPr/>
        </p:nvSpPr>
        <p:spPr bwMode="auto">
          <a:xfrm>
            <a:off x="6248400" y="38100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4247" name="Text Box 39"/>
          <p:cNvSpPr txBox="1">
            <a:spLocks noChangeArrowheads="1"/>
          </p:cNvSpPr>
          <p:nvPr/>
        </p:nvSpPr>
        <p:spPr bwMode="auto">
          <a:xfrm>
            <a:off x="1371600" y="38100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4248" name="Line 40"/>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5" name="AutoShape 77"/>
          <p:cNvSpPr>
            <a:spLocks noChangeArrowheads="1"/>
          </p:cNvSpPr>
          <p:nvPr/>
        </p:nvSpPr>
        <p:spPr bwMode="auto">
          <a:xfrm>
            <a:off x="2667000" y="3200400"/>
            <a:ext cx="33528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6" name="AutoShape 78"/>
          <p:cNvSpPr>
            <a:spLocks noChangeArrowheads="1"/>
          </p:cNvSpPr>
          <p:nvPr/>
        </p:nvSpPr>
        <p:spPr bwMode="auto">
          <a:xfrm>
            <a:off x="2819400" y="3581400"/>
            <a:ext cx="30480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7" name="AutoShape 79"/>
          <p:cNvSpPr>
            <a:spLocks noChangeArrowheads="1"/>
          </p:cNvSpPr>
          <p:nvPr/>
        </p:nvSpPr>
        <p:spPr bwMode="auto">
          <a:xfrm>
            <a:off x="2971800" y="3962400"/>
            <a:ext cx="27432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8" name="Text Box 80"/>
          <p:cNvSpPr txBox="1">
            <a:spLocks noChangeArrowheads="1"/>
          </p:cNvSpPr>
          <p:nvPr/>
        </p:nvSpPr>
        <p:spPr bwMode="auto">
          <a:xfrm>
            <a:off x="3733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41"/>
          <p:cNvGrpSpPr>
            <a:grpSpLocks/>
          </p:cNvGrpSpPr>
          <p:nvPr/>
        </p:nvGrpSpPr>
        <p:grpSpPr bwMode="auto">
          <a:xfrm>
            <a:off x="5638800" y="3200400"/>
            <a:ext cx="457200" cy="2209800"/>
            <a:chOff x="3552" y="2016"/>
            <a:chExt cx="288" cy="1392"/>
          </a:xfrm>
        </p:grpSpPr>
        <p:grpSp>
          <p:nvGrpSpPr>
            <p:cNvPr id="5" name="Group 42"/>
            <p:cNvGrpSpPr>
              <a:grpSpLocks/>
            </p:cNvGrpSpPr>
            <p:nvPr/>
          </p:nvGrpSpPr>
          <p:grpSpPr bwMode="auto">
            <a:xfrm>
              <a:off x="3552" y="2016"/>
              <a:ext cx="288" cy="1392"/>
              <a:chOff x="2592" y="1488"/>
              <a:chExt cx="288" cy="1392"/>
            </a:xfrm>
          </p:grpSpPr>
          <p:sp>
            <p:nvSpPr>
              <p:cNvPr id="94251" name="Oval 4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2" name="Oval 4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3" name="Oval 4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54" name="Line 4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47"/>
          <p:cNvGrpSpPr>
            <a:grpSpLocks/>
          </p:cNvGrpSpPr>
          <p:nvPr/>
        </p:nvGrpSpPr>
        <p:grpSpPr bwMode="auto">
          <a:xfrm>
            <a:off x="2590800" y="3200400"/>
            <a:ext cx="457200" cy="2209800"/>
            <a:chOff x="1632" y="2016"/>
            <a:chExt cx="288" cy="1392"/>
          </a:xfrm>
        </p:grpSpPr>
        <p:grpSp>
          <p:nvGrpSpPr>
            <p:cNvPr id="7" name="Group 48"/>
            <p:cNvGrpSpPr>
              <a:grpSpLocks/>
            </p:cNvGrpSpPr>
            <p:nvPr/>
          </p:nvGrpSpPr>
          <p:grpSpPr bwMode="auto">
            <a:xfrm flipH="1">
              <a:off x="1632" y="2016"/>
              <a:ext cx="288" cy="1392"/>
              <a:chOff x="2592" y="1488"/>
              <a:chExt cx="288" cy="1392"/>
            </a:xfrm>
          </p:grpSpPr>
          <p:sp>
            <p:nvSpPr>
              <p:cNvPr id="94257" name="Oval 4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8" name="Oval 5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9" name="Oval 5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60" name="Line 5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81"/>
          <p:cNvGrpSpPr>
            <a:grpSpLocks/>
          </p:cNvGrpSpPr>
          <p:nvPr/>
        </p:nvGrpSpPr>
        <p:grpSpPr bwMode="auto">
          <a:xfrm>
            <a:off x="93663" y="2971800"/>
            <a:ext cx="9050337" cy="2667000"/>
            <a:chOff x="48" y="1872"/>
            <a:chExt cx="5701" cy="1680"/>
          </a:xfrm>
        </p:grpSpPr>
        <p:grpSp>
          <p:nvGrpSpPr>
            <p:cNvPr id="9" name="Group 82"/>
            <p:cNvGrpSpPr>
              <a:grpSpLocks/>
            </p:cNvGrpSpPr>
            <p:nvPr/>
          </p:nvGrpSpPr>
          <p:grpSpPr bwMode="auto">
            <a:xfrm>
              <a:off x="192" y="1872"/>
              <a:ext cx="5436" cy="96"/>
              <a:chOff x="480" y="2304"/>
              <a:chExt cx="4800" cy="96"/>
            </a:xfrm>
          </p:grpSpPr>
          <p:sp>
            <p:nvSpPr>
              <p:cNvPr id="94291" name="Line 83"/>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2" name="Line 84"/>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3" name="Line 85"/>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4" name="Line 86"/>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5" name="Line 87"/>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6" name="Line 88"/>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7" name="Line 89"/>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8" name="Line 90"/>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9" name="Line 91"/>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0" name="Line 92"/>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93"/>
            <p:cNvGrpSpPr>
              <a:grpSpLocks/>
            </p:cNvGrpSpPr>
            <p:nvPr/>
          </p:nvGrpSpPr>
          <p:grpSpPr bwMode="auto">
            <a:xfrm flipH="1" flipV="1">
              <a:off x="240" y="3456"/>
              <a:ext cx="5436" cy="96"/>
              <a:chOff x="480" y="2304"/>
              <a:chExt cx="4800" cy="96"/>
            </a:xfrm>
          </p:grpSpPr>
          <p:sp>
            <p:nvSpPr>
              <p:cNvPr id="94302" name="Line 94"/>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3" name="Line 95"/>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4" name="Line 96"/>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5" name="Line 97"/>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6" name="Line 98"/>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7" name="Line 99"/>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8" name="Line 100"/>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9" name="Line 101"/>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0" name="Line 102"/>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1" name="Line 103"/>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312" name="Freeform 104"/>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3" name="Freeform 105"/>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314" name="Rectangle 106"/>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60" name="TextBox 59"/>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85"/>
                                        </p:tgtEl>
                                        <p:attrNameLst>
                                          <p:attrName>style.visibility</p:attrName>
                                        </p:attrNameLst>
                                      </p:cBhvr>
                                      <p:to>
                                        <p:strVal val="visible"/>
                                      </p:to>
                                    </p:set>
                                    <p:animEffect transition="in" filter="dissolve">
                                      <p:cBhvr>
                                        <p:cTn id="7" dur="500"/>
                                        <p:tgtEl>
                                          <p:spTgt spid="942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4286"/>
                                        </p:tgtEl>
                                        <p:attrNameLst>
                                          <p:attrName>style.visibility</p:attrName>
                                        </p:attrNameLst>
                                      </p:cBhvr>
                                      <p:to>
                                        <p:strVal val="visible"/>
                                      </p:to>
                                    </p:set>
                                    <p:animEffect transition="in" filter="dissolve">
                                      <p:cBhvr>
                                        <p:cTn id="10" dur="500"/>
                                        <p:tgtEl>
                                          <p:spTgt spid="942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4287"/>
                                        </p:tgtEl>
                                        <p:attrNameLst>
                                          <p:attrName>style.visibility</p:attrName>
                                        </p:attrNameLst>
                                      </p:cBhvr>
                                      <p:to>
                                        <p:strVal val="visible"/>
                                      </p:to>
                                    </p:set>
                                    <p:animEffect transition="in" filter="dissolve">
                                      <p:cBhvr>
                                        <p:cTn id="13" dur="500"/>
                                        <p:tgtEl>
                                          <p:spTgt spid="94287"/>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94288"/>
                                        </p:tgtEl>
                                        <p:attrNameLst>
                                          <p:attrName>style.visibility</p:attrName>
                                        </p:attrNameLst>
                                      </p:cBhvr>
                                      <p:to>
                                        <p:strVal val="visible"/>
                                      </p:to>
                                    </p:set>
                                    <p:animEffect transition="in" filter="dissolve">
                                      <p:cBhvr>
                                        <p:cTn id="17" dur="500"/>
                                        <p:tgtEl>
                                          <p:spTgt spid="94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85" grpId="0" animBg="1"/>
      <p:bldP spid="94286" grpId="0" animBg="1"/>
      <p:bldP spid="94287" grpId="0" animBg="1"/>
      <p:bldP spid="9428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6281"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6283"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284"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285"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291" name="Text Box 35"/>
          <p:cNvSpPr txBox="1">
            <a:spLocks noChangeArrowheads="1"/>
          </p:cNvSpPr>
          <p:nvPr/>
        </p:nvSpPr>
        <p:spPr bwMode="auto">
          <a:xfrm>
            <a:off x="762000" y="1600200"/>
            <a:ext cx="7620000" cy="5191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FFFFFF"/>
                </a:solidFill>
                <a:ea typeface="ヒラギノ角ゴ Pro W3" charset="-128"/>
                <a:cs typeface="ヒラギノ角ゴ Pro W3" charset="-128"/>
              </a:rPr>
              <a:t>Times after the heating is switched off (</a:t>
            </a:r>
            <a:r>
              <a:rPr lang="en-US" sz="2800" i="1">
                <a:solidFill>
                  <a:srgbClr val="FFFFFF"/>
                </a:solidFill>
                <a:ea typeface="ヒラギノ角ゴ Pro W3" charset="-128"/>
                <a:cs typeface="ヒラギノ角ゴ Pro W3" charset="-128"/>
              </a:rPr>
              <a:t>t</a:t>
            </a:r>
            <a:r>
              <a:rPr lang="en-US" sz="2800">
                <a:solidFill>
                  <a:srgbClr val="FFFFFF"/>
                </a:solidFill>
                <a:ea typeface="ヒラギノ角ゴ Pro W3" charset="-128"/>
                <a:cs typeface="ヒラギノ角ゴ Pro W3" charset="-128"/>
              </a:rPr>
              <a:t> &gt; </a:t>
            </a:r>
            <a:r>
              <a:rPr lang="en-US" sz="2800" i="1">
                <a:solidFill>
                  <a:srgbClr val="FFFFFF"/>
                </a:solidFill>
                <a:ea typeface="ヒラギノ角ゴ Pro W3" charset="-128"/>
                <a:cs typeface="ヒラギノ角ゴ Pro W3" charset="-128"/>
              </a:rPr>
              <a:t>t</a:t>
            </a:r>
            <a:r>
              <a:rPr lang="en-US" sz="2800" baseline="-25000">
                <a:solidFill>
                  <a:srgbClr val="FFFFFF"/>
                </a:solidFill>
                <a:ea typeface="ヒラギノ角ゴ Pro W3" charset="-128"/>
                <a:cs typeface="ヒラギノ角ゴ Pro W3" charset="-128"/>
              </a:rPr>
              <a:t>f</a:t>
            </a:r>
            <a:r>
              <a:rPr lang="en-US" sz="2800">
                <a:solidFill>
                  <a:srgbClr val="FFFFFF"/>
                </a:solidFill>
                <a:ea typeface="ヒラギノ角ゴ Pro W3" charset="-128"/>
                <a:cs typeface="ヒラギノ角ゴ Pro W3" charset="-128"/>
              </a:rPr>
              <a:t>)</a:t>
            </a:r>
            <a:r>
              <a:rPr lang="en-US" sz="2400">
                <a:solidFill>
                  <a:srgbClr val="FFFFFF"/>
                </a:solidFill>
                <a:ea typeface="ヒラギノ角ゴ Pro W3" charset="-128"/>
                <a:cs typeface="ヒラギノ角ゴ Pro W3" charset="-128"/>
              </a:rPr>
              <a:t> </a:t>
            </a:r>
          </a:p>
        </p:txBody>
      </p:sp>
      <p:grpSp>
        <p:nvGrpSpPr>
          <p:cNvPr id="3" name="Group 57"/>
          <p:cNvGrpSpPr>
            <a:grpSpLocks/>
          </p:cNvGrpSpPr>
          <p:nvPr/>
        </p:nvGrpSpPr>
        <p:grpSpPr bwMode="auto">
          <a:xfrm>
            <a:off x="4114800" y="3200400"/>
            <a:ext cx="457200" cy="2209800"/>
            <a:chOff x="2592" y="1488"/>
            <a:chExt cx="288" cy="1392"/>
          </a:xfrm>
        </p:grpSpPr>
        <p:sp>
          <p:nvSpPr>
            <p:cNvPr id="96314" name="Oval 58"/>
            <p:cNvSpPr>
              <a:spLocks noChangeArrowheads="1"/>
            </p:cNvSpPr>
            <p:nvPr/>
          </p:nvSpPr>
          <p:spPr bwMode="auto">
            <a:xfrm>
              <a:off x="2592" y="1488"/>
              <a:ext cx="288" cy="139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5" name="Oval 59"/>
            <p:cNvSpPr>
              <a:spLocks noChangeAspect="1" noChangeArrowheads="1"/>
            </p:cNvSpPr>
            <p:nvPr/>
          </p:nvSpPr>
          <p:spPr bwMode="auto">
            <a:xfrm>
              <a:off x="2640" y="1728"/>
              <a:ext cx="188" cy="91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6" name="Oval 60"/>
            <p:cNvSpPr>
              <a:spLocks noChangeArrowheads="1"/>
            </p:cNvSpPr>
            <p:nvPr/>
          </p:nvSpPr>
          <p:spPr bwMode="auto">
            <a:xfrm>
              <a:off x="2688" y="1968"/>
              <a:ext cx="96" cy="480"/>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09" name="AutoShape 53"/>
          <p:cNvSpPr>
            <a:spLocks noChangeArrowheads="1"/>
          </p:cNvSpPr>
          <p:nvPr/>
        </p:nvSpPr>
        <p:spPr bwMode="auto">
          <a:xfrm>
            <a:off x="45720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0" name="AutoShape 54"/>
          <p:cNvSpPr>
            <a:spLocks noChangeArrowheads="1"/>
          </p:cNvSpPr>
          <p:nvPr/>
        </p:nvSpPr>
        <p:spPr bwMode="auto">
          <a:xfrm>
            <a:off x="47244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1" name="AutoShape 55"/>
          <p:cNvSpPr>
            <a:spLocks noChangeArrowheads="1"/>
          </p:cNvSpPr>
          <p:nvPr/>
        </p:nvSpPr>
        <p:spPr bwMode="auto">
          <a:xfrm>
            <a:off x="48768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2" name="Text Box 56"/>
          <p:cNvSpPr txBox="1">
            <a:spLocks noChangeArrowheads="1"/>
          </p:cNvSpPr>
          <p:nvPr/>
        </p:nvSpPr>
        <p:spPr bwMode="auto">
          <a:xfrm>
            <a:off x="4876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61"/>
          <p:cNvGrpSpPr>
            <a:grpSpLocks/>
          </p:cNvGrpSpPr>
          <p:nvPr/>
        </p:nvGrpSpPr>
        <p:grpSpPr bwMode="auto">
          <a:xfrm flipV="1">
            <a:off x="4495800" y="3200400"/>
            <a:ext cx="457200" cy="2209800"/>
            <a:chOff x="1632" y="2016"/>
            <a:chExt cx="288" cy="1392"/>
          </a:xfrm>
        </p:grpSpPr>
        <p:grpSp>
          <p:nvGrpSpPr>
            <p:cNvPr id="5" name="Group 62"/>
            <p:cNvGrpSpPr>
              <a:grpSpLocks/>
            </p:cNvGrpSpPr>
            <p:nvPr/>
          </p:nvGrpSpPr>
          <p:grpSpPr bwMode="auto">
            <a:xfrm flipH="1">
              <a:off x="1632" y="2016"/>
              <a:ext cx="288" cy="1392"/>
              <a:chOff x="2592" y="1488"/>
              <a:chExt cx="288" cy="1392"/>
            </a:xfrm>
          </p:grpSpPr>
          <p:sp>
            <p:nvSpPr>
              <p:cNvPr id="96319" name="Oval 6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0" name="Oval 6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1" name="Oval 6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22" name="Line 6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28" name="Line 72"/>
          <p:cNvSpPr>
            <a:spLocks noChangeShapeType="1"/>
          </p:cNvSpPr>
          <p:nvPr/>
        </p:nvSpPr>
        <p:spPr bwMode="auto">
          <a:xfrm>
            <a:off x="51054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9" name="Line 73"/>
          <p:cNvSpPr>
            <a:spLocks noChangeShapeType="1"/>
          </p:cNvSpPr>
          <p:nvPr/>
        </p:nvSpPr>
        <p:spPr bwMode="auto">
          <a:xfrm rot="-10800000">
            <a:off x="51054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8" name="AutoShape 82"/>
          <p:cNvSpPr>
            <a:spLocks noChangeArrowheads="1"/>
          </p:cNvSpPr>
          <p:nvPr/>
        </p:nvSpPr>
        <p:spPr bwMode="auto">
          <a:xfrm flipH="1">
            <a:off x="22098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9" name="AutoShape 83"/>
          <p:cNvSpPr>
            <a:spLocks noChangeArrowheads="1"/>
          </p:cNvSpPr>
          <p:nvPr/>
        </p:nvSpPr>
        <p:spPr bwMode="auto">
          <a:xfrm flipH="1">
            <a:off x="23622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0" name="AutoShape 84"/>
          <p:cNvSpPr>
            <a:spLocks noChangeArrowheads="1"/>
          </p:cNvSpPr>
          <p:nvPr/>
        </p:nvSpPr>
        <p:spPr bwMode="auto">
          <a:xfrm flipH="1">
            <a:off x="25146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1" name="Text Box 85"/>
          <p:cNvSpPr txBox="1">
            <a:spLocks noChangeArrowheads="1"/>
          </p:cNvSpPr>
          <p:nvPr/>
        </p:nvSpPr>
        <p:spPr bwMode="auto">
          <a:xfrm flipH="1">
            <a:off x="25146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6" name="Group 86"/>
          <p:cNvGrpSpPr>
            <a:grpSpLocks/>
          </p:cNvGrpSpPr>
          <p:nvPr/>
        </p:nvGrpSpPr>
        <p:grpSpPr bwMode="auto">
          <a:xfrm flipH="1" flipV="1">
            <a:off x="3733800" y="3200400"/>
            <a:ext cx="457200" cy="2209800"/>
            <a:chOff x="1632" y="2016"/>
            <a:chExt cx="288" cy="1392"/>
          </a:xfrm>
        </p:grpSpPr>
        <p:grpSp>
          <p:nvGrpSpPr>
            <p:cNvPr id="7" name="Group 87"/>
            <p:cNvGrpSpPr>
              <a:grpSpLocks/>
            </p:cNvGrpSpPr>
            <p:nvPr/>
          </p:nvGrpSpPr>
          <p:grpSpPr bwMode="auto">
            <a:xfrm flipH="1">
              <a:off x="1632" y="2016"/>
              <a:ext cx="288" cy="1392"/>
              <a:chOff x="2592" y="1488"/>
              <a:chExt cx="288" cy="1392"/>
            </a:xfrm>
          </p:grpSpPr>
          <p:sp>
            <p:nvSpPr>
              <p:cNvPr id="96344" name="Oval 8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5" name="Oval 8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6" name="Oval 9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47" name="Line 91"/>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48" name="Line 92"/>
          <p:cNvSpPr>
            <a:spLocks noChangeShapeType="1"/>
          </p:cNvSpPr>
          <p:nvPr/>
        </p:nvSpPr>
        <p:spPr bwMode="auto">
          <a:xfrm flipH="1">
            <a:off x="27432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9" name="Line 93"/>
          <p:cNvSpPr>
            <a:spLocks noChangeShapeType="1"/>
          </p:cNvSpPr>
          <p:nvPr/>
        </p:nvSpPr>
        <p:spPr bwMode="auto">
          <a:xfrm rot="10800000" flipH="1">
            <a:off x="27432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8" name="Group 41"/>
          <p:cNvGrpSpPr>
            <a:grpSpLocks/>
          </p:cNvGrpSpPr>
          <p:nvPr/>
        </p:nvGrpSpPr>
        <p:grpSpPr bwMode="auto">
          <a:xfrm>
            <a:off x="6096000" y="3200400"/>
            <a:ext cx="457200" cy="2209800"/>
            <a:chOff x="3552" y="2016"/>
            <a:chExt cx="288" cy="1392"/>
          </a:xfrm>
        </p:grpSpPr>
        <p:grpSp>
          <p:nvGrpSpPr>
            <p:cNvPr id="9" name="Group 42"/>
            <p:cNvGrpSpPr>
              <a:grpSpLocks/>
            </p:cNvGrpSpPr>
            <p:nvPr/>
          </p:nvGrpSpPr>
          <p:grpSpPr bwMode="auto">
            <a:xfrm>
              <a:off x="3552" y="2016"/>
              <a:ext cx="288" cy="1392"/>
              <a:chOff x="2592" y="1488"/>
              <a:chExt cx="288" cy="1392"/>
            </a:xfrm>
          </p:grpSpPr>
          <p:sp>
            <p:nvSpPr>
              <p:cNvPr id="96299" name="Oval 4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00" name="Oval 4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01" name="Oval 4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02" name="Line 4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76"/>
          <p:cNvGrpSpPr>
            <a:grpSpLocks/>
          </p:cNvGrpSpPr>
          <p:nvPr/>
        </p:nvGrpSpPr>
        <p:grpSpPr bwMode="auto">
          <a:xfrm flipH="1">
            <a:off x="2133600" y="3200400"/>
            <a:ext cx="457200" cy="2209800"/>
            <a:chOff x="3552" y="2016"/>
            <a:chExt cx="288" cy="1392"/>
          </a:xfrm>
        </p:grpSpPr>
        <p:grpSp>
          <p:nvGrpSpPr>
            <p:cNvPr id="11" name="Group 77"/>
            <p:cNvGrpSpPr>
              <a:grpSpLocks/>
            </p:cNvGrpSpPr>
            <p:nvPr/>
          </p:nvGrpSpPr>
          <p:grpSpPr bwMode="auto">
            <a:xfrm>
              <a:off x="3552" y="2016"/>
              <a:ext cx="288" cy="1392"/>
              <a:chOff x="2592" y="1488"/>
              <a:chExt cx="288" cy="1392"/>
            </a:xfrm>
          </p:grpSpPr>
          <p:sp>
            <p:nvSpPr>
              <p:cNvPr id="96334" name="Oval 7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5" name="Oval 7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6" name="Oval 8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37" name="Line 81"/>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268"/>
          <p:cNvGrpSpPr>
            <a:grpSpLocks/>
          </p:cNvGrpSpPr>
          <p:nvPr/>
        </p:nvGrpSpPr>
        <p:grpSpPr bwMode="auto">
          <a:xfrm>
            <a:off x="93663" y="2971800"/>
            <a:ext cx="9050337" cy="2667000"/>
            <a:chOff x="48" y="1872"/>
            <a:chExt cx="5701" cy="1680"/>
          </a:xfrm>
        </p:grpSpPr>
        <p:grpSp>
          <p:nvGrpSpPr>
            <p:cNvPr id="13" name="Group 269"/>
            <p:cNvGrpSpPr>
              <a:grpSpLocks/>
            </p:cNvGrpSpPr>
            <p:nvPr/>
          </p:nvGrpSpPr>
          <p:grpSpPr bwMode="auto">
            <a:xfrm>
              <a:off x="192" y="1872"/>
              <a:ext cx="5436" cy="96"/>
              <a:chOff x="480" y="2304"/>
              <a:chExt cx="4800" cy="96"/>
            </a:xfrm>
          </p:grpSpPr>
          <p:sp>
            <p:nvSpPr>
              <p:cNvPr id="96526" name="Line 270"/>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7" name="Line 271"/>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8" name="Line 272"/>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9" name="Line 273"/>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0" name="Line 274"/>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1" name="Line 275"/>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2" name="Line 276"/>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3" name="Line 277"/>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4" name="Line 278"/>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5" name="Line 279"/>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4" name="Group 280"/>
            <p:cNvGrpSpPr>
              <a:grpSpLocks/>
            </p:cNvGrpSpPr>
            <p:nvPr/>
          </p:nvGrpSpPr>
          <p:grpSpPr bwMode="auto">
            <a:xfrm flipH="1" flipV="1">
              <a:off x="240" y="3456"/>
              <a:ext cx="5436" cy="96"/>
              <a:chOff x="480" y="2304"/>
              <a:chExt cx="4800" cy="96"/>
            </a:xfrm>
          </p:grpSpPr>
          <p:sp>
            <p:nvSpPr>
              <p:cNvPr id="96537" name="Line 281"/>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8" name="Line 282"/>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9" name="Line 283"/>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0" name="Line 284"/>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1" name="Line 285"/>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2" name="Line 286"/>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3" name="Line 287"/>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4" name="Line 288"/>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5" name="Line 289"/>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6" name="Line 290"/>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547" name="Freeform 291"/>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8" name="Freeform 292"/>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550" name="Rectangle 294"/>
          <p:cNvSpPr>
            <a:spLocks noChangeArrowheads="1"/>
          </p:cNvSpPr>
          <p:nvPr/>
        </p:nvSpPr>
        <p:spPr bwMode="auto">
          <a:xfrm>
            <a:off x="-457200" y="3733800"/>
            <a:ext cx="762000" cy="12192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51" name="Rectangle 295"/>
          <p:cNvSpPr>
            <a:spLocks noChangeArrowheads="1"/>
          </p:cNvSpPr>
          <p:nvPr/>
        </p:nvSpPr>
        <p:spPr bwMode="auto">
          <a:xfrm>
            <a:off x="8839200"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79" name="Line 323"/>
          <p:cNvSpPr>
            <a:spLocks noChangeShapeType="1"/>
          </p:cNvSpPr>
          <p:nvPr/>
        </p:nvSpPr>
        <p:spPr bwMode="auto">
          <a:xfrm>
            <a:off x="6553200" y="44196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80" name="Text Box 324"/>
          <p:cNvSpPr txBox="1">
            <a:spLocks noChangeArrowheads="1"/>
          </p:cNvSpPr>
          <p:nvPr/>
        </p:nvSpPr>
        <p:spPr bwMode="auto">
          <a:xfrm>
            <a:off x="6781800" y="38862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6581" name="Line 325"/>
          <p:cNvSpPr>
            <a:spLocks noChangeShapeType="1"/>
          </p:cNvSpPr>
          <p:nvPr/>
        </p:nvSpPr>
        <p:spPr bwMode="auto">
          <a:xfrm flipH="1">
            <a:off x="1295400" y="44196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82" name="Text Box 326"/>
          <p:cNvSpPr txBox="1">
            <a:spLocks noChangeArrowheads="1"/>
          </p:cNvSpPr>
          <p:nvPr/>
        </p:nvSpPr>
        <p:spPr bwMode="auto">
          <a:xfrm>
            <a:off x="838200" y="38862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80" name="TextBox 79"/>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96579"/>
                                        </p:tgtEl>
                                        <p:attrNameLst>
                                          <p:attrName>style.visibility</p:attrName>
                                        </p:attrNameLst>
                                      </p:cBhvr>
                                      <p:to>
                                        <p:strVal val="visible"/>
                                      </p:to>
                                    </p:set>
                                    <p:animEffect transition="in" filter="dissolve">
                                      <p:cBhvr>
                                        <p:cTn id="10" dur="500"/>
                                        <p:tgtEl>
                                          <p:spTgt spid="965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6580"/>
                                        </p:tgtEl>
                                        <p:attrNameLst>
                                          <p:attrName>style.visibility</p:attrName>
                                        </p:attrNameLst>
                                      </p:cBhvr>
                                      <p:to>
                                        <p:strVal val="visible"/>
                                      </p:to>
                                    </p:set>
                                    <p:animEffect transition="in" filter="dissolve">
                                      <p:cBhvr>
                                        <p:cTn id="13" dur="500"/>
                                        <p:tgtEl>
                                          <p:spTgt spid="9658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6582"/>
                                        </p:tgtEl>
                                        <p:attrNameLst>
                                          <p:attrName>style.visibility</p:attrName>
                                        </p:attrNameLst>
                                      </p:cBhvr>
                                      <p:to>
                                        <p:strVal val="visible"/>
                                      </p:to>
                                    </p:set>
                                    <p:animEffect transition="in" filter="dissolve">
                                      <p:cBhvr>
                                        <p:cTn id="16" dur="500"/>
                                        <p:tgtEl>
                                          <p:spTgt spid="965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6581"/>
                                        </p:tgtEl>
                                        <p:attrNameLst>
                                          <p:attrName>style.visibility</p:attrName>
                                        </p:attrNameLst>
                                      </p:cBhvr>
                                      <p:to>
                                        <p:strVal val="visible"/>
                                      </p:to>
                                    </p:set>
                                    <p:animEffect transition="in" filter="dissolve">
                                      <p:cBhvr>
                                        <p:cTn id="19" dur="500"/>
                                        <p:tgtEl>
                                          <p:spTgt spid="96581"/>
                                        </p:tgtEl>
                                      </p:cBhvr>
                                    </p:animEffec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9"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6328"/>
                                        </p:tgtEl>
                                        <p:attrNameLst>
                                          <p:attrName>style.visibility</p:attrName>
                                        </p:attrNameLst>
                                      </p:cBhvr>
                                      <p:to>
                                        <p:strVal val="visible"/>
                                      </p:to>
                                    </p:set>
                                    <p:animEffect transition="in" filter="dissolve">
                                      <p:cBhvr>
                                        <p:cTn id="34" dur="500"/>
                                        <p:tgtEl>
                                          <p:spTgt spid="9632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6329"/>
                                        </p:tgtEl>
                                        <p:attrNameLst>
                                          <p:attrName>style.visibility</p:attrName>
                                        </p:attrNameLst>
                                      </p:cBhvr>
                                      <p:to>
                                        <p:strVal val="visible"/>
                                      </p:to>
                                    </p:set>
                                    <p:animEffect transition="in" filter="dissolve">
                                      <p:cBhvr>
                                        <p:cTn id="37" dur="500"/>
                                        <p:tgtEl>
                                          <p:spTgt spid="9632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6348"/>
                                        </p:tgtEl>
                                        <p:attrNameLst>
                                          <p:attrName>style.visibility</p:attrName>
                                        </p:attrNameLst>
                                      </p:cBhvr>
                                      <p:to>
                                        <p:strVal val="visible"/>
                                      </p:to>
                                    </p:set>
                                    <p:animEffect transition="in" filter="dissolve">
                                      <p:cBhvr>
                                        <p:cTn id="40" dur="500"/>
                                        <p:tgtEl>
                                          <p:spTgt spid="9634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96349"/>
                                        </p:tgtEl>
                                        <p:attrNameLst>
                                          <p:attrName>style.visibility</p:attrName>
                                        </p:attrNameLst>
                                      </p:cBhvr>
                                      <p:to>
                                        <p:strVal val="visible"/>
                                      </p:to>
                                    </p:set>
                                    <p:animEffect transition="in" filter="dissolve">
                                      <p:cBhvr>
                                        <p:cTn id="43" dur="500"/>
                                        <p:tgtEl>
                                          <p:spTgt spid="9634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6309"/>
                                        </p:tgtEl>
                                        <p:attrNameLst>
                                          <p:attrName>style.visibility</p:attrName>
                                        </p:attrNameLst>
                                      </p:cBhvr>
                                      <p:to>
                                        <p:strVal val="visible"/>
                                      </p:to>
                                    </p:set>
                                    <p:animEffect transition="in" filter="dissolve">
                                      <p:cBhvr>
                                        <p:cTn id="48" dur="500"/>
                                        <p:tgtEl>
                                          <p:spTgt spid="9630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6310"/>
                                        </p:tgtEl>
                                        <p:attrNameLst>
                                          <p:attrName>style.visibility</p:attrName>
                                        </p:attrNameLst>
                                      </p:cBhvr>
                                      <p:to>
                                        <p:strVal val="visible"/>
                                      </p:to>
                                    </p:set>
                                    <p:animEffect transition="in" filter="dissolve">
                                      <p:cBhvr>
                                        <p:cTn id="51" dur="500"/>
                                        <p:tgtEl>
                                          <p:spTgt spid="9631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96311"/>
                                        </p:tgtEl>
                                        <p:attrNameLst>
                                          <p:attrName>style.visibility</p:attrName>
                                        </p:attrNameLst>
                                      </p:cBhvr>
                                      <p:to>
                                        <p:strVal val="visible"/>
                                      </p:to>
                                    </p:set>
                                    <p:animEffect transition="in" filter="dissolve">
                                      <p:cBhvr>
                                        <p:cTn id="54" dur="500"/>
                                        <p:tgtEl>
                                          <p:spTgt spid="9631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6312"/>
                                        </p:tgtEl>
                                        <p:attrNameLst>
                                          <p:attrName>style.visibility</p:attrName>
                                        </p:attrNameLst>
                                      </p:cBhvr>
                                      <p:to>
                                        <p:strVal val="visible"/>
                                      </p:to>
                                    </p:set>
                                    <p:animEffect transition="in" filter="dissolve">
                                      <p:cBhvr>
                                        <p:cTn id="57" dur="500"/>
                                        <p:tgtEl>
                                          <p:spTgt spid="9631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6338"/>
                                        </p:tgtEl>
                                        <p:attrNameLst>
                                          <p:attrName>style.visibility</p:attrName>
                                        </p:attrNameLst>
                                      </p:cBhvr>
                                      <p:to>
                                        <p:strVal val="visible"/>
                                      </p:to>
                                    </p:set>
                                    <p:animEffect transition="in" filter="dissolve">
                                      <p:cBhvr>
                                        <p:cTn id="60" dur="500"/>
                                        <p:tgtEl>
                                          <p:spTgt spid="96338"/>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96339"/>
                                        </p:tgtEl>
                                        <p:attrNameLst>
                                          <p:attrName>style.visibility</p:attrName>
                                        </p:attrNameLst>
                                      </p:cBhvr>
                                      <p:to>
                                        <p:strVal val="visible"/>
                                      </p:to>
                                    </p:set>
                                    <p:animEffect transition="in" filter="dissolve">
                                      <p:cBhvr>
                                        <p:cTn id="63" dur="500"/>
                                        <p:tgtEl>
                                          <p:spTgt spid="96339"/>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6340"/>
                                        </p:tgtEl>
                                        <p:attrNameLst>
                                          <p:attrName>style.visibility</p:attrName>
                                        </p:attrNameLst>
                                      </p:cBhvr>
                                      <p:to>
                                        <p:strVal val="visible"/>
                                      </p:to>
                                    </p:set>
                                    <p:animEffect transition="in" filter="dissolve">
                                      <p:cBhvr>
                                        <p:cTn id="66" dur="500"/>
                                        <p:tgtEl>
                                          <p:spTgt spid="9634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6341"/>
                                        </p:tgtEl>
                                        <p:attrNameLst>
                                          <p:attrName>style.visibility</p:attrName>
                                        </p:attrNameLst>
                                      </p:cBhvr>
                                      <p:to>
                                        <p:strVal val="visible"/>
                                      </p:to>
                                    </p:set>
                                    <p:animEffect transition="in" filter="dissolve">
                                      <p:cBhvr>
                                        <p:cTn id="69" dur="500"/>
                                        <p:tgtEl>
                                          <p:spTgt spid="96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09" grpId="0" animBg="1"/>
      <p:bldP spid="96310" grpId="0" animBg="1"/>
      <p:bldP spid="96311" grpId="0" animBg="1"/>
      <p:bldP spid="96312" grpId="0" autoUpdateAnimBg="0"/>
      <p:bldP spid="96328" grpId="0" animBg="1"/>
      <p:bldP spid="96329" grpId="0" animBg="1"/>
      <p:bldP spid="96338" grpId="0" animBg="1"/>
      <p:bldP spid="96339" grpId="0" animBg="1"/>
      <p:bldP spid="96340" grpId="0" animBg="1"/>
      <p:bldP spid="96341" grpId="0" autoUpdateAnimBg="0"/>
      <p:bldP spid="96348" grpId="0" animBg="1"/>
      <p:bldP spid="96349" grpId="0" animBg="1"/>
      <p:bldP spid="96579" grpId="0" animBg="1"/>
      <p:bldP spid="96580" grpId="0"/>
      <p:bldP spid="96581" grpId="0" animBg="1"/>
      <p:bldP spid="965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176131" name="Rectangle 3"/>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4"/>
          <p:cNvGrpSpPr>
            <a:grpSpLocks/>
          </p:cNvGrpSpPr>
          <p:nvPr/>
        </p:nvGrpSpPr>
        <p:grpSpPr bwMode="auto">
          <a:xfrm>
            <a:off x="4114800" y="3200400"/>
            <a:ext cx="457200" cy="2209800"/>
            <a:chOff x="2592" y="1488"/>
            <a:chExt cx="288" cy="1392"/>
          </a:xfrm>
        </p:grpSpPr>
        <p:sp>
          <p:nvSpPr>
            <p:cNvPr id="176133" name="Oval 5"/>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4" name="Oval 6"/>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5" name="Oval 7"/>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36" name="Text Box 8"/>
          <p:cNvSpPr txBox="1">
            <a:spLocks noChangeArrowheads="1"/>
          </p:cNvSpPr>
          <p:nvPr/>
        </p:nvSpPr>
        <p:spPr bwMode="auto">
          <a:xfrm>
            <a:off x="762000" y="1600200"/>
            <a:ext cx="7620000" cy="5191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FFFFFF"/>
                </a:solidFill>
                <a:ea typeface="ヒラギノ角ゴ Pro W3" charset="-128"/>
                <a:cs typeface="ヒラギノ角ゴ Pro W3" charset="-128"/>
              </a:rPr>
              <a:t>Times after the heating is switched off (</a:t>
            </a:r>
            <a:r>
              <a:rPr lang="en-US" sz="2800" i="1">
                <a:solidFill>
                  <a:srgbClr val="FFFFFF"/>
                </a:solidFill>
                <a:ea typeface="ヒラギノ角ゴ Pro W3" charset="-128"/>
                <a:cs typeface="ヒラギノ角ゴ Pro W3" charset="-128"/>
              </a:rPr>
              <a:t>t</a:t>
            </a:r>
            <a:r>
              <a:rPr lang="en-US" sz="2800">
                <a:solidFill>
                  <a:srgbClr val="FFFFFF"/>
                </a:solidFill>
                <a:ea typeface="ヒラギノ角ゴ Pro W3" charset="-128"/>
                <a:cs typeface="ヒラギノ角ゴ Pro W3" charset="-128"/>
              </a:rPr>
              <a:t> &gt; </a:t>
            </a:r>
            <a:r>
              <a:rPr lang="en-US" sz="2800" i="1">
                <a:solidFill>
                  <a:srgbClr val="FFFFFF"/>
                </a:solidFill>
                <a:ea typeface="ヒラギノ角ゴ Pro W3" charset="-128"/>
                <a:cs typeface="ヒラギノ角ゴ Pro W3" charset="-128"/>
              </a:rPr>
              <a:t>t</a:t>
            </a:r>
            <a:r>
              <a:rPr lang="en-US" sz="2800" baseline="-25000">
                <a:solidFill>
                  <a:srgbClr val="FFFFFF"/>
                </a:solidFill>
                <a:ea typeface="ヒラギノ角ゴ Pro W3" charset="-128"/>
                <a:cs typeface="ヒラギノ角ゴ Pro W3" charset="-128"/>
              </a:rPr>
              <a:t>f</a:t>
            </a:r>
            <a:r>
              <a:rPr lang="en-US" sz="2800">
                <a:solidFill>
                  <a:srgbClr val="FFFFFF"/>
                </a:solidFill>
                <a:ea typeface="ヒラギノ角ゴ Pro W3" charset="-128"/>
                <a:cs typeface="ヒラギノ角ゴ Pro W3" charset="-128"/>
              </a:rPr>
              <a:t>)</a:t>
            </a:r>
            <a:r>
              <a:rPr lang="en-US" sz="2400">
                <a:solidFill>
                  <a:srgbClr val="FFFFFF"/>
                </a:solidFill>
                <a:ea typeface="ヒラギノ角ゴ Pro W3" charset="-128"/>
                <a:cs typeface="ヒラギノ角ゴ Pro W3" charset="-128"/>
              </a:rPr>
              <a:t> </a:t>
            </a:r>
          </a:p>
        </p:txBody>
      </p:sp>
      <p:grpSp>
        <p:nvGrpSpPr>
          <p:cNvPr id="3" name="Group 9"/>
          <p:cNvGrpSpPr>
            <a:grpSpLocks/>
          </p:cNvGrpSpPr>
          <p:nvPr/>
        </p:nvGrpSpPr>
        <p:grpSpPr bwMode="auto">
          <a:xfrm>
            <a:off x="4114800" y="3200400"/>
            <a:ext cx="457200" cy="2209800"/>
            <a:chOff x="2592" y="1488"/>
            <a:chExt cx="288" cy="1392"/>
          </a:xfrm>
        </p:grpSpPr>
        <p:sp>
          <p:nvSpPr>
            <p:cNvPr id="176138" name="Oval 10"/>
            <p:cNvSpPr>
              <a:spLocks noChangeArrowheads="1"/>
            </p:cNvSpPr>
            <p:nvPr/>
          </p:nvSpPr>
          <p:spPr bwMode="auto">
            <a:xfrm>
              <a:off x="2592" y="1488"/>
              <a:ext cx="288" cy="139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9" name="Oval 11"/>
            <p:cNvSpPr>
              <a:spLocks noChangeAspect="1" noChangeArrowheads="1"/>
            </p:cNvSpPr>
            <p:nvPr/>
          </p:nvSpPr>
          <p:spPr bwMode="auto">
            <a:xfrm>
              <a:off x="2640" y="1728"/>
              <a:ext cx="188" cy="91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0" name="Oval 12"/>
            <p:cNvSpPr>
              <a:spLocks noChangeArrowheads="1"/>
            </p:cNvSpPr>
            <p:nvPr/>
          </p:nvSpPr>
          <p:spPr bwMode="auto">
            <a:xfrm>
              <a:off x="2688" y="1968"/>
              <a:ext cx="96" cy="480"/>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41" name="AutoShape 13"/>
          <p:cNvSpPr>
            <a:spLocks noChangeArrowheads="1"/>
          </p:cNvSpPr>
          <p:nvPr/>
        </p:nvSpPr>
        <p:spPr bwMode="auto">
          <a:xfrm>
            <a:off x="45720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2" name="AutoShape 14"/>
          <p:cNvSpPr>
            <a:spLocks noChangeArrowheads="1"/>
          </p:cNvSpPr>
          <p:nvPr/>
        </p:nvSpPr>
        <p:spPr bwMode="auto">
          <a:xfrm>
            <a:off x="47244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3" name="AutoShape 15"/>
          <p:cNvSpPr>
            <a:spLocks noChangeArrowheads="1"/>
          </p:cNvSpPr>
          <p:nvPr/>
        </p:nvSpPr>
        <p:spPr bwMode="auto">
          <a:xfrm>
            <a:off x="48768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4" name="Text Box 16"/>
          <p:cNvSpPr txBox="1">
            <a:spLocks noChangeArrowheads="1"/>
          </p:cNvSpPr>
          <p:nvPr/>
        </p:nvSpPr>
        <p:spPr bwMode="auto">
          <a:xfrm>
            <a:off x="4876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17"/>
          <p:cNvGrpSpPr>
            <a:grpSpLocks/>
          </p:cNvGrpSpPr>
          <p:nvPr/>
        </p:nvGrpSpPr>
        <p:grpSpPr bwMode="auto">
          <a:xfrm flipV="1">
            <a:off x="4495800" y="3200400"/>
            <a:ext cx="457200" cy="2209800"/>
            <a:chOff x="1632" y="2016"/>
            <a:chExt cx="288" cy="1392"/>
          </a:xfrm>
        </p:grpSpPr>
        <p:grpSp>
          <p:nvGrpSpPr>
            <p:cNvPr id="5" name="Group 18"/>
            <p:cNvGrpSpPr>
              <a:grpSpLocks/>
            </p:cNvGrpSpPr>
            <p:nvPr/>
          </p:nvGrpSpPr>
          <p:grpSpPr bwMode="auto">
            <a:xfrm flipH="1">
              <a:off x="1632" y="2016"/>
              <a:ext cx="288" cy="1392"/>
              <a:chOff x="2592" y="1488"/>
              <a:chExt cx="288" cy="1392"/>
            </a:xfrm>
          </p:grpSpPr>
          <p:sp>
            <p:nvSpPr>
              <p:cNvPr id="176147" name="Oval 1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8" name="Oval 2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9" name="Oval 2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50" name="Line 2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51" name="Line 23"/>
          <p:cNvSpPr>
            <a:spLocks noChangeShapeType="1"/>
          </p:cNvSpPr>
          <p:nvPr/>
        </p:nvSpPr>
        <p:spPr bwMode="auto">
          <a:xfrm>
            <a:off x="51054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2" name="Line 24"/>
          <p:cNvSpPr>
            <a:spLocks noChangeShapeType="1"/>
          </p:cNvSpPr>
          <p:nvPr/>
        </p:nvSpPr>
        <p:spPr bwMode="auto">
          <a:xfrm rot="-10800000">
            <a:off x="51054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3" name="AutoShape 25"/>
          <p:cNvSpPr>
            <a:spLocks noChangeArrowheads="1"/>
          </p:cNvSpPr>
          <p:nvPr/>
        </p:nvSpPr>
        <p:spPr bwMode="auto">
          <a:xfrm flipH="1">
            <a:off x="22098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4" name="AutoShape 26"/>
          <p:cNvSpPr>
            <a:spLocks noChangeArrowheads="1"/>
          </p:cNvSpPr>
          <p:nvPr/>
        </p:nvSpPr>
        <p:spPr bwMode="auto">
          <a:xfrm flipH="1">
            <a:off x="23622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5" name="AutoShape 27"/>
          <p:cNvSpPr>
            <a:spLocks noChangeArrowheads="1"/>
          </p:cNvSpPr>
          <p:nvPr/>
        </p:nvSpPr>
        <p:spPr bwMode="auto">
          <a:xfrm flipH="1">
            <a:off x="25146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6" name="Text Box 28"/>
          <p:cNvSpPr txBox="1">
            <a:spLocks noChangeArrowheads="1"/>
          </p:cNvSpPr>
          <p:nvPr/>
        </p:nvSpPr>
        <p:spPr bwMode="auto">
          <a:xfrm flipH="1">
            <a:off x="25146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6" name="Group 29"/>
          <p:cNvGrpSpPr>
            <a:grpSpLocks/>
          </p:cNvGrpSpPr>
          <p:nvPr/>
        </p:nvGrpSpPr>
        <p:grpSpPr bwMode="auto">
          <a:xfrm flipH="1" flipV="1">
            <a:off x="3733800" y="3200400"/>
            <a:ext cx="457200" cy="2209800"/>
            <a:chOff x="1632" y="2016"/>
            <a:chExt cx="288" cy="1392"/>
          </a:xfrm>
        </p:grpSpPr>
        <p:grpSp>
          <p:nvGrpSpPr>
            <p:cNvPr id="7" name="Group 30"/>
            <p:cNvGrpSpPr>
              <a:grpSpLocks/>
            </p:cNvGrpSpPr>
            <p:nvPr/>
          </p:nvGrpSpPr>
          <p:grpSpPr bwMode="auto">
            <a:xfrm flipH="1">
              <a:off x="1632" y="2016"/>
              <a:ext cx="288" cy="1392"/>
              <a:chOff x="2592" y="1488"/>
              <a:chExt cx="288" cy="1392"/>
            </a:xfrm>
          </p:grpSpPr>
          <p:sp>
            <p:nvSpPr>
              <p:cNvPr id="176159" name="Oval 3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0" name="Oval 3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1" name="Oval 3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62" name="Line 3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63" name="Line 35"/>
          <p:cNvSpPr>
            <a:spLocks noChangeShapeType="1"/>
          </p:cNvSpPr>
          <p:nvPr/>
        </p:nvSpPr>
        <p:spPr bwMode="auto">
          <a:xfrm flipH="1">
            <a:off x="27432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4" name="Line 36"/>
          <p:cNvSpPr>
            <a:spLocks noChangeShapeType="1"/>
          </p:cNvSpPr>
          <p:nvPr/>
        </p:nvSpPr>
        <p:spPr bwMode="auto">
          <a:xfrm rot="10800000" flipH="1">
            <a:off x="27432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8" name="Group 37"/>
          <p:cNvGrpSpPr>
            <a:grpSpLocks/>
          </p:cNvGrpSpPr>
          <p:nvPr/>
        </p:nvGrpSpPr>
        <p:grpSpPr bwMode="auto">
          <a:xfrm>
            <a:off x="6096000" y="3200400"/>
            <a:ext cx="457200" cy="2209800"/>
            <a:chOff x="3552" y="2016"/>
            <a:chExt cx="288" cy="1392"/>
          </a:xfrm>
        </p:grpSpPr>
        <p:grpSp>
          <p:nvGrpSpPr>
            <p:cNvPr id="9" name="Group 38"/>
            <p:cNvGrpSpPr>
              <a:grpSpLocks/>
            </p:cNvGrpSpPr>
            <p:nvPr/>
          </p:nvGrpSpPr>
          <p:grpSpPr bwMode="auto">
            <a:xfrm>
              <a:off x="3552" y="2016"/>
              <a:ext cx="288" cy="1392"/>
              <a:chOff x="2592" y="1488"/>
              <a:chExt cx="288" cy="1392"/>
            </a:xfrm>
          </p:grpSpPr>
          <p:sp>
            <p:nvSpPr>
              <p:cNvPr id="176167" name="Oval 3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8" name="Oval 4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9" name="Oval 4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70" name="Line 4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43"/>
          <p:cNvGrpSpPr>
            <a:grpSpLocks/>
          </p:cNvGrpSpPr>
          <p:nvPr/>
        </p:nvGrpSpPr>
        <p:grpSpPr bwMode="auto">
          <a:xfrm flipH="1">
            <a:off x="2133600" y="3200400"/>
            <a:ext cx="457200" cy="2209800"/>
            <a:chOff x="3552" y="2016"/>
            <a:chExt cx="288" cy="1392"/>
          </a:xfrm>
        </p:grpSpPr>
        <p:grpSp>
          <p:nvGrpSpPr>
            <p:cNvPr id="11" name="Group 44"/>
            <p:cNvGrpSpPr>
              <a:grpSpLocks/>
            </p:cNvGrpSpPr>
            <p:nvPr/>
          </p:nvGrpSpPr>
          <p:grpSpPr bwMode="auto">
            <a:xfrm>
              <a:off x="3552" y="2016"/>
              <a:ext cx="288" cy="1392"/>
              <a:chOff x="2592" y="1488"/>
              <a:chExt cx="288" cy="1392"/>
            </a:xfrm>
          </p:grpSpPr>
          <p:sp>
            <p:nvSpPr>
              <p:cNvPr id="176173" name="Oval 4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4" name="Oval 4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5" name="Oval 4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76" name="Line 48"/>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49"/>
          <p:cNvGrpSpPr>
            <a:grpSpLocks/>
          </p:cNvGrpSpPr>
          <p:nvPr/>
        </p:nvGrpSpPr>
        <p:grpSpPr bwMode="auto">
          <a:xfrm>
            <a:off x="457200" y="3200400"/>
            <a:ext cx="3429000" cy="2209800"/>
            <a:chOff x="1152" y="3624"/>
            <a:chExt cx="2160" cy="1392"/>
          </a:xfrm>
        </p:grpSpPr>
        <p:sp>
          <p:nvSpPr>
            <p:cNvPr id="176178" name="Line 50"/>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9" name="Text Box 51"/>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3" name="Group 52"/>
            <p:cNvGrpSpPr>
              <a:grpSpLocks/>
            </p:cNvGrpSpPr>
            <p:nvPr/>
          </p:nvGrpSpPr>
          <p:grpSpPr bwMode="auto">
            <a:xfrm>
              <a:off x="2016" y="3624"/>
              <a:ext cx="1296" cy="1392"/>
              <a:chOff x="2016" y="3624"/>
              <a:chExt cx="1296" cy="1392"/>
            </a:xfrm>
          </p:grpSpPr>
          <p:sp>
            <p:nvSpPr>
              <p:cNvPr id="176181" name="AutoShape 53"/>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2" name="AutoShape 54"/>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3" name="AutoShape 55"/>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4" name="Text Box 56"/>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4" name="Group 57"/>
              <p:cNvGrpSpPr>
                <a:grpSpLocks/>
              </p:cNvGrpSpPr>
              <p:nvPr/>
            </p:nvGrpSpPr>
            <p:grpSpPr bwMode="auto">
              <a:xfrm flipH="1" flipV="1">
                <a:off x="3024" y="3624"/>
                <a:ext cx="288" cy="1392"/>
                <a:chOff x="1632" y="2016"/>
                <a:chExt cx="288" cy="1392"/>
              </a:xfrm>
            </p:grpSpPr>
            <p:grpSp>
              <p:nvGrpSpPr>
                <p:cNvPr id="15" name="Group 58"/>
                <p:cNvGrpSpPr>
                  <a:grpSpLocks/>
                </p:cNvGrpSpPr>
                <p:nvPr/>
              </p:nvGrpSpPr>
              <p:grpSpPr bwMode="auto">
                <a:xfrm flipH="1">
                  <a:off x="1632" y="2016"/>
                  <a:ext cx="288" cy="1392"/>
                  <a:chOff x="2592" y="1488"/>
                  <a:chExt cx="288" cy="1392"/>
                </a:xfrm>
              </p:grpSpPr>
              <p:sp>
                <p:nvSpPr>
                  <p:cNvPr id="176187" name="Oval 5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8" name="Oval 6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9" name="Oval 6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0" name="Line 6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1" name="Line 63"/>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2" name="Line 64"/>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6" name="Group 65"/>
              <p:cNvGrpSpPr>
                <a:grpSpLocks/>
              </p:cNvGrpSpPr>
              <p:nvPr/>
            </p:nvGrpSpPr>
            <p:grpSpPr bwMode="auto">
              <a:xfrm flipH="1">
                <a:off x="2016" y="3624"/>
                <a:ext cx="288" cy="1392"/>
                <a:chOff x="3552" y="2016"/>
                <a:chExt cx="288" cy="1392"/>
              </a:xfrm>
            </p:grpSpPr>
            <p:grpSp>
              <p:nvGrpSpPr>
                <p:cNvPr id="17" name="Group 66"/>
                <p:cNvGrpSpPr>
                  <a:grpSpLocks/>
                </p:cNvGrpSpPr>
                <p:nvPr/>
              </p:nvGrpSpPr>
              <p:grpSpPr bwMode="auto">
                <a:xfrm>
                  <a:off x="3552" y="2016"/>
                  <a:ext cx="288" cy="1392"/>
                  <a:chOff x="2592" y="1488"/>
                  <a:chExt cx="288" cy="1392"/>
                </a:xfrm>
              </p:grpSpPr>
              <p:sp>
                <p:nvSpPr>
                  <p:cNvPr id="176195" name="Oval 6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6" name="Oval 6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7" name="Oval 6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8" name="Line 7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8" name="Group 71"/>
          <p:cNvGrpSpPr>
            <a:grpSpLocks/>
          </p:cNvGrpSpPr>
          <p:nvPr/>
        </p:nvGrpSpPr>
        <p:grpSpPr bwMode="auto">
          <a:xfrm>
            <a:off x="4800600" y="3200400"/>
            <a:ext cx="3232150" cy="2209800"/>
            <a:chOff x="1872" y="3888"/>
            <a:chExt cx="2036" cy="1392"/>
          </a:xfrm>
        </p:grpSpPr>
        <p:sp>
          <p:nvSpPr>
            <p:cNvPr id="176200" name="Line 72"/>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1" name="Text Box 73"/>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9" name="Group 74"/>
            <p:cNvGrpSpPr>
              <a:grpSpLocks/>
            </p:cNvGrpSpPr>
            <p:nvPr/>
          </p:nvGrpSpPr>
          <p:grpSpPr bwMode="auto">
            <a:xfrm>
              <a:off x="1872" y="3888"/>
              <a:ext cx="1296" cy="1392"/>
              <a:chOff x="4224" y="3936"/>
              <a:chExt cx="1296" cy="1392"/>
            </a:xfrm>
          </p:grpSpPr>
          <p:sp>
            <p:nvSpPr>
              <p:cNvPr id="176203" name="AutoShape 75"/>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4" name="AutoShape 76"/>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5" name="AutoShape 77"/>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6" name="Text Box 78"/>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20" name="Group 79"/>
              <p:cNvGrpSpPr>
                <a:grpSpLocks/>
              </p:cNvGrpSpPr>
              <p:nvPr/>
            </p:nvGrpSpPr>
            <p:grpSpPr bwMode="auto">
              <a:xfrm flipV="1">
                <a:off x="4224" y="3936"/>
                <a:ext cx="288" cy="1392"/>
                <a:chOff x="1632" y="2016"/>
                <a:chExt cx="288" cy="1392"/>
              </a:xfrm>
            </p:grpSpPr>
            <p:grpSp>
              <p:nvGrpSpPr>
                <p:cNvPr id="21" name="Group 80"/>
                <p:cNvGrpSpPr>
                  <a:grpSpLocks/>
                </p:cNvGrpSpPr>
                <p:nvPr/>
              </p:nvGrpSpPr>
              <p:grpSpPr bwMode="auto">
                <a:xfrm flipH="1">
                  <a:off x="1632" y="2016"/>
                  <a:ext cx="288" cy="1392"/>
                  <a:chOff x="2592" y="1488"/>
                  <a:chExt cx="288" cy="1392"/>
                </a:xfrm>
              </p:grpSpPr>
              <p:sp>
                <p:nvSpPr>
                  <p:cNvPr id="176209" name="Oval 8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0" name="Oval 8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1" name="Oval 8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12" name="Line 8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13" name="Line 85"/>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4" name="Line 86"/>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22" name="Group 87"/>
              <p:cNvGrpSpPr>
                <a:grpSpLocks/>
              </p:cNvGrpSpPr>
              <p:nvPr/>
            </p:nvGrpSpPr>
            <p:grpSpPr bwMode="auto">
              <a:xfrm>
                <a:off x="5232" y="3936"/>
                <a:ext cx="288" cy="1392"/>
                <a:chOff x="3552" y="2016"/>
                <a:chExt cx="288" cy="1392"/>
              </a:xfrm>
            </p:grpSpPr>
            <p:grpSp>
              <p:nvGrpSpPr>
                <p:cNvPr id="23" name="Group 88"/>
                <p:cNvGrpSpPr>
                  <a:grpSpLocks/>
                </p:cNvGrpSpPr>
                <p:nvPr/>
              </p:nvGrpSpPr>
              <p:grpSpPr bwMode="auto">
                <a:xfrm>
                  <a:off x="3552" y="2016"/>
                  <a:ext cx="288" cy="1392"/>
                  <a:chOff x="2592" y="1488"/>
                  <a:chExt cx="288" cy="1392"/>
                </a:xfrm>
              </p:grpSpPr>
              <p:sp>
                <p:nvSpPr>
                  <p:cNvPr id="176217" name="Oval 8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8" name="Oval 9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9" name="Oval 9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20" name="Line 9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24" name="Group 93"/>
          <p:cNvGrpSpPr>
            <a:grpSpLocks/>
          </p:cNvGrpSpPr>
          <p:nvPr/>
        </p:nvGrpSpPr>
        <p:grpSpPr bwMode="auto">
          <a:xfrm>
            <a:off x="152400" y="3200400"/>
            <a:ext cx="3429000" cy="2209800"/>
            <a:chOff x="1152" y="3624"/>
            <a:chExt cx="2160" cy="1392"/>
          </a:xfrm>
        </p:grpSpPr>
        <p:sp>
          <p:nvSpPr>
            <p:cNvPr id="176222" name="Line 94"/>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3" name="Text Box 95"/>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25" name="Group 96"/>
            <p:cNvGrpSpPr>
              <a:grpSpLocks/>
            </p:cNvGrpSpPr>
            <p:nvPr/>
          </p:nvGrpSpPr>
          <p:grpSpPr bwMode="auto">
            <a:xfrm>
              <a:off x="2016" y="3624"/>
              <a:ext cx="1296" cy="1392"/>
              <a:chOff x="2016" y="3624"/>
              <a:chExt cx="1296" cy="1392"/>
            </a:xfrm>
          </p:grpSpPr>
          <p:sp>
            <p:nvSpPr>
              <p:cNvPr id="176225" name="AutoShape 97"/>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6" name="AutoShape 98"/>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7" name="AutoShape 99"/>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8" name="Text Box 100"/>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26" name="Group 101"/>
              <p:cNvGrpSpPr>
                <a:grpSpLocks/>
              </p:cNvGrpSpPr>
              <p:nvPr/>
            </p:nvGrpSpPr>
            <p:grpSpPr bwMode="auto">
              <a:xfrm flipH="1" flipV="1">
                <a:off x="3024" y="3624"/>
                <a:ext cx="288" cy="1392"/>
                <a:chOff x="1632" y="2016"/>
                <a:chExt cx="288" cy="1392"/>
              </a:xfrm>
            </p:grpSpPr>
            <p:grpSp>
              <p:nvGrpSpPr>
                <p:cNvPr id="27" name="Group 102"/>
                <p:cNvGrpSpPr>
                  <a:grpSpLocks/>
                </p:cNvGrpSpPr>
                <p:nvPr/>
              </p:nvGrpSpPr>
              <p:grpSpPr bwMode="auto">
                <a:xfrm flipH="1">
                  <a:off x="1632" y="2016"/>
                  <a:ext cx="288" cy="1392"/>
                  <a:chOff x="2592" y="1488"/>
                  <a:chExt cx="288" cy="1392"/>
                </a:xfrm>
              </p:grpSpPr>
              <p:sp>
                <p:nvSpPr>
                  <p:cNvPr id="176231" name="Oval 10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2" name="Oval 10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3" name="Oval 10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34" name="Line 10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35" name="Line 107"/>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6" name="Line 108"/>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28" name="Group 109"/>
              <p:cNvGrpSpPr>
                <a:grpSpLocks/>
              </p:cNvGrpSpPr>
              <p:nvPr/>
            </p:nvGrpSpPr>
            <p:grpSpPr bwMode="auto">
              <a:xfrm flipH="1">
                <a:off x="2016" y="3624"/>
                <a:ext cx="288" cy="1392"/>
                <a:chOff x="3552" y="2016"/>
                <a:chExt cx="288" cy="1392"/>
              </a:xfrm>
            </p:grpSpPr>
            <p:grpSp>
              <p:nvGrpSpPr>
                <p:cNvPr id="29" name="Group 110"/>
                <p:cNvGrpSpPr>
                  <a:grpSpLocks/>
                </p:cNvGrpSpPr>
                <p:nvPr/>
              </p:nvGrpSpPr>
              <p:grpSpPr bwMode="auto">
                <a:xfrm>
                  <a:off x="3552" y="2016"/>
                  <a:ext cx="288" cy="1392"/>
                  <a:chOff x="2592" y="1488"/>
                  <a:chExt cx="288" cy="1392"/>
                </a:xfrm>
              </p:grpSpPr>
              <p:sp>
                <p:nvSpPr>
                  <p:cNvPr id="176239" name="Oval 11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0" name="Oval 11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1" name="Oval 11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42" name="Line 114"/>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30" name="Group 115"/>
          <p:cNvGrpSpPr>
            <a:grpSpLocks/>
          </p:cNvGrpSpPr>
          <p:nvPr/>
        </p:nvGrpSpPr>
        <p:grpSpPr bwMode="auto">
          <a:xfrm>
            <a:off x="-152400" y="3200400"/>
            <a:ext cx="3429000" cy="2209800"/>
            <a:chOff x="1152" y="3624"/>
            <a:chExt cx="2160" cy="1392"/>
          </a:xfrm>
        </p:grpSpPr>
        <p:sp>
          <p:nvSpPr>
            <p:cNvPr id="176244" name="Line 116"/>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5" name="Text Box 117"/>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31" name="Group 118"/>
            <p:cNvGrpSpPr>
              <a:grpSpLocks/>
            </p:cNvGrpSpPr>
            <p:nvPr/>
          </p:nvGrpSpPr>
          <p:grpSpPr bwMode="auto">
            <a:xfrm>
              <a:off x="2016" y="3624"/>
              <a:ext cx="1296" cy="1392"/>
              <a:chOff x="2016" y="3624"/>
              <a:chExt cx="1296" cy="1392"/>
            </a:xfrm>
          </p:grpSpPr>
          <p:sp>
            <p:nvSpPr>
              <p:cNvPr id="176247" name="AutoShape 119"/>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8" name="AutoShape 120"/>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9" name="AutoShape 121"/>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0" name="Text Box 122"/>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290" name="Group 123"/>
              <p:cNvGrpSpPr>
                <a:grpSpLocks/>
              </p:cNvGrpSpPr>
              <p:nvPr/>
            </p:nvGrpSpPr>
            <p:grpSpPr bwMode="auto">
              <a:xfrm flipH="1" flipV="1">
                <a:off x="3024" y="3624"/>
                <a:ext cx="288" cy="1392"/>
                <a:chOff x="1632" y="2016"/>
                <a:chExt cx="288" cy="1392"/>
              </a:xfrm>
            </p:grpSpPr>
            <p:grpSp>
              <p:nvGrpSpPr>
                <p:cNvPr id="176295" name="Group 124"/>
                <p:cNvGrpSpPr>
                  <a:grpSpLocks/>
                </p:cNvGrpSpPr>
                <p:nvPr/>
              </p:nvGrpSpPr>
              <p:grpSpPr bwMode="auto">
                <a:xfrm flipH="1">
                  <a:off x="1632" y="2016"/>
                  <a:ext cx="288" cy="1392"/>
                  <a:chOff x="2592" y="1488"/>
                  <a:chExt cx="288" cy="1392"/>
                </a:xfrm>
              </p:grpSpPr>
              <p:sp>
                <p:nvSpPr>
                  <p:cNvPr id="176253" name="Oval 12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4" name="Oval 12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5" name="Oval 12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56" name="Line 128"/>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57" name="Line 129"/>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8" name="Line 130"/>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296" name="Group 131"/>
              <p:cNvGrpSpPr>
                <a:grpSpLocks/>
              </p:cNvGrpSpPr>
              <p:nvPr/>
            </p:nvGrpSpPr>
            <p:grpSpPr bwMode="auto">
              <a:xfrm flipH="1">
                <a:off x="2016" y="3624"/>
                <a:ext cx="288" cy="1392"/>
                <a:chOff x="3552" y="2016"/>
                <a:chExt cx="288" cy="1392"/>
              </a:xfrm>
            </p:grpSpPr>
            <p:grpSp>
              <p:nvGrpSpPr>
                <p:cNvPr id="176303" name="Group 132"/>
                <p:cNvGrpSpPr>
                  <a:grpSpLocks/>
                </p:cNvGrpSpPr>
                <p:nvPr/>
              </p:nvGrpSpPr>
              <p:grpSpPr bwMode="auto">
                <a:xfrm>
                  <a:off x="3552" y="2016"/>
                  <a:ext cx="288" cy="1392"/>
                  <a:chOff x="2592" y="1488"/>
                  <a:chExt cx="288" cy="1392"/>
                </a:xfrm>
              </p:grpSpPr>
              <p:sp>
                <p:nvSpPr>
                  <p:cNvPr id="176261" name="Oval 13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2" name="Oval 13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3" name="Oval 13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64" name="Line 13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04" name="Group 137"/>
          <p:cNvGrpSpPr>
            <a:grpSpLocks/>
          </p:cNvGrpSpPr>
          <p:nvPr/>
        </p:nvGrpSpPr>
        <p:grpSpPr bwMode="auto">
          <a:xfrm>
            <a:off x="5105400" y="3200400"/>
            <a:ext cx="3232150" cy="2209800"/>
            <a:chOff x="1872" y="3888"/>
            <a:chExt cx="2036" cy="1392"/>
          </a:xfrm>
        </p:grpSpPr>
        <p:sp>
          <p:nvSpPr>
            <p:cNvPr id="176266" name="Line 138"/>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7" name="Text Box 139"/>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309" name="Group 140"/>
            <p:cNvGrpSpPr>
              <a:grpSpLocks/>
            </p:cNvGrpSpPr>
            <p:nvPr/>
          </p:nvGrpSpPr>
          <p:grpSpPr bwMode="auto">
            <a:xfrm>
              <a:off x="1872" y="3888"/>
              <a:ext cx="1296" cy="1392"/>
              <a:chOff x="4224" y="3936"/>
              <a:chExt cx="1296" cy="1392"/>
            </a:xfrm>
          </p:grpSpPr>
          <p:sp>
            <p:nvSpPr>
              <p:cNvPr id="176269" name="AutoShape 141"/>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0" name="AutoShape 142"/>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1" name="AutoShape 143"/>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2" name="Text Box 144"/>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312" name="Group 145"/>
              <p:cNvGrpSpPr>
                <a:grpSpLocks/>
              </p:cNvGrpSpPr>
              <p:nvPr/>
            </p:nvGrpSpPr>
            <p:grpSpPr bwMode="auto">
              <a:xfrm flipV="1">
                <a:off x="4224" y="3936"/>
                <a:ext cx="288" cy="1392"/>
                <a:chOff x="1632" y="2016"/>
                <a:chExt cx="288" cy="1392"/>
              </a:xfrm>
            </p:grpSpPr>
            <p:grpSp>
              <p:nvGrpSpPr>
                <p:cNvPr id="176317" name="Group 146"/>
                <p:cNvGrpSpPr>
                  <a:grpSpLocks/>
                </p:cNvGrpSpPr>
                <p:nvPr/>
              </p:nvGrpSpPr>
              <p:grpSpPr bwMode="auto">
                <a:xfrm flipH="1">
                  <a:off x="1632" y="2016"/>
                  <a:ext cx="288" cy="1392"/>
                  <a:chOff x="2592" y="1488"/>
                  <a:chExt cx="288" cy="1392"/>
                </a:xfrm>
              </p:grpSpPr>
              <p:sp>
                <p:nvSpPr>
                  <p:cNvPr id="176275" name="Oval 14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6" name="Oval 14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7" name="Oval 14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78" name="Line 150"/>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79" name="Line 151"/>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0" name="Line 152"/>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18" name="Group 153"/>
              <p:cNvGrpSpPr>
                <a:grpSpLocks/>
              </p:cNvGrpSpPr>
              <p:nvPr/>
            </p:nvGrpSpPr>
            <p:grpSpPr bwMode="auto">
              <a:xfrm>
                <a:off x="5232" y="3936"/>
                <a:ext cx="288" cy="1392"/>
                <a:chOff x="3552" y="2016"/>
                <a:chExt cx="288" cy="1392"/>
              </a:xfrm>
            </p:grpSpPr>
            <p:grpSp>
              <p:nvGrpSpPr>
                <p:cNvPr id="176325" name="Group 154"/>
                <p:cNvGrpSpPr>
                  <a:grpSpLocks/>
                </p:cNvGrpSpPr>
                <p:nvPr/>
              </p:nvGrpSpPr>
              <p:grpSpPr bwMode="auto">
                <a:xfrm>
                  <a:off x="3552" y="2016"/>
                  <a:ext cx="288" cy="1392"/>
                  <a:chOff x="2592" y="1488"/>
                  <a:chExt cx="288" cy="1392"/>
                </a:xfrm>
              </p:grpSpPr>
              <p:sp>
                <p:nvSpPr>
                  <p:cNvPr id="176283" name="Oval 15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4" name="Oval 15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5" name="Oval 15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86" name="Line 158"/>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26" name="Group 159"/>
          <p:cNvGrpSpPr>
            <a:grpSpLocks/>
          </p:cNvGrpSpPr>
          <p:nvPr/>
        </p:nvGrpSpPr>
        <p:grpSpPr bwMode="auto">
          <a:xfrm>
            <a:off x="5410200" y="3200400"/>
            <a:ext cx="3232150" cy="2209800"/>
            <a:chOff x="1872" y="3888"/>
            <a:chExt cx="2036" cy="1392"/>
          </a:xfrm>
        </p:grpSpPr>
        <p:sp>
          <p:nvSpPr>
            <p:cNvPr id="176288" name="Line 160"/>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9" name="Text Box 161"/>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331" name="Group 162"/>
            <p:cNvGrpSpPr>
              <a:grpSpLocks/>
            </p:cNvGrpSpPr>
            <p:nvPr/>
          </p:nvGrpSpPr>
          <p:grpSpPr bwMode="auto">
            <a:xfrm>
              <a:off x="1872" y="3888"/>
              <a:ext cx="1296" cy="1392"/>
              <a:chOff x="4224" y="3936"/>
              <a:chExt cx="1296" cy="1392"/>
            </a:xfrm>
          </p:grpSpPr>
          <p:sp>
            <p:nvSpPr>
              <p:cNvPr id="176291" name="AutoShape 163"/>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2" name="AutoShape 164"/>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3" name="AutoShape 165"/>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4" name="Text Box 166"/>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334" name="Group 167"/>
              <p:cNvGrpSpPr>
                <a:grpSpLocks/>
              </p:cNvGrpSpPr>
              <p:nvPr/>
            </p:nvGrpSpPr>
            <p:grpSpPr bwMode="auto">
              <a:xfrm flipV="1">
                <a:off x="4224" y="3936"/>
                <a:ext cx="288" cy="1392"/>
                <a:chOff x="1632" y="2016"/>
                <a:chExt cx="288" cy="1392"/>
              </a:xfrm>
            </p:grpSpPr>
            <p:grpSp>
              <p:nvGrpSpPr>
                <p:cNvPr id="176339" name="Group 168"/>
                <p:cNvGrpSpPr>
                  <a:grpSpLocks/>
                </p:cNvGrpSpPr>
                <p:nvPr/>
              </p:nvGrpSpPr>
              <p:grpSpPr bwMode="auto">
                <a:xfrm flipH="1">
                  <a:off x="1632" y="2016"/>
                  <a:ext cx="288" cy="1392"/>
                  <a:chOff x="2592" y="1488"/>
                  <a:chExt cx="288" cy="1392"/>
                </a:xfrm>
              </p:grpSpPr>
              <p:sp>
                <p:nvSpPr>
                  <p:cNvPr id="176297" name="Oval 16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8" name="Oval 17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9" name="Oval 17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0" name="Line 17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1" name="Line 173"/>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2" name="Line 174"/>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40" name="Group 175"/>
              <p:cNvGrpSpPr>
                <a:grpSpLocks/>
              </p:cNvGrpSpPr>
              <p:nvPr/>
            </p:nvGrpSpPr>
            <p:grpSpPr bwMode="auto">
              <a:xfrm>
                <a:off x="5232" y="3936"/>
                <a:ext cx="288" cy="1392"/>
                <a:chOff x="3552" y="2016"/>
                <a:chExt cx="288" cy="1392"/>
              </a:xfrm>
            </p:grpSpPr>
            <p:grpSp>
              <p:nvGrpSpPr>
                <p:cNvPr id="176347" name="Group 176"/>
                <p:cNvGrpSpPr>
                  <a:grpSpLocks/>
                </p:cNvGrpSpPr>
                <p:nvPr/>
              </p:nvGrpSpPr>
              <p:grpSpPr bwMode="auto">
                <a:xfrm>
                  <a:off x="3552" y="2016"/>
                  <a:ext cx="288" cy="1392"/>
                  <a:chOff x="2592" y="1488"/>
                  <a:chExt cx="288" cy="1392"/>
                </a:xfrm>
              </p:grpSpPr>
              <p:sp>
                <p:nvSpPr>
                  <p:cNvPr id="176305" name="Oval 17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6" name="Oval 17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7" name="Oval 17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8" name="Line 18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48" name="Group 181"/>
          <p:cNvGrpSpPr>
            <a:grpSpLocks/>
          </p:cNvGrpSpPr>
          <p:nvPr/>
        </p:nvGrpSpPr>
        <p:grpSpPr bwMode="auto">
          <a:xfrm>
            <a:off x="5715000" y="3200400"/>
            <a:ext cx="3232150" cy="2209800"/>
            <a:chOff x="1872" y="3888"/>
            <a:chExt cx="2036" cy="1392"/>
          </a:xfrm>
        </p:grpSpPr>
        <p:sp>
          <p:nvSpPr>
            <p:cNvPr id="176310" name="Line 182"/>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1" name="Text Box 183"/>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128" name="Group 184"/>
            <p:cNvGrpSpPr>
              <a:grpSpLocks/>
            </p:cNvGrpSpPr>
            <p:nvPr/>
          </p:nvGrpSpPr>
          <p:grpSpPr bwMode="auto">
            <a:xfrm>
              <a:off x="1872" y="3888"/>
              <a:ext cx="1296" cy="1392"/>
              <a:chOff x="4224" y="3936"/>
              <a:chExt cx="1296" cy="1392"/>
            </a:xfrm>
          </p:grpSpPr>
          <p:sp>
            <p:nvSpPr>
              <p:cNvPr id="176313" name="AutoShape 185"/>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4" name="AutoShape 186"/>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5" name="AutoShape 187"/>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6" name="Text Box 188"/>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129" name="Group 189"/>
              <p:cNvGrpSpPr>
                <a:grpSpLocks/>
              </p:cNvGrpSpPr>
              <p:nvPr/>
            </p:nvGrpSpPr>
            <p:grpSpPr bwMode="auto">
              <a:xfrm flipV="1">
                <a:off x="4224" y="3936"/>
                <a:ext cx="288" cy="1392"/>
                <a:chOff x="1632" y="2016"/>
                <a:chExt cx="288" cy="1392"/>
              </a:xfrm>
            </p:grpSpPr>
            <p:grpSp>
              <p:nvGrpSpPr>
                <p:cNvPr id="176132" name="Group 190"/>
                <p:cNvGrpSpPr>
                  <a:grpSpLocks/>
                </p:cNvGrpSpPr>
                <p:nvPr/>
              </p:nvGrpSpPr>
              <p:grpSpPr bwMode="auto">
                <a:xfrm flipH="1">
                  <a:off x="1632" y="2016"/>
                  <a:ext cx="288" cy="1392"/>
                  <a:chOff x="2592" y="1488"/>
                  <a:chExt cx="288" cy="1392"/>
                </a:xfrm>
              </p:grpSpPr>
              <p:sp>
                <p:nvSpPr>
                  <p:cNvPr id="176319" name="Oval 19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0" name="Oval 19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1" name="Oval 19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22" name="Line 19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23" name="Line 195"/>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4" name="Line 196"/>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137" name="Group 197"/>
              <p:cNvGrpSpPr>
                <a:grpSpLocks/>
              </p:cNvGrpSpPr>
              <p:nvPr/>
            </p:nvGrpSpPr>
            <p:grpSpPr bwMode="auto">
              <a:xfrm>
                <a:off x="5232" y="3936"/>
                <a:ext cx="288" cy="1392"/>
                <a:chOff x="3552" y="2016"/>
                <a:chExt cx="288" cy="1392"/>
              </a:xfrm>
            </p:grpSpPr>
            <p:grpSp>
              <p:nvGrpSpPr>
                <p:cNvPr id="176145" name="Group 198"/>
                <p:cNvGrpSpPr>
                  <a:grpSpLocks/>
                </p:cNvGrpSpPr>
                <p:nvPr/>
              </p:nvGrpSpPr>
              <p:grpSpPr bwMode="auto">
                <a:xfrm>
                  <a:off x="3552" y="2016"/>
                  <a:ext cx="288" cy="1392"/>
                  <a:chOff x="2592" y="1488"/>
                  <a:chExt cx="288" cy="1392"/>
                </a:xfrm>
              </p:grpSpPr>
              <p:sp>
                <p:nvSpPr>
                  <p:cNvPr id="176327" name="Oval 19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8" name="Oval 20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9" name="Oval 20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30" name="Line 20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146" name="Group 203"/>
          <p:cNvGrpSpPr>
            <a:grpSpLocks/>
          </p:cNvGrpSpPr>
          <p:nvPr/>
        </p:nvGrpSpPr>
        <p:grpSpPr bwMode="auto">
          <a:xfrm>
            <a:off x="-457200" y="3200400"/>
            <a:ext cx="3429000" cy="2209800"/>
            <a:chOff x="1152" y="3624"/>
            <a:chExt cx="2160" cy="1392"/>
          </a:xfrm>
        </p:grpSpPr>
        <p:sp>
          <p:nvSpPr>
            <p:cNvPr id="176332" name="Line 204"/>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3" name="Text Box 205"/>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157" name="Group 206"/>
            <p:cNvGrpSpPr>
              <a:grpSpLocks/>
            </p:cNvGrpSpPr>
            <p:nvPr/>
          </p:nvGrpSpPr>
          <p:grpSpPr bwMode="auto">
            <a:xfrm>
              <a:off x="2016" y="3624"/>
              <a:ext cx="1296" cy="1392"/>
              <a:chOff x="2016" y="3624"/>
              <a:chExt cx="1296" cy="1392"/>
            </a:xfrm>
          </p:grpSpPr>
          <p:sp>
            <p:nvSpPr>
              <p:cNvPr id="176335" name="AutoShape 207"/>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6" name="AutoShape 208"/>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7" name="AutoShape 209"/>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8" name="Text Box 210"/>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158" name="Group 211"/>
              <p:cNvGrpSpPr>
                <a:grpSpLocks/>
              </p:cNvGrpSpPr>
              <p:nvPr/>
            </p:nvGrpSpPr>
            <p:grpSpPr bwMode="auto">
              <a:xfrm flipH="1" flipV="1">
                <a:off x="3024" y="3624"/>
                <a:ext cx="288" cy="1392"/>
                <a:chOff x="1632" y="2016"/>
                <a:chExt cx="288" cy="1392"/>
              </a:xfrm>
            </p:grpSpPr>
            <p:grpSp>
              <p:nvGrpSpPr>
                <p:cNvPr id="176353" name="Group 212"/>
                <p:cNvGrpSpPr>
                  <a:grpSpLocks/>
                </p:cNvGrpSpPr>
                <p:nvPr/>
              </p:nvGrpSpPr>
              <p:grpSpPr bwMode="auto">
                <a:xfrm flipH="1">
                  <a:off x="1632" y="2016"/>
                  <a:ext cx="288" cy="1392"/>
                  <a:chOff x="2592" y="1488"/>
                  <a:chExt cx="288" cy="1392"/>
                </a:xfrm>
              </p:grpSpPr>
              <p:sp>
                <p:nvSpPr>
                  <p:cNvPr id="176341" name="Oval 21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2" name="Oval 21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3" name="Oval 21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44" name="Line 21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45" name="Line 217"/>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6" name="Line 218"/>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54" name="Group 219"/>
              <p:cNvGrpSpPr>
                <a:grpSpLocks/>
              </p:cNvGrpSpPr>
              <p:nvPr/>
            </p:nvGrpSpPr>
            <p:grpSpPr bwMode="auto">
              <a:xfrm flipH="1">
                <a:off x="2016" y="3624"/>
                <a:ext cx="288" cy="1392"/>
                <a:chOff x="3552" y="2016"/>
                <a:chExt cx="288" cy="1392"/>
              </a:xfrm>
            </p:grpSpPr>
            <p:grpSp>
              <p:nvGrpSpPr>
                <p:cNvPr id="176365" name="Group 220"/>
                <p:cNvGrpSpPr>
                  <a:grpSpLocks/>
                </p:cNvGrpSpPr>
                <p:nvPr/>
              </p:nvGrpSpPr>
              <p:grpSpPr bwMode="auto">
                <a:xfrm>
                  <a:off x="3552" y="2016"/>
                  <a:ext cx="288" cy="1392"/>
                  <a:chOff x="2592" y="1488"/>
                  <a:chExt cx="288" cy="1392"/>
                </a:xfrm>
              </p:grpSpPr>
              <p:sp>
                <p:nvSpPr>
                  <p:cNvPr id="176349" name="Oval 22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0" name="Oval 22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1" name="Oval 22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52" name="Line 224"/>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80" name="Group 225"/>
          <p:cNvGrpSpPr>
            <a:grpSpLocks/>
          </p:cNvGrpSpPr>
          <p:nvPr/>
        </p:nvGrpSpPr>
        <p:grpSpPr bwMode="auto">
          <a:xfrm>
            <a:off x="93663" y="2971800"/>
            <a:ext cx="9050337" cy="2667000"/>
            <a:chOff x="48" y="1872"/>
            <a:chExt cx="5701" cy="1680"/>
          </a:xfrm>
        </p:grpSpPr>
        <p:grpSp>
          <p:nvGrpSpPr>
            <p:cNvPr id="176381" name="Group 226"/>
            <p:cNvGrpSpPr>
              <a:grpSpLocks/>
            </p:cNvGrpSpPr>
            <p:nvPr/>
          </p:nvGrpSpPr>
          <p:grpSpPr bwMode="auto">
            <a:xfrm>
              <a:off x="192" y="1872"/>
              <a:ext cx="5436" cy="96"/>
              <a:chOff x="480" y="2304"/>
              <a:chExt cx="4800" cy="96"/>
            </a:xfrm>
          </p:grpSpPr>
          <p:sp>
            <p:nvSpPr>
              <p:cNvPr id="176355" name="Line 22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6" name="Line 22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7" name="Line 22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8" name="Line 23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9" name="Line 23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0" name="Line 23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1" name="Line 23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2" name="Line 23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3" name="Line 23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4" name="Line 23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76382" name="Group 237"/>
            <p:cNvGrpSpPr>
              <a:grpSpLocks/>
            </p:cNvGrpSpPr>
            <p:nvPr/>
          </p:nvGrpSpPr>
          <p:grpSpPr bwMode="auto">
            <a:xfrm flipH="1" flipV="1">
              <a:off x="240" y="3456"/>
              <a:ext cx="5436" cy="96"/>
              <a:chOff x="480" y="2304"/>
              <a:chExt cx="4800" cy="96"/>
            </a:xfrm>
          </p:grpSpPr>
          <p:sp>
            <p:nvSpPr>
              <p:cNvPr id="176366" name="Line 238"/>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7" name="Line 239"/>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8" name="Line 240"/>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9" name="Line 241"/>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0" name="Line 242"/>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1" name="Line 243"/>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2" name="Line 244"/>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3" name="Line 245"/>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4" name="Line 246"/>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5" name="Line 247"/>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76" name="Freeform 248"/>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7" name="Freeform 249"/>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78" name="Rectangle 250"/>
          <p:cNvSpPr>
            <a:spLocks noChangeArrowheads="1"/>
          </p:cNvSpPr>
          <p:nvPr/>
        </p:nvSpPr>
        <p:spPr bwMode="auto">
          <a:xfrm>
            <a:off x="-457200" y="3733800"/>
            <a:ext cx="762000" cy="12192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9" name="Rectangle 251"/>
          <p:cNvSpPr>
            <a:spLocks noChangeArrowheads="1"/>
          </p:cNvSpPr>
          <p:nvPr/>
        </p:nvSpPr>
        <p:spPr bwMode="auto">
          <a:xfrm>
            <a:off x="8839200"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6151"/>
                                        </p:tgtEl>
                                        <p:attrNameLst>
                                          <p:attrName>style.visibility</p:attrName>
                                        </p:attrNameLst>
                                      </p:cBhvr>
                                      <p:to>
                                        <p:strVal val="visible"/>
                                      </p:to>
                                    </p:set>
                                    <p:animEffect transition="in" filter="dissolve">
                                      <p:cBhvr>
                                        <p:cTn id="24" dur="500"/>
                                        <p:tgtEl>
                                          <p:spTgt spid="1761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6152"/>
                                        </p:tgtEl>
                                        <p:attrNameLst>
                                          <p:attrName>style.visibility</p:attrName>
                                        </p:attrNameLst>
                                      </p:cBhvr>
                                      <p:to>
                                        <p:strVal val="visible"/>
                                      </p:to>
                                    </p:set>
                                    <p:animEffect transition="in" filter="dissolve">
                                      <p:cBhvr>
                                        <p:cTn id="27" dur="500"/>
                                        <p:tgtEl>
                                          <p:spTgt spid="17615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6163"/>
                                        </p:tgtEl>
                                        <p:attrNameLst>
                                          <p:attrName>style.visibility</p:attrName>
                                        </p:attrNameLst>
                                      </p:cBhvr>
                                      <p:to>
                                        <p:strVal val="visible"/>
                                      </p:to>
                                    </p:set>
                                    <p:animEffect transition="in" filter="dissolve">
                                      <p:cBhvr>
                                        <p:cTn id="30" dur="500"/>
                                        <p:tgtEl>
                                          <p:spTgt spid="17616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6164"/>
                                        </p:tgtEl>
                                        <p:attrNameLst>
                                          <p:attrName>style.visibility</p:attrName>
                                        </p:attrNameLst>
                                      </p:cBhvr>
                                      <p:to>
                                        <p:strVal val="visible"/>
                                      </p:to>
                                    </p:set>
                                    <p:animEffect transition="in" filter="dissolve">
                                      <p:cBhvr>
                                        <p:cTn id="33" dur="500"/>
                                        <p:tgtEl>
                                          <p:spTgt spid="17616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6141"/>
                                        </p:tgtEl>
                                        <p:attrNameLst>
                                          <p:attrName>style.visibility</p:attrName>
                                        </p:attrNameLst>
                                      </p:cBhvr>
                                      <p:to>
                                        <p:strVal val="visible"/>
                                      </p:to>
                                    </p:set>
                                    <p:animEffect transition="in" filter="dissolve">
                                      <p:cBhvr>
                                        <p:cTn id="36" dur="500"/>
                                        <p:tgtEl>
                                          <p:spTgt spid="17614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6142"/>
                                        </p:tgtEl>
                                        <p:attrNameLst>
                                          <p:attrName>style.visibility</p:attrName>
                                        </p:attrNameLst>
                                      </p:cBhvr>
                                      <p:to>
                                        <p:strVal val="visible"/>
                                      </p:to>
                                    </p:set>
                                    <p:animEffect transition="in" filter="dissolve">
                                      <p:cBhvr>
                                        <p:cTn id="39" dur="500"/>
                                        <p:tgtEl>
                                          <p:spTgt spid="17614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6143"/>
                                        </p:tgtEl>
                                        <p:attrNameLst>
                                          <p:attrName>style.visibility</p:attrName>
                                        </p:attrNameLst>
                                      </p:cBhvr>
                                      <p:to>
                                        <p:strVal val="visible"/>
                                      </p:to>
                                    </p:set>
                                    <p:animEffect transition="in" filter="dissolve">
                                      <p:cBhvr>
                                        <p:cTn id="42" dur="500"/>
                                        <p:tgtEl>
                                          <p:spTgt spid="17614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6144"/>
                                        </p:tgtEl>
                                        <p:attrNameLst>
                                          <p:attrName>style.visibility</p:attrName>
                                        </p:attrNameLst>
                                      </p:cBhvr>
                                      <p:to>
                                        <p:strVal val="visible"/>
                                      </p:to>
                                    </p:set>
                                    <p:animEffect transition="in" filter="dissolve">
                                      <p:cBhvr>
                                        <p:cTn id="45" dur="500"/>
                                        <p:tgtEl>
                                          <p:spTgt spid="17614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76153"/>
                                        </p:tgtEl>
                                        <p:attrNameLst>
                                          <p:attrName>style.visibility</p:attrName>
                                        </p:attrNameLst>
                                      </p:cBhvr>
                                      <p:to>
                                        <p:strVal val="visible"/>
                                      </p:to>
                                    </p:set>
                                    <p:animEffect transition="in" filter="dissolve">
                                      <p:cBhvr>
                                        <p:cTn id="48" dur="500"/>
                                        <p:tgtEl>
                                          <p:spTgt spid="17615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6154"/>
                                        </p:tgtEl>
                                        <p:attrNameLst>
                                          <p:attrName>style.visibility</p:attrName>
                                        </p:attrNameLst>
                                      </p:cBhvr>
                                      <p:to>
                                        <p:strVal val="visible"/>
                                      </p:to>
                                    </p:set>
                                    <p:animEffect transition="in" filter="dissolve">
                                      <p:cBhvr>
                                        <p:cTn id="51" dur="500"/>
                                        <p:tgtEl>
                                          <p:spTgt spid="17615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76155"/>
                                        </p:tgtEl>
                                        <p:attrNameLst>
                                          <p:attrName>style.visibility</p:attrName>
                                        </p:attrNameLst>
                                      </p:cBhvr>
                                      <p:to>
                                        <p:strVal val="visible"/>
                                      </p:to>
                                    </p:set>
                                    <p:animEffect transition="in" filter="dissolve">
                                      <p:cBhvr>
                                        <p:cTn id="54" dur="500"/>
                                        <p:tgtEl>
                                          <p:spTgt spid="17615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76156"/>
                                        </p:tgtEl>
                                        <p:attrNameLst>
                                          <p:attrName>style.visibility</p:attrName>
                                        </p:attrNameLst>
                                      </p:cBhvr>
                                      <p:to>
                                        <p:strVal val="visible"/>
                                      </p:to>
                                    </p:set>
                                    <p:animEffect transition="in" filter="dissolve">
                                      <p:cBhvr>
                                        <p:cTn id="57" dur="500"/>
                                        <p:tgtEl>
                                          <p:spTgt spid="17615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499"/>
                                          </p:stCondLst>
                                        </p:cTn>
                                        <p:tgtEl>
                                          <p:spTgt spid="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499"/>
                                          </p:stCondLst>
                                        </p:cTn>
                                        <p:tgtEl>
                                          <p:spTgt spid="6"/>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499"/>
                                          </p:stCondLst>
                                        </p:cTn>
                                        <p:tgtEl>
                                          <p:spTgt spid="8"/>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499"/>
                                          </p:stCondLst>
                                        </p:cTn>
                                        <p:tgtEl>
                                          <p:spTgt spid="1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499"/>
                                          </p:stCondLst>
                                        </p:cTn>
                                        <p:tgtEl>
                                          <p:spTgt spid="176151"/>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499"/>
                                          </p:stCondLst>
                                        </p:cTn>
                                        <p:tgtEl>
                                          <p:spTgt spid="17615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499"/>
                                          </p:stCondLst>
                                        </p:cTn>
                                        <p:tgtEl>
                                          <p:spTgt spid="176163"/>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499"/>
                                          </p:stCondLst>
                                        </p:cTn>
                                        <p:tgtEl>
                                          <p:spTgt spid="176164"/>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499"/>
                                          </p:stCondLst>
                                        </p:cTn>
                                        <p:tgtEl>
                                          <p:spTgt spid="176141"/>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499"/>
                                          </p:stCondLst>
                                        </p:cTn>
                                        <p:tgtEl>
                                          <p:spTgt spid="176142"/>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499"/>
                                          </p:stCondLst>
                                        </p:cTn>
                                        <p:tgtEl>
                                          <p:spTgt spid="176143"/>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499"/>
                                          </p:stCondLst>
                                        </p:cTn>
                                        <p:tgtEl>
                                          <p:spTgt spid="176144"/>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499"/>
                                          </p:stCondLst>
                                        </p:cTn>
                                        <p:tgtEl>
                                          <p:spTgt spid="17615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499"/>
                                          </p:stCondLst>
                                        </p:cTn>
                                        <p:tgtEl>
                                          <p:spTgt spid="176154"/>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499"/>
                                          </p:stCondLst>
                                        </p:cTn>
                                        <p:tgtEl>
                                          <p:spTgt spid="176155"/>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499"/>
                                          </p:stCondLst>
                                        </p:cTn>
                                        <p:tgtEl>
                                          <p:spTgt spid="176156"/>
                                        </p:tgtEl>
                                        <p:attrNameLst>
                                          <p:attrName>style.visibility</p:attrName>
                                        </p:attrNameLst>
                                      </p:cBhvr>
                                      <p:to>
                                        <p:strVal val="hidden"/>
                                      </p:to>
                                    </p:set>
                                  </p:childTnLst>
                                </p:cTn>
                              </p:par>
                              <p:par>
                                <p:cTn id="92" presetID="1" presetClass="entr" presetSubtype="0" fill="hold" nodeType="withEffect">
                                  <p:stCondLst>
                                    <p:cond delay="0"/>
                                  </p:stCondLst>
                                  <p:childTnLst>
                                    <p:set>
                                      <p:cBhvr>
                                        <p:cTn id="93" dur="1" fill="hold">
                                          <p:stCondLst>
                                            <p:cond delay="499"/>
                                          </p:stCondLst>
                                        </p:cTn>
                                        <p:tgtEl>
                                          <p:spTgt spid="12"/>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499"/>
                                          </p:stCondLst>
                                        </p:cTn>
                                        <p:tgtEl>
                                          <p:spTgt spid="1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499"/>
                                          </p:stCondLst>
                                        </p:cTn>
                                        <p:tgtEl>
                                          <p:spTgt spid="1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499"/>
                                          </p:stCondLst>
                                        </p:cTn>
                                        <p:tgtEl>
                                          <p:spTgt spid="18"/>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499"/>
                                          </p:stCondLst>
                                        </p:cTn>
                                        <p:tgtEl>
                                          <p:spTgt spid="2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499"/>
                                          </p:stCondLst>
                                        </p:cTn>
                                        <p:tgtEl>
                                          <p:spTgt spid="17630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499"/>
                                          </p:stCondLst>
                                        </p:cTn>
                                        <p:tgtEl>
                                          <p:spTgt spid="24"/>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499"/>
                                          </p:stCondLst>
                                        </p:cTn>
                                        <p:tgtEl>
                                          <p:spTgt spid="176304"/>
                                        </p:tgtEl>
                                        <p:attrNameLst>
                                          <p:attrName>style.visibility</p:attrName>
                                        </p:attrNameLst>
                                      </p:cBhvr>
                                      <p:to>
                                        <p:strVal val="hidden"/>
                                      </p:to>
                                    </p:set>
                                  </p:childTnLst>
                                </p:cTn>
                              </p:par>
                              <p:par>
                                <p:cTn id="112" presetID="1" presetClass="entr" presetSubtype="0" fill="hold" nodeType="withEffect">
                                  <p:stCondLst>
                                    <p:cond delay="0"/>
                                  </p:stCondLst>
                                  <p:childTnLst>
                                    <p:set>
                                      <p:cBhvr>
                                        <p:cTn id="113" dur="1" fill="hold">
                                          <p:stCondLst>
                                            <p:cond delay="499"/>
                                          </p:stCondLst>
                                        </p:cTn>
                                        <p:tgtEl>
                                          <p:spTgt spid="3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499"/>
                                          </p:stCondLst>
                                        </p:cTn>
                                        <p:tgtEl>
                                          <p:spTgt spid="17632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499"/>
                                          </p:stCondLst>
                                        </p:cTn>
                                        <p:tgtEl>
                                          <p:spTgt spid="3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499"/>
                                          </p:stCondLst>
                                        </p:cTn>
                                        <p:tgtEl>
                                          <p:spTgt spid="176326"/>
                                        </p:tgtEl>
                                        <p:attrNameLst>
                                          <p:attrName>style.visibility</p:attrName>
                                        </p:attrNameLst>
                                      </p:cBhvr>
                                      <p:to>
                                        <p:strVal val="hidden"/>
                                      </p:to>
                                    </p:set>
                                  </p:childTnLst>
                                </p:cTn>
                              </p:par>
                              <p:par>
                                <p:cTn id="122" presetID="1" presetClass="entr" presetSubtype="0" fill="hold" nodeType="withEffect">
                                  <p:stCondLst>
                                    <p:cond delay="0"/>
                                  </p:stCondLst>
                                  <p:childTnLst>
                                    <p:set>
                                      <p:cBhvr>
                                        <p:cTn id="123" dur="1" fill="hold">
                                          <p:stCondLst>
                                            <p:cond delay="499"/>
                                          </p:stCondLst>
                                        </p:cTn>
                                        <p:tgtEl>
                                          <p:spTgt spid="176348"/>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499"/>
                                          </p:stCondLst>
                                        </p:cTn>
                                        <p:tgtEl>
                                          <p:spTgt spid="17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1" grpId="0" animBg="1"/>
      <p:bldP spid="176141" grpId="1" animBg="1"/>
      <p:bldP spid="176142" grpId="0" animBg="1"/>
      <p:bldP spid="176142" grpId="1" animBg="1"/>
      <p:bldP spid="176143" grpId="0" animBg="1"/>
      <p:bldP spid="176143" grpId="1" animBg="1"/>
      <p:bldP spid="176144" grpId="0" autoUpdateAnimBg="0"/>
      <p:bldP spid="176144" grpId="1" autoUpdateAnimBg="0"/>
      <p:bldP spid="176151" grpId="0" animBg="1"/>
      <p:bldP spid="176151" grpId="1" animBg="1"/>
      <p:bldP spid="176152" grpId="0" animBg="1"/>
      <p:bldP spid="176152" grpId="1" animBg="1"/>
      <p:bldP spid="176153" grpId="0" animBg="1"/>
      <p:bldP spid="176153" grpId="1" animBg="1"/>
      <p:bldP spid="176154" grpId="0" animBg="1"/>
      <p:bldP spid="176154" grpId="1" animBg="1"/>
      <p:bldP spid="176155" grpId="0" animBg="1"/>
      <p:bldP spid="176155" grpId="1" animBg="1"/>
      <p:bldP spid="176156" grpId="0" autoUpdateAnimBg="0"/>
      <p:bldP spid="176156" grpId="1" autoUpdateAnimBg="0"/>
      <p:bldP spid="176163" grpId="0" animBg="1"/>
      <p:bldP spid="176163" grpId="1" animBg="1"/>
      <p:bldP spid="176164" grpId="0" animBg="1"/>
      <p:bldP spid="17616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423137"/>
            <a:ext cx="9144000" cy="4253451"/>
            <a:chOff x="0" y="2423137"/>
            <a:chExt cx="9144000" cy="4253451"/>
          </a:xfrm>
        </p:grpSpPr>
        <p:pic>
          <p:nvPicPr>
            <p:cNvPr id="4" name="Picture 3"/>
            <p:cNvPicPr>
              <a:picLocks noChangeAspect="1"/>
            </p:cNvPicPr>
            <p:nvPr/>
          </p:nvPicPr>
          <p:blipFill>
            <a:blip r:embed="rId2"/>
            <a:srcRect t="5614"/>
            <a:stretch>
              <a:fillRect/>
            </a:stretch>
          </p:blipFill>
          <p:spPr>
            <a:xfrm>
              <a:off x="0" y="2423137"/>
              <a:ext cx="9144000" cy="4253451"/>
            </a:xfrm>
            <a:prstGeom prst="rect">
              <a:avLst/>
            </a:prstGeom>
          </p:spPr>
        </p:pic>
        <p:sp>
          <p:nvSpPr>
            <p:cNvPr id="8" name="Rectangle 7"/>
            <p:cNvSpPr/>
            <p:nvPr/>
          </p:nvSpPr>
          <p:spPr>
            <a:xfrm>
              <a:off x="457200" y="4366832"/>
              <a:ext cx="7201406" cy="27211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a:t>Let’s just look at tropopase lid case</a:t>
            </a:r>
          </a:p>
        </p:txBody>
      </p:sp>
      <p:sp>
        <p:nvSpPr>
          <p:cNvPr id="3" name="Content Placeholder 2"/>
          <p:cNvSpPr>
            <a:spLocks noGrp="1"/>
          </p:cNvSpPr>
          <p:nvPr>
            <p:ph idx="1"/>
          </p:nvPr>
        </p:nvSpPr>
        <p:spPr/>
        <p:txBody>
          <a:bodyPr/>
          <a:lstStyle/>
          <a:p>
            <a:r>
              <a:rPr lang="en-US"/>
              <a:t>here for f=0, 6h heating event 16 hours ago</a:t>
            </a:r>
          </a:p>
        </p:txBody>
      </p:sp>
      <p:sp>
        <p:nvSpPr>
          <p:cNvPr id="6" name="TextBox 5"/>
          <p:cNvSpPr txBox="1"/>
          <p:nvPr/>
        </p:nvSpPr>
        <p:spPr>
          <a:xfrm>
            <a:off x="1088532" y="2604550"/>
            <a:ext cx="3032342" cy="923330"/>
          </a:xfrm>
          <a:prstGeom prst="rect">
            <a:avLst/>
          </a:prstGeom>
          <a:noFill/>
        </p:spPr>
        <p:txBody>
          <a:bodyPr wrap="square" rtlCol="0">
            <a:spAutoFit/>
          </a:bodyPr>
          <a:lstStyle/>
          <a:p>
            <a:r>
              <a:rPr lang="en-US" i="1">
                <a:solidFill>
                  <a:srgbClr val="FF0000"/>
                </a:solidFill>
              </a:rPr>
              <a:t>w field at t=16h, 10h after a 6h heating event happened at the origin.  </a:t>
            </a:r>
          </a:p>
        </p:txBody>
      </p:sp>
      <p:sp>
        <p:nvSpPr>
          <p:cNvPr id="7" name="TextBox 6"/>
          <p:cNvSpPr txBox="1"/>
          <p:nvPr/>
        </p:nvSpPr>
        <p:spPr>
          <a:xfrm>
            <a:off x="5857344" y="5175290"/>
            <a:ext cx="2501034" cy="369332"/>
          </a:xfrm>
          <a:prstGeom prst="rect">
            <a:avLst/>
          </a:prstGeom>
          <a:noFill/>
        </p:spPr>
        <p:txBody>
          <a:bodyPr wrap="square" rtlCol="0">
            <a:spAutoFit/>
          </a:bodyPr>
          <a:lstStyle/>
          <a:p>
            <a:r>
              <a:rPr lang="en-US" i="1">
                <a:solidFill>
                  <a:srgbClr val="FF0000"/>
                </a:solidFill>
              </a:rPr>
              <a:t>T field for same case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DA43-1493-7C1B-6607-662CCD14843B}"/>
              </a:ext>
            </a:extLst>
          </p:cNvPr>
          <p:cNvSpPr>
            <a:spLocks noGrp="1"/>
          </p:cNvSpPr>
          <p:nvPr>
            <p:ph type="title"/>
          </p:nvPr>
        </p:nvSpPr>
        <p:spPr/>
        <p:txBody>
          <a:bodyPr/>
          <a:lstStyle/>
          <a:p>
            <a:r>
              <a:rPr lang="en-US"/>
              <a:t>Gravity waves as simplest solutions</a:t>
            </a:r>
          </a:p>
        </p:txBody>
      </p:sp>
      <p:sp>
        <p:nvSpPr>
          <p:cNvPr id="3" name="Content Placeholder 2">
            <a:extLst>
              <a:ext uri="{FF2B5EF4-FFF2-40B4-BE49-F238E27FC236}">
                <a16:creationId xmlns:a16="http://schemas.microsoft.com/office/drawing/2014/main" id="{716B0663-E4D0-2644-3DC4-98A16E5FC0F3}"/>
              </a:ext>
            </a:extLst>
          </p:cNvPr>
          <p:cNvSpPr>
            <a:spLocks noGrp="1"/>
          </p:cNvSpPr>
          <p:nvPr>
            <p:ph idx="1"/>
          </p:nvPr>
        </p:nvSpPr>
        <p:spPr/>
        <p:txBody>
          <a:bodyPr>
            <a:normAutofit fontScale="92500" lnSpcReduction="20000"/>
          </a:bodyPr>
          <a:lstStyle/>
          <a:p>
            <a:r>
              <a:rPr lang="en-US"/>
              <a:t>Simplest solutions to stratified fluid eqs </a:t>
            </a:r>
          </a:p>
          <a:p>
            <a:r>
              <a:rPr lang="en-US"/>
              <a:t>involving inescapable, linear terms</a:t>
            </a:r>
          </a:p>
          <a:p>
            <a:r>
              <a:rPr lang="en-US"/>
              <a:t>Everywhere all the time in stratified fluids!</a:t>
            </a:r>
          </a:p>
          <a:p>
            <a:endParaRPr lang="en-US"/>
          </a:p>
          <a:p>
            <a:r>
              <a:rPr lang="en-US"/>
              <a:t>complications (nonlinearity, friction, heating, rugged boundary conditions) are all just “sources and sinks”</a:t>
            </a:r>
          </a:p>
          <a:p>
            <a:r>
              <a:rPr lang="en-US"/>
              <a:t>“propagation” is a form of energy transport</a:t>
            </a:r>
          </a:p>
          <a:p>
            <a:endParaRPr lang="en-US"/>
          </a:p>
          <a:p>
            <a:r>
              <a:rPr lang="en-US"/>
              <a:t>GWs carry a vertical flux of hor. momentum!</a:t>
            </a:r>
          </a:p>
          <a:p>
            <a:endParaRPr lang="en-US"/>
          </a:p>
        </p:txBody>
      </p:sp>
    </p:spTree>
    <p:extLst>
      <p:ext uri="{BB962C8B-B14F-4D97-AF65-F5344CB8AC3E}">
        <p14:creationId xmlns:p14="http://schemas.microsoft.com/office/powerpoint/2010/main" val="3700094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78"/>
            <a:ext cx="8229600" cy="839747"/>
          </a:xfrm>
        </p:spPr>
        <p:txBody>
          <a:bodyPr/>
          <a:lstStyle/>
          <a:p>
            <a:r>
              <a:rPr lang="en-US"/>
              <a:t>What does f do? </a:t>
            </a:r>
          </a:p>
        </p:txBody>
      </p:sp>
      <p:sp>
        <p:nvSpPr>
          <p:cNvPr id="3" name="Content Placeholder 2"/>
          <p:cNvSpPr>
            <a:spLocks noGrp="1"/>
          </p:cNvSpPr>
          <p:nvPr>
            <p:ph idx="1"/>
          </p:nvPr>
        </p:nvSpPr>
        <p:spPr>
          <a:xfrm>
            <a:off x="457200" y="855226"/>
            <a:ext cx="8229600" cy="5270938"/>
          </a:xfrm>
        </p:spPr>
        <p:txBody>
          <a:bodyPr/>
          <a:lstStyle/>
          <a:p>
            <a:r>
              <a:rPr lang="en-US"/>
              <a:t>Traps heat within a Rossby deformation radius of the origin, held back by thermal wind shear</a:t>
            </a:r>
          </a:p>
        </p:txBody>
      </p:sp>
      <p:pic>
        <p:nvPicPr>
          <p:cNvPr id="4" name="Picture 3"/>
          <p:cNvPicPr>
            <a:picLocks noChangeAspect="1"/>
          </p:cNvPicPr>
          <p:nvPr/>
        </p:nvPicPr>
        <p:blipFill>
          <a:blip r:embed="rId2"/>
          <a:stretch>
            <a:fillRect/>
          </a:stretch>
        </p:blipFill>
        <p:spPr>
          <a:xfrm>
            <a:off x="0" y="2016714"/>
            <a:ext cx="9144000" cy="4565929"/>
          </a:xfrm>
          <a:prstGeom prst="rect">
            <a:avLst/>
          </a:prstGeom>
        </p:spPr>
      </p:pic>
      <p:sp>
        <p:nvSpPr>
          <p:cNvPr id="5" name="TextBox 4"/>
          <p:cNvSpPr txBox="1"/>
          <p:nvPr/>
        </p:nvSpPr>
        <p:spPr>
          <a:xfrm>
            <a:off x="5624087" y="2915541"/>
            <a:ext cx="2501034" cy="369332"/>
          </a:xfrm>
          <a:prstGeom prst="rect">
            <a:avLst/>
          </a:prstGeom>
          <a:noFill/>
        </p:spPr>
        <p:txBody>
          <a:bodyPr wrap="square" rtlCol="0">
            <a:spAutoFit/>
          </a:bodyPr>
          <a:lstStyle/>
          <a:p>
            <a:r>
              <a:rPr lang="en-US" i="1">
                <a:solidFill>
                  <a:srgbClr val="FF0000"/>
                </a:solidFill>
              </a:rPr>
              <a:t>inertio-gravity waves</a:t>
            </a:r>
          </a:p>
        </p:txBody>
      </p:sp>
      <p:sp>
        <p:nvSpPr>
          <p:cNvPr id="6" name="TextBox 5"/>
          <p:cNvSpPr txBox="1"/>
          <p:nvPr/>
        </p:nvSpPr>
        <p:spPr>
          <a:xfrm>
            <a:off x="457200" y="5004524"/>
            <a:ext cx="2501034" cy="646331"/>
          </a:xfrm>
          <a:prstGeom prst="rect">
            <a:avLst/>
          </a:prstGeom>
          <a:noFill/>
        </p:spPr>
        <p:txBody>
          <a:bodyPr wrap="square" rtlCol="0">
            <a:spAutoFit/>
          </a:bodyPr>
          <a:lstStyle/>
          <a:p>
            <a:r>
              <a:rPr lang="en-US" i="1">
                <a:solidFill>
                  <a:srgbClr val="FF0000"/>
                </a:solidFill>
              </a:rPr>
              <a:t>b </a:t>
            </a:r>
          </a:p>
          <a:p>
            <a:r>
              <a:rPr lang="en-US" i="1">
                <a:solidFill>
                  <a:srgbClr val="FF0000"/>
                </a:solidFill>
              </a:rPr>
              <a:t>trapped</a:t>
            </a:r>
          </a:p>
        </p:txBody>
      </p:sp>
      <p:sp>
        <p:nvSpPr>
          <p:cNvPr id="7" name="TextBox 6"/>
          <p:cNvSpPr txBox="1"/>
          <p:nvPr/>
        </p:nvSpPr>
        <p:spPr>
          <a:xfrm>
            <a:off x="5624087" y="5094445"/>
            <a:ext cx="2501034" cy="646331"/>
          </a:xfrm>
          <a:prstGeom prst="rect">
            <a:avLst/>
          </a:prstGeom>
          <a:noFill/>
        </p:spPr>
        <p:txBody>
          <a:bodyPr wrap="square" rtlCol="0">
            <a:spAutoFit/>
          </a:bodyPr>
          <a:lstStyle/>
          <a:p>
            <a:r>
              <a:rPr lang="en-US" i="1">
                <a:solidFill>
                  <a:srgbClr val="FF0000"/>
                </a:solidFill>
              </a:rPr>
              <a:t>inertio-gravity waves (zero-sum waves) escape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152400"/>
            <a:ext cx="9144000" cy="990600"/>
          </a:xfrm>
        </p:spPr>
        <p:txBody>
          <a:bodyPr>
            <a:normAutofit fontScale="90000"/>
          </a:bodyPr>
          <a:lstStyle/>
          <a:p>
            <a:pPr eaLnBrk="1" hangingPunct="1"/>
            <a:r>
              <a:rPr lang="en-US"/>
              <a:t>On an f plane, the heat is trapped, </a:t>
            </a:r>
            <a:br>
              <a:rPr lang="en-US"/>
            </a:br>
            <a:r>
              <a:rPr lang="en-US"/>
              <a:t>waves can’t carry it beyond c/f </a:t>
            </a:r>
          </a:p>
        </p:txBody>
      </p:sp>
      <p:sp>
        <p:nvSpPr>
          <p:cNvPr id="70659" name="Rectangle 3"/>
          <p:cNvSpPr>
            <a:spLocks noGrp="1" noChangeArrowheads="1"/>
          </p:cNvSpPr>
          <p:nvPr>
            <p:ph type="body" idx="1"/>
          </p:nvPr>
        </p:nvSpPr>
        <p:spPr>
          <a:xfrm>
            <a:off x="304800" y="1143000"/>
            <a:ext cx="8458200" cy="5410200"/>
          </a:xfrm>
        </p:spPr>
        <p:txBody>
          <a:bodyPr/>
          <a:lstStyle/>
          <a:p>
            <a:pPr eaLnBrk="1" hangingPunct="1">
              <a:buFontTx/>
              <a:buNone/>
            </a:pPr>
            <a:r>
              <a:rPr lang="en-US"/>
              <a:t> </a:t>
            </a:r>
          </a:p>
        </p:txBody>
      </p:sp>
      <p:pic>
        <p:nvPicPr>
          <p:cNvPr id="70660" name="Picture 4" descr="buoyroll_fplane"/>
          <p:cNvPicPr>
            <a:picLocks noChangeAspect="1" noChangeArrowheads="1"/>
          </p:cNvPicPr>
          <p:nvPr/>
        </p:nvPicPr>
        <p:blipFill>
          <a:blip r:embed="rId3"/>
          <a:srcRect/>
          <a:stretch>
            <a:fillRect/>
          </a:stretch>
        </p:blipFill>
        <p:spPr bwMode="auto">
          <a:xfrm>
            <a:off x="1104900" y="1347788"/>
            <a:ext cx="6934200" cy="5510212"/>
          </a:xfrm>
          <a:prstGeom prst="rect">
            <a:avLst/>
          </a:prstGeom>
          <a:noFill/>
          <a:ln w="9525">
            <a:noFill/>
            <a:miter lim="800000"/>
            <a:headEnd/>
            <a:tailEnd/>
          </a:ln>
        </p:spPr>
      </p:pic>
      <p:sp>
        <p:nvSpPr>
          <p:cNvPr id="70661" name="Text Box 5"/>
          <p:cNvSpPr txBox="1">
            <a:spLocks noChangeArrowheads="1"/>
          </p:cNvSpPr>
          <p:nvPr/>
        </p:nvSpPr>
        <p:spPr bwMode="auto">
          <a:xfrm>
            <a:off x="7010400" y="507365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2" name="Text Box 6"/>
          <p:cNvSpPr txBox="1">
            <a:spLocks noChangeArrowheads="1"/>
          </p:cNvSpPr>
          <p:nvPr/>
        </p:nvSpPr>
        <p:spPr bwMode="auto">
          <a:xfrm>
            <a:off x="4876800" y="502920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0000FF"/>
                </a:solidFill>
              </a:rPr>
              <a:t>C</a:t>
            </a:r>
          </a:p>
        </p:txBody>
      </p:sp>
      <p:sp>
        <p:nvSpPr>
          <p:cNvPr id="70663" name="Text Box 7"/>
          <p:cNvSpPr txBox="1">
            <a:spLocks noChangeArrowheads="1"/>
          </p:cNvSpPr>
          <p:nvPr/>
        </p:nvSpPr>
        <p:spPr bwMode="auto">
          <a:xfrm>
            <a:off x="6858000" y="202565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4" name="Text Box 8"/>
          <p:cNvSpPr txBox="1">
            <a:spLocks noChangeArrowheads="1"/>
          </p:cNvSpPr>
          <p:nvPr/>
        </p:nvSpPr>
        <p:spPr bwMode="auto">
          <a:xfrm>
            <a:off x="5334000" y="205740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5" name="Text Box 9"/>
          <p:cNvSpPr txBox="1">
            <a:spLocks noChangeArrowheads="1"/>
          </p:cNvSpPr>
          <p:nvPr/>
        </p:nvSpPr>
        <p:spPr bwMode="auto">
          <a:xfrm>
            <a:off x="1295400" y="5043488"/>
            <a:ext cx="304800" cy="519112"/>
          </a:xfrm>
          <a:prstGeom prst="rect">
            <a:avLst/>
          </a:prstGeom>
          <a:noFill/>
          <a:ln w="9525">
            <a:noFill/>
            <a:miter lim="800000"/>
            <a:headEnd/>
            <a:tailEnd/>
          </a:ln>
        </p:spPr>
        <p:txBody>
          <a:bodyPr>
            <a:prstTxWarp prst="textNoShape">
              <a:avLst/>
            </a:prstTxWarp>
            <a:spAutoFit/>
          </a:bodyPr>
          <a:lstStyle/>
          <a:p>
            <a:pPr>
              <a:spcBef>
                <a:spcPct val="50000"/>
              </a:spcBef>
            </a:pPr>
            <a:r>
              <a:rPr lang="en-US" sz="2800" b="1">
                <a:solidFill>
                  <a:srgbClr val="FF0000"/>
                </a:solidFill>
              </a:rPr>
              <a:t>W</a:t>
            </a:r>
          </a:p>
        </p:txBody>
      </p:sp>
      <p:sp>
        <p:nvSpPr>
          <p:cNvPr id="70666" name="AutoShape 10"/>
          <p:cNvSpPr>
            <a:spLocks noChangeArrowheads="1"/>
          </p:cNvSpPr>
          <p:nvPr/>
        </p:nvSpPr>
        <p:spPr bwMode="auto">
          <a:xfrm>
            <a:off x="1524000" y="5943600"/>
            <a:ext cx="1752600" cy="304800"/>
          </a:xfrm>
          <a:prstGeom prst="homePlate">
            <a:avLst>
              <a:gd name="adj" fmla="val 143750"/>
            </a:avLst>
          </a:prstGeom>
          <a:solidFill>
            <a:srgbClr val="00FF00"/>
          </a:solidFill>
          <a:ln w="9525">
            <a:solidFill>
              <a:schemeClr val="tx1"/>
            </a:solidFill>
            <a:miter lim="800000"/>
            <a:headEnd/>
            <a:tailEnd/>
          </a:ln>
        </p:spPr>
        <p:txBody>
          <a:bodyPr wrap="none" anchor="ctr">
            <a:prstTxWarp prst="textNoShape">
              <a:avLst/>
            </a:prstTxWarp>
          </a:bodyPr>
          <a:lstStyle/>
          <a:p>
            <a:pPr algn="ctr"/>
            <a:r>
              <a:rPr lang="en-US" sz="2000"/>
              <a:t>Rossby radius</a:t>
            </a:r>
          </a:p>
        </p:txBody>
      </p:sp>
      <p:sp>
        <p:nvSpPr>
          <p:cNvPr id="11" name="Oval 10"/>
          <p:cNvSpPr/>
          <p:nvPr/>
        </p:nvSpPr>
        <p:spPr>
          <a:xfrm>
            <a:off x="958428" y="1263914"/>
            <a:ext cx="2575774" cy="461442"/>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104900" y="4169616"/>
            <a:ext cx="2575774" cy="461442"/>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8ADA-1F6C-28BE-86E1-508EA0F1EF32}"/>
              </a:ext>
            </a:extLst>
          </p:cNvPr>
          <p:cNvSpPr>
            <a:spLocks noGrp="1"/>
          </p:cNvSpPr>
          <p:nvPr>
            <p:ph type="title"/>
          </p:nvPr>
        </p:nvSpPr>
        <p:spPr/>
        <p:txBody>
          <a:bodyPr>
            <a:normAutofit fontScale="90000"/>
          </a:bodyPr>
          <a:lstStyle/>
          <a:p>
            <a:r>
              <a:rPr lang="en-US"/>
              <a:t>Simplest gravity wave case: </a:t>
            </a:r>
            <a:br>
              <a:rPr lang="en-US"/>
            </a:br>
            <a:r>
              <a:rPr lang="en-US"/>
              <a:t>Boussinesq equations in x-z plane</a:t>
            </a:r>
          </a:p>
        </p:txBody>
      </p:sp>
      <p:sp>
        <p:nvSpPr>
          <p:cNvPr id="3" name="Content Placeholder 2">
            <a:extLst>
              <a:ext uri="{FF2B5EF4-FFF2-40B4-BE49-F238E27FC236}">
                <a16:creationId xmlns:a16="http://schemas.microsoft.com/office/drawing/2014/main" id="{3503C8F9-2B52-1655-307C-8466371CD936}"/>
              </a:ext>
            </a:extLst>
          </p:cNvPr>
          <p:cNvSpPr>
            <a:spLocks noGrp="1"/>
          </p:cNvSpPr>
          <p:nvPr>
            <p:ph idx="1"/>
          </p:nvPr>
        </p:nvSpPr>
        <p:spPr/>
        <p:txBody>
          <a:bodyPr>
            <a:normAutofit fontScale="85000" lnSpcReduction="20000"/>
          </a:bodyPr>
          <a:lstStyle/>
          <a:p>
            <a:endParaRPr lang="en-US">
              <a:hlinkClick r:id="rId2"/>
            </a:endParaRPr>
          </a:p>
          <a:p>
            <a:r>
              <a:rPr lang="en-US"/>
              <a:t>No friction, no Coriolis</a:t>
            </a:r>
          </a:p>
          <a:p>
            <a:r>
              <a:rPr lang="en-US">
                <a:hlinkClick r:id="rId2"/>
              </a:rPr>
              <a:t>https://pog.mit.edu/src/810/igw_3.pdf</a:t>
            </a:r>
            <a:endParaRPr lang="en-US"/>
          </a:p>
          <a:p>
            <a:endParaRPr lang="en-US"/>
          </a:p>
          <a:p>
            <a:r>
              <a:rPr lang="en-US"/>
              <a:t>Assume wavelike solutions exp(i (kx+mz-</a:t>
            </a:r>
            <a:r>
              <a:rPr lang="en-US">
                <a:latin typeface="Symbol"/>
                <a:sym typeface="Wingdings"/>
              </a:rPr>
              <a:t> s</a:t>
            </a:r>
            <a:r>
              <a:rPr lang="en-US"/>
              <a:t>t))  </a:t>
            </a:r>
            <a:r>
              <a:rPr lang="en-US">
                <a:sym typeface="Wingdings"/>
              </a:rPr>
              <a:t> </a:t>
            </a:r>
            <a:r>
              <a:rPr lang="en-US">
                <a:latin typeface="Symbol"/>
                <a:sym typeface="Wingdings"/>
              </a:rPr>
              <a:t>s </a:t>
            </a:r>
            <a:r>
              <a:rPr lang="en-US" baseline="30000"/>
              <a:t>2</a:t>
            </a:r>
            <a:r>
              <a:rPr lang="en-US">
                <a:sym typeface="Wingdings"/>
              </a:rPr>
              <a:t> = N</a:t>
            </a:r>
            <a:r>
              <a:rPr lang="en-US" baseline="30000"/>
              <a:t>2 </a:t>
            </a:r>
            <a:r>
              <a:rPr lang="en-US">
                <a:sym typeface="Wingdings"/>
              </a:rPr>
              <a:t>k</a:t>
            </a:r>
            <a:r>
              <a:rPr lang="en-US" baseline="30000"/>
              <a:t>2 </a:t>
            </a:r>
            <a:r>
              <a:rPr lang="en-US">
                <a:sym typeface="Wingdings"/>
              </a:rPr>
              <a:t>(k</a:t>
            </a:r>
            <a:r>
              <a:rPr lang="en-US" baseline="30000"/>
              <a:t>2 </a:t>
            </a:r>
            <a:r>
              <a:rPr lang="en-US">
                <a:sym typeface="Wingdings"/>
              </a:rPr>
              <a:t>+ m</a:t>
            </a:r>
            <a:r>
              <a:rPr lang="en-US" baseline="30000"/>
              <a:t>2</a:t>
            </a:r>
            <a:r>
              <a:rPr lang="en-US">
                <a:sym typeface="Wingdings"/>
              </a:rPr>
              <a:t>)</a:t>
            </a:r>
            <a:r>
              <a:rPr lang="en-US" baseline="30000">
                <a:sym typeface="Wingdings"/>
              </a:rPr>
              <a:t>-</a:t>
            </a:r>
            <a:r>
              <a:rPr lang="en-US" baseline="30000"/>
              <a:t>2.       </a:t>
            </a:r>
            <a:r>
              <a:rPr lang="en-US" sz="4400">
                <a:solidFill>
                  <a:srgbClr val="FF0000"/>
                </a:solidFill>
                <a:latin typeface="Symbol"/>
                <a:sym typeface="Wingdings"/>
              </a:rPr>
              <a:t>s</a:t>
            </a:r>
            <a:r>
              <a:rPr lang="en-US" sz="4400">
                <a:solidFill>
                  <a:srgbClr val="FF0000"/>
                </a:solidFill>
              </a:rPr>
              <a:t> = N cos </a:t>
            </a:r>
            <a:r>
              <a:rPr lang="en-US" sz="4400">
                <a:solidFill>
                  <a:srgbClr val="FF0000"/>
                </a:solidFill>
                <a:latin typeface="Symbol"/>
                <a:sym typeface="Wingdings"/>
              </a:rPr>
              <a:t>q</a:t>
            </a:r>
            <a:endParaRPr lang="en-US" sz="4000">
              <a:solidFill>
                <a:srgbClr val="FF0000"/>
              </a:solidFill>
            </a:endParaRPr>
          </a:p>
          <a:p>
            <a:endParaRPr lang="en-US"/>
          </a:p>
          <a:p>
            <a:r>
              <a:rPr lang="en-US"/>
              <a:t>Parcels bob up and down at frequency N for vertical displacement (buoyancy restoring force)</a:t>
            </a:r>
          </a:p>
          <a:p>
            <a:r>
              <a:rPr lang="en-US"/>
              <a:t>Sloping motions bob up and down more slowly</a:t>
            </a:r>
          </a:p>
          <a:p>
            <a:r>
              <a:rPr lang="en-US"/>
              <a:t>Horizontal motions feel no restoring force from b</a:t>
            </a:r>
          </a:p>
        </p:txBody>
      </p:sp>
    </p:spTree>
    <p:extLst>
      <p:ext uri="{BB962C8B-B14F-4D97-AF65-F5344CB8AC3E}">
        <p14:creationId xmlns:p14="http://schemas.microsoft.com/office/powerpoint/2010/main" val="77070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6443" y="0"/>
            <a:ext cx="7327557" cy="6197600"/>
          </a:xfrm>
          <a:prstGeom prst="rect">
            <a:avLst/>
          </a:prstGeom>
        </p:spPr>
      </p:pic>
      <p:pic>
        <p:nvPicPr>
          <p:cNvPr id="5" name="Picture 4"/>
          <p:cNvPicPr>
            <a:picLocks noChangeAspect="1"/>
          </p:cNvPicPr>
          <p:nvPr/>
        </p:nvPicPr>
        <p:blipFill>
          <a:blip r:embed="rId3"/>
          <a:stretch>
            <a:fillRect/>
          </a:stretch>
        </p:blipFill>
        <p:spPr>
          <a:xfrm>
            <a:off x="0" y="355600"/>
            <a:ext cx="3263900" cy="1244600"/>
          </a:xfrm>
          <a:prstGeom prst="rect">
            <a:avLst/>
          </a:prstGeom>
        </p:spPr>
      </p:pic>
      <p:sp>
        <p:nvSpPr>
          <p:cNvPr id="6" name="TextBox 5"/>
          <p:cNvSpPr txBox="1"/>
          <p:nvPr/>
        </p:nvSpPr>
        <p:spPr>
          <a:xfrm>
            <a:off x="4405966" y="6197600"/>
            <a:ext cx="4393008" cy="369332"/>
          </a:xfrm>
          <a:prstGeom prst="rect">
            <a:avLst/>
          </a:prstGeom>
          <a:noFill/>
        </p:spPr>
        <p:txBody>
          <a:bodyPr wrap="square" rtlCol="0">
            <a:spAutoFit/>
          </a:bodyPr>
          <a:lstStyle/>
          <a:p>
            <a:r>
              <a:rPr lang="en-US">
                <a:solidFill>
                  <a:srgbClr val="008000"/>
                </a:solidFill>
              </a:rPr>
              <a:t>Note: momentum is being fluxed (u’w’ &lt;0)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614-A8FB-4103-A5CD-0798B1484947}"/>
              </a:ext>
            </a:extLst>
          </p:cNvPr>
          <p:cNvSpPr>
            <a:spLocks noGrp="1"/>
          </p:cNvSpPr>
          <p:nvPr>
            <p:ph type="title"/>
          </p:nvPr>
        </p:nvSpPr>
        <p:spPr/>
        <p:txBody>
          <a:bodyPr>
            <a:normAutofit fontScale="90000"/>
          </a:bodyPr>
          <a:lstStyle/>
          <a:p>
            <a:r>
              <a:rPr lang="en-US"/>
              <a:t>Any jiggling with a frequency between N and f will excite them </a:t>
            </a:r>
          </a:p>
        </p:txBody>
      </p:sp>
      <p:sp>
        <p:nvSpPr>
          <p:cNvPr id="3" name="Content Placeholder 2">
            <a:extLst>
              <a:ext uri="{FF2B5EF4-FFF2-40B4-BE49-F238E27FC236}">
                <a16:creationId xmlns:a16="http://schemas.microsoft.com/office/drawing/2014/main" id="{E207ECF7-7A2F-E189-A85E-FF21229CBC2C}"/>
              </a:ext>
            </a:extLst>
          </p:cNvPr>
          <p:cNvSpPr>
            <a:spLocks noGrp="1"/>
          </p:cNvSpPr>
          <p:nvPr>
            <p:ph idx="1"/>
          </p:nvPr>
        </p:nvSpPr>
        <p:spPr/>
        <p:txBody>
          <a:bodyPr>
            <a:normAutofit fontScale="92500" lnSpcReduction="20000"/>
          </a:bodyPr>
          <a:lstStyle/>
          <a:p>
            <a:endParaRPr lang="en-US"/>
          </a:p>
          <a:p>
            <a:r>
              <a:rPr lang="en-US"/>
              <a:t>source has a horizontal, vertical size </a:t>
            </a:r>
            <a:r>
              <a:rPr lang="en-US">
                <a:sym typeface="Wingdings" pitchFamily="2" charset="2"/>
              </a:rPr>
              <a:t> k,m</a:t>
            </a:r>
          </a:p>
          <a:p>
            <a:r>
              <a:rPr lang="en-US"/>
              <a:t>oscillator has a frequency </a:t>
            </a:r>
            <a:r>
              <a:rPr lang="en-US">
                <a:sym typeface="Wingdings" pitchFamily="2" charset="2"/>
              </a:rPr>
              <a:t> </a:t>
            </a:r>
            <a:r>
              <a:rPr lang="en-US">
                <a:latin typeface="Symbol" pitchFamily="2" charset="2"/>
                <a:sym typeface="Wingdings" pitchFamily="2" charset="2"/>
              </a:rPr>
              <a:t>w</a:t>
            </a:r>
            <a:r>
              <a:rPr lang="en-US">
                <a:latin typeface="Symbol" pitchFamily="2" charset="2"/>
              </a:rPr>
              <a:t> </a:t>
            </a:r>
            <a:r>
              <a:rPr lang="en-US">
                <a:hlinkClick r:id="rId2"/>
              </a:rPr>
              <a:t>https://www.youtube.com/watch?v=BDQD_gM3M24</a:t>
            </a:r>
            <a:endParaRPr lang="en-US"/>
          </a:p>
          <a:p>
            <a:r>
              <a:rPr lang="en-US"/>
              <a:t>moving thing has a velocity c </a:t>
            </a:r>
            <a:r>
              <a:rPr lang="en-US">
                <a:sym typeface="Wingdings" pitchFamily="2" charset="2"/>
              </a:rPr>
              <a:t> constrains their ratio, the wave </a:t>
            </a:r>
            <a:r>
              <a:rPr lang="en-US">
                <a:solidFill>
                  <a:srgbClr val="FF0000"/>
                </a:solidFill>
                <a:sym typeface="Wingdings" pitchFamily="2" charset="2"/>
              </a:rPr>
              <a:t>phase speed </a:t>
            </a:r>
            <a:r>
              <a:rPr lang="en-US">
                <a:sym typeface="Wingdings" pitchFamily="2" charset="2"/>
              </a:rPr>
              <a:t>c=</a:t>
            </a:r>
            <a:r>
              <a:rPr lang="en-US">
                <a:latin typeface="Symbol" pitchFamily="2" charset="2"/>
                <a:sym typeface="Wingdings" pitchFamily="2" charset="2"/>
              </a:rPr>
              <a:t>w</a:t>
            </a:r>
            <a:r>
              <a:rPr lang="en-US">
                <a:sym typeface="Wingdings" pitchFamily="2" charset="2"/>
              </a:rPr>
              <a:t>/k</a:t>
            </a:r>
            <a:endParaRPr lang="en-US"/>
          </a:p>
          <a:p>
            <a:pPr marL="0" indent="0">
              <a:buNone/>
            </a:pPr>
            <a:endParaRPr lang="en-US"/>
          </a:p>
          <a:p>
            <a:r>
              <a:rPr lang="en-US"/>
              <a:t>heating has a depth (</a:t>
            </a:r>
            <a:r>
              <a:rPr lang="en-US">
                <a:sym typeface="Wingdings" pitchFamily="2" charset="2"/>
              </a:rPr>
              <a:t> vertical wavenumber m)</a:t>
            </a:r>
          </a:p>
          <a:p>
            <a:pPr marL="0" indent="0">
              <a:buNone/>
            </a:pPr>
            <a:r>
              <a:rPr lang="en-US">
                <a:sym typeface="Wingdings" pitchFamily="2" charset="2"/>
              </a:rPr>
              <a:t> </a:t>
            </a:r>
            <a:endParaRPr lang="en-US"/>
          </a:p>
        </p:txBody>
      </p:sp>
    </p:spTree>
    <p:extLst>
      <p:ext uri="{BB962C8B-B14F-4D97-AF65-F5344CB8AC3E}">
        <p14:creationId xmlns:p14="http://schemas.microsoft.com/office/powerpoint/2010/main" val="254192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Mountain waves</a:t>
            </a:r>
          </a:p>
        </p:txBody>
      </p:sp>
      <p:sp>
        <p:nvSpPr>
          <p:cNvPr id="3" name="Content Placeholder 2"/>
          <p:cNvSpPr>
            <a:spLocks noGrp="1"/>
          </p:cNvSpPr>
          <p:nvPr>
            <p:ph idx="1"/>
          </p:nvPr>
        </p:nvSpPr>
        <p:spPr/>
        <p:txBody>
          <a:bodyPr/>
          <a:lstStyle/>
          <a:p>
            <a:r>
              <a:rPr lang="en-US"/>
              <a:t>Wind over bumps is a source term. Excites horizontal wavenumber k @ frequency ck</a:t>
            </a:r>
          </a:p>
        </p:txBody>
      </p:sp>
      <p:pic>
        <p:nvPicPr>
          <p:cNvPr id="4" name="Picture 3"/>
          <p:cNvPicPr>
            <a:picLocks noChangeAspect="1"/>
          </p:cNvPicPr>
          <p:nvPr/>
        </p:nvPicPr>
        <p:blipFill>
          <a:blip r:embed="rId2"/>
          <a:stretch>
            <a:fillRect/>
          </a:stretch>
        </p:blipFill>
        <p:spPr>
          <a:xfrm>
            <a:off x="138749" y="2786062"/>
            <a:ext cx="8866501" cy="40719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6336816" cy="3460290"/>
          </a:xfrm>
          <a:prstGeom prst="rect">
            <a:avLst/>
          </a:prstGeom>
        </p:spPr>
      </p:pic>
      <p:pic>
        <p:nvPicPr>
          <p:cNvPr id="8" name="Picture 7"/>
          <p:cNvPicPr>
            <a:picLocks noChangeAspect="1"/>
          </p:cNvPicPr>
          <p:nvPr/>
        </p:nvPicPr>
        <p:blipFill>
          <a:blip r:embed="rId3"/>
          <a:stretch>
            <a:fillRect/>
          </a:stretch>
        </p:blipFill>
        <p:spPr>
          <a:xfrm>
            <a:off x="4509000" y="2982349"/>
            <a:ext cx="3982125" cy="3875651"/>
          </a:xfrm>
          <a:prstGeom prst="rect">
            <a:avLst/>
          </a:prstGeom>
        </p:spPr>
      </p:pic>
      <p:pic>
        <p:nvPicPr>
          <p:cNvPr id="10" name="Picture 9"/>
          <p:cNvPicPr>
            <a:picLocks noChangeAspect="1"/>
          </p:cNvPicPr>
          <p:nvPr/>
        </p:nvPicPr>
        <p:blipFill>
          <a:blip r:embed="rId4"/>
          <a:stretch>
            <a:fillRect/>
          </a:stretch>
        </p:blipFill>
        <p:spPr>
          <a:xfrm>
            <a:off x="2071062" y="2982349"/>
            <a:ext cx="1917700" cy="1079500"/>
          </a:xfrm>
          <a:prstGeom prst="rect">
            <a:avLst/>
          </a:prstGeom>
        </p:spPr>
      </p:pic>
      <p:pic>
        <p:nvPicPr>
          <p:cNvPr id="11" name="Picture 10"/>
          <p:cNvPicPr>
            <a:picLocks noChangeAspect="1"/>
          </p:cNvPicPr>
          <p:nvPr/>
        </p:nvPicPr>
        <p:blipFill>
          <a:blip r:embed="rId5"/>
          <a:stretch>
            <a:fillRect/>
          </a:stretch>
        </p:blipFill>
        <p:spPr>
          <a:xfrm>
            <a:off x="2071062" y="4061849"/>
            <a:ext cx="1955800" cy="1079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7920" y="0"/>
            <a:ext cx="8803531" cy="6858000"/>
          </a:xfrm>
          <a:prstGeom prst="rect">
            <a:avLst/>
          </a:prstGeom>
        </p:spPr>
      </p:pic>
      <p:sp>
        <p:nvSpPr>
          <p:cNvPr id="5" name="Rectangle 4"/>
          <p:cNvSpPr/>
          <p:nvPr/>
        </p:nvSpPr>
        <p:spPr>
          <a:xfrm>
            <a:off x="7256637" y="5260932"/>
            <a:ext cx="1744814" cy="646331"/>
          </a:xfrm>
          <a:prstGeom prst="rect">
            <a:avLst/>
          </a:prstGeom>
        </p:spPr>
        <p:txBody>
          <a:bodyPr wrap="none">
            <a:spAutoFit/>
          </a:bodyPr>
          <a:lstStyle/>
          <a:p>
            <a:r>
              <a:rPr lang="en-US"/>
              <a:t>Courtesy: </a:t>
            </a:r>
          </a:p>
          <a:p>
            <a:r>
              <a:rPr lang="en-US"/>
              <a:t>Geraint Vaughan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1804</TotalTime>
  <Words>1436</Words>
  <Application>Microsoft Macintosh PowerPoint</Application>
  <PresentationFormat>On-screen Show (4:3)</PresentationFormat>
  <Paragraphs>191</Paragraphs>
  <Slides>31</Slides>
  <Notes>9</Notes>
  <HiddenSlides>0</HiddenSlides>
  <MMClips>0</MMClips>
  <ScaleCrop>false</ScaleCrop>
  <HeadingPairs>
    <vt:vector size="10" baseType="variant">
      <vt:variant>
        <vt:lpstr>Fonts Used</vt:lpstr>
      </vt:variant>
      <vt:variant>
        <vt:i4>5</vt:i4>
      </vt:variant>
      <vt:variant>
        <vt:lpstr>Theme</vt:lpstr>
      </vt:variant>
      <vt:variant>
        <vt:i4>3</vt:i4>
      </vt:variant>
      <vt:variant>
        <vt:lpstr>Links</vt:lpstr>
      </vt:variant>
      <vt:variant>
        <vt:i4>2</vt:i4>
      </vt:variant>
      <vt:variant>
        <vt:lpstr>Embedded OLE Servers</vt:lpstr>
      </vt:variant>
      <vt:variant>
        <vt:i4>2</vt:i4>
      </vt:variant>
      <vt:variant>
        <vt:lpstr>Slide Titles</vt:lpstr>
      </vt:variant>
      <vt:variant>
        <vt:i4>31</vt:i4>
      </vt:variant>
    </vt:vector>
  </HeadingPairs>
  <TitlesOfParts>
    <vt:vector size="43" baseType="lpstr">
      <vt:lpstr>Arial</vt:lpstr>
      <vt:lpstr>Calibri</vt:lpstr>
      <vt:lpstr>Symbol</vt:lpstr>
      <vt:lpstr>Times</vt:lpstr>
      <vt:lpstr>Wingdings</vt:lpstr>
      <vt:lpstr>Office Theme</vt:lpstr>
      <vt:lpstr>Blank Presentation</vt:lpstr>
      <vt:lpstr>1_Blank Presentation</vt:lpstr>
      <vt:lpstr>Macintosh%20HD:Users:bem:MESOSCALE_MET_COURSE:gravity_waves2.doc!OLE_LINK5</vt:lpstr>
      <vt:lpstr>Macintosh%20HD:Users:bem:MESOSCALE_MET_COURSE:gravity_waves2.doc!OLE_LINK4</vt:lpstr>
      <vt:lpstr>Equation</vt:lpstr>
      <vt:lpstr>Document</vt:lpstr>
      <vt:lpstr>The Boussinesq equations  (compared to primitive and anelastic)</vt:lpstr>
      <vt:lpstr>This ppt a shorter version of </vt:lpstr>
      <vt:lpstr>Gravity waves as simplest solutions</vt:lpstr>
      <vt:lpstr>Simplest gravity wave case:  Boussinesq equations in x-z plane</vt:lpstr>
      <vt:lpstr>PowerPoint Presentation</vt:lpstr>
      <vt:lpstr>Any jiggling with a frequency between N and f will excite them </vt:lpstr>
      <vt:lpstr>Mountain waves</vt:lpstr>
      <vt:lpstr>PowerPoint Presentation</vt:lpstr>
      <vt:lpstr>PowerPoint Presentation</vt:lpstr>
      <vt:lpstr>Inertio-gravity waves</vt:lpstr>
      <vt:lpstr>Taylor-Goldstein eq</vt:lpstr>
      <vt:lpstr>Taylor-Goldstein eq</vt:lpstr>
      <vt:lpstr>Critical level, where u = c or intrinsic frequency  0</vt:lpstr>
      <vt:lpstr>“overreflection”: ideal for wave trapping/ducting</vt:lpstr>
      <vt:lpstr>“Importance” of gravity waves</vt:lpstr>
      <vt:lpstr>“Importance” of gravity waves</vt:lpstr>
      <vt:lpstr>“Importance” of gravity waves 2.</vt:lpstr>
      <vt:lpstr>Internal waves in resting Boussinesq stratified fluid </vt:lpstr>
      <vt:lpstr>Low frequency (or hydrostatic) internal gravity waves: vertical modes view </vt:lpstr>
      <vt:lpstr>Example: response to deep convective heat sources</vt:lpstr>
      <vt:lpstr>Longer vertical wavelengths travel faster horizontally</vt:lpstr>
      <vt:lpstr>Glimpses of invisible env. flow</vt:lpstr>
      <vt:lpstr>Solution procedure</vt:lpstr>
      <vt:lpstr>Sketch of solution*</vt:lpstr>
      <vt:lpstr>Sketch of solution</vt:lpstr>
      <vt:lpstr>Sketch of solution</vt:lpstr>
      <vt:lpstr>Sketch of solution</vt:lpstr>
      <vt:lpstr>Sketch of solution</vt:lpstr>
      <vt:lpstr>Let’s just look at tropopase lid case</vt:lpstr>
      <vt:lpstr>What does f do? </vt:lpstr>
      <vt:lpstr>On an f plane, the heat is trapped,  waves can’t carry it beyond c/f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Mapes</dc:creator>
  <cp:lastModifiedBy>Mapes, Brian Earle</cp:lastModifiedBy>
  <cp:revision>85</cp:revision>
  <dcterms:created xsi:type="dcterms:W3CDTF">2015-03-26T19:48:29Z</dcterms:created>
  <dcterms:modified xsi:type="dcterms:W3CDTF">2023-11-15T16:40:08Z</dcterms:modified>
</cp:coreProperties>
</file>