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04" r:id="rId2"/>
    <p:sldId id="277" r:id="rId3"/>
    <p:sldId id="305" r:id="rId4"/>
    <p:sldId id="306" r:id="rId5"/>
    <p:sldId id="307" r:id="rId6"/>
    <p:sldId id="308" r:id="rId7"/>
    <p:sldId id="309" r:id="rId8"/>
    <p:sldId id="271" r:id="rId9"/>
    <p:sldId id="312" r:id="rId10"/>
    <p:sldId id="313" r:id="rId11"/>
    <p:sldId id="269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620"/>
    <p:restoredTop sz="95741"/>
  </p:normalViewPr>
  <p:slideViewPr>
    <p:cSldViewPr snapToGrid="0">
      <p:cViewPr varScale="1">
        <p:scale>
          <a:sx n="107" d="100"/>
          <a:sy n="107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98C19-7B8C-F84E-BFED-16F933AA343E}" type="datetimeFigureOut">
              <a:t>11/26/23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D531D-52D1-424B-B041-A7FF94EEC7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9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>
            <a:extLst>
              <a:ext uri="{FF2B5EF4-FFF2-40B4-BE49-F238E27FC236}">
                <a16:creationId xmlns:a16="http://schemas.microsoft.com/office/drawing/2014/main" id="{15761A0A-F411-5149-B0B2-52EAC30F17AF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10/29/13</a:t>
            </a:r>
          </a:p>
        </p:txBody>
      </p:sp>
      <p:sp>
        <p:nvSpPr>
          <p:cNvPr id="47107" name="Rectangle 7">
            <a:extLst>
              <a:ext uri="{FF2B5EF4-FFF2-40B4-BE49-F238E27FC236}">
                <a16:creationId xmlns:a16="http://schemas.microsoft.com/office/drawing/2014/main" id="{48E578F6-AC88-1742-BC1B-4B2F0804FD6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C377BCB1-6F25-C049-B011-C5057941A9C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108" name="Text Box 1">
            <a:extLst>
              <a:ext uri="{FF2B5EF4-FFF2-40B4-BE49-F238E27FC236}">
                <a16:creationId xmlns:a16="http://schemas.microsoft.com/office/drawing/2014/main" id="{438A6759-0499-F14B-BCCE-1D01C48F04E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9" name="Text Box 2">
            <a:extLst>
              <a:ext uri="{FF2B5EF4-FFF2-40B4-BE49-F238E27FC236}">
                <a16:creationId xmlns:a16="http://schemas.microsoft.com/office/drawing/2014/main" id="{51A36EE7-4583-4B4C-A3BC-0846A39CA8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>
            <a:extLst>
              <a:ext uri="{FF2B5EF4-FFF2-40B4-BE49-F238E27FC236}">
                <a16:creationId xmlns:a16="http://schemas.microsoft.com/office/drawing/2014/main" id="{15436EAD-1AB0-614B-8191-C03F7619CBE3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10/29/13</a:t>
            </a:r>
          </a:p>
        </p:txBody>
      </p:sp>
      <p:sp>
        <p:nvSpPr>
          <p:cNvPr id="61443" name="Rectangle 7">
            <a:extLst>
              <a:ext uri="{FF2B5EF4-FFF2-40B4-BE49-F238E27FC236}">
                <a16:creationId xmlns:a16="http://schemas.microsoft.com/office/drawing/2014/main" id="{BCE24CDC-1BBC-9B44-9F69-C4B7E172633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F0F6A22B-5C2A-3247-89ED-AF0F1C6BC37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444" name="Text Box 1">
            <a:extLst>
              <a:ext uri="{FF2B5EF4-FFF2-40B4-BE49-F238E27FC236}">
                <a16:creationId xmlns:a16="http://schemas.microsoft.com/office/drawing/2014/main" id="{C3EFCFD4-3EFA-6E41-AD69-F5D02A87B36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5" name="Text Box 2">
            <a:extLst>
              <a:ext uri="{FF2B5EF4-FFF2-40B4-BE49-F238E27FC236}">
                <a16:creationId xmlns:a16="http://schemas.microsoft.com/office/drawing/2014/main" id="{F2AFC96E-2FBF-834A-B696-6029709F8A4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5765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>
            <a:extLst>
              <a:ext uri="{FF2B5EF4-FFF2-40B4-BE49-F238E27FC236}">
                <a16:creationId xmlns:a16="http://schemas.microsoft.com/office/drawing/2014/main" id="{0BD2F904-F053-2B4F-BDAA-2FFA5C9A1571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10/29/13</a:t>
            </a:r>
          </a:p>
        </p:txBody>
      </p:sp>
      <p:sp>
        <p:nvSpPr>
          <p:cNvPr id="63491" name="Rectangle 7">
            <a:extLst>
              <a:ext uri="{FF2B5EF4-FFF2-40B4-BE49-F238E27FC236}">
                <a16:creationId xmlns:a16="http://schemas.microsoft.com/office/drawing/2014/main" id="{68B77557-2963-4B40-BDA9-969472636C0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F7CF2035-A6D3-3447-9DEB-40B55851CC7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3492" name="Text Box 1">
            <a:extLst>
              <a:ext uri="{FF2B5EF4-FFF2-40B4-BE49-F238E27FC236}">
                <a16:creationId xmlns:a16="http://schemas.microsoft.com/office/drawing/2014/main" id="{207C425B-D8F1-E04E-AAE6-97093AB030F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3" name="Text Box 2">
            <a:extLst>
              <a:ext uri="{FF2B5EF4-FFF2-40B4-BE49-F238E27FC236}">
                <a16:creationId xmlns:a16="http://schemas.microsoft.com/office/drawing/2014/main" id="{13323253-1B90-0C48-A99B-9FBEF786347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id="{36EB28CB-4E31-5046-B704-F485A90363B2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10/29/13</a:t>
            </a:r>
          </a:p>
        </p:txBody>
      </p:sp>
      <p:sp>
        <p:nvSpPr>
          <p:cNvPr id="49155" name="Rectangle 7">
            <a:extLst>
              <a:ext uri="{FF2B5EF4-FFF2-40B4-BE49-F238E27FC236}">
                <a16:creationId xmlns:a16="http://schemas.microsoft.com/office/drawing/2014/main" id="{AC0FF248-7444-EF47-92D5-09D73D7990D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58D2C7FF-E265-7D49-A5FF-72AEFDD52E4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156" name="Text Box 1">
            <a:extLst>
              <a:ext uri="{FF2B5EF4-FFF2-40B4-BE49-F238E27FC236}">
                <a16:creationId xmlns:a16="http://schemas.microsoft.com/office/drawing/2014/main" id="{B88B5FEA-8279-A441-BEAE-E9580B10617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7" name="Text Box 2">
            <a:extLst>
              <a:ext uri="{FF2B5EF4-FFF2-40B4-BE49-F238E27FC236}">
                <a16:creationId xmlns:a16="http://schemas.microsoft.com/office/drawing/2014/main" id="{E4C9D959-C186-D94D-84BF-5D805E8382C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>
            <a:extLst>
              <a:ext uri="{FF2B5EF4-FFF2-40B4-BE49-F238E27FC236}">
                <a16:creationId xmlns:a16="http://schemas.microsoft.com/office/drawing/2014/main" id="{ECDBFDAA-FCF5-D64C-8A17-BCDCFC2BF37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10/29/13</a:t>
            </a:r>
          </a:p>
        </p:txBody>
      </p:sp>
      <p:sp>
        <p:nvSpPr>
          <p:cNvPr id="51203" name="Rectangle 7">
            <a:extLst>
              <a:ext uri="{FF2B5EF4-FFF2-40B4-BE49-F238E27FC236}">
                <a16:creationId xmlns:a16="http://schemas.microsoft.com/office/drawing/2014/main" id="{0B86764D-8B14-9640-9DE9-8ED921AD2EB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13828C44-B20E-694A-8D83-B2F2F901F04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204" name="Text Box 1">
            <a:extLst>
              <a:ext uri="{FF2B5EF4-FFF2-40B4-BE49-F238E27FC236}">
                <a16:creationId xmlns:a16="http://schemas.microsoft.com/office/drawing/2014/main" id="{0BE4DF98-9021-854E-B2CD-1DFC4E0E8E8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5" name="Text Box 2">
            <a:extLst>
              <a:ext uri="{FF2B5EF4-FFF2-40B4-BE49-F238E27FC236}">
                <a16:creationId xmlns:a16="http://schemas.microsoft.com/office/drawing/2014/main" id="{8D863633-C42C-3D4A-B942-1802E0C38B9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>
            <a:extLst>
              <a:ext uri="{FF2B5EF4-FFF2-40B4-BE49-F238E27FC236}">
                <a16:creationId xmlns:a16="http://schemas.microsoft.com/office/drawing/2014/main" id="{81F089BD-8BE4-6648-A2AA-EDCB744989EE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10/29/13</a:t>
            </a:r>
          </a:p>
        </p:txBody>
      </p:sp>
      <p:sp>
        <p:nvSpPr>
          <p:cNvPr id="53251" name="Rectangle 7">
            <a:extLst>
              <a:ext uri="{FF2B5EF4-FFF2-40B4-BE49-F238E27FC236}">
                <a16:creationId xmlns:a16="http://schemas.microsoft.com/office/drawing/2014/main" id="{B10F9C7A-2844-F34C-88EC-17A5E80A830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A61FE749-11FB-6842-80D2-57BD9AF0697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3252" name="Text Box 1">
            <a:extLst>
              <a:ext uri="{FF2B5EF4-FFF2-40B4-BE49-F238E27FC236}">
                <a16:creationId xmlns:a16="http://schemas.microsoft.com/office/drawing/2014/main" id="{6ABF55D8-7598-AB45-89C8-FE0F73E8951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3" name="Text Box 2">
            <a:extLst>
              <a:ext uri="{FF2B5EF4-FFF2-40B4-BE49-F238E27FC236}">
                <a16:creationId xmlns:a16="http://schemas.microsoft.com/office/drawing/2014/main" id="{1C755021-DF65-5045-96FD-21EA7D76964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>
            <a:extLst>
              <a:ext uri="{FF2B5EF4-FFF2-40B4-BE49-F238E27FC236}">
                <a16:creationId xmlns:a16="http://schemas.microsoft.com/office/drawing/2014/main" id="{58B9341C-442D-274D-953D-36FACE8B08AD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10/29/13</a:t>
            </a:r>
          </a:p>
        </p:txBody>
      </p:sp>
      <p:sp>
        <p:nvSpPr>
          <p:cNvPr id="55299" name="Rectangle 7">
            <a:extLst>
              <a:ext uri="{FF2B5EF4-FFF2-40B4-BE49-F238E27FC236}">
                <a16:creationId xmlns:a16="http://schemas.microsoft.com/office/drawing/2014/main" id="{51EB6726-03DC-7B41-826D-43CE8BA00DB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15130BF6-8836-3844-B398-DAF8E67EF28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5300" name="Text Box 1">
            <a:extLst>
              <a:ext uri="{FF2B5EF4-FFF2-40B4-BE49-F238E27FC236}">
                <a16:creationId xmlns:a16="http://schemas.microsoft.com/office/drawing/2014/main" id="{14E5572A-F5A8-9B4B-9326-4D685F79E51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1" name="Text Box 2">
            <a:extLst>
              <a:ext uri="{FF2B5EF4-FFF2-40B4-BE49-F238E27FC236}">
                <a16:creationId xmlns:a16="http://schemas.microsoft.com/office/drawing/2014/main" id="{06D17ABD-FF31-5247-9DAB-08C467C6618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>
            <a:extLst>
              <a:ext uri="{FF2B5EF4-FFF2-40B4-BE49-F238E27FC236}">
                <a16:creationId xmlns:a16="http://schemas.microsoft.com/office/drawing/2014/main" id="{F98F7345-2A67-A54E-AA9B-6EFAEA59213F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10/29/13</a:t>
            </a:r>
          </a:p>
        </p:txBody>
      </p:sp>
      <p:sp>
        <p:nvSpPr>
          <p:cNvPr id="57347" name="Rectangle 7">
            <a:extLst>
              <a:ext uri="{FF2B5EF4-FFF2-40B4-BE49-F238E27FC236}">
                <a16:creationId xmlns:a16="http://schemas.microsoft.com/office/drawing/2014/main" id="{BFF8B513-C424-2442-BD98-938ADF6B4CF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5C718F1C-A66D-AB47-826F-5F620CEE873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7348" name="Text Box 1">
            <a:extLst>
              <a:ext uri="{FF2B5EF4-FFF2-40B4-BE49-F238E27FC236}">
                <a16:creationId xmlns:a16="http://schemas.microsoft.com/office/drawing/2014/main" id="{A27143C6-9270-7B42-8954-DA8631C27F72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9" name="Text Box 2">
            <a:extLst>
              <a:ext uri="{FF2B5EF4-FFF2-40B4-BE49-F238E27FC236}">
                <a16:creationId xmlns:a16="http://schemas.microsoft.com/office/drawing/2014/main" id="{1283AA53-1503-1A4E-B113-24841FF5BB3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>
            <a:extLst>
              <a:ext uri="{FF2B5EF4-FFF2-40B4-BE49-F238E27FC236}">
                <a16:creationId xmlns:a16="http://schemas.microsoft.com/office/drawing/2014/main" id="{1AA9F6F2-23B7-A844-914F-53858050C62C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10/29/13</a:t>
            </a:r>
          </a:p>
        </p:txBody>
      </p:sp>
      <p:sp>
        <p:nvSpPr>
          <p:cNvPr id="59395" name="Rectangle 7">
            <a:extLst>
              <a:ext uri="{FF2B5EF4-FFF2-40B4-BE49-F238E27FC236}">
                <a16:creationId xmlns:a16="http://schemas.microsoft.com/office/drawing/2014/main" id="{5D189701-948A-E54F-BD9C-54108524E77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C6CA368F-5F9C-6346-A09B-F29E2A3909A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9396" name="Text Box 1">
            <a:extLst>
              <a:ext uri="{FF2B5EF4-FFF2-40B4-BE49-F238E27FC236}">
                <a16:creationId xmlns:a16="http://schemas.microsoft.com/office/drawing/2014/main" id="{7C777C85-E44B-0B4B-8275-F1BC028D276A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7" name="Text Box 2">
            <a:extLst>
              <a:ext uri="{FF2B5EF4-FFF2-40B4-BE49-F238E27FC236}">
                <a16:creationId xmlns:a16="http://schemas.microsoft.com/office/drawing/2014/main" id="{B49F27A3-26A4-D04C-A0B2-9CA7B1803F8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>
            <a:extLst>
              <a:ext uri="{FF2B5EF4-FFF2-40B4-BE49-F238E27FC236}">
                <a16:creationId xmlns:a16="http://schemas.microsoft.com/office/drawing/2014/main" id="{15436EAD-1AB0-614B-8191-C03F7619CBE3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10/29/13</a:t>
            </a:r>
          </a:p>
        </p:txBody>
      </p:sp>
      <p:sp>
        <p:nvSpPr>
          <p:cNvPr id="61443" name="Rectangle 7">
            <a:extLst>
              <a:ext uri="{FF2B5EF4-FFF2-40B4-BE49-F238E27FC236}">
                <a16:creationId xmlns:a16="http://schemas.microsoft.com/office/drawing/2014/main" id="{BCE24CDC-1BBC-9B44-9F69-C4B7E172633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F0F6A22B-5C2A-3247-89ED-AF0F1C6BC37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1444" name="Text Box 1">
            <a:extLst>
              <a:ext uri="{FF2B5EF4-FFF2-40B4-BE49-F238E27FC236}">
                <a16:creationId xmlns:a16="http://schemas.microsoft.com/office/drawing/2014/main" id="{C3EFCFD4-3EFA-6E41-AD69-F5D02A87B363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5" name="Text Box 2">
            <a:extLst>
              <a:ext uri="{FF2B5EF4-FFF2-40B4-BE49-F238E27FC236}">
                <a16:creationId xmlns:a16="http://schemas.microsoft.com/office/drawing/2014/main" id="{F2AFC96E-2FBF-834A-B696-6029709F8A4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:a16="http://schemas.microsoft.com/office/drawing/2014/main" id="{70A432FE-D4DB-5F4D-986C-24B2D99F5802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10/29/13</a:t>
            </a:r>
          </a:p>
        </p:txBody>
      </p:sp>
      <p:sp>
        <p:nvSpPr>
          <p:cNvPr id="45059" name="Rectangle 7">
            <a:extLst>
              <a:ext uri="{FF2B5EF4-FFF2-40B4-BE49-F238E27FC236}">
                <a16:creationId xmlns:a16="http://schemas.microsoft.com/office/drawing/2014/main" id="{F2C9372D-A326-CA4D-A4CD-1C63183A2FC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E7782BDD-9E9F-084D-A519-7B7F4F8A7D1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060" name="Text Box 1">
            <a:extLst>
              <a:ext uri="{FF2B5EF4-FFF2-40B4-BE49-F238E27FC236}">
                <a16:creationId xmlns:a16="http://schemas.microsoft.com/office/drawing/2014/main" id="{259E2230-8B21-9948-A4B2-F324D4D9DBB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1" name="Text Box 2">
            <a:extLst>
              <a:ext uri="{FF2B5EF4-FFF2-40B4-BE49-F238E27FC236}">
                <a16:creationId xmlns:a16="http://schemas.microsoft.com/office/drawing/2014/main" id="{D0B615E2-78C0-9342-AFDD-698F827631F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99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699F-B640-34B6-8745-C890BB959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39093-817D-8542-EB78-6A1D8E958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9BD24-9AF0-AC5C-4111-80DA98CA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3DC5-A3FA-0F4D-9B7A-0592E27078B8}" type="datetimeFigureOut"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598F6-DAD4-123F-3E6E-83385CC16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A9420-5180-EE1B-F10D-7CB6C33F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52C-C606-F44E-A563-324839614F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2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545AB-80B4-B711-E7E4-D1FBA17A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F343A-7AFD-4C73-8E89-3CD44F1CA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3ADD2-227A-915B-56E8-64D73B1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3DC5-A3FA-0F4D-9B7A-0592E27078B8}" type="datetimeFigureOut"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4BE13-6374-77A9-98D1-097185C6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7D7B1-E890-3557-A38E-0E931293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52C-C606-F44E-A563-324839614F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0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35FCA5-FA1D-FB2B-2921-52FC28077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5190F-BBD8-B17E-F765-7943DB15D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02BC1-423C-6239-019E-104AB536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3DC5-A3FA-0F4D-9B7A-0592E27078B8}" type="datetimeFigureOut"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843A4-483F-A496-4EAC-2D89AA46E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20AF-DC80-7404-DB4F-AB764CA3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52C-C606-F44E-A563-324839614F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5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1697-4898-6B93-A53E-73FA3099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C4B2-459C-C6AA-D031-068330291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A9460-D466-C91D-F34D-06623154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3DC5-A3FA-0F4D-9B7A-0592E27078B8}" type="datetimeFigureOut"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2BD35-1526-A5AE-6AF2-901C009C3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9302D-05F3-8145-528D-9E22E034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52C-C606-F44E-A563-324839614F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6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D4A3-A946-3EB4-0B2F-02D15B722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3A9CA-7843-25F6-7AE4-509F67F34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C54E5-137B-CC4A-C27B-5DC757BD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3DC5-A3FA-0F4D-9B7A-0592E27078B8}" type="datetimeFigureOut"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3E93-433E-731E-CFF5-5A82A863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FA3D3-39EC-094E-7EFB-362487FD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52C-C606-F44E-A563-324839614F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8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DBB6-3583-39CB-37CD-2C3C455C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9FCA-7737-0945-F2CA-2B1CAF1E2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CA0B1-E7DF-261F-F57A-0D312A9D3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BE167-C7F3-8B2E-FD46-2C499A7A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3DC5-A3FA-0F4D-9B7A-0592E27078B8}" type="datetimeFigureOut">
              <a:t>11/26/23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9F1C4-5DBD-5F80-1D9C-D672AE8C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64F99-CE4B-758C-5D11-BB1EF8D3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52C-C606-F44E-A563-324839614F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6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570F-CF07-05E4-CCCF-14F6B595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DC86F-226F-F552-EC45-245CB2793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A5B06-046C-A7E9-5C35-4659467C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FFC1AE-2877-0F5D-1C42-B89522B5F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A4C52-B0E9-24C3-813F-51FF09876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6EA726-4D5C-0462-C837-10590E0C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3DC5-A3FA-0F4D-9B7A-0592E27078B8}" type="datetimeFigureOut">
              <a:t>11/26/23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40BEA-AEF7-DBB7-082E-D53A4CA62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CBE98-6C72-4FB0-39B4-1E1018AF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52C-C606-F44E-A563-324839614F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98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77EF-0EE7-21DC-D5CB-6AF84222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13D21-09F8-1421-D3C5-D2E7D5D0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3DC5-A3FA-0F4D-9B7A-0592E27078B8}" type="datetimeFigureOut">
              <a:t>11/26/23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772238-3161-CBFA-3F50-72C8228C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3C12FE-FF51-37F3-E8A7-48A289C1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52C-C606-F44E-A563-324839614F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4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7DE77-AD54-45D8-4144-11E400E06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3DC5-A3FA-0F4D-9B7A-0592E27078B8}" type="datetimeFigureOut">
              <a:t>11/26/23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99BB3-FC1C-FE94-4FFF-7F10DDC1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E4871-6F42-0A55-459B-568FD70F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52C-C606-F44E-A563-324839614F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4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5554-AA09-46E9-49F3-2CA23F5E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71E84-D8BB-4512-DD3A-320F4A0F5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E8394-8160-EB67-3D32-9D77F47E3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3742E-8EE6-A253-8D35-13481103D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3DC5-A3FA-0F4D-9B7A-0592E27078B8}" type="datetimeFigureOut">
              <a:t>11/26/23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479EF-F979-28EA-36AF-FF574C49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CF3CD-A215-13EF-CE70-E17B7450B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52C-C606-F44E-A563-324839614F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36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C494-853B-C1F1-1B7A-DAAA637F3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09BBA-64EB-A723-403E-1FA6CA253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9DD32-EA7D-335E-9652-55ED552FF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ADBF8-7605-BFFD-B568-D1F79D8D7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93DC5-A3FA-0F4D-9B7A-0592E27078B8}" type="datetimeFigureOut">
              <a:t>11/26/23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86CF7-BA6A-CAE8-E8BE-0D7DABA82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7BCC4-F5BC-829C-8A7E-9DAD1064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7452C-C606-F44E-A563-324839614F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8D504-FF18-C9AD-2162-F4148197B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AD48E-14D0-E688-D056-A6BFCC718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ACAA6-EE12-B55C-510C-0B4ADA7CA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93DC5-A3FA-0F4D-9B7A-0592E27078B8}" type="datetimeFigureOut"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A4A57-9F7F-59EF-C62A-1560661F6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F1CBB-0B30-6258-8425-A221B9F1D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7452C-C606-F44E-A563-324839614F4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41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ted.ucar.edu/labs/synoptic/qgoe_sample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>
            <a:extLst>
              <a:ext uri="{FF2B5EF4-FFF2-40B4-BE49-F238E27FC236}">
                <a16:creationId xmlns:a16="http://schemas.microsoft.com/office/drawing/2014/main" id="{DBB1DC90-3FC8-0549-B350-D0AA84F0B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The omega equation</a:t>
            </a:r>
          </a:p>
        </p:txBody>
      </p:sp>
      <p:sp>
        <p:nvSpPr>
          <p:cNvPr id="46082" name="Text Box 2">
            <a:extLst>
              <a:ext uri="{FF2B5EF4-FFF2-40B4-BE49-F238E27FC236}">
                <a16:creationId xmlns:a16="http://schemas.microsoft.com/office/drawing/2014/main" id="{21E92F11-BFCE-304B-82D9-EDF80FE73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fontAlgn="base">
              <a:spcBef>
                <a:spcPts val="8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200" dirty="0">
                <a:solidFill>
                  <a:srgbClr val="000000"/>
                </a:solidFill>
                <a:latin typeface="Calibri" panose="020F0502020204030204" pitchFamily="34" charset="0"/>
              </a:rPr>
              <a:t>Why is there upward motion ahead of these upper-level troughs/ cyclonic vortices?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>
            <a:extLst>
              <a:ext uri="{FF2B5EF4-FFF2-40B4-BE49-F238E27FC236}">
                <a16:creationId xmlns:a16="http://schemas.microsoft.com/office/drawing/2014/main" id="{842AA2C9-E884-3344-8704-B58BD3816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4400" dirty="0">
                <a:solidFill>
                  <a:srgbClr val="000000"/>
                </a:solidFill>
                <a:latin typeface="Calibri" panose="020F0502020204030204" pitchFamily="34" charset="0"/>
              </a:rPr>
              <a:t>East-west section: omega 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4400" dirty="0">
                <a:solidFill>
                  <a:srgbClr val="000000"/>
                </a:solidFill>
                <a:latin typeface="Calibri" panose="020F0502020204030204" pitchFamily="34" charset="0"/>
              </a:rPr>
              <a:t>(2 reasons for ascent)</a:t>
            </a:r>
          </a:p>
        </p:txBody>
      </p:sp>
      <p:sp>
        <p:nvSpPr>
          <p:cNvPr id="60418" name="Text Box 2">
            <a:extLst>
              <a:ext uri="{FF2B5EF4-FFF2-40B4-BE49-F238E27FC236}">
                <a16:creationId xmlns:a16="http://schemas.microsoft.com/office/drawing/2014/main" id="{77067762-7A3A-804E-B076-8D3F19C76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60419" name="Picture 3">
            <a:extLst>
              <a:ext uri="{FF2B5EF4-FFF2-40B4-BE49-F238E27FC236}">
                <a16:creationId xmlns:a16="http://schemas.microsoft.com/office/drawing/2014/main" id="{80F6B90E-28E5-094E-959B-8C1CA080B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0" y="1600200"/>
            <a:ext cx="76327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6" name="AutoShape 4">
            <a:extLst>
              <a:ext uri="{FF2B5EF4-FFF2-40B4-BE49-F238E27FC236}">
                <a16:creationId xmlns:a16="http://schemas.microsoft.com/office/drawing/2014/main" id="{3D8BF40F-B9F1-9449-B395-D97C1257D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388" y="3019426"/>
            <a:ext cx="1619250" cy="2543175"/>
          </a:xfrm>
          <a:prstGeom prst="upArrow">
            <a:avLst>
              <a:gd name="adj1" fmla="val 50000"/>
              <a:gd name="adj2" fmla="val 49990"/>
            </a:avLst>
          </a:prstGeom>
          <a:noFill/>
          <a:ln w="38160">
            <a:solidFill>
              <a:srgbClr val="C0504D"/>
            </a:solidFill>
            <a:round/>
            <a:headEnd/>
            <a:tailEnd/>
          </a:ln>
          <a:effectLst>
            <a:outerShdw dist="75597" dir="1064680" algn="ctr" rotWithShape="0">
              <a:srgbClr val="80808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vorticity 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advecting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in 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overhead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demands 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cool core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(low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thk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) 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for its 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trof</a:t>
            </a: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2CD9281-1ED0-C846-8700-8E80A3C24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571005"/>
            <a:ext cx="1447800" cy="83317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dirty="0">
                <a:solidFill>
                  <a:srgbClr val="000000"/>
                </a:solidFill>
                <a:sym typeface="Wingdings" pitchFamily="2" charset="2"/>
              </a:rPr>
              <a:t>to build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dirty="0">
                <a:solidFill>
                  <a:srgbClr val="000000"/>
                </a:solidFill>
              </a:rPr>
              <a:t>Z </a:t>
            </a:r>
            <a:r>
              <a:rPr lang="en-US" altLang="en-US" sz="2400" b="1" dirty="0" err="1">
                <a:solidFill>
                  <a:srgbClr val="000000"/>
                </a:solidFill>
              </a:rPr>
              <a:t>Trof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8771BE61-7329-7543-943E-020D52DB1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683" y="4034117"/>
            <a:ext cx="1619250" cy="1537448"/>
          </a:xfrm>
          <a:prstGeom prst="upArrow">
            <a:avLst>
              <a:gd name="adj1" fmla="val 50000"/>
              <a:gd name="adj2" fmla="val 49990"/>
            </a:avLst>
          </a:prstGeom>
          <a:noFill/>
          <a:ln w="38160">
            <a:solidFill>
              <a:srgbClr val="C0504D"/>
            </a:solidFill>
            <a:round/>
            <a:headEnd/>
            <a:tailEnd/>
          </a:ln>
          <a:effectLst>
            <a:outerShdw dist="75597" dir="1064680" algn="ctr" rotWithShape="0">
              <a:srgbClr val="80808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BF0997-99ED-8420-F4BC-2D023ADCEA3F}"/>
              </a:ext>
            </a:extLst>
          </p:cNvPr>
          <p:cNvSpPr txBox="1"/>
          <p:nvPr/>
        </p:nvSpPr>
        <p:spPr>
          <a:xfrm>
            <a:off x="8393677" y="4433509"/>
            <a:ext cx="13846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warm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advection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</a:t>
            </a:r>
            <a:endParaRPr lang="en-US" dirty="0">
              <a:solidFill>
                <a:srgbClr val="FF0000"/>
              </a:solidFill>
            </a:endParaRPr>
          </a:p>
          <a:p>
            <a:pPr algn="ctr"/>
            <a:r>
              <a:rPr lang="en-US" dirty="0">
                <a:solidFill>
                  <a:srgbClr val="FF0000"/>
                </a:solidFill>
              </a:rPr>
              <a:t>unwanted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thickness</a:t>
            </a:r>
          </a:p>
        </p:txBody>
      </p:sp>
    </p:spTree>
    <p:extLst>
      <p:ext uri="{BB962C8B-B14F-4D97-AF65-F5344CB8AC3E}">
        <p14:creationId xmlns:p14="http://schemas.microsoft.com/office/powerpoint/2010/main" val="409348549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>
            <a:extLst>
              <a:ext uri="{FF2B5EF4-FFF2-40B4-BE49-F238E27FC236}">
                <a16:creationId xmlns:a16="http://schemas.microsoft.com/office/drawing/2014/main" id="{FC2B9C0F-BA72-5049-9F8A-FE6F65EF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4" y="130176"/>
            <a:ext cx="471328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Vertical motion and clouds</a:t>
            </a:r>
          </a:p>
        </p:txBody>
      </p:sp>
      <p:sp>
        <p:nvSpPr>
          <p:cNvPr id="62466" name="Text Box 2">
            <a:extLst>
              <a:ext uri="{FF2B5EF4-FFF2-40B4-BE49-F238E27FC236}">
                <a16:creationId xmlns:a16="http://schemas.microsoft.com/office/drawing/2014/main" id="{533230EE-8712-0240-80D7-1820CE360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62467" name="Picture 3">
            <a:extLst>
              <a:ext uri="{FF2B5EF4-FFF2-40B4-BE49-F238E27FC236}">
                <a16:creationId xmlns:a16="http://schemas.microsoft.com/office/drawing/2014/main" id="{4D1D4C7B-9A22-7A48-BC30-ACAC882EE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"/>
            <a:ext cx="3973513" cy="470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468" name="Picture 4">
            <a:extLst>
              <a:ext uri="{FF2B5EF4-FFF2-40B4-BE49-F238E27FC236}">
                <a16:creationId xmlns:a16="http://schemas.microsoft.com/office/drawing/2014/main" id="{8BEFB616-3177-864C-AB95-99F113D4F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3357564"/>
            <a:ext cx="7307262" cy="3500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EA791E-57E3-0544-8075-B2AF0DA0C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Illustrator: COMET/</a:t>
            </a:r>
            <a:r>
              <a:rPr lang="en-US" sz="4000" dirty="0" err="1">
                <a:solidFill>
                  <a:srgbClr val="FFFFFF"/>
                </a:solidFill>
              </a:rPr>
              <a:t>MetEd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00D0D-5EBE-D247-A1A7-212F1512C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go to </a:t>
            </a:r>
            <a:r>
              <a:rPr lang="en-US" dirty="0">
                <a:hlinkClick r:id="rId3"/>
              </a:rPr>
              <a:t>https://www.meted.ucar.edu/labs/synoptic/qgoe_sample/</a:t>
            </a:r>
            <a:r>
              <a:rPr lang="en-US" dirty="0"/>
              <a:t>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8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>
            <a:extLst>
              <a:ext uri="{FF2B5EF4-FFF2-40B4-BE49-F238E27FC236}">
                <a16:creationId xmlns:a16="http://schemas.microsoft.com/office/drawing/2014/main" id="{C15C5A2E-987B-E04D-AAB0-4A69A63BD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v and T: </a:t>
            </a:r>
            <a:r>
              <a:rPr lang="en-US" altLang="en-US" sz="4400" i="1">
                <a:solidFill>
                  <a:srgbClr val="000000"/>
                </a:solidFill>
                <a:latin typeface="Calibri" panose="020F0502020204030204" pitchFamily="34" charset="0"/>
              </a:rPr>
              <a:t>thermal wind balance</a:t>
            </a:r>
          </a:p>
        </p:txBody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A5C0EF67-9A24-1A47-886D-6240B1955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8131" name="Picture 3">
            <a:extLst>
              <a:ext uri="{FF2B5EF4-FFF2-40B4-BE49-F238E27FC236}">
                <a16:creationId xmlns:a16="http://schemas.microsoft.com/office/drawing/2014/main" id="{3BB42061-3C60-DA44-A91A-842DEDF2E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7"/>
          <a:stretch>
            <a:fillRect/>
          </a:stretch>
        </p:blipFill>
        <p:spPr bwMode="auto">
          <a:xfrm>
            <a:off x="2616200" y="1830388"/>
            <a:ext cx="7607300" cy="457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487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8132" name="Text Box 4">
            <a:extLst>
              <a:ext uri="{FF2B5EF4-FFF2-40B4-BE49-F238E27FC236}">
                <a16:creationId xmlns:a16="http://schemas.microsoft.com/office/drawing/2014/main" id="{D86429F9-260A-BB45-A9F9-1E3DDFC44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7191" y="3416300"/>
            <a:ext cx="2041525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800" b="1" dirty="0">
                <a:solidFill>
                  <a:srgbClr val="0000FF"/>
                </a:solidFill>
              </a:rPr>
              <a:t>cold core = low thickness</a:t>
            </a:r>
          </a:p>
        </p:txBody>
      </p:sp>
      <p:sp>
        <p:nvSpPr>
          <p:cNvPr id="48133" name="Text Box 5">
            <a:extLst>
              <a:ext uri="{FF2B5EF4-FFF2-40B4-BE49-F238E27FC236}">
                <a16:creationId xmlns:a16="http://schemas.microsoft.com/office/drawing/2014/main" id="{1085038F-AFCB-6543-A9DB-F1927AEB2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061" y="1905968"/>
            <a:ext cx="2199861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dirty="0">
                <a:solidFill>
                  <a:srgbClr val="FF0000"/>
                </a:solidFill>
              </a:rPr>
              <a:t>warm core above</a:t>
            </a:r>
          </a:p>
        </p:txBody>
      </p:sp>
      <p:grpSp>
        <p:nvGrpSpPr>
          <p:cNvPr id="48134" name="Group 6">
            <a:extLst>
              <a:ext uri="{FF2B5EF4-FFF2-40B4-BE49-F238E27FC236}">
                <a16:creationId xmlns:a16="http://schemas.microsoft.com/office/drawing/2014/main" id="{DE9115DE-1198-9247-A18F-75F92B6A6F23}"/>
              </a:ext>
            </a:extLst>
          </p:cNvPr>
          <p:cNvGrpSpPr>
            <a:grpSpLocks/>
          </p:cNvGrpSpPr>
          <p:nvPr/>
        </p:nvGrpSpPr>
        <p:grpSpPr bwMode="auto">
          <a:xfrm>
            <a:off x="6265862" y="4768849"/>
            <a:ext cx="2122488" cy="1009649"/>
            <a:chOff x="2987" y="3004"/>
            <a:chExt cx="1337" cy="636"/>
          </a:xfrm>
        </p:grpSpPr>
        <p:sp>
          <p:nvSpPr>
            <p:cNvPr id="48142" name="AutoShape 7">
              <a:extLst>
                <a:ext uri="{FF2B5EF4-FFF2-40B4-BE49-F238E27FC236}">
                  <a16:creationId xmlns:a16="http://schemas.microsoft.com/office/drawing/2014/main" id="{40BA1649-EB69-3D44-BB3E-7B229D4BC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3311"/>
              <a:ext cx="1239" cy="329"/>
            </a:xfrm>
            <a:prstGeom prst="curvedUpArrow">
              <a:avLst>
                <a:gd name="adj1" fmla="val 19719"/>
                <a:gd name="adj2" fmla="val 39455"/>
                <a:gd name="adj3" fmla="val 25000"/>
              </a:avLst>
            </a:prstGeom>
            <a:solidFill>
              <a:srgbClr val="FFFFFF"/>
            </a:solidFill>
            <a:ln w="9360">
              <a:solidFill>
                <a:srgbClr val="008000"/>
              </a:solidFill>
              <a:miter lim="800000"/>
              <a:headEnd/>
              <a:tailEnd/>
            </a:ln>
            <a:effectLst>
              <a:outerShdw dist="75597" dir="1064680" algn="ctr" rotWithShape="0">
                <a:srgbClr val="80808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8143" name="AutoShape 8">
              <a:extLst>
                <a:ext uri="{FF2B5EF4-FFF2-40B4-BE49-F238E27FC236}">
                  <a16:creationId xmlns:a16="http://schemas.microsoft.com/office/drawing/2014/main" id="{A83E75E8-5D88-D34C-BE55-7FFD9C1E2C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2987" y="3004"/>
              <a:ext cx="1324" cy="293"/>
            </a:xfrm>
            <a:prstGeom prst="curvedUpArrow">
              <a:avLst>
                <a:gd name="adj1" fmla="val 19728"/>
                <a:gd name="adj2" fmla="val 39476"/>
                <a:gd name="adj3" fmla="val 25000"/>
              </a:avLst>
            </a:prstGeom>
            <a:solidFill>
              <a:srgbClr val="FFFFFF"/>
            </a:solidFill>
            <a:ln w="9360">
              <a:solidFill>
                <a:srgbClr val="008000"/>
              </a:solidFill>
              <a:miter lim="800000"/>
              <a:headEnd/>
              <a:tailEnd/>
            </a:ln>
            <a:effectLst>
              <a:outerShdw dist="75597" dir="1064680" algn="ctr" rotWithShape="0">
                <a:srgbClr val="80808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8144" name="Text Box 9">
              <a:extLst>
                <a:ext uri="{FF2B5EF4-FFF2-40B4-BE49-F238E27FC236}">
                  <a16:creationId xmlns:a16="http://schemas.microsoft.com/office/drawing/2014/main" id="{4DFFC61E-F1D4-BF49-987E-A6C3FEE22C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2" y="3080"/>
              <a:ext cx="1182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3200">
                  <a:solidFill>
                    <a:srgbClr val="000000"/>
                  </a:solidFill>
                </a:rPr>
                <a:t>cyclonic</a:t>
              </a:r>
            </a:p>
          </p:txBody>
        </p:sp>
      </p:grpSp>
      <p:sp>
        <p:nvSpPr>
          <p:cNvPr id="48135" name="Text Box 10">
            <a:extLst>
              <a:ext uri="{FF2B5EF4-FFF2-40B4-BE49-F238E27FC236}">
                <a16:creationId xmlns:a16="http://schemas.microsoft.com/office/drawing/2014/main" id="{D5EAB66F-BFC7-AA49-960B-97BD2DA77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3078" y="4109695"/>
            <a:ext cx="2090944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dirty="0">
                <a:solidFill>
                  <a:srgbClr val="FF0000"/>
                </a:solidFill>
              </a:rPr>
              <a:t>warm core</a:t>
            </a:r>
          </a:p>
        </p:txBody>
      </p:sp>
      <p:sp>
        <p:nvSpPr>
          <p:cNvPr id="48136" name="Rectangle 11">
            <a:extLst>
              <a:ext uri="{FF2B5EF4-FFF2-40B4-BE49-F238E27FC236}">
                <a16:creationId xmlns:a16="http://schemas.microsoft.com/office/drawing/2014/main" id="{B2E39428-0A7C-3D4E-9712-3BA8F5B73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2151" y="5324476"/>
            <a:ext cx="1206077" cy="710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4000" b="1">
                <a:solidFill>
                  <a:srgbClr val="000000"/>
                </a:solidFill>
              </a:rPr>
              <a:t>Low</a:t>
            </a:r>
          </a:p>
        </p:txBody>
      </p:sp>
      <p:grpSp>
        <p:nvGrpSpPr>
          <p:cNvPr id="48137" name="Group 12">
            <a:extLst>
              <a:ext uri="{FF2B5EF4-FFF2-40B4-BE49-F238E27FC236}">
                <a16:creationId xmlns:a16="http://schemas.microsoft.com/office/drawing/2014/main" id="{84923DCA-A52C-3B4B-8D7D-336AD80B08B0}"/>
              </a:ext>
            </a:extLst>
          </p:cNvPr>
          <p:cNvGrpSpPr>
            <a:grpSpLocks/>
          </p:cNvGrpSpPr>
          <p:nvPr/>
        </p:nvGrpSpPr>
        <p:grpSpPr bwMode="auto">
          <a:xfrm>
            <a:off x="4635502" y="2406652"/>
            <a:ext cx="2697163" cy="1198563"/>
            <a:chOff x="1960" y="1516"/>
            <a:chExt cx="1699" cy="755"/>
          </a:xfrm>
        </p:grpSpPr>
        <p:sp>
          <p:nvSpPr>
            <p:cNvPr id="48139" name="AutoShape 13">
              <a:extLst>
                <a:ext uri="{FF2B5EF4-FFF2-40B4-BE49-F238E27FC236}">
                  <a16:creationId xmlns:a16="http://schemas.microsoft.com/office/drawing/2014/main" id="{9297B2E8-7897-E641-A4B9-E85B4B49F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" y="1822"/>
              <a:ext cx="1574" cy="329"/>
            </a:xfrm>
            <a:prstGeom prst="curvedUpArrow">
              <a:avLst>
                <a:gd name="adj1" fmla="val 25051"/>
                <a:gd name="adj2" fmla="val 50123"/>
                <a:gd name="adj3" fmla="val 25000"/>
              </a:avLst>
            </a:prstGeom>
            <a:solidFill>
              <a:srgbClr val="FFFFFF"/>
            </a:solidFill>
            <a:ln w="9360">
              <a:solidFill>
                <a:srgbClr val="008000"/>
              </a:solidFill>
              <a:miter lim="800000"/>
              <a:headEnd/>
              <a:tailEnd/>
            </a:ln>
            <a:effectLst>
              <a:outerShdw dist="75597" dir="1064680" algn="ctr" rotWithShape="0">
                <a:srgbClr val="80808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8140" name="AutoShape 14">
              <a:extLst>
                <a:ext uri="{FF2B5EF4-FFF2-40B4-BE49-F238E27FC236}">
                  <a16:creationId xmlns:a16="http://schemas.microsoft.com/office/drawing/2014/main" id="{BC2112D5-9744-E14B-8C82-5D952561F44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1960" y="1516"/>
              <a:ext cx="1682" cy="293"/>
            </a:xfrm>
            <a:prstGeom prst="curvedUpArrow">
              <a:avLst>
                <a:gd name="adj1" fmla="val 25062"/>
                <a:gd name="adj2" fmla="val 50151"/>
                <a:gd name="adj3" fmla="val 25000"/>
              </a:avLst>
            </a:prstGeom>
            <a:solidFill>
              <a:srgbClr val="FFFFFF"/>
            </a:solidFill>
            <a:ln w="9360">
              <a:solidFill>
                <a:srgbClr val="008000"/>
              </a:solidFill>
              <a:miter lim="800000"/>
              <a:headEnd/>
              <a:tailEnd/>
            </a:ln>
            <a:effectLst>
              <a:outerShdw dist="75597" dir="1064680" algn="ctr" rotWithShape="0">
                <a:srgbClr val="80808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8141" name="Text Box 15">
              <a:extLst>
                <a:ext uri="{FF2B5EF4-FFF2-40B4-BE49-F238E27FC236}">
                  <a16:creationId xmlns:a16="http://schemas.microsoft.com/office/drawing/2014/main" id="{19D820C8-DA2A-B14F-8DA8-850B92559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3" y="1591"/>
              <a:ext cx="1501" cy="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3200" dirty="0">
                  <a:solidFill>
                    <a:srgbClr val="000000"/>
                  </a:solidFill>
                </a:rPr>
                <a:t>cyclonic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3200" b="1" dirty="0">
                  <a:solidFill>
                    <a:srgbClr val="000000"/>
                  </a:solidFill>
                </a:rPr>
                <a:t>(</a:t>
              </a:r>
              <a:r>
                <a:rPr lang="en-US" altLang="en-US" sz="3200" b="1" dirty="0" err="1">
                  <a:solidFill>
                    <a:srgbClr val="000000"/>
                  </a:solidFill>
                </a:rPr>
                <a:t>Trof</a:t>
              </a:r>
              <a:r>
                <a:rPr lang="en-US" altLang="en-US" sz="3200" b="1" dirty="0">
                  <a:solidFill>
                    <a:srgbClr val="000000"/>
                  </a:solidFill>
                </a:rPr>
                <a:t>)</a:t>
              </a:r>
            </a:p>
          </p:txBody>
        </p:sp>
      </p:grpSp>
      <p:pic>
        <p:nvPicPr>
          <p:cNvPr id="48138" name="Picture 16">
            <a:extLst>
              <a:ext uri="{FF2B5EF4-FFF2-40B4-BE49-F238E27FC236}">
                <a16:creationId xmlns:a16="http://schemas.microsoft.com/office/drawing/2014/main" id="{8E150F4C-787B-A241-A645-BE2C10CD7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700" y="6350000"/>
            <a:ext cx="63627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>
            <a:extLst>
              <a:ext uri="{FF2B5EF4-FFF2-40B4-BE49-F238E27FC236}">
                <a16:creationId xmlns:a16="http://schemas.microsoft.com/office/drawing/2014/main" id="{1A119F22-E901-1C4A-9465-A071A5397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0178" name="Text Box 2">
            <a:extLst>
              <a:ext uri="{FF2B5EF4-FFF2-40B4-BE49-F238E27FC236}">
                <a16:creationId xmlns:a16="http://schemas.microsoft.com/office/drawing/2014/main" id="{2D3BE542-EB4C-9341-80AF-DD300CEDB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50179" name="Picture 3">
            <a:extLst>
              <a:ext uri="{FF2B5EF4-FFF2-40B4-BE49-F238E27FC236}">
                <a16:creationId xmlns:a16="http://schemas.microsoft.com/office/drawing/2014/main" id="{266D7C66-8726-B643-8B46-6D2B4EE60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07950"/>
            <a:ext cx="7848600" cy="664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180" name="Picture 4">
            <a:extLst>
              <a:ext uri="{FF2B5EF4-FFF2-40B4-BE49-F238E27FC236}">
                <a16:creationId xmlns:a16="http://schemas.microsoft.com/office/drawing/2014/main" id="{54390A55-9936-7F4C-85C7-FC9A61A21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9" y="2060575"/>
            <a:ext cx="2084387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181" name="Picture 5">
            <a:extLst>
              <a:ext uri="{FF2B5EF4-FFF2-40B4-BE49-F238E27FC236}">
                <a16:creationId xmlns:a16="http://schemas.microsoft.com/office/drawing/2014/main" id="{5FECC965-EECF-E840-B194-B23DBF994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285750"/>
            <a:ext cx="19431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0182" name="Group 6">
            <a:extLst>
              <a:ext uri="{FF2B5EF4-FFF2-40B4-BE49-F238E27FC236}">
                <a16:creationId xmlns:a16="http://schemas.microsoft.com/office/drawing/2014/main" id="{C87F3954-188C-EF4C-819A-26329693B467}"/>
              </a:ext>
            </a:extLst>
          </p:cNvPr>
          <p:cNvGrpSpPr>
            <a:grpSpLocks/>
          </p:cNvGrpSpPr>
          <p:nvPr/>
        </p:nvGrpSpPr>
        <p:grpSpPr bwMode="auto">
          <a:xfrm>
            <a:off x="4519614" y="1054101"/>
            <a:ext cx="2695575" cy="1198563"/>
            <a:chOff x="1887" y="664"/>
            <a:chExt cx="1698" cy="755"/>
          </a:xfrm>
        </p:grpSpPr>
        <p:sp>
          <p:nvSpPr>
            <p:cNvPr id="50184" name="AutoShape 7">
              <a:extLst>
                <a:ext uri="{FF2B5EF4-FFF2-40B4-BE49-F238E27FC236}">
                  <a16:creationId xmlns:a16="http://schemas.microsoft.com/office/drawing/2014/main" id="{360F6CE4-556D-2B4A-8A75-11E2C0F52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" y="970"/>
              <a:ext cx="1574" cy="329"/>
            </a:xfrm>
            <a:prstGeom prst="curvedUpArrow">
              <a:avLst>
                <a:gd name="adj1" fmla="val 25051"/>
                <a:gd name="adj2" fmla="val 50123"/>
                <a:gd name="adj3" fmla="val 25000"/>
              </a:avLst>
            </a:prstGeom>
            <a:solidFill>
              <a:srgbClr val="FFFFFF"/>
            </a:solidFill>
            <a:ln w="9360">
              <a:solidFill>
                <a:srgbClr val="008000"/>
              </a:solidFill>
              <a:miter lim="800000"/>
              <a:headEnd/>
              <a:tailEnd/>
            </a:ln>
            <a:effectLst>
              <a:outerShdw dist="75597" dir="1064680" algn="ctr" rotWithShape="0">
                <a:srgbClr val="80808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0185" name="AutoShape 8">
              <a:extLst>
                <a:ext uri="{FF2B5EF4-FFF2-40B4-BE49-F238E27FC236}">
                  <a16:creationId xmlns:a16="http://schemas.microsoft.com/office/drawing/2014/main" id="{63CE09ED-FF8F-3E4E-A2DA-68A36A779DD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1887" y="664"/>
              <a:ext cx="1682" cy="293"/>
            </a:xfrm>
            <a:prstGeom prst="curvedUpArrow">
              <a:avLst>
                <a:gd name="adj1" fmla="val 25062"/>
                <a:gd name="adj2" fmla="val 50151"/>
                <a:gd name="adj3" fmla="val 25000"/>
              </a:avLst>
            </a:prstGeom>
            <a:solidFill>
              <a:srgbClr val="FFFFFF"/>
            </a:solidFill>
            <a:ln w="9360">
              <a:solidFill>
                <a:srgbClr val="008000"/>
              </a:solidFill>
              <a:miter lim="800000"/>
              <a:headEnd/>
              <a:tailEnd/>
            </a:ln>
            <a:effectLst>
              <a:outerShdw dist="75597" dir="1064680" algn="ctr" rotWithShape="0">
                <a:srgbClr val="80808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0186" name="Text Box 9">
              <a:extLst>
                <a:ext uri="{FF2B5EF4-FFF2-40B4-BE49-F238E27FC236}">
                  <a16:creationId xmlns:a16="http://schemas.microsoft.com/office/drawing/2014/main" id="{2FD4346D-E4AB-DC40-9F79-52FF05CD2F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9" y="739"/>
              <a:ext cx="1501" cy="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3200">
                  <a:solidFill>
                    <a:srgbClr val="000000"/>
                  </a:solidFill>
                </a:rPr>
                <a:t>cyclonic </a:t>
              </a:r>
              <a:r>
                <a:rPr lang="en-US" altLang="en-US" sz="3200">
                  <a:solidFill>
                    <a:srgbClr val="000000"/>
                  </a:solidFill>
                  <a:latin typeface="Symbol" pitchFamily="2" charset="2"/>
                </a:rPr>
                <a:t>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3200" b="1">
                  <a:solidFill>
                    <a:srgbClr val="000000"/>
                  </a:solidFill>
                </a:rPr>
                <a:t>(Trof)</a:t>
              </a:r>
            </a:p>
          </p:txBody>
        </p:sp>
      </p:grpSp>
      <p:sp>
        <p:nvSpPr>
          <p:cNvPr id="50183" name="Text Box 10">
            <a:extLst>
              <a:ext uri="{FF2B5EF4-FFF2-40B4-BE49-F238E27FC236}">
                <a16:creationId xmlns:a16="http://schemas.microsoft.com/office/drawing/2014/main" id="{3267804D-2008-D34F-BAC2-74755665D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7438" y="1379539"/>
            <a:ext cx="2773362" cy="4117975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u="sng">
                <a:solidFill>
                  <a:srgbClr val="FFFF00"/>
                </a:solidFill>
              </a:rPr>
              <a:t>Thermal wind balance </a:t>
            </a:r>
            <a:r>
              <a:rPr lang="en-US" altLang="en-US" sz="2400">
                <a:solidFill>
                  <a:srgbClr val="FFFF00"/>
                </a:solidFill>
              </a:rPr>
              <a:t>prevails: There is a Z trough (trof) for geostrophic balance, with a cold core beneath it, supporting it hypsometrically (in hydrostatic balance).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>
            <a:extLst>
              <a:ext uri="{FF2B5EF4-FFF2-40B4-BE49-F238E27FC236}">
                <a16:creationId xmlns:a16="http://schemas.microsoft.com/office/drawing/2014/main" id="{2DAA77BB-C03B-BC4A-8816-99691F194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5986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2226" name="Text Box 2">
            <a:extLst>
              <a:ext uri="{FF2B5EF4-FFF2-40B4-BE49-F238E27FC236}">
                <a16:creationId xmlns:a16="http://schemas.microsoft.com/office/drawing/2014/main" id="{2264498D-D600-5246-9A91-794AD0D97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52227" name="Picture 3">
            <a:extLst>
              <a:ext uri="{FF2B5EF4-FFF2-40B4-BE49-F238E27FC236}">
                <a16:creationId xmlns:a16="http://schemas.microsoft.com/office/drawing/2014/main" id="{2BF3682A-F331-FE4F-A858-BCE3A8B88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07"/>
          <a:stretch>
            <a:fillRect/>
          </a:stretch>
        </p:blipFill>
        <p:spPr bwMode="auto">
          <a:xfrm>
            <a:off x="2171700" y="1431925"/>
            <a:ext cx="7848600" cy="376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4330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2228" name="Picture 4">
            <a:extLst>
              <a:ext uri="{FF2B5EF4-FFF2-40B4-BE49-F238E27FC236}">
                <a16:creationId xmlns:a16="http://schemas.microsoft.com/office/drawing/2014/main" id="{B3B27EFA-536D-7344-A608-61628B820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9" y="3389314"/>
            <a:ext cx="2084387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2229" name="Picture 5">
            <a:extLst>
              <a:ext uri="{FF2B5EF4-FFF2-40B4-BE49-F238E27FC236}">
                <a16:creationId xmlns:a16="http://schemas.microsoft.com/office/drawing/2014/main" id="{FC486CC9-99CD-CE4B-946A-A608D660E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609725"/>
            <a:ext cx="19431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2230" name="Group 6">
            <a:extLst>
              <a:ext uri="{FF2B5EF4-FFF2-40B4-BE49-F238E27FC236}">
                <a16:creationId xmlns:a16="http://schemas.microsoft.com/office/drawing/2014/main" id="{6602DB84-9E86-F946-9761-6ED0B365313F}"/>
              </a:ext>
            </a:extLst>
          </p:cNvPr>
          <p:cNvGrpSpPr>
            <a:grpSpLocks/>
          </p:cNvGrpSpPr>
          <p:nvPr/>
        </p:nvGrpSpPr>
        <p:grpSpPr bwMode="auto">
          <a:xfrm>
            <a:off x="4519614" y="2374901"/>
            <a:ext cx="2695575" cy="1200150"/>
            <a:chOff x="1887" y="1496"/>
            <a:chExt cx="1698" cy="756"/>
          </a:xfrm>
        </p:grpSpPr>
        <p:sp>
          <p:nvSpPr>
            <p:cNvPr id="52237" name="AutoShape 7">
              <a:extLst>
                <a:ext uri="{FF2B5EF4-FFF2-40B4-BE49-F238E27FC236}">
                  <a16:creationId xmlns:a16="http://schemas.microsoft.com/office/drawing/2014/main" id="{9D2A998A-1B2A-8343-9F43-1E08D37E4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" y="1803"/>
              <a:ext cx="1574" cy="329"/>
            </a:xfrm>
            <a:prstGeom prst="curvedUpArrow">
              <a:avLst>
                <a:gd name="adj1" fmla="val 25051"/>
                <a:gd name="adj2" fmla="val 50123"/>
                <a:gd name="adj3" fmla="val 25000"/>
              </a:avLst>
            </a:prstGeom>
            <a:solidFill>
              <a:srgbClr val="FFFFFF"/>
            </a:solidFill>
            <a:ln w="9360">
              <a:solidFill>
                <a:srgbClr val="008000"/>
              </a:solidFill>
              <a:miter lim="800000"/>
              <a:headEnd/>
              <a:tailEnd/>
            </a:ln>
            <a:effectLst>
              <a:outerShdw dist="75597" dir="1064680" algn="ctr" rotWithShape="0">
                <a:srgbClr val="80808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2238" name="AutoShape 8">
              <a:extLst>
                <a:ext uri="{FF2B5EF4-FFF2-40B4-BE49-F238E27FC236}">
                  <a16:creationId xmlns:a16="http://schemas.microsoft.com/office/drawing/2014/main" id="{0F75A0FD-B318-0D46-AF74-9CA26066EE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1887" y="1496"/>
              <a:ext cx="1682" cy="293"/>
            </a:xfrm>
            <a:prstGeom prst="curvedUpArrow">
              <a:avLst>
                <a:gd name="adj1" fmla="val 25062"/>
                <a:gd name="adj2" fmla="val 50151"/>
                <a:gd name="adj3" fmla="val 25000"/>
              </a:avLst>
            </a:prstGeom>
            <a:solidFill>
              <a:srgbClr val="FFFFFF"/>
            </a:solidFill>
            <a:ln w="9360">
              <a:solidFill>
                <a:srgbClr val="008000"/>
              </a:solidFill>
              <a:miter lim="800000"/>
              <a:headEnd/>
              <a:tailEnd/>
            </a:ln>
            <a:effectLst>
              <a:outerShdw dist="75597" dir="1064680" algn="ctr" rotWithShape="0">
                <a:srgbClr val="80808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2239" name="Text Box 9">
              <a:extLst>
                <a:ext uri="{FF2B5EF4-FFF2-40B4-BE49-F238E27FC236}">
                  <a16:creationId xmlns:a16="http://schemas.microsoft.com/office/drawing/2014/main" id="{9373017A-8241-3543-88AC-7E7402D1E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9" y="1572"/>
              <a:ext cx="1501" cy="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3200">
                  <a:solidFill>
                    <a:srgbClr val="000000"/>
                  </a:solidFill>
                </a:rPr>
                <a:t>cyclonic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3200" b="1">
                  <a:solidFill>
                    <a:srgbClr val="000000"/>
                  </a:solidFill>
                </a:rPr>
                <a:t>(Trof)</a:t>
              </a:r>
            </a:p>
          </p:txBody>
        </p:sp>
      </p:grpSp>
      <p:sp>
        <p:nvSpPr>
          <p:cNvPr id="52231" name="AutoShape 10">
            <a:extLst>
              <a:ext uri="{FF2B5EF4-FFF2-40B4-BE49-F238E27FC236}">
                <a16:creationId xmlns:a16="http://schemas.microsoft.com/office/drawing/2014/main" id="{768175D3-C297-0D4D-8559-7589B6FF7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4" y="2178051"/>
            <a:ext cx="1711325" cy="1152525"/>
          </a:xfrm>
          <a:prstGeom prst="rightArrow">
            <a:avLst>
              <a:gd name="adj1" fmla="val 50000"/>
              <a:gd name="adj2" fmla="val 50052"/>
            </a:avLst>
          </a:prstGeom>
          <a:gradFill rotWithShape="0">
            <a:gsLst>
              <a:gs pos="0">
                <a:srgbClr val="3F80CD"/>
              </a:gs>
              <a:gs pos="100000">
                <a:srgbClr val="9BC1FF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>
            <a:outerShdw dist="75597" dir="106468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2232" name="AutoShape 11">
            <a:extLst>
              <a:ext uri="{FF2B5EF4-FFF2-40B4-BE49-F238E27FC236}">
                <a16:creationId xmlns:a16="http://schemas.microsoft.com/office/drawing/2014/main" id="{EBE32439-71CB-C646-8E54-DD2E6F3B7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4" y="3735388"/>
            <a:ext cx="1711325" cy="1154112"/>
          </a:xfrm>
          <a:prstGeom prst="rightArrow">
            <a:avLst>
              <a:gd name="adj1" fmla="val 50000"/>
              <a:gd name="adj2" fmla="val 49983"/>
            </a:avLst>
          </a:prstGeom>
          <a:gradFill rotWithShape="0">
            <a:gsLst>
              <a:gs pos="0">
                <a:srgbClr val="3F80CD"/>
              </a:gs>
              <a:gs pos="100000">
                <a:srgbClr val="9BC1FF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>
            <a:outerShdw dist="75597" dir="106468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29708" name="Picture 12">
            <a:extLst>
              <a:ext uri="{FF2B5EF4-FFF2-40B4-BE49-F238E27FC236}">
                <a16:creationId xmlns:a16="http://schemas.microsoft.com/office/drawing/2014/main" id="{F323DC0B-326A-3F41-A11E-9E65BDA89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1793875"/>
            <a:ext cx="3606800" cy="340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09" name="Picture 13">
            <a:extLst>
              <a:ext uri="{FF2B5EF4-FFF2-40B4-BE49-F238E27FC236}">
                <a16:creationId xmlns:a16="http://schemas.microsoft.com/office/drawing/2014/main" id="{38E6EC38-20B0-AB40-A2BC-501343E18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1790700"/>
            <a:ext cx="3606800" cy="340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710" name="Picture 14">
            <a:extLst>
              <a:ext uri="{FF2B5EF4-FFF2-40B4-BE49-F238E27FC236}">
                <a16:creationId xmlns:a16="http://schemas.microsoft.com/office/drawing/2014/main" id="{AD140192-F6C6-D545-9707-E44164D34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1790700"/>
            <a:ext cx="3606800" cy="340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2236" name="Text Box 15">
            <a:extLst>
              <a:ext uri="{FF2B5EF4-FFF2-40B4-BE49-F238E27FC236}">
                <a16:creationId xmlns:a16="http://schemas.microsoft.com/office/drawing/2014/main" id="{EA98BB60-051E-3D4B-B07C-9F314606F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74638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4100">
                <a:solidFill>
                  <a:srgbClr val="FF0000"/>
                </a:solidFill>
                <a:latin typeface="Calibri" panose="020F0502020204030204" pitchFamily="34" charset="0"/>
              </a:rPr>
              <a:t>Unsheared </a:t>
            </a:r>
            <a:r>
              <a:rPr lang="en-US" altLang="en-US" sz="4100">
                <a:solidFill>
                  <a:srgbClr val="000000"/>
                </a:solidFill>
                <a:latin typeface="Calibri" panose="020F0502020204030204" pitchFamily="34" charset="0"/>
              </a:rPr>
              <a:t>advection of T, u, v, vort, PV: </a:t>
            </a:r>
          </a:p>
          <a:p>
            <a:pPr algn="ctr" defTabSz="4572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4100">
                <a:solidFill>
                  <a:srgbClr val="000000"/>
                </a:solidFill>
                <a:latin typeface="Calibri" panose="020F0502020204030204" pitchFamily="34" charset="0"/>
              </a:rPr>
              <a:t>no problem, whole structure moves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>
            <a:extLst>
              <a:ext uri="{FF2B5EF4-FFF2-40B4-BE49-F238E27FC236}">
                <a16:creationId xmlns:a16="http://schemas.microsoft.com/office/drawing/2014/main" id="{25EE6C32-FCDB-FC4A-A46E-19225A0F1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31775"/>
            <a:ext cx="82296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3600">
                <a:solidFill>
                  <a:srgbClr val="FF0000"/>
                </a:solidFill>
                <a:latin typeface="Calibri" panose="020F0502020204030204" pitchFamily="34" charset="0"/>
              </a:rPr>
              <a:t>Sheared </a:t>
            </a:r>
            <a: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</a:rPr>
              <a:t>advection </a:t>
            </a:r>
            <a:b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en-US" sz="3600">
                <a:solidFill>
                  <a:srgbClr val="FF0000"/>
                </a:solidFill>
                <a:latin typeface="Calibri" panose="020F0502020204030204" pitchFamily="34" charset="0"/>
              </a:rPr>
              <a:t>breaks thermal wind balance </a:t>
            </a:r>
          </a:p>
        </p:txBody>
      </p:sp>
      <p:sp>
        <p:nvSpPr>
          <p:cNvPr id="54274" name="Text Box 2">
            <a:extLst>
              <a:ext uri="{FF2B5EF4-FFF2-40B4-BE49-F238E27FC236}">
                <a16:creationId xmlns:a16="http://schemas.microsoft.com/office/drawing/2014/main" id="{8D538A1C-8C37-3E48-9F80-09A028469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743076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54275" name="Picture 3">
            <a:extLst>
              <a:ext uri="{FF2B5EF4-FFF2-40B4-BE49-F238E27FC236}">
                <a16:creationId xmlns:a16="http://schemas.microsoft.com/office/drawing/2014/main" id="{6AE7EDF7-4DA7-BA42-B790-46DB5BEFF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86"/>
          <a:stretch>
            <a:fillRect/>
          </a:stretch>
        </p:blipFill>
        <p:spPr bwMode="auto">
          <a:xfrm>
            <a:off x="2141538" y="1397001"/>
            <a:ext cx="7848600" cy="47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2778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276" name="Picture 4">
            <a:extLst>
              <a:ext uri="{FF2B5EF4-FFF2-40B4-BE49-F238E27FC236}">
                <a16:creationId xmlns:a16="http://schemas.microsoft.com/office/drawing/2014/main" id="{20FB0AB1-614E-D44D-AC58-D65728A49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9" y="3462339"/>
            <a:ext cx="2084387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277" name="Picture 5">
            <a:extLst>
              <a:ext uri="{FF2B5EF4-FFF2-40B4-BE49-F238E27FC236}">
                <a16:creationId xmlns:a16="http://schemas.microsoft.com/office/drawing/2014/main" id="{B51F04FC-355A-8D43-9877-3AC9EDEBD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850" y="1682750"/>
            <a:ext cx="1943100" cy="107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54278" name="Group 6">
            <a:extLst>
              <a:ext uri="{FF2B5EF4-FFF2-40B4-BE49-F238E27FC236}">
                <a16:creationId xmlns:a16="http://schemas.microsoft.com/office/drawing/2014/main" id="{3A199B4B-D03D-9743-B450-1E0564EE95D1}"/>
              </a:ext>
            </a:extLst>
          </p:cNvPr>
          <p:cNvGrpSpPr>
            <a:grpSpLocks/>
          </p:cNvGrpSpPr>
          <p:nvPr/>
        </p:nvGrpSpPr>
        <p:grpSpPr bwMode="auto">
          <a:xfrm>
            <a:off x="4519614" y="2451101"/>
            <a:ext cx="2695575" cy="1198563"/>
            <a:chOff x="1887" y="1544"/>
            <a:chExt cx="1698" cy="755"/>
          </a:xfrm>
        </p:grpSpPr>
        <p:sp>
          <p:nvSpPr>
            <p:cNvPr id="54282" name="AutoShape 7">
              <a:extLst>
                <a:ext uri="{FF2B5EF4-FFF2-40B4-BE49-F238E27FC236}">
                  <a16:creationId xmlns:a16="http://schemas.microsoft.com/office/drawing/2014/main" id="{4752734A-0A28-A440-973F-AD80E02F9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" y="1850"/>
              <a:ext cx="1574" cy="329"/>
            </a:xfrm>
            <a:prstGeom prst="curvedUpArrow">
              <a:avLst>
                <a:gd name="adj1" fmla="val 25051"/>
                <a:gd name="adj2" fmla="val 50123"/>
                <a:gd name="adj3" fmla="val 25000"/>
              </a:avLst>
            </a:prstGeom>
            <a:solidFill>
              <a:srgbClr val="FFFFFF"/>
            </a:solidFill>
            <a:ln w="9360">
              <a:solidFill>
                <a:srgbClr val="008000"/>
              </a:solidFill>
              <a:miter lim="800000"/>
              <a:headEnd/>
              <a:tailEnd/>
            </a:ln>
            <a:effectLst>
              <a:outerShdw dist="75597" dir="1064680" algn="ctr" rotWithShape="0">
                <a:srgbClr val="80808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4283" name="AutoShape 8">
              <a:extLst>
                <a:ext uri="{FF2B5EF4-FFF2-40B4-BE49-F238E27FC236}">
                  <a16:creationId xmlns:a16="http://schemas.microsoft.com/office/drawing/2014/main" id="{4C5181E9-57E4-1C49-AF50-0DF4FC532E0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1887" y="1544"/>
              <a:ext cx="1682" cy="293"/>
            </a:xfrm>
            <a:prstGeom prst="curvedUpArrow">
              <a:avLst>
                <a:gd name="adj1" fmla="val 25062"/>
                <a:gd name="adj2" fmla="val 50151"/>
                <a:gd name="adj3" fmla="val 25000"/>
              </a:avLst>
            </a:prstGeom>
            <a:solidFill>
              <a:srgbClr val="FFFFFF"/>
            </a:solidFill>
            <a:ln w="9360">
              <a:solidFill>
                <a:srgbClr val="008000"/>
              </a:solidFill>
              <a:miter lim="800000"/>
              <a:headEnd/>
              <a:tailEnd/>
            </a:ln>
            <a:effectLst>
              <a:outerShdw dist="75597" dir="1064680" algn="ctr" rotWithShape="0">
                <a:srgbClr val="80808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4284" name="Text Box 9">
              <a:extLst>
                <a:ext uri="{FF2B5EF4-FFF2-40B4-BE49-F238E27FC236}">
                  <a16:creationId xmlns:a16="http://schemas.microsoft.com/office/drawing/2014/main" id="{B431CD46-88E9-D944-9F10-C75A91EED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9" y="1619"/>
              <a:ext cx="1501" cy="6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3200" dirty="0">
                  <a:solidFill>
                    <a:srgbClr val="000000"/>
                  </a:solidFill>
                </a:rPr>
                <a:t>cyclonic </a:t>
              </a:r>
              <a:r>
                <a:rPr lang="en-US" altLang="en-US" sz="3200" dirty="0">
                  <a:solidFill>
                    <a:srgbClr val="000000"/>
                  </a:solidFill>
                  <a:latin typeface="Symbol" pitchFamily="2" charset="2"/>
                </a:rPr>
                <a:t>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3200" b="1" dirty="0">
                  <a:solidFill>
                    <a:srgbClr val="000000"/>
                  </a:solidFill>
                </a:rPr>
                <a:t>(Z </a:t>
              </a:r>
              <a:r>
                <a:rPr lang="en-US" altLang="en-US" sz="3200" b="1" dirty="0" err="1">
                  <a:solidFill>
                    <a:srgbClr val="000000"/>
                  </a:solidFill>
                </a:rPr>
                <a:t>trof</a:t>
              </a:r>
              <a:r>
                <a:rPr lang="en-US" altLang="en-US" sz="3200" b="1" dirty="0">
                  <a:solidFill>
                    <a:srgbClr val="000000"/>
                  </a:solidFill>
                </a:rPr>
                <a:t>)</a:t>
              </a:r>
            </a:p>
          </p:txBody>
        </p:sp>
      </p:grpSp>
      <p:sp>
        <p:nvSpPr>
          <p:cNvPr id="54279" name="AutoShape 10">
            <a:extLst>
              <a:ext uri="{FF2B5EF4-FFF2-40B4-BE49-F238E27FC236}">
                <a16:creationId xmlns:a16="http://schemas.microsoft.com/office/drawing/2014/main" id="{EAD8ED6C-9D6F-CD45-B479-E24EC816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4" y="2251076"/>
            <a:ext cx="1711325" cy="1154113"/>
          </a:xfrm>
          <a:prstGeom prst="rightArrow">
            <a:avLst>
              <a:gd name="adj1" fmla="val 50000"/>
              <a:gd name="adj2" fmla="val 49983"/>
            </a:avLst>
          </a:prstGeom>
          <a:gradFill rotWithShape="0">
            <a:gsLst>
              <a:gs pos="0">
                <a:srgbClr val="3F80CD"/>
              </a:gs>
              <a:gs pos="100000">
                <a:srgbClr val="9BC1FF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>
            <a:outerShdw dist="75597" dir="106468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4280" name="AutoShape 11">
            <a:extLst>
              <a:ext uri="{FF2B5EF4-FFF2-40B4-BE49-F238E27FC236}">
                <a16:creationId xmlns:a16="http://schemas.microsoft.com/office/drawing/2014/main" id="{FC0D5202-E5E4-4C4A-AF44-6699B08C0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4" y="3810001"/>
            <a:ext cx="1360487" cy="1152525"/>
          </a:xfrm>
          <a:prstGeom prst="rightArrow">
            <a:avLst>
              <a:gd name="adj1" fmla="val 50000"/>
              <a:gd name="adj2" fmla="val 50027"/>
            </a:avLst>
          </a:prstGeom>
          <a:gradFill rotWithShape="0">
            <a:gsLst>
              <a:gs pos="0">
                <a:srgbClr val="3F80CD"/>
              </a:gs>
              <a:gs pos="100000">
                <a:srgbClr val="9BC1FF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>
            <a:outerShdw dist="75597" dir="106468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4281" name="AutoShape 12">
            <a:extLst>
              <a:ext uri="{FF2B5EF4-FFF2-40B4-BE49-F238E27FC236}">
                <a16:creationId xmlns:a16="http://schemas.microsoft.com/office/drawing/2014/main" id="{AD9FA922-0E33-8941-A89F-8AD56B2DC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4" y="5040313"/>
            <a:ext cx="674687" cy="1154112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3F80CD"/>
              </a:gs>
              <a:gs pos="100000">
                <a:srgbClr val="9BC1FF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>
            <a:outerShdw dist="75597" dir="106468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14" name="Picture 12">
            <a:extLst>
              <a:ext uri="{FF2B5EF4-FFF2-40B4-BE49-F238E27FC236}">
                <a16:creationId xmlns:a16="http://schemas.microsoft.com/office/drawing/2014/main" id="{5763CD80-B0A2-794E-8ABC-ABC8B3864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99"/>
          <a:stretch/>
        </p:blipFill>
        <p:spPr bwMode="auto">
          <a:xfrm>
            <a:off x="4601602" y="1740086"/>
            <a:ext cx="3986585" cy="142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>
            <a:extLst>
              <a:ext uri="{FF2B5EF4-FFF2-40B4-BE49-F238E27FC236}">
                <a16:creationId xmlns:a16="http://schemas.microsoft.com/office/drawing/2014/main" id="{D6D654E8-A935-6B4C-B237-DA56B68AE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31775"/>
            <a:ext cx="82296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3600">
                <a:solidFill>
                  <a:srgbClr val="FF0000"/>
                </a:solidFill>
                <a:latin typeface="Calibri" panose="020F0502020204030204" pitchFamily="34" charset="0"/>
              </a:rPr>
              <a:t>Sheared </a:t>
            </a:r>
            <a: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</a:rPr>
              <a:t>advection </a:t>
            </a:r>
            <a:b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</a:rPr>
              <a:t>breaks thermal wind balance </a:t>
            </a:r>
          </a:p>
        </p:txBody>
      </p:sp>
      <p:pic>
        <p:nvPicPr>
          <p:cNvPr id="56322" name="Picture 2">
            <a:extLst>
              <a:ext uri="{FF2B5EF4-FFF2-40B4-BE49-F238E27FC236}">
                <a16:creationId xmlns:a16="http://schemas.microsoft.com/office/drawing/2014/main" id="{1ED860B4-4758-544F-BB95-D3B6409CA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86"/>
          <a:stretch>
            <a:fillRect/>
          </a:stretch>
        </p:blipFill>
        <p:spPr bwMode="auto">
          <a:xfrm>
            <a:off x="2141538" y="1397001"/>
            <a:ext cx="7848600" cy="47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2778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6323" name="AutoShape 3">
            <a:extLst>
              <a:ext uri="{FF2B5EF4-FFF2-40B4-BE49-F238E27FC236}">
                <a16:creationId xmlns:a16="http://schemas.microsoft.com/office/drawing/2014/main" id="{7A8A63AF-1F48-0349-BAA9-007C12EE9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4" y="2251076"/>
            <a:ext cx="1711325" cy="1154113"/>
          </a:xfrm>
          <a:prstGeom prst="rightArrow">
            <a:avLst>
              <a:gd name="adj1" fmla="val 50000"/>
              <a:gd name="adj2" fmla="val 49983"/>
            </a:avLst>
          </a:prstGeom>
          <a:gradFill rotWithShape="0">
            <a:gsLst>
              <a:gs pos="0">
                <a:srgbClr val="3F80CD"/>
              </a:gs>
              <a:gs pos="100000">
                <a:srgbClr val="9BC1FF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>
            <a:outerShdw dist="75597" dir="106468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6324" name="AutoShape 4">
            <a:extLst>
              <a:ext uri="{FF2B5EF4-FFF2-40B4-BE49-F238E27FC236}">
                <a16:creationId xmlns:a16="http://schemas.microsoft.com/office/drawing/2014/main" id="{B9AEF2E5-FE84-E44E-8CDB-D45523515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4" y="3810001"/>
            <a:ext cx="1360487" cy="1152525"/>
          </a:xfrm>
          <a:prstGeom prst="rightArrow">
            <a:avLst>
              <a:gd name="adj1" fmla="val 50000"/>
              <a:gd name="adj2" fmla="val 50027"/>
            </a:avLst>
          </a:prstGeom>
          <a:gradFill rotWithShape="0">
            <a:gsLst>
              <a:gs pos="0">
                <a:srgbClr val="3F80CD"/>
              </a:gs>
              <a:gs pos="100000">
                <a:srgbClr val="9BC1FF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>
            <a:outerShdw dist="75597" dir="106468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6325" name="AutoShape 5">
            <a:extLst>
              <a:ext uri="{FF2B5EF4-FFF2-40B4-BE49-F238E27FC236}">
                <a16:creationId xmlns:a16="http://schemas.microsoft.com/office/drawing/2014/main" id="{6918EAEF-07F3-464E-ADD0-772B09466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4" y="5040313"/>
            <a:ext cx="674687" cy="1154112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3F80CD"/>
              </a:gs>
              <a:gs pos="100000">
                <a:srgbClr val="9BC1FF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>
            <a:outerShdw dist="75597" dir="106468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56327" name="Group 7">
            <a:extLst>
              <a:ext uri="{FF2B5EF4-FFF2-40B4-BE49-F238E27FC236}">
                <a16:creationId xmlns:a16="http://schemas.microsoft.com/office/drawing/2014/main" id="{E27F5E77-79BC-1E4B-A997-88BE27331676}"/>
              </a:ext>
            </a:extLst>
          </p:cNvPr>
          <p:cNvGrpSpPr>
            <a:grpSpLocks/>
          </p:cNvGrpSpPr>
          <p:nvPr/>
        </p:nvGrpSpPr>
        <p:grpSpPr bwMode="auto">
          <a:xfrm>
            <a:off x="5867401" y="2451101"/>
            <a:ext cx="2695575" cy="1008063"/>
            <a:chOff x="2736" y="1544"/>
            <a:chExt cx="1698" cy="635"/>
          </a:xfrm>
        </p:grpSpPr>
        <p:sp>
          <p:nvSpPr>
            <p:cNvPr id="56331" name="AutoShape 8">
              <a:extLst>
                <a:ext uri="{FF2B5EF4-FFF2-40B4-BE49-F238E27FC236}">
                  <a16:creationId xmlns:a16="http://schemas.microsoft.com/office/drawing/2014/main" id="{229BD4AC-74A3-D04F-B358-AAD681713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" y="1850"/>
              <a:ext cx="1574" cy="329"/>
            </a:xfrm>
            <a:prstGeom prst="curvedUpArrow">
              <a:avLst>
                <a:gd name="adj1" fmla="val 25051"/>
                <a:gd name="adj2" fmla="val 50123"/>
                <a:gd name="adj3" fmla="val 25000"/>
              </a:avLst>
            </a:prstGeom>
            <a:solidFill>
              <a:srgbClr val="FFFFFF"/>
            </a:solidFill>
            <a:ln w="9360">
              <a:solidFill>
                <a:srgbClr val="008000"/>
              </a:solidFill>
              <a:miter lim="800000"/>
              <a:headEnd/>
              <a:tailEnd/>
            </a:ln>
            <a:effectLst>
              <a:outerShdw dist="75597" dir="1064680" algn="ctr" rotWithShape="0">
                <a:srgbClr val="80808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6332" name="AutoShape 9">
              <a:extLst>
                <a:ext uri="{FF2B5EF4-FFF2-40B4-BE49-F238E27FC236}">
                  <a16:creationId xmlns:a16="http://schemas.microsoft.com/office/drawing/2014/main" id="{7EB2A633-C6E3-BB4D-AEFF-B34190EEC8D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2736" y="1544"/>
              <a:ext cx="1682" cy="293"/>
            </a:xfrm>
            <a:prstGeom prst="curvedUpArrow">
              <a:avLst>
                <a:gd name="adj1" fmla="val 25062"/>
                <a:gd name="adj2" fmla="val 50151"/>
                <a:gd name="adj3" fmla="val 25000"/>
              </a:avLst>
            </a:prstGeom>
            <a:solidFill>
              <a:srgbClr val="FFFFFF"/>
            </a:solidFill>
            <a:ln w="9360">
              <a:solidFill>
                <a:srgbClr val="008000"/>
              </a:solidFill>
              <a:miter lim="800000"/>
              <a:headEnd/>
              <a:tailEnd/>
            </a:ln>
            <a:effectLst>
              <a:outerShdw dist="75597" dir="1064680" algn="ctr" rotWithShape="0">
                <a:srgbClr val="80808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6333" name="Text Box 10">
              <a:extLst>
                <a:ext uri="{FF2B5EF4-FFF2-40B4-BE49-F238E27FC236}">
                  <a16:creationId xmlns:a16="http://schemas.microsoft.com/office/drawing/2014/main" id="{159CAE72-1E14-D244-9703-C8EC5134EE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8" y="1619"/>
              <a:ext cx="1501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56328" name="Group 11">
            <a:extLst>
              <a:ext uri="{FF2B5EF4-FFF2-40B4-BE49-F238E27FC236}">
                <a16:creationId xmlns:a16="http://schemas.microsoft.com/office/drawing/2014/main" id="{24CA33CE-37C7-B54A-9E07-085AEC957DA5}"/>
              </a:ext>
            </a:extLst>
          </p:cNvPr>
          <p:cNvGrpSpPr>
            <a:grpSpLocks/>
          </p:cNvGrpSpPr>
          <p:nvPr/>
        </p:nvGrpSpPr>
        <p:grpSpPr bwMode="auto">
          <a:xfrm>
            <a:off x="5043489" y="3370263"/>
            <a:ext cx="2039937" cy="1752600"/>
            <a:chOff x="2217" y="2123"/>
            <a:chExt cx="1285" cy="1104"/>
          </a:xfrm>
        </p:grpSpPr>
        <p:pic>
          <p:nvPicPr>
            <p:cNvPr id="56329" name="Picture 12">
              <a:extLst>
                <a:ext uri="{FF2B5EF4-FFF2-40B4-BE49-F238E27FC236}">
                  <a16:creationId xmlns:a16="http://schemas.microsoft.com/office/drawing/2014/main" id="{A7D1E490-DA47-E347-BC7A-115B3F234E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7" y="2123"/>
              <a:ext cx="1285" cy="1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6330" name="Rectangle 13">
              <a:extLst>
                <a:ext uri="{FF2B5EF4-FFF2-40B4-BE49-F238E27FC236}">
                  <a16:creationId xmlns:a16="http://schemas.microsoft.com/office/drawing/2014/main" id="{8E25FDA5-BF92-8D4C-931D-C17E6F44A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6" y="2126"/>
              <a:ext cx="653" cy="292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2400" b="1">
                  <a:solidFill>
                    <a:srgbClr val="000000"/>
                  </a:solidFill>
                </a:rPr>
                <a:t>Z Trof</a:t>
              </a:r>
            </a:p>
          </p:txBody>
        </p:sp>
      </p:grpSp>
      <p:pic>
        <p:nvPicPr>
          <p:cNvPr id="15" name="Picture 12">
            <a:extLst>
              <a:ext uri="{FF2B5EF4-FFF2-40B4-BE49-F238E27FC236}">
                <a16:creationId xmlns:a16="http://schemas.microsoft.com/office/drawing/2014/main" id="{83763024-53B4-C74C-83C7-52CA75CF2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99"/>
          <a:stretch/>
        </p:blipFill>
        <p:spPr bwMode="auto">
          <a:xfrm>
            <a:off x="4601602" y="1740086"/>
            <a:ext cx="3986585" cy="142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326" name="Picture 6">
            <a:extLst>
              <a:ext uri="{FF2B5EF4-FFF2-40B4-BE49-F238E27FC236}">
                <a16:creationId xmlns:a16="http://schemas.microsoft.com/office/drawing/2014/main" id="{F688C3E3-D1EF-DB4E-92CF-9ED021A8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489" y="1822450"/>
            <a:ext cx="3895725" cy="22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>
            <a:extLst>
              <a:ext uri="{FF2B5EF4-FFF2-40B4-BE49-F238E27FC236}">
                <a16:creationId xmlns:a16="http://schemas.microsoft.com/office/drawing/2014/main" id="{1DA448BD-8560-2E41-A53C-073BD4BE3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31775"/>
            <a:ext cx="82296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3600">
                <a:solidFill>
                  <a:srgbClr val="FF0000"/>
                </a:solidFill>
                <a:latin typeface="Calibri" panose="020F0502020204030204" pitchFamily="34" charset="0"/>
              </a:rPr>
              <a:t>Sheared </a:t>
            </a:r>
            <a: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</a:rPr>
              <a:t>advection </a:t>
            </a:r>
            <a:b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altLang="en-US" sz="3600">
                <a:solidFill>
                  <a:srgbClr val="000000"/>
                </a:solidFill>
                <a:latin typeface="Calibri" panose="020F0502020204030204" pitchFamily="34" charset="0"/>
              </a:rPr>
              <a:t>breaks thermal wind balance </a:t>
            </a:r>
          </a:p>
        </p:txBody>
      </p:sp>
      <p:pic>
        <p:nvPicPr>
          <p:cNvPr id="58370" name="Picture 2">
            <a:extLst>
              <a:ext uri="{FF2B5EF4-FFF2-40B4-BE49-F238E27FC236}">
                <a16:creationId xmlns:a16="http://schemas.microsoft.com/office/drawing/2014/main" id="{89C1B9CB-8FF1-7042-90DB-B2FFD51FB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86"/>
          <a:stretch>
            <a:fillRect/>
          </a:stretch>
        </p:blipFill>
        <p:spPr bwMode="auto">
          <a:xfrm>
            <a:off x="2141538" y="1397001"/>
            <a:ext cx="7848600" cy="479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2778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371" name="AutoShape 3">
            <a:extLst>
              <a:ext uri="{FF2B5EF4-FFF2-40B4-BE49-F238E27FC236}">
                <a16:creationId xmlns:a16="http://schemas.microsoft.com/office/drawing/2014/main" id="{97FD4EA2-7934-894A-8260-8CAC2BC49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4" y="2251076"/>
            <a:ext cx="1711325" cy="1154113"/>
          </a:xfrm>
          <a:prstGeom prst="rightArrow">
            <a:avLst>
              <a:gd name="adj1" fmla="val 50000"/>
              <a:gd name="adj2" fmla="val 49983"/>
            </a:avLst>
          </a:prstGeom>
          <a:gradFill rotWithShape="0">
            <a:gsLst>
              <a:gs pos="0">
                <a:srgbClr val="3F80CD"/>
              </a:gs>
              <a:gs pos="100000">
                <a:srgbClr val="9BC1FF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>
            <a:outerShdw dist="75597" dir="106468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8372" name="AutoShape 4">
            <a:extLst>
              <a:ext uri="{FF2B5EF4-FFF2-40B4-BE49-F238E27FC236}">
                <a16:creationId xmlns:a16="http://schemas.microsoft.com/office/drawing/2014/main" id="{E802B3BA-1FE0-B340-AB45-A30A38889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4" y="3810001"/>
            <a:ext cx="1360487" cy="1152525"/>
          </a:xfrm>
          <a:prstGeom prst="rightArrow">
            <a:avLst>
              <a:gd name="adj1" fmla="val 50000"/>
              <a:gd name="adj2" fmla="val 50027"/>
            </a:avLst>
          </a:prstGeom>
          <a:gradFill rotWithShape="0">
            <a:gsLst>
              <a:gs pos="0">
                <a:srgbClr val="3F80CD"/>
              </a:gs>
              <a:gs pos="100000">
                <a:srgbClr val="9BC1FF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>
            <a:outerShdw dist="75597" dir="106468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8373" name="AutoShape 5">
            <a:extLst>
              <a:ext uri="{FF2B5EF4-FFF2-40B4-BE49-F238E27FC236}">
                <a16:creationId xmlns:a16="http://schemas.microsoft.com/office/drawing/2014/main" id="{0EA99728-785F-8043-BDBD-9F40E2558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914" y="5040313"/>
            <a:ext cx="674687" cy="1154112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3F80CD"/>
              </a:gs>
              <a:gs pos="100000">
                <a:srgbClr val="9BC1FF"/>
              </a:gs>
            </a:gsLst>
            <a:lin ang="5400000" scaled="1"/>
          </a:gradFill>
          <a:ln w="9360">
            <a:solidFill>
              <a:srgbClr val="4A7EBB"/>
            </a:solidFill>
            <a:miter lim="800000"/>
            <a:headEnd/>
            <a:tailEnd/>
          </a:ln>
          <a:effectLst>
            <a:outerShdw dist="75597" dir="1064680" algn="ctr" rotWithShape="0">
              <a:srgbClr val="808080">
                <a:alpha val="35036"/>
              </a:srgbClr>
            </a:outerShdw>
          </a:effec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58375" name="Group 7">
            <a:extLst>
              <a:ext uri="{FF2B5EF4-FFF2-40B4-BE49-F238E27FC236}">
                <a16:creationId xmlns:a16="http://schemas.microsoft.com/office/drawing/2014/main" id="{62037AB4-60BE-7D4A-BFB8-4D6D59C1A710}"/>
              </a:ext>
            </a:extLst>
          </p:cNvPr>
          <p:cNvGrpSpPr>
            <a:grpSpLocks/>
          </p:cNvGrpSpPr>
          <p:nvPr/>
        </p:nvGrpSpPr>
        <p:grpSpPr bwMode="auto">
          <a:xfrm>
            <a:off x="5867401" y="2451101"/>
            <a:ext cx="2695575" cy="1008063"/>
            <a:chOff x="2736" y="1544"/>
            <a:chExt cx="1698" cy="635"/>
          </a:xfrm>
        </p:grpSpPr>
        <p:sp>
          <p:nvSpPr>
            <p:cNvPr id="58383" name="AutoShape 8">
              <a:extLst>
                <a:ext uri="{FF2B5EF4-FFF2-40B4-BE49-F238E27FC236}">
                  <a16:creationId xmlns:a16="http://schemas.microsoft.com/office/drawing/2014/main" id="{A0581893-F5BA-E94C-A68F-B17730382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0" y="1850"/>
              <a:ext cx="1574" cy="329"/>
            </a:xfrm>
            <a:prstGeom prst="curvedUpArrow">
              <a:avLst>
                <a:gd name="adj1" fmla="val 25051"/>
                <a:gd name="adj2" fmla="val 50123"/>
                <a:gd name="adj3" fmla="val 25000"/>
              </a:avLst>
            </a:prstGeom>
            <a:solidFill>
              <a:srgbClr val="FFFFFF"/>
            </a:solidFill>
            <a:ln w="9360">
              <a:solidFill>
                <a:srgbClr val="008000"/>
              </a:solidFill>
              <a:miter lim="800000"/>
              <a:headEnd/>
              <a:tailEnd/>
            </a:ln>
            <a:effectLst>
              <a:outerShdw dist="75597" dir="1064680" algn="ctr" rotWithShape="0">
                <a:srgbClr val="80808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8384" name="AutoShape 9">
              <a:extLst>
                <a:ext uri="{FF2B5EF4-FFF2-40B4-BE49-F238E27FC236}">
                  <a16:creationId xmlns:a16="http://schemas.microsoft.com/office/drawing/2014/main" id="{E6847FB3-E5AA-2846-A876-D94AA41C747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2736" y="1544"/>
              <a:ext cx="1682" cy="293"/>
            </a:xfrm>
            <a:prstGeom prst="curvedUpArrow">
              <a:avLst>
                <a:gd name="adj1" fmla="val 25062"/>
                <a:gd name="adj2" fmla="val 50151"/>
                <a:gd name="adj3" fmla="val 25000"/>
              </a:avLst>
            </a:prstGeom>
            <a:solidFill>
              <a:srgbClr val="FFFFFF"/>
            </a:solidFill>
            <a:ln w="9360">
              <a:solidFill>
                <a:srgbClr val="008000"/>
              </a:solidFill>
              <a:miter lim="800000"/>
              <a:headEnd/>
              <a:tailEnd/>
            </a:ln>
            <a:effectLst>
              <a:outerShdw dist="75597" dir="1064680" algn="ctr" rotWithShape="0">
                <a:srgbClr val="80808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8385" name="Text Box 10">
              <a:extLst>
                <a:ext uri="{FF2B5EF4-FFF2-40B4-BE49-F238E27FC236}">
                  <a16:creationId xmlns:a16="http://schemas.microsoft.com/office/drawing/2014/main" id="{37ACC8E0-7C2B-9C47-9A0B-389012BD07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8" y="1619"/>
              <a:ext cx="1501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58376" name="Group 11">
            <a:extLst>
              <a:ext uri="{FF2B5EF4-FFF2-40B4-BE49-F238E27FC236}">
                <a16:creationId xmlns:a16="http://schemas.microsoft.com/office/drawing/2014/main" id="{314F8A1D-0CB8-A444-B41B-2D0F322BC7C8}"/>
              </a:ext>
            </a:extLst>
          </p:cNvPr>
          <p:cNvGrpSpPr>
            <a:grpSpLocks/>
          </p:cNvGrpSpPr>
          <p:nvPr/>
        </p:nvGrpSpPr>
        <p:grpSpPr bwMode="auto">
          <a:xfrm>
            <a:off x="5043489" y="3370263"/>
            <a:ext cx="2039937" cy="1752600"/>
            <a:chOff x="2217" y="2123"/>
            <a:chExt cx="1285" cy="1104"/>
          </a:xfrm>
        </p:grpSpPr>
        <p:pic>
          <p:nvPicPr>
            <p:cNvPr id="58381" name="Picture 12">
              <a:extLst>
                <a:ext uri="{FF2B5EF4-FFF2-40B4-BE49-F238E27FC236}">
                  <a16:creationId xmlns:a16="http://schemas.microsoft.com/office/drawing/2014/main" id="{91136A4E-71AE-A846-9FF2-2AF8184E3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7" y="2123"/>
              <a:ext cx="1285" cy="11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8382" name="Rectangle 13">
              <a:extLst>
                <a:ext uri="{FF2B5EF4-FFF2-40B4-BE49-F238E27FC236}">
                  <a16:creationId xmlns:a16="http://schemas.microsoft.com/office/drawing/2014/main" id="{D53FC998-9E88-1546-9501-BB48D1642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6" y="2126"/>
              <a:ext cx="653" cy="292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2400" b="1">
                  <a:solidFill>
                    <a:srgbClr val="000000"/>
                  </a:solidFill>
                </a:rPr>
                <a:t>Z Trof</a:t>
              </a:r>
            </a:p>
          </p:txBody>
        </p:sp>
      </p:grpSp>
      <p:sp>
        <p:nvSpPr>
          <p:cNvPr id="32785" name="Text Box 17">
            <a:extLst>
              <a:ext uri="{FF2B5EF4-FFF2-40B4-BE49-F238E27FC236}">
                <a16:creationId xmlns:a16="http://schemas.microsoft.com/office/drawing/2014/main" id="{A47477A9-814F-7844-AE98-ED51B7465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7388" y="5353051"/>
            <a:ext cx="1295400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5400" b="1">
                <a:solidFill>
                  <a:srgbClr val="000000"/>
                </a:solidFill>
              </a:rPr>
              <a:t>L</a:t>
            </a:r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50442E7B-2CA4-6749-9E1B-9025737C86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99"/>
          <a:stretch/>
        </p:blipFill>
        <p:spPr bwMode="auto">
          <a:xfrm>
            <a:off x="4601602" y="1740086"/>
            <a:ext cx="3986585" cy="142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374" name="Picture 6">
            <a:extLst>
              <a:ext uri="{FF2B5EF4-FFF2-40B4-BE49-F238E27FC236}">
                <a16:creationId xmlns:a16="http://schemas.microsoft.com/office/drawing/2014/main" id="{E615AB5D-9CC1-B141-9EE6-C4A7CC477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489" y="1822450"/>
            <a:ext cx="3895725" cy="22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EC4E82C-0146-364B-B27D-2453940F1E9A}"/>
              </a:ext>
            </a:extLst>
          </p:cNvPr>
          <p:cNvGrpSpPr>
            <a:grpSpLocks/>
          </p:cNvGrpSpPr>
          <p:nvPr/>
        </p:nvGrpSpPr>
        <p:grpSpPr bwMode="auto">
          <a:xfrm>
            <a:off x="6064250" y="3406589"/>
            <a:ext cx="2463800" cy="2571938"/>
            <a:chOff x="4540250" y="4821238"/>
            <a:chExt cx="2463800" cy="1157288"/>
          </a:xfrm>
        </p:grpSpPr>
        <p:sp>
          <p:nvSpPr>
            <p:cNvPr id="58379" name="Freeform 15">
              <a:extLst>
                <a:ext uri="{FF2B5EF4-FFF2-40B4-BE49-F238E27FC236}">
                  <a16:creationId xmlns:a16="http://schemas.microsoft.com/office/drawing/2014/main" id="{8DA3FECD-1D24-4F41-BA39-0ABD76F4C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0250" y="4821238"/>
              <a:ext cx="1454150" cy="1157288"/>
            </a:xfrm>
            <a:custGeom>
              <a:avLst/>
              <a:gdLst>
                <a:gd name="T0" fmla="*/ 1164823 w 1456037"/>
                <a:gd name="T1" fmla="*/ 0 h 1158810"/>
                <a:gd name="T2" fmla="*/ 875496 w 1456037"/>
                <a:gd name="T3" fmla="*/ 289322 h 1158810"/>
                <a:gd name="T4" fmla="*/ 0 w 1456037"/>
                <a:gd name="T5" fmla="*/ 1012627 h 1158810"/>
                <a:gd name="T6" fmla="*/ 654743 w 1456037"/>
                <a:gd name="T7" fmla="*/ 1157288 h 1158810"/>
                <a:gd name="T8" fmla="*/ 1309487 w 1456037"/>
                <a:gd name="T9" fmla="*/ 723305 h 1158810"/>
                <a:gd name="T10" fmla="*/ 1454150 w 1456037"/>
                <a:gd name="T11" fmla="*/ 289322 h 11588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56037"/>
                <a:gd name="T19" fmla="*/ 869108 h 1158810"/>
                <a:gd name="T20" fmla="*/ 1311186 w 1456037"/>
                <a:gd name="T21" fmla="*/ 1158810 h 11588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56037" h="1158810">
                  <a:moveTo>
                    <a:pt x="0" y="869108"/>
                  </a:moveTo>
                  <a:lnTo>
                    <a:pt x="1021483" y="869108"/>
                  </a:lnTo>
                  <a:lnTo>
                    <a:pt x="1021483" y="289703"/>
                  </a:lnTo>
                  <a:lnTo>
                    <a:pt x="876632" y="289703"/>
                  </a:lnTo>
                  <a:lnTo>
                    <a:pt x="1166335" y="0"/>
                  </a:lnTo>
                  <a:lnTo>
                    <a:pt x="1456037" y="289703"/>
                  </a:lnTo>
                  <a:lnTo>
                    <a:pt x="1311186" y="289703"/>
                  </a:lnTo>
                  <a:lnTo>
                    <a:pt x="1311186" y="1158810"/>
                  </a:lnTo>
                  <a:lnTo>
                    <a:pt x="0" y="1158810"/>
                  </a:lnTo>
                  <a:lnTo>
                    <a:pt x="0" y="869108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4A7EBB"/>
              </a:solidFill>
              <a:miter lim="800000"/>
              <a:headEnd/>
              <a:tailEnd/>
            </a:ln>
            <a:effectLst>
              <a:outerShdw dist="75597" dir="1064680" algn="ctr" rotWithShape="0">
                <a:srgbClr val="80808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8380" name="Freeform 16">
              <a:extLst>
                <a:ext uri="{FF2B5EF4-FFF2-40B4-BE49-F238E27FC236}">
                  <a16:creationId xmlns:a16="http://schemas.microsoft.com/office/drawing/2014/main" id="{FD01C8E0-31EB-F144-9DBD-9A22D85AC4C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432425" y="4821238"/>
              <a:ext cx="1571625" cy="1125538"/>
            </a:xfrm>
            <a:custGeom>
              <a:avLst/>
              <a:gdLst>
                <a:gd name="T0" fmla="*/ 1290265 w 1573327"/>
                <a:gd name="T1" fmla="*/ 0 h 1126660"/>
                <a:gd name="T2" fmla="*/ 1008904 w 1573327"/>
                <a:gd name="T3" fmla="*/ 281385 h 1126660"/>
                <a:gd name="T4" fmla="*/ 0 w 1573327"/>
                <a:gd name="T5" fmla="*/ 984846 h 1126660"/>
                <a:gd name="T6" fmla="*/ 715472 w 1573327"/>
                <a:gd name="T7" fmla="*/ 1125538 h 1126660"/>
                <a:gd name="T8" fmla="*/ 1430945 w 1573327"/>
                <a:gd name="T9" fmla="*/ 703462 h 1126660"/>
                <a:gd name="T10" fmla="*/ 1571625 w 1573327"/>
                <a:gd name="T11" fmla="*/ 281385 h 11266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73327"/>
                <a:gd name="T19" fmla="*/ 844996 h 1126660"/>
                <a:gd name="T20" fmla="*/ 1432495 w 1573327"/>
                <a:gd name="T21" fmla="*/ 1126660 h 11266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73327" h="1126660">
                  <a:moveTo>
                    <a:pt x="0" y="844995"/>
                  </a:moveTo>
                  <a:lnTo>
                    <a:pt x="1150830" y="844995"/>
                  </a:lnTo>
                  <a:lnTo>
                    <a:pt x="1150830" y="281665"/>
                  </a:lnTo>
                  <a:lnTo>
                    <a:pt x="1009997" y="281665"/>
                  </a:lnTo>
                  <a:lnTo>
                    <a:pt x="1291662" y="0"/>
                  </a:lnTo>
                  <a:lnTo>
                    <a:pt x="1573327" y="281665"/>
                  </a:lnTo>
                  <a:lnTo>
                    <a:pt x="1432495" y="281665"/>
                  </a:lnTo>
                  <a:lnTo>
                    <a:pt x="1432495" y="1126660"/>
                  </a:lnTo>
                  <a:lnTo>
                    <a:pt x="0" y="1126660"/>
                  </a:lnTo>
                  <a:lnTo>
                    <a:pt x="0" y="844995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4A7EBB"/>
              </a:solidFill>
              <a:miter lim="800000"/>
              <a:headEnd/>
              <a:tailEnd/>
            </a:ln>
            <a:effectLst>
              <a:outerShdw dist="75597" dir="1064680" algn="ctr" rotWithShape="0">
                <a:srgbClr val="80808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>
            <a:extLst>
              <a:ext uri="{FF2B5EF4-FFF2-40B4-BE49-F238E27FC236}">
                <a16:creationId xmlns:a16="http://schemas.microsoft.com/office/drawing/2014/main" id="{842AA2C9-E884-3344-8704-B58BD3816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4400">
                <a:solidFill>
                  <a:srgbClr val="000000"/>
                </a:solidFill>
                <a:latin typeface="Calibri" panose="020F0502020204030204" pitchFamily="34" charset="0"/>
              </a:rPr>
              <a:t>East-west section: omega</a:t>
            </a:r>
          </a:p>
        </p:txBody>
      </p:sp>
      <p:sp>
        <p:nvSpPr>
          <p:cNvPr id="60418" name="Text Box 2">
            <a:extLst>
              <a:ext uri="{FF2B5EF4-FFF2-40B4-BE49-F238E27FC236}">
                <a16:creationId xmlns:a16="http://schemas.microsoft.com/office/drawing/2014/main" id="{77067762-7A3A-804E-B076-8D3F19C76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60419" name="Picture 3">
            <a:extLst>
              <a:ext uri="{FF2B5EF4-FFF2-40B4-BE49-F238E27FC236}">
                <a16:creationId xmlns:a16="http://schemas.microsoft.com/office/drawing/2014/main" id="{80F6B90E-28E5-094E-959B-8C1CA080B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0" y="1600200"/>
            <a:ext cx="7632700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6" name="AutoShape 4">
            <a:extLst>
              <a:ext uri="{FF2B5EF4-FFF2-40B4-BE49-F238E27FC236}">
                <a16:creationId xmlns:a16="http://schemas.microsoft.com/office/drawing/2014/main" id="{3D8BF40F-B9F1-9449-B395-D97C1257D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388" y="3019426"/>
            <a:ext cx="1619250" cy="2543175"/>
          </a:xfrm>
          <a:prstGeom prst="upArrow">
            <a:avLst>
              <a:gd name="adj1" fmla="val 50000"/>
              <a:gd name="adj2" fmla="val 49990"/>
            </a:avLst>
          </a:prstGeom>
          <a:noFill/>
          <a:ln w="38160">
            <a:solidFill>
              <a:srgbClr val="C0504D"/>
            </a:solidFill>
            <a:round/>
            <a:headEnd/>
            <a:tailEnd/>
          </a:ln>
          <a:effectLst>
            <a:outerShdw dist="75597" dir="1064680" algn="ctr" rotWithShape="0">
              <a:srgbClr val="80808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in order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to create the 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needed 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cool core 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(low </a:t>
            </a:r>
            <a:r>
              <a:rPr lang="en-US" altLang="en-US" dirty="0">
                <a:solidFill>
                  <a:srgbClr val="FFFFFF"/>
                </a:solidFill>
                <a:latin typeface="Symbol" pitchFamily="2" charset="2"/>
                <a:ea typeface="ＭＳ Ｐゴシック" panose="020B0600070205080204" pitchFamily="34" charset="-128"/>
              </a:rPr>
              <a:t>D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Z), 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so balance 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can again prevail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…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2CD9281-1ED0-C846-8700-8E80A3C24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7113" y="2235608"/>
            <a:ext cx="1447800" cy="120251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 algn="ctr" defTabSz="457200" fontAlgn="base"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à"/>
            </a:pPr>
            <a:r>
              <a:rPr lang="en-US" altLang="en-US" sz="2400" b="1" dirty="0" err="1">
                <a:solidFill>
                  <a:srgbClr val="000000"/>
                </a:solidFill>
                <a:sym typeface="Wingdings" pitchFamily="2" charset="2"/>
              </a:rPr>
              <a:t>trof</a:t>
            </a:r>
            <a:r>
              <a:rPr lang="en-US" altLang="en-US" sz="2400" b="1" dirty="0">
                <a:solidFill>
                  <a:srgbClr val="000000"/>
                </a:solidFill>
                <a:sym typeface="Wingdings" pitchFamily="2" charset="2"/>
              </a:rPr>
              <a:t> </a:t>
            </a:r>
          </a:p>
          <a:p>
            <a:pPr marL="342900" indent="-342900" algn="ctr" defTabSz="457200" fontAlgn="base">
              <a:spcBef>
                <a:spcPct val="0"/>
              </a:spcBef>
              <a:spcAft>
                <a:spcPct val="0"/>
              </a:spcAft>
              <a:buClrTx/>
              <a:buFont typeface="Wingdings" pitchFamily="2" charset="2"/>
              <a:buChar char="à"/>
            </a:pPr>
            <a:endParaRPr lang="en-US" altLang="en-US" sz="2400" b="1" dirty="0">
              <a:solidFill>
                <a:srgbClr val="000000"/>
              </a:solidFill>
              <a:sym typeface="Wingdings" pitchFamily="2" charset="2"/>
            </a:endParaRP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 dirty="0" err="1">
                <a:solidFill>
                  <a:srgbClr val="000000"/>
                </a:solidFill>
                <a:sym typeface="Wingdings" pitchFamily="2" charset="2"/>
              </a:rPr>
              <a:t>thkness</a:t>
            </a:r>
            <a:endParaRPr lang="en-US" altLang="en-US" sz="24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>
            <a:extLst>
              <a:ext uri="{FF2B5EF4-FFF2-40B4-BE49-F238E27FC236}">
                <a16:creationId xmlns:a16="http://schemas.microsoft.com/office/drawing/2014/main" id="{2AFE0C77-1CE0-8B42-B0F8-FDA6FAC9E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87" y="130176"/>
            <a:ext cx="11688417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4400" dirty="0">
                <a:solidFill>
                  <a:srgbClr val="000000"/>
                </a:solidFill>
                <a:latin typeface="Calibri" panose="020F0502020204030204" pitchFamily="34" charset="0"/>
              </a:rPr>
              <a:t>Warm horizontal advection demands even more upward motion, if the cool core is to be built</a:t>
            </a:r>
          </a:p>
        </p:txBody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C5DE8CBA-115C-B841-A876-8058B89C1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US" altLang="en-US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44035" name="Group 3">
            <a:extLst>
              <a:ext uri="{FF2B5EF4-FFF2-40B4-BE49-F238E27FC236}">
                <a16:creationId xmlns:a16="http://schemas.microsoft.com/office/drawing/2014/main" id="{24686E9B-2543-EC46-A505-8C43B3299922}"/>
              </a:ext>
            </a:extLst>
          </p:cNvPr>
          <p:cNvGrpSpPr>
            <a:grpSpLocks/>
          </p:cNvGrpSpPr>
          <p:nvPr/>
        </p:nvGrpSpPr>
        <p:grpSpPr bwMode="auto">
          <a:xfrm>
            <a:off x="4637089" y="2406651"/>
            <a:ext cx="2695575" cy="1008063"/>
            <a:chOff x="1961" y="1516"/>
            <a:chExt cx="1698" cy="635"/>
          </a:xfrm>
        </p:grpSpPr>
        <p:sp>
          <p:nvSpPr>
            <p:cNvPr id="44052" name="AutoShape 4">
              <a:extLst>
                <a:ext uri="{FF2B5EF4-FFF2-40B4-BE49-F238E27FC236}">
                  <a16:creationId xmlns:a16="http://schemas.microsoft.com/office/drawing/2014/main" id="{B7070645-9EA6-CB42-BA28-B81DBBE60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" y="1822"/>
              <a:ext cx="1574" cy="329"/>
            </a:xfrm>
            <a:prstGeom prst="curvedUpArrow">
              <a:avLst>
                <a:gd name="adj1" fmla="val 25051"/>
                <a:gd name="adj2" fmla="val 50123"/>
                <a:gd name="adj3" fmla="val 25000"/>
              </a:avLst>
            </a:prstGeom>
            <a:solidFill>
              <a:srgbClr val="FFFFFF"/>
            </a:solidFill>
            <a:ln w="9360">
              <a:solidFill>
                <a:srgbClr val="008000"/>
              </a:solidFill>
              <a:miter lim="800000"/>
              <a:headEnd/>
              <a:tailEnd/>
            </a:ln>
            <a:effectLst>
              <a:outerShdw dist="75597" dir="1064680" algn="ctr" rotWithShape="0">
                <a:srgbClr val="80808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053" name="AutoShape 5">
              <a:extLst>
                <a:ext uri="{FF2B5EF4-FFF2-40B4-BE49-F238E27FC236}">
                  <a16:creationId xmlns:a16="http://schemas.microsoft.com/office/drawing/2014/main" id="{7E11681D-BF60-B941-80A6-59E7B86C283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1960" y="1516"/>
              <a:ext cx="1682" cy="293"/>
            </a:xfrm>
            <a:prstGeom prst="curvedUpArrow">
              <a:avLst>
                <a:gd name="adj1" fmla="val 25062"/>
                <a:gd name="adj2" fmla="val 50151"/>
                <a:gd name="adj3" fmla="val 25000"/>
              </a:avLst>
            </a:prstGeom>
            <a:solidFill>
              <a:srgbClr val="FFFFFF"/>
            </a:solidFill>
            <a:ln w="9360">
              <a:solidFill>
                <a:srgbClr val="008000"/>
              </a:solidFill>
              <a:miter lim="800000"/>
              <a:headEnd/>
              <a:tailEnd/>
            </a:ln>
            <a:effectLst>
              <a:outerShdw dist="75597" dir="1064680" algn="ctr" rotWithShape="0">
                <a:srgbClr val="80808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054" name="Text Box 6">
              <a:extLst>
                <a:ext uri="{FF2B5EF4-FFF2-40B4-BE49-F238E27FC236}">
                  <a16:creationId xmlns:a16="http://schemas.microsoft.com/office/drawing/2014/main" id="{5C0D0379-8522-C74F-8677-1556BB08D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3" y="1591"/>
              <a:ext cx="1501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44036" name="Group 7">
            <a:extLst>
              <a:ext uri="{FF2B5EF4-FFF2-40B4-BE49-F238E27FC236}">
                <a16:creationId xmlns:a16="http://schemas.microsoft.com/office/drawing/2014/main" id="{BA59EF0B-7530-754B-AF77-14771B7DF766}"/>
              </a:ext>
            </a:extLst>
          </p:cNvPr>
          <p:cNvGrpSpPr>
            <a:grpSpLocks/>
          </p:cNvGrpSpPr>
          <p:nvPr/>
        </p:nvGrpSpPr>
        <p:grpSpPr bwMode="auto">
          <a:xfrm>
            <a:off x="6267450" y="4770438"/>
            <a:ext cx="2122488" cy="1008062"/>
            <a:chOff x="2988" y="3005"/>
            <a:chExt cx="1337" cy="635"/>
          </a:xfrm>
        </p:grpSpPr>
        <p:sp>
          <p:nvSpPr>
            <p:cNvPr id="44050" name="AutoShape 8">
              <a:extLst>
                <a:ext uri="{FF2B5EF4-FFF2-40B4-BE49-F238E27FC236}">
                  <a16:creationId xmlns:a16="http://schemas.microsoft.com/office/drawing/2014/main" id="{79E25ED3-0EFE-CD4B-B836-0A17155D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5" y="3311"/>
              <a:ext cx="1239" cy="329"/>
            </a:xfrm>
            <a:prstGeom prst="curvedUpArrow">
              <a:avLst>
                <a:gd name="adj1" fmla="val 19719"/>
                <a:gd name="adj2" fmla="val 39455"/>
                <a:gd name="adj3" fmla="val 25000"/>
              </a:avLst>
            </a:prstGeom>
            <a:solidFill>
              <a:srgbClr val="FFFFFF"/>
            </a:solidFill>
            <a:ln w="9360">
              <a:solidFill>
                <a:srgbClr val="008000"/>
              </a:solidFill>
              <a:miter lim="800000"/>
              <a:headEnd/>
              <a:tailEnd/>
            </a:ln>
            <a:effectLst>
              <a:outerShdw dist="75597" dir="1064680" algn="ctr" rotWithShape="0">
                <a:srgbClr val="80808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44051" name="AutoShape 9">
              <a:extLst>
                <a:ext uri="{FF2B5EF4-FFF2-40B4-BE49-F238E27FC236}">
                  <a16:creationId xmlns:a16="http://schemas.microsoft.com/office/drawing/2014/main" id="{3C8F4C4B-D8D9-2C4F-94FA-7B282949AA4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2987" y="3004"/>
              <a:ext cx="1324" cy="293"/>
            </a:xfrm>
            <a:prstGeom prst="curvedUpArrow">
              <a:avLst>
                <a:gd name="adj1" fmla="val 19728"/>
                <a:gd name="adj2" fmla="val 39476"/>
                <a:gd name="adj3" fmla="val 25000"/>
              </a:avLst>
            </a:prstGeom>
            <a:solidFill>
              <a:srgbClr val="FFFFFF"/>
            </a:solidFill>
            <a:ln w="9360">
              <a:solidFill>
                <a:srgbClr val="008000"/>
              </a:solidFill>
              <a:miter lim="800000"/>
              <a:headEnd/>
              <a:tailEnd/>
            </a:ln>
            <a:effectLst>
              <a:outerShdw dist="75597" dir="1064680" algn="ctr" rotWithShape="0">
                <a:srgbClr val="80808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44037" name="Text Box 10">
            <a:extLst>
              <a:ext uri="{FF2B5EF4-FFF2-40B4-BE49-F238E27FC236}">
                <a16:creationId xmlns:a16="http://schemas.microsoft.com/office/drawing/2014/main" id="{E92B6ECB-FD89-3349-8C7A-C934A7A13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8288" y="4578350"/>
            <a:ext cx="16764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>
                <a:solidFill>
                  <a:srgbClr val="000000"/>
                </a:solidFill>
              </a:rPr>
              <a:t>warm air flowing north</a:t>
            </a:r>
          </a:p>
        </p:txBody>
      </p:sp>
      <p:sp>
        <p:nvSpPr>
          <p:cNvPr id="44038" name="Text Box 11">
            <a:extLst>
              <a:ext uri="{FF2B5EF4-FFF2-40B4-BE49-F238E27FC236}">
                <a16:creationId xmlns:a16="http://schemas.microsoft.com/office/drawing/2014/main" id="{2C984C0D-FDFE-8346-8CB6-F6C5BDCCB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8025" y="4405313"/>
            <a:ext cx="16764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>
                <a:solidFill>
                  <a:srgbClr val="0000FF"/>
                </a:solidFill>
              </a:rPr>
              <a:t>cool air flowing south</a:t>
            </a:r>
          </a:p>
        </p:txBody>
      </p:sp>
      <p:pic>
        <p:nvPicPr>
          <p:cNvPr id="44039" name="Picture 12">
            <a:extLst>
              <a:ext uri="{FF2B5EF4-FFF2-40B4-BE49-F238E27FC236}">
                <a16:creationId xmlns:a16="http://schemas.microsoft.com/office/drawing/2014/main" id="{DA4F347A-7F17-BD42-9691-6BBE6A2BD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0" y="1470025"/>
            <a:ext cx="7766050" cy="520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40" name="Text Box 13">
            <a:extLst>
              <a:ext uri="{FF2B5EF4-FFF2-40B4-BE49-F238E27FC236}">
                <a16:creationId xmlns:a16="http://schemas.microsoft.com/office/drawing/2014/main" id="{9E918084-D70B-E24A-AD79-19E040B20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4730750"/>
            <a:ext cx="1676400" cy="120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defTabSz="4572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b="1">
                <a:solidFill>
                  <a:srgbClr val="000000"/>
                </a:solidFill>
              </a:rPr>
              <a:t>warm air flowing north</a:t>
            </a:r>
          </a:p>
        </p:txBody>
      </p:sp>
      <p:sp>
        <p:nvSpPr>
          <p:cNvPr id="44042" name="Line 15">
            <a:extLst>
              <a:ext uri="{FF2B5EF4-FFF2-40B4-BE49-F238E27FC236}">
                <a16:creationId xmlns:a16="http://schemas.microsoft.com/office/drawing/2014/main" id="{80824C6F-3E2D-AA4B-B655-08E783E08F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54801" y="2239963"/>
            <a:ext cx="144463" cy="3694112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>
            <a:outerShdw dist="74769" dir="938535" algn="ctr" rotWithShape="0">
              <a:srgbClr val="80808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44043" name="Line 16">
            <a:extLst>
              <a:ext uri="{FF2B5EF4-FFF2-40B4-BE49-F238E27FC236}">
                <a16:creationId xmlns:a16="http://schemas.microsoft.com/office/drawing/2014/main" id="{5CE29907-129B-0444-80C9-E738658F85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72501" y="2239964"/>
            <a:ext cx="144463" cy="3754437"/>
          </a:xfrm>
          <a:prstGeom prst="line">
            <a:avLst/>
          </a:prstGeom>
          <a:noFill/>
          <a:ln w="25560">
            <a:solidFill>
              <a:srgbClr val="000000"/>
            </a:solidFill>
            <a:miter lim="800000"/>
            <a:headEnd/>
            <a:tailEnd/>
          </a:ln>
          <a:effectLst>
            <a:outerShdw dist="74769" dir="938535" algn="ctr" rotWithShape="0">
              <a:srgbClr val="808080">
                <a:alpha val="38033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44046" name="Group 19">
            <a:extLst>
              <a:ext uri="{FF2B5EF4-FFF2-40B4-BE49-F238E27FC236}">
                <a16:creationId xmlns:a16="http://schemas.microsoft.com/office/drawing/2014/main" id="{F685BD22-6094-CC4C-85B6-90EE613DBBCB}"/>
              </a:ext>
            </a:extLst>
          </p:cNvPr>
          <p:cNvGrpSpPr>
            <a:grpSpLocks/>
          </p:cNvGrpSpPr>
          <p:nvPr/>
        </p:nvGrpSpPr>
        <p:grpSpPr bwMode="auto">
          <a:xfrm>
            <a:off x="4611689" y="2241551"/>
            <a:ext cx="2695575" cy="866775"/>
            <a:chOff x="1945" y="1412"/>
            <a:chExt cx="1698" cy="546"/>
          </a:xfrm>
        </p:grpSpPr>
        <p:sp>
          <p:nvSpPr>
            <p:cNvPr id="44048" name="AutoShape 20">
              <a:extLst>
                <a:ext uri="{FF2B5EF4-FFF2-40B4-BE49-F238E27FC236}">
                  <a16:creationId xmlns:a16="http://schemas.microsoft.com/office/drawing/2014/main" id="{E38221A7-C366-414C-A9FD-D018DED6C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9" y="1675"/>
              <a:ext cx="1574" cy="283"/>
            </a:xfrm>
            <a:prstGeom prst="curvedUpArrow">
              <a:avLst>
                <a:gd name="adj1" fmla="val 29122"/>
                <a:gd name="adj2" fmla="val 58271"/>
                <a:gd name="adj3" fmla="val 25000"/>
              </a:avLst>
            </a:prstGeom>
            <a:solidFill>
              <a:srgbClr val="FFFFFF"/>
            </a:solidFill>
            <a:ln w="9360">
              <a:solidFill>
                <a:srgbClr val="008000"/>
              </a:solidFill>
              <a:miter lim="800000"/>
              <a:headEnd/>
              <a:tailEnd/>
            </a:ln>
            <a:effectLst>
              <a:outerShdw dist="75597" dir="1064680" algn="ctr" rotWithShape="0">
                <a:srgbClr val="808080">
                  <a:alpha val="35036"/>
                </a:srgbClr>
              </a:outerShdw>
            </a:effectLst>
          </p:spPr>
          <p:txBody>
            <a:bodyPr lIns="90000" tIns="46800" rIns="90000" bIns="468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bg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3600">
                  <a:solidFill>
                    <a:srgbClr val="000000"/>
                  </a:solidFill>
                  <a:latin typeface="Calibri" panose="020F0502020204030204" pitchFamily="34" charset="0"/>
                </a:rPr>
                <a:t>TROF</a:t>
              </a:r>
            </a:p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3600">
                <a:solidFill>
                  <a:srgbClr val="0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049" name="AutoShape 21">
              <a:extLst>
                <a:ext uri="{FF2B5EF4-FFF2-40B4-BE49-F238E27FC236}">
                  <a16:creationId xmlns:a16="http://schemas.microsoft.com/office/drawing/2014/main" id="{B24DA7CD-B525-2C4C-8BDD-ADD204D92F2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1945" y="1412"/>
              <a:ext cx="1682" cy="252"/>
            </a:xfrm>
            <a:prstGeom prst="curvedUpArrow">
              <a:avLst>
                <a:gd name="adj1" fmla="val 29140"/>
                <a:gd name="adj2" fmla="val 58310"/>
                <a:gd name="adj3" fmla="val 25000"/>
              </a:avLst>
            </a:prstGeom>
            <a:solidFill>
              <a:srgbClr val="FFFFFF"/>
            </a:solidFill>
            <a:ln w="9360">
              <a:solidFill>
                <a:srgbClr val="008000"/>
              </a:solidFill>
              <a:miter lim="800000"/>
              <a:headEnd/>
              <a:tailEnd/>
            </a:ln>
            <a:effectLst>
              <a:outerShdw dist="75597" dir="1064680" algn="ctr" rotWithShape="0">
                <a:srgbClr val="80808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endParaRPr lang="en-US" altLang="en-US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6F45A53-A4AC-F04E-8849-8291DF05BD26}"/>
              </a:ext>
            </a:extLst>
          </p:cNvPr>
          <p:cNvGrpSpPr>
            <a:grpSpLocks/>
          </p:cNvGrpSpPr>
          <p:nvPr/>
        </p:nvGrpSpPr>
        <p:grpSpPr bwMode="auto">
          <a:xfrm>
            <a:off x="7521989" y="4450177"/>
            <a:ext cx="2463800" cy="1157287"/>
            <a:chOff x="4540250" y="4821238"/>
            <a:chExt cx="2463800" cy="1157288"/>
          </a:xfrm>
        </p:grpSpPr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FF7EAF4F-30D4-7443-88AB-5C7EEB5BD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0250" y="4821238"/>
              <a:ext cx="1454150" cy="1157288"/>
            </a:xfrm>
            <a:custGeom>
              <a:avLst/>
              <a:gdLst>
                <a:gd name="T0" fmla="*/ 1164823 w 1456037"/>
                <a:gd name="T1" fmla="*/ 0 h 1158810"/>
                <a:gd name="T2" fmla="*/ 875496 w 1456037"/>
                <a:gd name="T3" fmla="*/ 289322 h 1158810"/>
                <a:gd name="T4" fmla="*/ 0 w 1456037"/>
                <a:gd name="T5" fmla="*/ 1012627 h 1158810"/>
                <a:gd name="T6" fmla="*/ 654743 w 1456037"/>
                <a:gd name="T7" fmla="*/ 1157288 h 1158810"/>
                <a:gd name="T8" fmla="*/ 1309487 w 1456037"/>
                <a:gd name="T9" fmla="*/ 723305 h 1158810"/>
                <a:gd name="T10" fmla="*/ 1454150 w 1456037"/>
                <a:gd name="T11" fmla="*/ 289322 h 11588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56037"/>
                <a:gd name="T19" fmla="*/ 869108 h 1158810"/>
                <a:gd name="T20" fmla="*/ 1311186 w 1456037"/>
                <a:gd name="T21" fmla="*/ 1158810 h 11588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56037" h="1158810">
                  <a:moveTo>
                    <a:pt x="0" y="869108"/>
                  </a:moveTo>
                  <a:lnTo>
                    <a:pt x="1021483" y="869108"/>
                  </a:lnTo>
                  <a:lnTo>
                    <a:pt x="1021483" y="289703"/>
                  </a:lnTo>
                  <a:lnTo>
                    <a:pt x="876632" y="289703"/>
                  </a:lnTo>
                  <a:lnTo>
                    <a:pt x="1166335" y="0"/>
                  </a:lnTo>
                  <a:lnTo>
                    <a:pt x="1456037" y="289703"/>
                  </a:lnTo>
                  <a:lnTo>
                    <a:pt x="1311186" y="289703"/>
                  </a:lnTo>
                  <a:lnTo>
                    <a:pt x="1311186" y="1158810"/>
                  </a:lnTo>
                  <a:lnTo>
                    <a:pt x="0" y="1158810"/>
                  </a:lnTo>
                  <a:lnTo>
                    <a:pt x="0" y="869108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4A7EBB"/>
              </a:solidFill>
              <a:miter lim="800000"/>
              <a:headEnd/>
              <a:tailEnd/>
            </a:ln>
            <a:effectLst>
              <a:outerShdw dist="75597" dir="1064680" algn="ctr" rotWithShape="0">
                <a:srgbClr val="80808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0E6C2A27-8A3E-F348-9E16-AD7EFD7E25A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432425" y="4821238"/>
              <a:ext cx="1571625" cy="1125538"/>
            </a:xfrm>
            <a:custGeom>
              <a:avLst/>
              <a:gdLst>
                <a:gd name="T0" fmla="*/ 1290265 w 1573327"/>
                <a:gd name="T1" fmla="*/ 0 h 1126660"/>
                <a:gd name="T2" fmla="*/ 1008904 w 1573327"/>
                <a:gd name="T3" fmla="*/ 281385 h 1126660"/>
                <a:gd name="T4" fmla="*/ 0 w 1573327"/>
                <a:gd name="T5" fmla="*/ 984846 h 1126660"/>
                <a:gd name="T6" fmla="*/ 715472 w 1573327"/>
                <a:gd name="T7" fmla="*/ 1125538 h 1126660"/>
                <a:gd name="T8" fmla="*/ 1430945 w 1573327"/>
                <a:gd name="T9" fmla="*/ 703462 h 1126660"/>
                <a:gd name="T10" fmla="*/ 1571625 w 1573327"/>
                <a:gd name="T11" fmla="*/ 281385 h 11266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73327"/>
                <a:gd name="T19" fmla="*/ 844996 h 1126660"/>
                <a:gd name="T20" fmla="*/ 1432495 w 1573327"/>
                <a:gd name="T21" fmla="*/ 1126660 h 11266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73327" h="1126660">
                  <a:moveTo>
                    <a:pt x="0" y="844995"/>
                  </a:moveTo>
                  <a:lnTo>
                    <a:pt x="1150830" y="844995"/>
                  </a:lnTo>
                  <a:lnTo>
                    <a:pt x="1150830" y="281665"/>
                  </a:lnTo>
                  <a:lnTo>
                    <a:pt x="1009997" y="281665"/>
                  </a:lnTo>
                  <a:lnTo>
                    <a:pt x="1291662" y="0"/>
                  </a:lnTo>
                  <a:lnTo>
                    <a:pt x="1573327" y="281665"/>
                  </a:lnTo>
                  <a:lnTo>
                    <a:pt x="1432495" y="281665"/>
                  </a:lnTo>
                  <a:lnTo>
                    <a:pt x="1432495" y="1126660"/>
                  </a:lnTo>
                  <a:lnTo>
                    <a:pt x="0" y="1126660"/>
                  </a:lnTo>
                  <a:lnTo>
                    <a:pt x="0" y="844995"/>
                  </a:lnTo>
                  <a:close/>
                </a:path>
              </a:pathLst>
            </a:custGeom>
            <a:solidFill>
              <a:srgbClr val="0000FF"/>
            </a:solidFill>
            <a:ln w="9360">
              <a:solidFill>
                <a:srgbClr val="4A7EBB"/>
              </a:solidFill>
              <a:miter lim="800000"/>
              <a:headEnd/>
              <a:tailEnd/>
            </a:ln>
            <a:effectLst>
              <a:outerShdw dist="75597" dir="1064680" algn="ctr" rotWithShape="0">
                <a:srgbClr val="808080">
                  <a:alpha val="35036"/>
                </a:srgbClr>
              </a:outerShdw>
            </a:effectLst>
          </p:spPr>
          <p:txBody>
            <a:bodyPr wrap="none" anchor="ctr"/>
            <a:lstStyle/>
            <a:p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74013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271</Words>
  <Application>Microsoft Macintosh PowerPoint</Application>
  <PresentationFormat>Widescreen</PresentationFormat>
  <Paragraphs>85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Illustrator: COMET/MetEd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Mapes, Brian Earle</dc:creator>
  <cp:lastModifiedBy>Mapes, Brian Earle</cp:lastModifiedBy>
  <cp:revision>2</cp:revision>
  <dcterms:created xsi:type="dcterms:W3CDTF">2023-11-26T18:48:55Z</dcterms:created>
  <dcterms:modified xsi:type="dcterms:W3CDTF">2023-11-26T18:52:52Z</dcterms:modified>
</cp:coreProperties>
</file>