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1" r:id="rId4"/>
    <p:sldId id="262" r:id="rId5"/>
    <p:sldId id="257"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741"/>
  </p:normalViewPr>
  <p:slideViewPr>
    <p:cSldViewPr snapToGrid="0">
      <p:cViewPr varScale="1">
        <p:scale>
          <a:sx n="107" d="100"/>
          <a:sy n="107" d="100"/>
        </p:scale>
        <p:origin x="200"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1056-7F25-6E0D-A049-86927D609A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A73393-4BA2-52EA-C218-5409D13F9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7F3B13-DBAD-B8AF-1133-FC6ECB102E40}"/>
              </a:ext>
            </a:extLst>
          </p:cNvPr>
          <p:cNvSpPr>
            <a:spLocks noGrp="1"/>
          </p:cNvSpPr>
          <p:nvPr>
            <p:ph type="dt" sz="half" idx="10"/>
          </p:nvPr>
        </p:nvSpPr>
        <p:spPr/>
        <p:txBody>
          <a:bodyPr/>
          <a:lstStyle/>
          <a:p>
            <a:fld id="{747FAD15-5AE3-A748-894C-ED788A335EC4}" type="datetimeFigureOut">
              <a:rPr lang="en-US" smtClean="0"/>
              <a:t>9/24/23</a:t>
            </a:fld>
            <a:endParaRPr lang="en-US"/>
          </a:p>
        </p:txBody>
      </p:sp>
      <p:sp>
        <p:nvSpPr>
          <p:cNvPr id="5" name="Footer Placeholder 4">
            <a:extLst>
              <a:ext uri="{FF2B5EF4-FFF2-40B4-BE49-F238E27FC236}">
                <a16:creationId xmlns:a16="http://schemas.microsoft.com/office/drawing/2014/main" id="{3A64EF52-348B-B0B2-0556-238B0282AA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8D923D-1FED-0B68-682E-43101EF78D2A}"/>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065225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EE249-FA11-3207-E1A0-4D1D89A855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7352ED-C344-B730-E9AB-649DA4C5ED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48F2FA-291E-7A68-75FA-8E3E18F3CABF}"/>
              </a:ext>
            </a:extLst>
          </p:cNvPr>
          <p:cNvSpPr>
            <a:spLocks noGrp="1"/>
          </p:cNvSpPr>
          <p:nvPr>
            <p:ph type="dt" sz="half" idx="10"/>
          </p:nvPr>
        </p:nvSpPr>
        <p:spPr/>
        <p:txBody>
          <a:bodyPr/>
          <a:lstStyle/>
          <a:p>
            <a:fld id="{747FAD15-5AE3-A748-894C-ED788A335EC4}" type="datetimeFigureOut">
              <a:rPr lang="en-US" smtClean="0"/>
              <a:t>9/24/23</a:t>
            </a:fld>
            <a:endParaRPr lang="en-US"/>
          </a:p>
        </p:txBody>
      </p:sp>
      <p:sp>
        <p:nvSpPr>
          <p:cNvPr id="5" name="Footer Placeholder 4">
            <a:extLst>
              <a:ext uri="{FF2B5EF4-FFF2-40B4-BE49-F238E27FC236}">
                <a16:creationId xmlns:a16="http://schemas.microsoft.com/office/drawing/2014/main" id="{4033A85C-2F4F-07A0-02FC-B171C5623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7CEF9-5CC8-C361-5D51-5F6D4B4A5E15}"/>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2462868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9DDB62-68DD-8C98-67F9-E7CC5279B1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30EC8D-F8C3-B0B9-E456-849E504FEB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D3A741-CD70-7B94-7A0C-6AAB4AEA6795}"/>
              </a:ext>
            </a:extLst>
          </p:cNvPr>
          <p:cNvSpPr>
            <a:spLocks noGrp="1"/>
          </p:cNvSpPr>
          <p:nvPr>
            <p:ph type="dt" sz="half" idx="10"/>
          </p:nvPr>
        </p:nvSpPr>
        <p:spPr/>
        <p:txBody>
          <a:bodyPr/>
          <a:lstStyle/>
          <a:p>
            <a:fld id="{747FAD15-5AE3-A748-894C-ED788A335EC4}" type="datetimeFigureOut">
              <a:rPr lang="en-US" smtClean="0"/>
              <a:t>9/24/23</a:t>
            </a:fld>
            <a:endParaRPr lang="en-US"/>
          </a:p>
        </p:txBody>
      </p:sp>
      <p:sp>
        <p:nvSpPr>
          <p:cNvPr id="5" name="Footer Placeholder 4">
            <a:extLst>
              <a:ext uri="{FF2B5EF4-FFF2-40B4-BE49-F238E27FC236}">
                <a16:creationId xmlns:a16="http://schemas.microsoft.com/office/drawing/2014/main" id="{78329B10-9555-5B85-559C-DD2A7D808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B6C789-39CC-7DC2-3646-3B4FDBFFFAEF}"/>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43379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C66D-612C-CC3D-D819-119CB320DA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BE131D-539C-234C-0221-6C7CDDB8F8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538FC-FC02-5030-E122-6E705028F945}"/>
              </a:ext>
            </a:extLst>
          </p:cNvPr>
          <p:cNvSpPr>
            <a:spLocks noGrp="1"/>
          </p:cNvSpPr>
          <p:nvPr>
            <p:ph type="dt" sz="half" idx="10"/>
          </p:nvPr>
        </p:nvSpPr>
        <p:spPr/>
        <p:txBody>
          <a:bodyPr/>
          <a:lstStyle/>
          <a:p>
            <a:fld id="{747FAD15-5AE3-A748-894C-ED788A335EC4}" type="datetimeFigureOut">
              <a:rPr lang="en-US" smtClean="0"/>
              <a:t>9/24/23</a:t>
            </a:fld>
            <a:endParaRPr lang="en-US"/>
          </a:p>
        </p:txBody>
      </p:sp>
      <p:sp>
        <p:nvSpPr>
          <p:cNvPr id="5" name="Footer Placeholder 4">
            <a:extLst>
              <a:ext uri="{FF2B5EF4-FFF2-40B4-BE49-F238E27FC236}">
                <a16:creationId xmlns:a16="http://schemas.microsoft.com/office/drawing/2014/main" id="{E5DFC54E-DD26-0BC7-B401-22DA179617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D356AB-4699-1F1C-7D38-FB7DF0820D15}"/>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207902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C752-FD74-9AAA-A10C-AF5F27A2FB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8EE88D-5AC2-04C9-C9A0-F73E3AD750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37120B-5CFF-84C6-0065-ABFE6021B04F}"/>
              </a:ext>
            </a:extLst>
          </p:cNvPr>
          <p:cNvSpPr>
            <a:spLocks noGrp="1"/>
          </p:cNvSpPr>
          <p:nvPr>
            <p:ph type="dt" sz="half" idx="10"/>
          </p:nvPr>
        </p:nvSpPr>
        <p:spPr/>
        <p:txBody>
          <a:bodyPr/>
          <a:lstStyle/>
          <a:p>
            <a:fld id="{747FAD15-5AE3-A748-894C-ED788A335EC4}" type="datetimeFigureOut">
              <a:rPr lang="en-US" smtClean="0"/>
              <a:t>9/24/23</a:t>
            </a:fld>
            <a:endParaRPr lang="en-US"/>
          </a:p>
        </p:txBody>
      </p:sp>
      <p:sp>
        <p:nvSpPr>
          <p:cNvPr id="5" name="Footer Placeholder 4">
            <a:extLst>
              <a:ext uri="{FF2B5EF4-FFF2-40B4-BE49-F238E27FC236}">
                <a16:creationId xmlns:a16="http://schemas.microsoft.com/office/drawing/2014/main" id="{46A36E8E-9BEF-AFFB-0EBA-D2F2D1D315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2FB99F-F9D0-531F-0C8A-D05AAA2A9496}"/>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669371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CB8B-99A0-8D95-26EB-5C85C1351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8A48AD-BC87-11A1-0C3A-7B7BFCB4A6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892ED4-22B1-096F-A858-9E0103B107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6BDA73-0BBC-0DF3-161A-72915AFACB32}"/>
              </a:ext>
            </a:extLst>
          </p:cNvPr>
          <p:cNvSpPr>
            <a:spLocks noGrp="1"/>
          </p:cNvSpPr>
          <p:nvPr>
            <p:ph type="dt" sz="half" idx="10"/>
          </p:nvPr>
        </p:nvSpPr>
        <p:spPr/>
        <p:txBody>
          <a:bodyPr/>
          <a:lstStyle/>
          <a:p>
            <a:fld id="{747FAD15-5AE3-A748-894C-ED788A335EC4}" type="datetimeFigureOut">
              <a:rPr lang="en-US" smtClean="0"/>
              <a:t>9/24/23</a:t>
            </a:fld>
            <a:endParaRPr lang="en-US"/>
          </a:p>
        </p:txBody>
      </p:sp>
      <p:sp>
        <p:nvSpPr>
          <p:cNvPr id="6" name="Footer Placeholder 5">
            <a:extLst>
              <a:ext uri="{FF2B5EF4-FFF2-40B4-BE49-F238E27FC236}">
                <a16:creationId xmlns:a16="http://schemas.microsoft.com/office/drawing/2014/main" id="{C0A58C55-0DFC-0E76-7823-C375D5BBBC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F8A67-2573-F92D-7045-D5B1845E8794}"/>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87859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1447F-09FE-02D4-31A4-8ED3CE3F96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11F640-F8F0-10AD-C3C7-E61B9D228C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AFEAFD-CEEB-19EE-0034-2582B2FE61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6E448B-15B5-9674-1BA3-991CB84B18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E26D23-CFE7-F5C8-0977-8A9230F380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C7FB87-7288-81F2-42AA-E378FCDE79B6}"/>
              </a:ext>
            </a:extLst>
          </p:cNvPr>
          <p:cNvSpPr>
            <a:spLocks noGrp="1"/>
          </p:cNvSpPr>
          <p:nvPr>
            <p:ph type="dt" sz="half" idx="10"/>
          </p:nvPr>
        </p:nvSpPr>
        <p:spPr/>
        <p:txBody>
          <a:bodyPr/>
          <a:lstStyle/>
          <a:p>
            <a:fld id="{747FAD15-5AE3-A748-894C-ED788A335EC4}" type="datetimeFigureOut">
              <a:rPr lang="en-US" smtClean="0"/>
              <a:t>9/24/23</a:t>
            </a:fld>
            <a:endParaRPr lang="en-US"/>
          </a:p>
        </p:txBody>
      </p:sp>
      <p:sp>
        <p:nvSpPr>
          <p:cNvPr id="8" name="Footer Placeholder 7">
            <a:extLst>
              <a:ext uri="{FF2B5EF4-FFF2-40B4-BE49-F238E27FC236}">
                <a16:creationId xmlns:a16="http://schemas.microsoft.com/office/drawing/2014/main" id="{3C387CAC-E48F-54FE-4D56-A2BFC9495F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3C4D0D-CEF5-F7D3-9C6C-CB0D91E47778}"/>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4121529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78B7-681B-139E-5E69-B75D7BC8DA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3D56B8-058F-A8C0-F0E7-B74C4316BF08}"/>
              </a:ext>
            </a:extLst>
          </p:cNvPr>
          <p:cNvSpPr>
            <a:spLocks noGrp="1"/>
          </p:cNvSpPr>
          <p:nvPr>
            <p:ph type="dt" sz="half" idx="10"/>
          </p:nvPr>
        </p:nvSpPr>
        <p:spPr/>
        <p:txBody>
          <a:bodyPr/>
          <a:lstStyle/>
          <a:p>
            <a:fld id="{747FAD15-5AE3-A748-894C-ED788A335EC4}" type="datetimeFigureOut">
              <a:rPr lang="en-US" smtClean="0"/>
              <a:t>9/24/23</a:t>
            </a:fld>
            <a:endParaRPr lang="en-US"/>
          </a:p>
        </p:txBody>
      </p:sp>
      <p:sp>
        <p:nvSpPr>
          <p:cNvPr id="4" name="Footer Placeholder 3">
            <a:extLst>
              <a:ext uri="{FF2B5EF4-FFF2-40B4-BE49-F238E27FC236}">
                <a16:creationId xmlns:a16="http://schemas.microsoft.com/office/drawing/2014/main" id="{5EDFF254-CC9F-316E-D841-42679AFDB7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85DF19-3FF0-3DE4-5240-39283CA68C44}"/>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893260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89D39E-F8F1-8AC0-0BAA-563D3A19F0FB}"/>
              </a:ext>
            </a:extLst>
          </p:cNvPr>
          <p:cNvSpPr>
            <a:spLocks noGrp="1"/>
          </p:cNvSpPr>
          <p:nvPr>
            <p:ph type="dt" sz="half" idx="10"/>
          </p:nvPr>
        </p:nvSpPr>
        <p:spPr/>
        <p:txBody>
          <a:bodyPr/>
          <a:lstStyle/>
          <a:p>
            <a:fld id="{747FAD15-5AE3-A748-894C-ED788A335EC4}" type="datetimeFigureOut">
              <a:rPr lang="en-US" smtClean="0"/>
              <a:t>9/24/23</a:t>
            </a:fld>
            <a:endParaRPr lang="en-US"/>
          </a:p>
        </p:txBody>
      </p:sp>
      <p:sp>
        <p:nvSpPr>
          <p:cNvPr id="3" name="Footer Placeholder 2">
            <a:extLst>
              <a:ext uri="{FF2B5EF4-FFF2-40B4-BE49-F238E27FC236}">
                <a16:creationId xmlns:a16="http://schemas.microsoft.com/office/drawing/2014/main" id="{04B72C2D-9D92-4D11-929F-C339F61971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CC5114-6C3C-5CB5-93E3-B37C8ACBE19A}"/>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291537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58A4D-DCD0-8B58-FC22-4F87C8760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60340E-7165-8676-7C32-6EE347186D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2C24E7-1696-7AF3-8561-413C3B350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8E7D40-D011-463E-D3A2-D9591BED9275}"/>
              </a:ext>
            </a:extLst>
          </p:cNvPr>
          <p:cNvSpPr>
            <a:spLocks noGrp="1"/>
          </p:cNvSpPr>
          <p:nvPr>
            <p:ph type="dt" sz="half" idx="10"/>
          </p:nvPr>
        </p:nvSpPr>
        <p:spPr/>
        <p:txBody>
          <a:bodyPr/>
          <a:lstStyle/>
          <a:p>
            <a:fld id="{747FAD15-5AE3-A748-894C-ED788A335EC4}" type="datetimeFigureOut">
              <a:rPr lang="en-US" smtClean="0"/>
              <a:t>9/24/23</a:t>
            </a:fld>
            <a:endParaRPr lang="en-US"/>
          </a:p>
        </p:txBody>
      </p:sp>
      <p:sp>
        <p:nvSpPr>
          <p:cNvPr id="6" name="Footer Placeholder 5">
            <a:extLst>
              <a:ext uri="{FF2B5EF4-FFF2-40B4-BE49-F238E27FC236}">
                <a16:creationId xmlns:a16="http://schemas.microsoft.com/office/drawing/2014/main" id="{6F4AF4D0-2FA3-4D14-1CE8-B9BD80A227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266527-E163-D454-2CAD-676300EB8D91}"/>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160998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C08FF-BAEE-31DB-B69B-0410A99C3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66D5BF-4A33-42AB-14A0-27FEC81720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E1C228-7B73-81B7-A8F7-165A3EE43C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5B93F-5A80-08CE-021E-1BFA2FCE8354}"/>
              </a:ext>
            </a:extLst>
          </p:cNvPr>
          <p:cNvSpPr>
            <a:spLocks noGrp="1"/>
          </p:cNvSpPr>
          <p:nvPr>
            <p:ph type="dt" sz="half" idx="10"/>
          </p:nvPr>
        </p:nvSpPr>
        <p:spPr/>
        <p:txBody>
          <a:bodyPr/>
          <a:lstStyle/>
          <a:p>
            <a:fld id="{747FAD15-5AE3-A748-894C-ED788A335EC4}" type="datetimeFigureOut">
              <a:rPr lang="en-US" smtClean="0"/>
              <a:t>9/24/23</a:t>
            </a:fld>
            <a:endParaRPr lang="en-US"/>
          </a:p>
        </p:txBody>
      </p:sp>
      <p:sp>
        <p:nvSpPr>
          <p:cNvPr id="6" name="Footer Placeholder 5">
            <a:extLst>
              <a:ext uri="{FF2B5EF4-FFF2-40B4-BE49-F238E27FC236}">
                <a16:creationId xmlns:a16="http://schemas.microsoft.com/office/drawing/2014/main" id="{B5CC19AE-5070-A368-2E80-C2953B72E4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8D8E41-D538-4124-A452-4D93829DA28F}"/>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02203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16EE9E-18E1-F68E-B46D-88D79BFC9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C0B142-80A4-4EAF-9A20-3207DA3D2B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E7B115-178F-EC68-A536-6B5AA26CF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7FAD15-5AE3-A748-894C-ED788A335EC4}" type="datetimeFigureOut">
              <a:rPr lang="en-US" smtClean="0"/>
              <a:t>9/24/23</a:t>
            </a:fld>
            <a:endParaRPr lang="en-US"/>
          </a:p>
        </p:txBody>
      </p:sp>
      <p:sp>
        <p:nvSpPr>
          <p:cNvPr id="5" name="Footer Placeholder 4">
            <a:extLst>
              <a:ext uri="{FF2B5EF4-FFF2-40B4-BE49-F238E27FC236}">
                <a16:creationId xmlns:a16="http://schemas.microsoft.com/office/drawing/2014/main" id="{9315C4C5-2E92-D43D-A007-9F2C10F17B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4AAA44-570D-B673-B807-EB04F92715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144F85-8A1B-104A-8167-25C37A2BBF66}" type="slidenum">
              <a:rPr lang="en-US" smtClean="0"/>
              <a:t>‹#›</a:t>
            </a:fld>
            <a:endParaRPr lang="en-US"/>
          </a:p>
        </p:txBody>
      </p:sp>
    </p:spTree>
    <p:extLst>
      <p:ext uri="{BB962C8B-B14F-4D97-AF65-F5344CB8AC3E}">
        <p14:creationId xmlns:p14="http://schemas.microsoft.com/office/powerpoint/2010/main" val="1067537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6C4F9-C3BC-A65D-D304-3EE1B6F668D0}"/>
              </a:ext>
            </a:extLst>
          </p:cNvPr>
          <p:cNvSpPr>
            <a:spLocks noGrp="1"/>
          </p:cNvSpPr>
          <p:nvPr>
            <p:ph type="ctrTitle"/>
          </p:nvPr>
        </p:nvSpPr>
        <p:spPr/>
        <p:txBody>
          <a:bodyPr/>
          <a:lstStyle/>
          <a:p>
            <a:r>
              <a:rPr lang="en-US" dirty="0"/>
              <a:t>Wallace-Hobbs section 7.2</a:t>
            </a:r>
            <a:br>
              <a:rPr lang="en-US" dirty="0"/>
            </a:br>
            <a:r>
              <a:rPr lang="en-US" dirty="0"/>
              <a:t>Forces</a:t>
            </a:r>
          </a:p>
        </p:txBody>
      </p:sp>
      <p:sp>
        <p:nvSpPr>
          <p:cNvPr id="3" name="Subtitle 2">
            <a:extLst>
              <a:ext uri="{FF2B5EF4-FFF2-40B4-BE49-F238E27FC236}">
                <a16:creationId xmlns:a16="http://schemas.microsoft.com/office/drawing/2014/main" id="{BF0F4B31-4E1E-04EE-38A3-8D53CC564668}"/>
              </a:ext>
            </a:extLst>
          </p:cNvPr>
          <p:cNvSpPr>
            <a:spLocks noGrp="1"/>
          </p:cNvSpPr>
          <p:nvPr>
            <p:ph type="subTitle" idx="1"/>
          </p:nvPr>
        </p:nvSpPr>
        <p:spPr/>
        <p:txBody>
          <a:bodyPr/>
          <a:lstStyle/>
          <a:p>
            <a:r>
              <a:rPr lang="en-US" dirty="0"/>
              <a:t>ATM 651</a:t>
            </a:r>
          </a:p>
          <a:p>
            <a:r>
              <a:rPr lang="en-US" dirty="0"/>
              <a:t>fall 2023</a:t>
            </a:r>
          </a:p>
          <a:p>
            <a:endParaRPr lang="en-US" dirty="0"/>
          </a:p>
        </p:txBody>
      </p:sp>
    </p:spTree>
    <p:extLst>
      <p:ext uri="{BB962C8B-B14F-4D97-AF65-F5344CB8AC3E}">
        <p14:creationId xmlns:p14="http://schemas.microsoft.com/office/powerpoint/2010/main" val="2902078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E795A-8BA6-8BC8-6E04-8B663EA8785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BACBE11-C9FC-045E-68EE-1146AB244BED}"/>
              </a:ext>
            </a:extLst>
          </p:cNvPr>
          <p:cNvPicPr>
            <a:picLocks noChangeAspect="1"/>
          </p:cNvPicPr>
          <p:nvPr/>
        </p:nvPicPr>
        <p:blipFill>
          <a:blip r:embed="rId2"/>
          <a:stretch>
            <a:fillRect/>
          </a:stretch>
        </p:blipFill>
        <p:spPr>
          <a:xfrm>
            <a:off x="635156" y="1536700"/>
            <a:ext cx="4699000" cy="5321300"/>
          </a:xfrm>
          <a:prstGeom prst="rect">
            <a:avLst/>
          </a:prstGeom>
        </p:spPr>
      </p:pic>
      <p:pic>
        <p:nvPicPr>
          <p:cNvPr id="5" name="Picture 4">
            <a:extLst>
              <a:ext uri="{FF2B5EF4-FFF2-40B4-BE49-F238E27FC236}">
                <a16:creationId xmlns:a16="http://schemas.microsoft.com/office/drawing/2014/main" id="{4905F0F0-F558-4456-40BC-741C48AC05C9}"/>
              </a:ext>
            </a:extLst>
          </p:cNvPr>
          <p:cNvPicPr>
            <a:picLocks noChangeAspect="1"/>
          </p:cNvPicPr>
          <p:nvPr/>
        </p:nvPicPr>
        <p:blipFill>
          <a:blip r:embed="rId3"/>
          <a:stretch>
            <a:fillRect/>
          </a:stretch>
        </p:blipFill>
        <p:spPr>
          <a:xfrm>
            <a:off x="6664612" y="1067265"/>
            <a:ext cx="4892232" cy="5641848"/>
          </a:xfrm>
          <a:prstGeom prst="rect">
            <a:avLst/>
          </a:prstGeom>
        </p:spPr>
      </p:pic>
      <p:sp>
        <p:nvSpPr>
          <p:cNvPr id="2" name="Title 1">
            <a:extLst>
              <a:ext uri="{FF2B5EF4-FFF2-40B4-BE49-F238E27FC236}">
                <a16:creationId xmlns:a16="http://schemas.microsoft.com/office/drawing/2014/main" id="{8E105236-C44B-2F16-0647-C18C3C652211}"/>
              </a:ext>
            </a:extLst>
          </p:cNvPr>
          <p:cNvSpPr>
            <a:spLocks noGrp="1"/>
          </p:cNvSpPr>
          <p:nvPr>
            <p:ph type="title"/>
          </p:nvPr>
        </p:nvSpPr>
        <p:spPr>
          <a:xfrm>
            <a:off x="838200" y="293875"/>
            <a:ext cx="10515600" cy="1325563"/>
          </a:xfrm>
        </p:spPr>
        <p:txBody>
          <a:bodyPr/>
          <a:lstStyle/>
          <a:p>
            <a:r>
              <a:rPr lang="en-US" dirty="0"/>
              <a:t>Dynamics (more </a:t>
            </a:r>
            <a:r>
              <a:rPr lang="en-US" i="1" dirty="0"/>
              <a:t>causal</a:t>
            </a:r>
            <a:r>
              <a:rPr lang="en-US" dirty="0"/>
              <a:t> than kinematics, still </a:t>
            </a:r>
            <a:r>
              <a:rPr lang="en-US" i="1" dirty="0"/>
              <a:t>deterministic or mechanistic</a:t>
            </a:r>
            <a:r>
              <a:rPr lang="en-US" dirty="0"/>
              <a:t>)</a:t>
            </a:r>
          </a:p>
        </p:txBody>
      </p:sp>
    </p:spTree>
    <p:extLst>
      <p:ext uri="{BB962C8B-B14F-4D97-AF65-F5344CB8AC3E}">
        <p14:creationId xmlns:p14="http://schemas.microsoft.com/office/powerpoint/2010/main" val="3409009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143D-B093-E571-C792-822CDB9F4B94}"/>
              </a:ext>
            </a:extLst>
          </p:cNvPr>
          <p:cNvSpPr>
            <a:spLocks noGrp="1"/>
          </p:cNvSpPr>
          <p:nvPr>
            <p:ph type="title"/>
          </p:nvPr>
        </p:nvSpPr>
        <p:spPr/>
        <p:txBody>
          <a:bodyPr/>
          <a:lstStyle/>
          <a:p>
            <a:r>
              <a:rPr lang="en-US" dirty="0"/>
              <a:t>The whole equation</a:t>
            </a:r>
          </a:p>
        </p:txBody>
      </p:sp>
      <p:sp>
        <p:nvSpPr>
          <p:cNvPr id="3" name="Content Placeholder 2">
            <a:extLst>
              <a:ext uri="{FF2B5EF4-FFF2-40B4-BE49-F238E27FC236}">
                <a16:creationId xmlns:a16="http://schemas.microsoft.com/office/drawing/2014/main" id="{DC88AA83-E8EB-8012-9662-28CC5E8C3E3B}"/>
              </a:ext>
            </a:extLst>
          </p:cNvPr>
          <p:cNvSpPr>
            <a:spLocks noGrp="1"/>
          </p:cNvSpPr>
          <p:nvPr>
            <p:ph idx="1"/>
          </p:nvPr>
        </p:nvSpPr>
        <p:spPr/>
        <p:txBody>
          <a:bodyPr/>
          <a:lstStyle/>
          <a:p>
            <a:r>
              <a:rPr lang="en-US" dirty="0"/>
              <a:t>3 equations since V = &lt;</a:t>
            </a:r>
            <a:r>
              <a:rPr lang="en-US" dirty="0" err="1"/>
              <a:t>u,v,w</a:t>
            </a:r>
            <a:r>
              <a:rPr lang="en-US" dirty="0"/>
              <a:t>&gt;</a:t>
            </a:r>
          </a:p>
          <a:p>
            <a:endParaRPr lang="en-US" dirty="0"/>
          </a:p>
          <a:p>
            <a:r>
              <a:rPr lang="en-US" dirty="0">
                <a:solidFill>
                  <a:srgbClr val="FF0000"/>
                </a:solidFill>
              </a:rPr>
              <a:t>Vertical</a:t>
            </a:r>
            <a:r>
              <a:rPr lang="en-US" dirty="0"/>
              <a:t> is so different: hydrostatic</a:t>
            </a:r>
          </a:p>
          <a:p>
            <a:pPr lvl="1"/>
            <a:r>
              <a:rPr lang="en-US" dirty="0"/>
              <a:t>p holds up air against gravity</a:t>
            </a:r>
          </a:p>
          <a:p>
            <a:pPr lvl="1"/>
            <a:endParaRPr lang="en-US" dirty="0"/>
          </a:p>
          <a:p>
            <a:endParaRPr lang="en-US" dirty="0"/>
          </a:p>
          <a:p>
            <a:r>
              <a:rPr lang="en-US" dirty="0">
                <a:solidFill>
                  <a:srgbClr val="FF0000"/>
                </a:solidFill>
              </a:rPr>
              <a:t>Horizontal</a:t>
            </a:r>
            <a:r>
              <a:rPr lang="en-US" dirty="0"/>
              <a:t> is Chapter 7 </a:t>
            </a:r>
          </a:p>
          <a:p>
            <a:endParaRPr lang="en-US" dirty="0"/>
          </a:p>
        </p:txBody>
      </p:sp>
      <p:pic>
        <p:nvPicPr>
          <p:cNvPr id="4" name="Picture 3">
            <a:extLst>
              <a:ext uri="{FF2B5EF4-FFF2-40B4-BE49-F238E27FC236}">
                <a16:creationId xmlns:a16="http://schemas.microsoft.com/office/drawing/2014/main" id="{93E22BB6-2C19-3486-E9E0-CBE43BAA363F}"/>
              </a:ext>
            </a:extLst>
          </p:cNvPr>
          <p:cNvPicPr>
            <a:picLocks noChangeAspect="1"/>
          </p:cNvPicPr>
          <p:nvPr/>
        </p:nvPicPr>
        <p:blipFill>
          <a:blip r:embed="rId2"/>
          <a:stretch>
            <a:fillRect/>
          </a:stretch>
        </p:blipFill>
        <p:spPr>
          <a:xfrm>
            <a:off x="6540005" y="142875"/>
            <a:ext cx="4978400" cy="6350000"/>
          </a:xfrm>
          <a:prstGeom prst="rect">
            <a:avLst/>
          </a:prstGeom>
        </p:spPr>
      </p:pic>
    </p:spTree>
    <p:extLst>
      <p:ext uri="{BB962C8B-B14F-4D97-AF65-F5344CB8AC3E}">
        <p14:creationId xmlns:p14="http://schemas.microsoft.com/office/powerpoint/2010/main" val="3180666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3EFE0-1DD0-1883-81AE-67A8C1DA97F7}"/>
              </a:ext>
            </a:extLst>
          </p:cNvPr>
          <p:cNvSpPr>
            <a:spLocks noGrp="1"/>
          </p:cNvSpPr>
          <p:nvPr>
            <p:ph type="title"/>
          </p:nvPr>
        </p:nvSpPr>
        <p:spPr/>
        <p:txBody>
          <a:bodyPr/>
          <a:lstStyle/>
          <a:p>
            <a:r>
              <a:rPr lang="en-US" dirty="0"/>
              <a:t>Read this on your own (part of WH </a:t>
            </a:r>
            <a:r>
              <a:rPr lang="en-US" dirty="0" err="1"/>
              <a:t>ch</a:t>
            </a:r>
            <a:r>
              <a:rPr lang="en-US" dirty="0"/>
              <a:t> 3)</a:t>
            </a:r>
          </a:p>
        </p:txBody>
      </p:sp>
      <p:sp>
        <p:nvSpPr>
          <p:cNvPr id="3" name="Content Placeholder 2">
            <a:extLst>
              <a:ext uri="{FF2B5EF4-FFF2-40B4-BE49-F238E27FC236}">
                <a16:creationId xmlns:a16="http://schemas.microsoft.com/office/drawing/2014/main" id="{D791E185-E31F-4F19-85C4-5D05D1269ED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A045D36-1B01-C7D6-2E70-6234475F959F}"/>
              </a:ext>
            </a:extLst>
          </p:cNvPr>
          <p:cNvPicPr>
            <a:picLocks noChangeAspect="1"/>
          </p:cNvPicPr>
          <p:nvPr/>
        </p:nvPicPr>
        <p:blipFill>
          <a:blip r:embed="rId2"/>
          <a:stretch>
            <a:fillRect/>
          </a:stretch>
        </p:blipFill>
        <p:spPr>
          <a:xfrm>
            <a:off x="1369958" y="1555668"/>
            <a:ext cx="3914561" cy="5302332"/>
          </a:xfrm>
          <a:prstGeom prst="rect">
            <a:avLst/>
          </a:prstGeom>
        </p:spPr>
      </p:pic>
      <p:pic>
        <p:nvPicPr>
          <p:cNvPr id="5" name="Picture 4">
            <a:extLst>
              <a:ext uri="{FF2B5EF4-FFF2-40B4-BE49-F238E27FC236}">
                <a16:creationId xmlns:a16="http://schemas.microsoft.com/office/drawing/2014/main" id="{DB408C7C-C882-94A1-C9DC-0F502A907076}"/>
              </a:ext>
            </a:extLst>
          </p:cNvPr>
          <p:cNvPicPr>
            <a:picLocks noChangeAspect="1"/>
          </p:cNvPicPr>
          <p:nvPr/>
        </p:nvPicPr>
        <p:blipFill>
          <a:blip r:embed="rId3"/>
          <a:stretch>
            <a:fillRect/>
          </a:stretch>
        </p:blipFill>
        <p:spPr>
          <a:xfrm>
            <a:off x="6907482" y="1287692"/>
            <a:ext cx="3914559" cy="5527200"/>
          </a:xfrm>
          <a:prstGeom prst="rect">
            <a:avLst/>
          </a:prstGeom>
        </p:spPr>
      </p:pic>
    </p:spTree>
    <p:extLst>
      <p:ext uri="{BB962C8B-B14F-4D97-AF65-F5344CB8AC3E}">
        <p14:creationId xmlns:p14="http://schemas.microsoft.com/office/powerpoint/2010/main" val="2487443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BBD6-6C14-78E8-A68C-B2C66D110726}"/>
              </a:ext>
            </a:extLst>
          </p:cNvPr>
          <p:cNvSpPr>
            <a:spLocks noGrp="1"/>
          </p:cNvSpPr>
          <p:nvPr>
            <p:ph type="title"/>
          </p:nvPr>
        </p:nvSpPr>
        <p:spPr/>
        <p:txBody>
          <a:bodyPr/>
          <a:lstStyle/>
          <a:p>
            <a:pPr algn="ctr"/>
            <a:r>
              <a:rPr lang="en-US" dirty="0"/>
              <a:t>The concept of “inertial forces”</a:t>
            </a:r>
          </a:p>
        </p:txBody>
      </p:sp>
      <p:sp>
        <p:nvSpPr>
          <p:cNvPr id="3" name="Content Placeholder 2">
            <a:extLst>
              <a:ext uri="{FF2B5EF4-FFF2-40B4-BE49-F238E27FC236}">
                <a16:creationId xmlns:a16="http://schemas.microsoft.com/office/drawing/2014/main" id="{ED5CA56D-871A-8927-8860-CF15629149E5}"/>
              </a:ext>
            </a:extLst>
          </p:cNvPr>
          <p:cNvSpPr>
            <a:spLocks noGrp="1"/>
          </p:cNvSpPr>
          <p:nvPr>
            <p:ph idx="1"/>
          </p:nvPr>
        </p:nvSpPr>
        <p:spPr/>
        <p:txBody>
          <a:bodyPr>
            <a:normAutofit/>
          </a:bodyPr>
          <a:lstStyle/>
          <a:p>
            <a:r>
              <a:rPr lang="en-US" dirty="0"/>
              <a:t>“Force” really means force per unit mass (</a:t>
            </a:r>
            <a:r>
              <a:rPr lang="en-US" i="1" dirty="0"/>
              <a:t>acceleration</a:t>
            </a:r>
            <a:r>
              <a:rPr lang="en-US" dirty="0"/>
              <a:t>)</a:t>
            </a:r>
          </a:p>
          <a:p>
            <a:r>
              <a:rPr lang="en-US" dirty="0"/>
              <a:t>Like the “force” of gravity is an </a:t>
            </a:r>
            <a:r>
              <a:rPr lang="en-US" i="1" dirty="0"/>
              <a:t>acceleration</a:t>
            </a:r>
            <a:r>
              <a:rPr lang="en-US" dirty="0"/>
              <a:t> g (9.8 m/s/s or N/kg) </a:t>
            </a:r>
          </a:p>
          <a:p>
            <a:r>
              <a:rPr lang="en-US" dirty="0"/>
              <a:t>What is </a:t>
            </a:r>
            <a:r>
              <a:rPr lang="en-US" dirty="0">
                <a:solidFill>
                  <a:srgbClr val="FF0000"/>
                </a:solidFill>
              </a:rPr>
              <a:t>inertial</a:t>
            </a:r>
            <a:r>
              <a:rPr lang="en-US" dirty="0"/>
              <a:t> </a:t>
            </a:r>
            <a:r>
              <a:rPr lang="en-US" dirty="0">
                <a:solidFill>
                  <a:srgbClr val="FF0000"/>
                </a:solidFill>
              </a:rPr>
              <a:t>”force” </a:t>
            </a:r>
            <a:r>
              <a:rPr lang="en-US" dirty="0"/>
              <a:t>(or acceleration)? </a:t>
            </a:r>
          </a:p>
          <a:p>
            <a:pPr lvl="1"/>
            <a:r>
              <a:rPr lang="en-US" i="1" dirty="0"/>
              <a:t>Inertia is the continuation of an object in its current motion until some force causes its speed or direction to change. The term is properly understood as shorthand for "the principle of inertia" as described by Newton in his first law of motion</a:t>
            </a:r>
            <a:r>
              <a:rPr lang="en-US" dirty="0"/>
              <a:t>. (Wikipedia) </a:t>
            </a:r>
          </a:p>
          <a:p>
            <a:r>
              <a:rPr lang="en-US" dirty="0"/>
              <a:t>If </a:t>
            </a:r>
            <a:r>
              <a:rPr lang="en-US" dirty="0" err="1"/>
              <a:t>d</a:t>
            </a:r>
            <a:r>
              <a:rPr lang="en-US" b="1" i="1" dirty="0" err="1"/>
              <a:t>V</a:t>
            </a:r>
            <a:r>
              <a:rPr lang="en-US" dirty="0"/>
              <a:t>/dt = 0, the motion could be called “inertial” </a:t>
            </a:r>
          </a:p>
          <a:p>
            <a:pPr lvl="1"/>
            <a:r>
              <a:rPr lang="en-US" dirty="0"/>
              <a:t>On a rotating sphere, unit vectors vary in space and time. Coriolis force!</a:t>
            </a:r>
          </a:p>
          <a:p>
            <a:pPr lvl="1"/>
            <a:r>
              <a:rPr lang="en-US" dirty="0"/>
              <a:t>At any point on Earth, ∂</a:t>
            </a:r>
            <a:r>
              <a:rPr lang="en-US" b="1" dirty="0"/>
              <a:t>V</a:t>
            </a:r>
            <a:r>
              <a:rPr lang="en-US" dirty="0"/>
              <a:t>/∂t = advection of </a:t>
            </a:r>
            <a:r>
              <a:rPr lang="en-US" b="1" dirty="0"/>
              <a:t>V</a:t>
            </a:r>
            <a:r>
              <a:rPr lang="en-US" dirty="0"/>
              <a:t> </a:t>
            </a:r>
            <a:r>
              <a:rPr lang="en-US" dirty="0">
                <a:sym typeface="Wingdings" pitchFamily="2" charset="2"/>
              </a:rPr>
              <a:t> another “inertial force”!</a:t>
            </a:r>
            <a:endParaRPr lang="en-US" dirty="0"/>
          </a:p>
        </p:txBody>
      </p:sp>
    </p:spTree>
    <p:extLst>
      <p:ext uri="{BB962C8B-B14F-4D97-AF65-F5344CB8AC3E}">
        <p14:creationId xmlns:p14="http://schemas.microsoft.com/office/powerpoint/2010/main" val="3982071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E0A6-CF2C-2556-CB1E-6D2F3C6CBF9A}"/>
              </a:ext>
            </a:extLst>
          </p:cNvPr>
          <p:cNvSpPr>
            <a:spLocks noGrp="1"/>
          </p:cNvSpPr>
          <p:nvPr>
            <p:ph type="title"/>
          </p:nvPr>
        </p:nvSpPr>
        <p:spPr/>
        <p:txBody>
          <a:bodyPr/>
          <a:lstStyle/>
          <a:p>
            <a:pPr algn="ctr"/>
            <a:r>
              <a:rPr lang="en-US" dirty="0"/>
              <a:t>Coriolis and “centrifugal” forces</a:t>
            </a:r>
          </a:p>
        </p:txBody>
      </p:sp>
      <p:sp>
        <p:nvSpPr>
          <p:cNvPr id="3" name="Content Placeholder 2">
            <a:extLst>
              <a:ext uri="{FF2B5EF4-FFF2-40B4-BE49-F238E27FC236}">
                <a16:creationId xmlns:a16="http://schemas.microsoft.com/office/drawing/2014/main" id="{393FA1B8-B486-BF55-FDD8-45E6796FA175}"/>
              </a:ext>
            </a:extLst>
          </p:cNvPr>
          <p:cNvSpPr>
            <a:spLocks noGrp="1"/>
          </p:cNvSpPr>
          <p:nvPr>
            <p:ph idx="1"/>
          </p:nvPr>
        </p:nvSpPr>
        <p:spPr>
          <a:xfrm>
            <a:off x="838200" y="1580951"/>
            <a:ext cx="10515600" cy="4596012"/>
          </a:xfrm>
        </p:spPr>
        <p:txBody>
          <a:bodyPr/>
          <a:lstStyle/>
          <a:p>
            <a:r>
              <a:rPr lang="en-US" dirty="0">
                <a:solidFill>
                  <a:srgbClr val="FF0000"/>
                </a:solidFill>
                <a:latin typeface="Symbol" pitchFamily="2" charset="2"/>
              </a:rPr>
              <a:t>2</a:t>
            </a:r>
            <a:r>
              <a:rPr lang="en-US" b="1" dirty="0">
                <a:solidFill>
                  <a:srgbClr val="FF0000"/>
                </a:solidFill>
                <a:latin typeface="Symbol" pitchFamily="2" charset="2"/>
              </a:rPr>
              <a:t>W</a:t>
            </a:r>
            <a:r>
              <a:rPr lang="en-US" dirty="0">
                <a:solidFill>
                  <a:srgbClr val="FF0000"/>
                </a:solidFill>
                <a:latin typeface="Symbol" pitchFamily="2" charset="2"/>
              </a:rPr>
              <a:t> </a:t>
            </a:r>
            <a:r>
              <a:rPr lang="en-US" dirty="0">
                <a:solidFill>
                  <a:srgbClr val="FF0000"/>
                </a:solidFill>
              </a:rPr>
              <a:t>x </a:t>
            </a:r>
            <a:r>
              <a:rPr lang="en-US" b="1" dirty="0">
                <a:solidFill>
                  <a:srgbClr val="FF0000"/>
                </a:solidFill>
              </a:rPr>
              <a:t>V</a:t>
            </a:r>
            <a:r>
              <a:rPr lang="en-US" dirty="0">
                <a:solidFill>
                  <a:srgbClr val="FF0000"/>
                </a:solidFill>
              </a:rPr>
              <a:t> , strictly (in 3D)</a:t>
            </a:r>
          </a:p>
        </p:txBody>
      </p:sp>
      <p:pic>
        <p:nvPicPr>
          <p:cNvPr id="4" name="Picture 3">
            <a:extLst>
              <a:ext uri="{FF2B5EF4-FFF2-40B4-BE49-F238E27FC236}">
                <a16:creationId xmlns:a16="http://schemas.microsoft.com/office/drawing/2014/main" id="{0B24FC81-435B-9E2E-CFFD-1B95367DC3B9}"/>
              </a:ext>
            </a:extLst>
          </p:cNvPr>
          <p:cNvPicPr>
            <a:picLocks noChangeAspect="1"/>
          </p:cNvPicPr>
          <p:nvPr/>
        </p:nvPicPr>
        <p:blipFill>
          <a:blip r:embed="rId2"/>
          <a:stretch>
            <a:fillRect/>
          </a:stretch>
        </p:blipFill>
        <p:spPr>
          <a:xfrm>
            <a:off x="260101" y="2174414"/>
            <a:ext cx="6347105" cy="3102635"/>
          </a:xfrm>
          <a:prstGeom prst="rect">
            <a:avLst/>
          </a:prstGeom>
        </p:spPr>
      </p:pic>
      <p:pic>
        <p:nvPicPr>
          <p:cNvPr id="6" name="Picture 5">
            <a:extLst>
              <a:ext uri="{FF2B5EF4-FFF2-40B4-BE49-F238E27FC236}">
                <a16:creationId xmlns:a16="http://schemas.microsoft.com/office/drawing/2014/main" id="{8C55E0E0-3582-818D-C4A4-3AF2EC3EC488}"/>
              </a:ext>
            </a:extLst>
          </p:cNvPr>
          <p:cNvPicPr>
            <a:picLocks noChangeAspect="1"/>
          </p:cNvPicPr>
          <p:nvPr/>
        </p:nvPicPr>
        <p:blipFill>
          <a:blip r:embed="rId3"/>
          <a:stretch>
            <a:fillRect/>
          </a:stretch>
        </p:blipFill>
        <p:spPr>
          <a:xfrm>
            <a:off x="6868791" y="2174414"/>
            <a:ext cx="5035055" cy="3932391"/>
          </a:xfrm>
          <a:prstGeom prst="rect">
            <a:avLst/>
          </a:prstGeom>
        </p:spPr>
      </p:pic>
      <p:pic>
        <p:nvPicPr>
          <p:cNvPr id="7" name="Picture 6">
            <a:extLst>
              <a:ext uri="{FF2B5EF4-FFF2-40B4-BE49-F238E27FC236}">
                <a16:creationId xmlns:a16="http://schemas.microsoft.com/office/drawing/2014/main" id="{5913BAED-662F-BF34-901D-DD61C3661112}"/>
              </a:ext>
            </a:extLst>
          </p:cNvPr>
          <p:cNvPicPr>
            <a:picLocks noChangeAspect="1"/>
          </p:cNvPicPr>
          <p:nvPr/>
        </p:nvPicPr>
        <p:blipFill>
          <a:blip r:embed="rId4"/>
          <a:stretch>
            <a:fillRect/>
          </a:stretch>
        </p:blipFill>
        <p:spPr>
          <a:xfrm>
            <a:off x="143924" y="5997900"/>
            <a:ext cx="11904152" cy="738119"/>
          </a:xfrm>
          <a:prstGeom prst="rect">
            <a:avLst/>
          </a:prstGeom>
        </p:spPr>
      </p:pic>
      <p:sp>
        <p:nvSpPr>
          <p:cNvPr id="8" name="TextBox 7">
            <a:extLst>
              <a:ext uri="{FF2B5EF4-FFF2-40B4-BE49-F238E27FC236}">
                <a16:creationId xmlns:a16="http://schemas.microsoft.com/office/drawing/2014/main" id="{2DA07A45-E97E-D23D-ACB4-CF0316FB7009}"/>
              </a:ext>
            </a:extLst>
          </p:cNvPr>
          <p:cNvSpPr txBox="1"/>
          <p:nvPr/>
        </p:nvSpPr>
        <p:spPr>
          <a:xfrm>
            <a:off x="6607206" y="1400629"/>
            <a:ext cx="5540398" cy="954107"/>
          </a:xfrm>
          <a:prstGeom prst="rect">
            <a:avLst/>
          </a:prstGeom>
          <a:noFill/>
        </p:spPr>
        <p:txBody>
          <a:bodyPr wrap="square" rtlCol="0">
            <a:spAutoFit/>
          </a:bodyPr>
          <a:lstStyle/>
          <a:p>
            <a:pPr algn="ctr"/>
            <a:r>
              <a:rPr lang="en-US" sz="2800" dirty="0">
                <a:solidFill>
                  <a:srgbClr val="FF0000"/>
                </a:solidFill>
                <a:latin typeface="Symbol" pitchFamily="2" charset="2"/>
              </a:rPr>
              <a:t>-(</a:t>
            </a:r>
            <a:r>
              <a:rPr lang="en-US" sz="2800" b="1" dirty="0">
                <a:solidFill>
                  <a:srgbClr val="FF0000"/>
                </a:solidFill>
              </a:rPr>
              <a:t>V</a:t>
            </a:r>
            <a:r>
              <a:rPr lang="en-US" sz="2800" baseline="30000" dirty="0">
                <a:solidFill>
                  <a:srgbClr val="FF0000"/>
                </a:solidFill>
              </a:rPr>
              <a:t>.</a:t>
            </a:r>
            <a:r>
              <a:rPr lang="en-US" sz="2800" i="0" dirty="0">
                <a:solidFill>
                  <a:srgbClr val="FF0000"/>
                </a:solidFill>
                <a:effectLst/>
                <a:latin typeface="Manrope"/>
              </a:rPr>
              <a:t>∇) </a:t>
            </a:r>
            <a:r>
              <a:rPr lang="en-US" sz="2800" b="1" i="0" dirty="0">
                <a:solidFill>
                  <a:srgbClr val="FF0000"/>
                </a:solidFill>
                <a:effectLst/>
                <a:latin typeface="Manrope"/>
              </a:rPr>
              <a:t>V</a:t>
            </a:r>
            <a:r>
              <a:rPr lang="en-US" sz="2800" dirty="0">
                <a:solidFill>
                  <a:srgbClr val="FF0000"/>
                </a:solidFill>
              </a:rPr>
              <a:t> </a:t>
            </a:r>
          </a:p>
          <a:p>
            <a:pPr algn="ctr"/>
            <a:r>
              <a:rPr lang="en-US" sz="2800" i="1" dirty="0">
                <a:solidFill>
                  <a:srgbClr val="FF0000"/>
                </a:solidFill>
              </a:rPr>
              <a:t>advection of vector momentum </a:t>
            </a:r>
            <a:r>
              <a:rPr lang="en-US" sz="2800" b="1" i="1" dirty="0">
                <a:solidFill>
                  <a:srgbClr val="FF0000"/>
                </a:solidFill>
              </a:rPr>
              <a:t>V</a:t>
            </a:r>
          </a:p>
        </p:txBody>
      </p:sp>
    </p:spTree>
    <p:extLst>
      <p:ext uri="{BB962C8B-B14F-4D97-AF65-F5344CB8AC3E}">
        <p14:creationId xmlns:p14="http://schemas.microsoft.com/office/powerpoint/2010/main" val="2840276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11A73-0FFC-A7B5-35F5-13BBD7318B85}"/>
              </a:ext>
            </a:extLst>
          </p:cNvPr>
          <p:cNvSpPr>
            <a:spLocks noGrp="1"/>
          </p:cNvSpPr>
          <p:nvPr>
            <p:ph type="title"/>
          </p:nvPr>
        </p:nvSpPr>
        <p:spPr>
          <a:xfrm>
            <a:off x="838200" y="88982"/>
            <a:ext cx="10515600" cy="1325563"/>
          </a:xfrm>
        </p:spPr>
        <p:txBody>
          <a:bodyPr/>
          <a:lstStyle/>
          <a:p>
            <a:pPr algn="ctr"/>
            <a:r>
              <a:rPr lang="en-US" dirty="0"/>
              <a:t>The PGF</a:t>
            </a:r>
          </a:p>
        </p:txBody>
      </p:sp>
      <p:sp>
        <p:nvSpPr>
          <p:cNvPr id="3" name="Content Placeholder 2">
            <a:extLst>
              <a:ext uri="{FF2B5EF4-FFF2-40B4-BE49-F238E27FC236}">
                <a16:creationId xmlns:a16="http://schemas.microsoft.com/office/drawing/2014/main" id="{9799487A-CCDE-EFA6-E4E4-9192EE56AA65}"/>
              </a:ext>
            </a:extLst>
          </p:cNvPr>
          <p:cNvSpPr>
            <a:spLocks noGrp="1"/>
          </p:cNvSpPr>
          <p:nvPr>
            <p:ph idx="1"/>
          </p:nvPr>
        </p:nvSpPr>
        <p:spPr>
          <a:xfrm>
            <a:off x="838200" y="1140032"/>
            <a:ext cx="10515600" cy="5036932"/>
          </a:xfrm>
        </p:spPr>
        <p:txBody>
          <a:bodyPr/>
          <a:lstStyle/>
          <a:p>
            <a:r>
              <a:rPr lang="en-US" dirty="0"/>
              <a:t>Momentum flux convergence (flux in – flux out of box) </a:t>
            </a:r>
          </a:p>
          <a:p>
            <a:pPr lvl="1"/>
            <a:r>
              <a:rPr lang="en-US" dirty="0"/>
              <a:t>recalling that pressure is a flux of momentum, units (kg m/s) m</a:t>
            </a:r>
            <a:r>
              <a:rPr lang="en-US" baseline="30000" dirty="0"/>
              <a:t>-2</a:t>
            </a:r>
            <a:r>
              <a:rPr lang="en-US" dirty="0"/>
              <a:t> s</a:t>
            </a:r>
            <a:r>
              <a:rPr lang="en-US" baseline="30000" dirty="0"/>
              <a:t>-1</a:t>
            </a:r>
          </a:p>
          <a:p>
            <a:pPr lvl="1"/>
            <a:r>
              <a:rPr lang="en-US" dirty="0"/>
              <a:t>think ping pong ball gun (omnidirectional)</a:t>
            </a:r>
          </a:p>
          <a:p>
            <a:pPr lvl="1"/>
            <a:r>
              <a:rPr lang="en-US" dirty="0"/>
              <a:t>and recall that p is not “given” except in undergrad spoon-feeding</a:t>
            </a:r>
          </a:p>
          <a:p>
            <a:pPr lvl="3"/>
            <a:r>
              <a:rPr lang="en-US" dirty="0"/>
              <a:t>p is </a:t>
            </a:r>
            <a:r>
              <a:rPr lang="en-US" i="1" dirty="0"/>
              <a:t>the field whose PGF has a divergence that balances all other force divergences </a:t>
            </a:r>
          </a:p>
        </p:txBody>
      </p:sp>
      <p:pic>
        <p:nvPicPr>
          <p:cNvPr id="4" name="Picture 3">
            <a:extLst>
              <a:ext uri="{FF2B5EF4-FFF2-40B4-BE49-F238E27FC236}">
                <a16:creationId xmlns:a16="http://schemas.microsoft.com/office/drawing/2014/main" id="{4BA103EF-9054-6FA5-0FA3-66529383946A}"/>
              </a:ext>
            </a:extLst>
          </p:cNvPr>
          <p:cNvPicPr>
            <a:picLocks noChangeAspect="1"/>
          </p:cNvPicPr>
          <p:nvPr/>
        </p:nvPicPr>
        <p:blipFill>
          <a:blip r:embed="rId2"/>
          <a:stretch>
            <a:fillRect/>
          </a:stretch>
        </p:blipFill>
        <p:spPr>
          <a:xfrm>
            <a:off x="5865834" y="3597068"/>
            <a:ext cx="5309835" cy="2476934"/>
          </a:xfrm>
          <a:prstGeom prst="rect">
            <a:avLst/>
          </a:prstGeom>
        </p:spPr>
      </p:pic>
      <p:pic>
        <p:nvPicPr>
          <p:cNvPr id="5" name="Picture 4">
            <a:extLst>
              <a:ext uri="{FF2B5EF4-FFF2-40B4-BE49-F238E27FC236}">
                <a16:creationId xmlns:a16="http://schemas.microsoft.com/office/drawing/2014/main" id="{2D05CF51-B42D-FE94-11C4-C80DD7D37204}"/>
              </a:ext>
            </a:extLst>
          </p:cNvPr>
          <p:cNvPicPr>
            <a:picLocks noChangeAspect="1"/>
          </p:cNvPicPr>
          <p:nvPr/>
        </p:nvPicPr>
        <p:blipFill>
          <a:blip r:embed="rId3"/>
          <a:stretch>
            <a:fillRect/>
          </a:stretch>
        </p:blipFill>
        <p:spPr>
          <a:xfrm>
            <a:off x="1016330" y="3204737"/>
            <a:ext cx="4422569" cy="3564281"/>
          </a:xfrm>
          <a:prstGeom prst="rect">
            <a:avLst/>
          </a:prstGeom>
        </p:spPr>
      </p:pic>
    </p:spTree>
    <p:extLst>
      <p:ext uri="{BB962C8B-B14F-4D97-AF65-F5344CB8AC3E}">
        <p14:creationId xmlns:p14="http://schemas.microsoft.com/office/powerpoint/2010/main" val="3726930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312</Words>
  <Application>Microsoft Macintosh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Manrope</vt:lpstr>
      <vt:lpstr>Symbol</vt:lpstr>
      <vt:lpstr>Office Theme</vt:lpstr>
      <vt:lpstr>Wallace-Hobbs section 7.2 Forces</vt:lpstr>
      <vt:lpstr>Dynamics (more causal than kinematics, still deterministic or mechanistic)</vt:lpstr>
      <vt:lpstr>The whole equation</vt:lpstr>
      <vt:lpstr>Read this on your own (part of WH ch 3)</vt:lpstr>
      <vt:lpstr>The concept of “inertial forces”</vt:lpstr>
      <vt:lpstr>Coriolis and “centrifugal” forces</vt:lpstr>
      <vt:lpstr>The PGF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Wallace-Hobbs section 7.2 Forces</dc:title>
  <dc:creator>Mapes, Brian Earle</dc:creator>
  <cp:lastModifiedBy>Mapes, Brian Earle</cp:lastModifiedBy>
  <cp:revision>11</cp:revision>
  <dcterms:created xsi:type="dcterms:W3CDTF">2023-09-25T01:35:10Z</dcterms:created>
  <dcterms:modified xsi:type="dcterms:W3CDTF">2023-09-25T02:31:30Z</dcterms:modified>
</cp:coreProperties>
</file>