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6" r:id="rId10"/>
    <p:sldId id="264" r:id="rId11"/>
    <p:sldId id="272" r:id="rId12"/>
    <p:sldId id="265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7639-2621-18DD-C3D4-4B1B9D17C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A0BD2-7968-004A-A0D8-2E55C9659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BCD7C-ADC9-34ED-A30E-D2BBEF27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F78AA-EE30-7251-8212-8E4662EC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8DC5B-5F17-6655-6EC3-BB8E81B6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6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8EE2-7113-512B-A97A-D499F1AD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A3B99-6833-A19F-23CF-38F8D2A61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6A66-AC06-7B9B-4543-ECCC02E2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3E6E1-F6CD-F491-58E1-79B09033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27AFF-22E9-C9ED-40B4-5EF37BE4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B0A61-468A-1E2B-DB80-A94AF2005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F0B7-3DF3-FFC0-BD12-248FDA86D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39F20-28BB-CF0E-EAED-E84EC291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F83E2-23DF-7345-D7CF-B69241D6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760DE-EDFD-26BC-D88E-87EFBAE4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1637-529A-95AA-AC99-E2DA51AC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61C6-B317-8A72-9CE3-EF61DA07A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97545-FAE6-3DC3-9767-F3D1007A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1A04-25B5-83FB-23E3-7E67EE15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3E36C-BA59-A1E5-4CF7-AE610325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4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AAB5-73B9-F9DB-8CA3-EE8C0DEA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4F92-9692-149E-FF2B-9B7D38690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7540-9C5D-84E6-8F5D-C7F8398E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F3B17-8DB9-7E9F-2F40-DA5EECB5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6490A-2606-A5E0-8609-F8F3F5FE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9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5D7B-E365-8477-52F8-38955DD1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1DAB-5FC2-6B37-19AF-9C0B27115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A3DCB-92DA-64EC-6FEA-71A0E95E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F0540-22F2-77BC-ABF8-8FF883BD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97E37-069A-4097-24DC-466B3F35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6B6C8-B275-92B2-6B7D-1F974858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2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94ED-535E-CBE1-861E-E1D44CA0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37CE-960D-2793-99FB-25EBE1F52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9A60B-044E-2C95-9E24-1F286E6A0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A0960-786A-8696-26A0-21A6A70A6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0B74C-E701-5E8A-EBBD-C640DE634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B77B1-083E-E646-3AEA-5A61A68F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11F5E-64A6-FE22-8720-4CD93188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8DB51-8C9D-11BF-058C-D7DECB3E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7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FEBE-A6B9-092C-2E81-B655375F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D9849-73E2-738E-47DC-12319816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AC922-A6FF-66DA-58E2-3F5069BB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7D5D0-1BA2-4E23-6466-872A028E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6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65A43-768E-8F91-8311-F1281DA3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531BC-95BC-C88B-70E9-E0A23B8F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64D8C-C532-DD60-38AE-67C647BF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190B-E643-AC61-C062-56314547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6FA3-5209-8709-D6FE-EB2D996AB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93B7E-97CE-C2FD-EF50-640A21796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D16CC-FAC0-4D87-A624-3EE23EAE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B903E-62D7-8564-544F-738F380C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5DDB-2E0D-09C4-3A44-0F9E4688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0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7211-45DA-DBD9-71EE-00A82E65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C0ED2-C0B8-46A2-60C9-446CC9CE8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3C492-B958-E9E2-F390-FFD5ED2C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4E951-B426-7A59-74E2-00AF1C8D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8D3A0-ED4D-C58C-EABA-0320B9A0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076E4-8640-469F-DEA5-6D861288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1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ACC73-67A0-9454-6A82-81E89E5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F7576-ED7E-19D4-73BE-8234CE896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0DEC0-E892-1122-40EA-458C498EE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93CF7-4F9F-06C1-2EB4-66630B6F2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0B8DA-21D7-3A69-923E-C346E4DA6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dy.com/?25.721,-80.278,5" TargetMode="External"/><Relationship Id="rId2" Type="http://schemas.openxmlformats.org/officeDocument/2006/relationships/hyperlink" Target="https://earth.nullschool.net/#current/wind/surface/level/orthographic=-73.73,31.63,121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ady.noaa.gov/data/web/trajectory/southeast_us/tomorrow_1000_b.gi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eted.ucar.edu/labs/synoptic/kinematics/streamlining/print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68BB-A229-2D67-C78C-B0BEBBBCD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Kinematics of 2D horizontal flow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85CC2-CBAF-8496-3A54-71EE6738D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ATM 651 </a:t>
            </a:r>
          </a:p>
          <a:p>
            <a:r>
              <a:rPr lang="en-US" dirty="0"/>
              <a:t>fall 2024</a:t>
            </a:r>
          </a:p>
          <a:p>
            <a:endParaRPr lang="en-US" dirty="0"/>
          </a:p>
          <a:p>
            <a:r>
              <a:rPr lang="en-US" dirty="0"/>
              <a:t>Wallace and Hobbs Ch 7.1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5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38410F-CD94-DF75-4414-0F80AB955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100" y="1322584"/>
            <a:ext cx="3553799" cy="53574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3C22C5-38C3-16B0-7137-CA3B38EC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5247"/>
            <a:ext cx="10515600" cy="1325563"/>
          </a:xfrm>
        </p:spPr>
        <p:txBody>
          <a:bodyPr/>
          <a:lstStyle/>
          <a:p>
            <a:r>
              <a:rPr lang="en-US" dirty="0"/>
              <a:t>Effects of deformation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4FED-C864-C999-1766-C219341D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39" y="1825625"/>
            <a:ext cx="10515600" cy="4351338"/>
          </a:xfrm>
        </p:spPr>
        <p:txBody>
          <a:bodyPr/>
          <a:lstStyle/>
          <a:p>
            <a:r>
              <a:rPr lang="en-US" dirty="0"/>
              <a:t>sharpening the gradient (def)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twisting too (shear = </a:t>
            </a:r>
            <a:r>
              <a:rPr lang="en-US" dirty="0" err="1"/>
              <a:t>vor</a:t>
            </a:r>
            <a:r>
              <a:rPr lang="en-US" dirty="0"/>
              <a:t> + def)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31577-FC15-C2EC-3F3A-8E3EC1750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139" y="177997"/>
            <a:ext cx="4450521" cy="53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5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deformation deforms….            .     .   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99B27A-14FD-C05A-AD3C-8F837ACD49E7}"/>
              </a:ext>
            </a:extLst>
          </p:cNvPr>
          <p:cNvSpPr txBox="1"/>
          <p:nvPr/>
        </p:nvSpPr>
        <p:spPr>
          <a:xfrm>
            <a:off x="512119" y="1676823"/>
            <a:ext cx="6773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Perhaps not rotated (if no vorticity)!</a:t>
            </a:r>
          </a:p>
          <a:p>
            <a:endParaRPr lang="en-US" sz="2800" dirty="0"/>
          </a:p>
          <a:p>
            <a:r>
              <a:rPr lang="en-US" sz="2800" dirty="0"/>
              <a:t>Perhaps no Area changes (if no vergence)!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3EC5C-AA2A-017E-2580-34EE57CDFA29}"/>
              </a:ext>
            </a:extLst>
          </p:cNvPr>
          <p:cNvSpPr txBox="1"/>
          <p:nvPr/>
        </p:nvSpPr>
        <p:spPr>
          <a:xfrm>
            <a:off x="4639743" y="6571388"/>
            <a:ext cx="6940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colab.research.google.com</a:t>
            </a:r>
            <a:r>
              <a:rPr lang="en-US" sz="1200" dirty="0"/>
              <a:t>/drive/1uY31iYu5dZ5E9F-UoYrpWQf4UnJLvoKG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69A82B-0472-3A64-EA1F-2682D93B1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359" y="9613"/>
            <a:ext cx="4756124" cy="6838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65B4EB-3DF0-5232-5681-9B3F2A8FB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213" y="4597692"/>
            <a:ext cx="6600857" cy="81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Important combinations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156165-B128-B2F5-8395-CBFCA479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44" y="1612175"/>
            <a:ext cx="5113793" cy="503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F07A6-F5F5-CE87-49E5-BAD942787943}"/>
              </a:ext>
            </a:extLst>
          </p:cNvPr>
          <p:cNvSpPr txBox="1"/>
          <p:nvPr/>
        </p:nvSpPr>
        <p:spPr>
          <a:xfrm>
            <a:off x="519044" y="1222965"/>
            <a:ext cx="3473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curvey</a:t>
            </a:r>
            <a:r>
              <a:rPr lang="en-US" sz="2400" dirty="0"/>
              <a:t> + </a:t>
            </a:r>
            <a:r>
              <a:rPr lang="en-US" sz="2400" dirty="0" err="1"/>
              <a:t>curvey</a:t>
            </a:r>
            <a:r>
              <a:rPr lang="en-US" sz="2400" dirty="0"/>
              <a:t> = straight!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B0992E1-BE81-2897-4613-6275FDF80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943" y="1545060"/>
            <a:ext cx="5250013" cy="517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F9CBE9-8E64-1222-5A1B-D72EECBDC0F9}"/>
              </a:ext>
            </a:extLst>
          </p:cNvPr>
          <p:cNvSpPr txBox="1"/>
          <p:nvPr/>
        </p:nvSpPr>
        <p:spPr>
          <a:xfrm>
            <a:off x="6422943" y="1150510"/>
            <a:ext cx="5223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Adding mean flow just moves the center</a:t>
            </a:r>
          </a:p>
        </p:txBody>
      </p:sp>
    </p:spTree>
    <p:extLst>
      <p:ext uri="{BB962C8B-B14F-4D97-AF65-F5344CB8AC3E}">
        <p14:creationId xmlns:p14="http://schemas.microsoft.com/office/powerpoint/2010/main" val="252355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Important combinations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156165-B128-B2F5-8395-CBFCA479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44" y="1612175"/>
            <a:ext cx="5113793" cy="503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F07A6-F5F5-CE87-49E5-BAD942787943}"/>
              </a:ext>
            </a:extLst>
          </p:cNvPr>
          <p:cNvSpPr txBox="1"/>
          <p:nvPr/>
        </p:nvSpPr>
        <p:spPr>
          <a:xfrm>
            <a:off x="519044" y="1222965"/>
            <a:ext cx="3473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curvey</a:t>
            </a:r>
            <a:r>
              <a:rPr lang="en-US" sz="2400" dirty="0"/>
              <a:t> + </a:t>
            </a:r>
            <a:r>
              <a:rPr lang="en-US" sz="2400" dirty="0" err="1"/>
              <a:t>curvey</a:t>
            </a:r>
            <a:r>
              <a:rPr lang="en-US" sz="2400" dirty="0"/>
              <a:t> = straight!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9CBE9-8E64-1222-5A1B-D72EECBDC0F9}"/>
              </a:ext>
            </a:extLst>
          </p:cNvPr>
          <p:cNvSpPr txBox="1"/>
          <p:nvPr/>
        </p:nvSpPr>
        <p:spPr>
          <a:xfrm>
            <a:off x="6422943" y="1150510"/>
            <a:ext cx="5223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Adding mean flow just moves the center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C49235-D0B2-A66C-4185-8992FED35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943" y="1612174"/>
            <a:ext cx="5113794" cy="50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53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846-A6B2-8B72-EA98-4FD1FEB4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</a:t>
            </a:r>
            <a:r>
              <a:rPr lang="en-US" i="1" dirty="0"/>
              <a:t>italicized</a:t>
            </a:r>
            <a:r>
              <a:rPr lang="en-US" dirty="0"/>
              <a:t> words to learn carefully!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B22B8-5506-3134-A4A9-7A7A230D5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30352-7CBC-6858-BD1B-F37CBA48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7086"/>
            <a:ext cx="10596216" cy="502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7C06-29DC-A8CC-92CD-92424252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AC3B-B386-6082-F66D-7E536E65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earth.nullschool.net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windy.com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hysplit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i="1" dirty="0"/>
              <a:t>Can streamlines ever cross? </a:t>
            </a:r>
          </a:p>
        </p:txBody>
      </p:sp>
    </p:spTree>
    <p:extLst>
      <p:ext uri="{BB962C8B-B14F-4D97-AF65-F5344CB8AC3E}">
        <p14:creationId xmlns:p14="http://schemas.microsoft.com/office/powerpoint/2010/main" val="2779343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97A0-1BF1-101E-AEA3-0AA29C3D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2823"/>
          </a:xfrm>
        </p:spPr>
        <p:txBody>
          <a:bodyPr/>
          <a:lstStyle/>
          <a:p>
            <a:r>
              <a:rPr lang="en-US" dirty="0"/>
              <a:t>Streamlines and </a:t>
            </a:r>
            <a:br>
              <a:rPr lang="en-US" dirty="0"/>
            </a:br>
            <a:r>
              <a:rPr lang="en-US" dirty="0" err="1"/>
              <a:t>stream</a:t>
            </a:r>
            <a:r>
              <a:rPr lang="en-US" i="1" dirty="0" err="1"/>
              <a:t>function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F682EA-9280-453A-DF2B-2402A7B8A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3782" y="153563"/>
            <a:ext cx="5019259" cy="6550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29F65-EE48-F3B9-13F4-3FFA6C79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01" y="3825419"/>
            <a:ext cx="5790080" cy="1834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3707E-F2C0-7655-9633-4F9BAFC66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01" y="5685836"/>
            <a:ext cx="5911015" cy="80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35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8AFC0D-D86B-1FC7-43FD-A19A8EFE9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077" y="1408216"/>
            <a:ext cx="3553799" cy="53574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6B7A0C-F557-3D6E-EFDC-0D245BA5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Harder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90537-0DC4-D68C-5403-0D6607464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" y="1722753"/>
            <a:ext cx="5477625" cy="4410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A3F918-D3D9-1538-C89D-61A1ABC785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936" b="27548"/>
          <a:stretch/>
        </p:blipFill>
        <p:spPr>
          <a:xfrm>
            <a:off x="8518251" y="365125"/>
            <a:ext cx="3555406" cy="15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59D4-FE9D-DF59-ECB9-983FA952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Kinematics vs.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6AB1-2E1D-BD58-A62B-CAB2260B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only – no forces and </a:t>
            </a:r>
            <a:r>
              <a:rPr lang="en-US" b="1" dirty="0"/>
              <a:t>F</a:t>
            </a:r>
            <a:r>
              <a:rPr lang="en-US" dirty="0"/>
              <a:t>=m</a:t>
            </a:r>
            <a:r>
              <a:rPr lang="en-US" b="1" dirty="0"/>
              <a:t>a</a:t>
            </a:r>
            <a:r>
              <a:rPr lang="en-US" dirty="0"/>
              <a:t> and all that!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BD04C-6599-0F95-730A-70EDEBF5D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918" y="2416783"/>
            <a:ext cx="6429237" cy="331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5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92" y="0"/>
            <a:ext cx="4958901" cy="1728810"/>
          </a:xfrm>
        </p:spPr>
        <p:txBody>
          <a:bodyPr>
            <a:normAutofit/>
          </a:bodyPr>
          <a:lstStyle/>
          <a:p>
            <a:r>
              <a:rPr lang="en-US" sz="3200"/>
              <a:t>Streamlines and isotachs: flow at an instant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0504-23D3-52EB-3281-8CD246651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>
                <a:hlinkClick r:id="rId2"/>
              </a:rPr>
              <a:t>https://www.meted.ucar.edu/labs/synoptic/kinematics/streamlining/print.php</a:t>
            </a:r>
            <a:endParaRPr lang="en-US" sz="1800"/>
          </a:p>
          <a:p>
            <a:pPr lvl="1"/>
            <a:r>
              <a:rPr lang="en-US" sz="1800"/>
              <a:t>so traditional, see windy.com for modern view </a:t>
            </a:r>
          </a:p>
          <a:p>
            <a:endParaRPr lang="en-US" sz="1800"/>
          </a:p>
        </p:txBody>
      </p:sp>
      <p:pic>
        <p:nvPicPr>
          <p:cNvPr id="4" name="Picture 3" descr="A screenshot of a text&#10;&#10;Description automatically generated">
            <a:extLst>
              <a:ext uri="{FF2B5EF4-FFF2-40B4-BE49-F238E27FC236}">
                <a16:creationId xmlns:a16="http://schemas.microsoft.com/office/drawing/2014/main" id="{56FA996B-4C42-27B9-54FB-3E6B544C1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98" y="1340285"/>
            <a:ext cx="4824794" cy="5434825"/>
          </a:xfrm>
          <a:prstGeom prst="rect">
            <a:avLst/>
          </a:prstGeom>
        </p:spPr>
      </p:pic>
      <p:pic>
        <p:nvPicPr>
          <p:cNvPr id="1026" name="Picture 2" descr="gradient wind streamlines for the Australia, Indian Ocean, and Western Pacific regions">
            <a:extLst>
              <a:ext uri="{FF2B5EF4-FFF2-40B4-BE49-F238E27FC236}">
                <a16:creationId xmlns:a16="http://schemas.microsoft.com/office/drawing/2014/main" id="{72FD1885-BF21-8E10-6615-1F45E6060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1433" y="2004164"/>
            <a:ext cx="6793326" cy="429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70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0504-23D3-52EB-3281-8CD246651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2904" cy="4351338"/>
          </a:xfrm>
        </p:spPr>
        <p:txBody>
          <a:bodyPr>
            <a:normAutofit/>
          </a:bodyPr>
          <a:lstStyle/>
          <a:p>
            <a:r>
              <a:rPr lang="en-US" i="1" dirty="0"/>
              <a:t>all italic words </a:t>
            </a:r>
            <a:r>
              <a:rPr lang="en-US" dirty="0"/>
              <a:t>are on the vocabulary midterm, do try to internalize them</a:t>
            </a:r>
          </a:p>
          <a:p>
            <a:r>
              <a:rPr lang="en-US" dirty="0"/>
              <a:t>they are chosen to be intuitive-sounding</a:t>
            </a:r>
          </a:p>
          <a:p>
            <a:pPr lvl="1"/>
            <a:r>
              <a:rPr lang="en-US" dirty="0"/>
              <a:t>once your intuition is calibrated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r>
              <a:rPr lang="en-US" dirty="0"/>
              <a:t>sign definitions a bit tedious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E787A-7E32-227F-921A-39EE45756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164" y="11508"/>
            <a:ext cx="4258850" cy="68581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E20A68-2718-7BDE-9257-9F1D8F3589AB}"/>
              </a:ext>
            </a:extLst>
          </p:cNvPr>
          <p:cNvCxnSpPr/>
          <p:nvPr/>
        </p:nvCxnSpPr>
        <p:spPr>
          <a:xfrm>
            <a:off x="6726477" y="4559474"/>
            <a:ext cx="394569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294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1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All the kinematic terms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2 components (</a:t>
            </a:r>
            <a:r>
              <a:rPr lang="en-US" dirty="0" err="1"/>
              <a:t>u,v</a:t>
            </a:r>
            <a:r>
              <a:rPr lang="en-US" dirty="0"/>
              <a:t>)  varying in 2 dimensions (</a:t>
            </a:r>
            <a:r>
              <a:rPr lang="en-US" dirty="0" err="1"/>
              <a:t>x,y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= 4 possible derivatives, but recombined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1AAD7-2CD4-6547-620F-45EFC2704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775" y="2117033"/>
            <a:ext cx="5909327" cy="463163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1C449E-58F6-F779-720B-C569CB764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1845503"/>
            <a:ext cx="5512904" cy="4351338"/>
          </a:xfrm>
        </p:spPr>
        <p:txBody>
          <a:bodyPr>
            <a:normAutofit/>
          </a:bodyPr>
          <a:lstStyle/>
          <a:p>
            <a:r>
              <a:rPr lang="en-US" dirty="0"/>
              <a:t>More </a:t>
            </a:r>
            <a:r>
              <a:rPr lang="en-US" i="1" dirty="0"/>
              <a:t>italicized</a:t>
            </a:r>
            <a:r>
              <a:rPr lang="en-US" dirty="0"/>
              <a:t> words to know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69B06-F6F7-0AD4-3D59-B814122DD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61" y="2764995"/>
            <a:ext cx="3745949" cy="3515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567955-9CFF-0EAF-1C74-E398E2914607}"/>
              </a:ext>
            </a:extLst>
          </p:cNvPr>
          <p:cNvSpPr txBox="1"/>
          <p:nvPr/>
        </p:nvSpPr>
        <p:spPr>
          <a:xfrm rot="19991907">
            <a:off x="6009353" y="3436258"/>
            <a:ext cx="242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Find errors in this table!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1D92F-9622-F8F8-2741-2858AD137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929" y="2909430"/>
            <a:ext cx="2095500" cy="166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9213C8-360A-A8E8-BAB5-22000045B15B}"/>
              </a:ext>
            </a:extLst>
          </p:cNvPr>
          <p:cNvSpPr txBox="1"/>
          <p:nvPr/>
        </p:nvSpPr>
        <p:spPr>
          <a:xfrm>
            <a:off x="10873594" y="5476233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hint here</a:t>
            </a:r>
          </a:p>
        </p:txBody>
      </p:sp>
    </p:spTree>
    <p:extLst>
      <p:ext uri="{BB962C8B-B14F-4D97-AF65-F5344CB8AC3E}">
        <p14:creationId xmlns:p14="http://schemas.microsoft.com/office/powerpoint/2010/main" val="150348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4" y="365125"/>
            <a:ext cx="10899636" cy="1325563"/>
          </a:xfrm>
        </p:spPr>
        <p:txBody>
          <a:bodyPr/>
          <a:lstStyle/>
          <a:p>
            <a:r>
              <a:rPr lang="en-US" dirty="0"/>
              <a:t>Vorticity and divergence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0504-23D3-52EB-3281-8CD246651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2904" cy="4351338"/>
          </a:xfrm>
        </p:spPr>
        <p:txBody>
          <a:bodyPr>
            <a:normAutofit/>
          </a:bodyPr>
          <a:lstStyle/>
          <a:p>
            <a:r>
              <a:rPr lang="en-US" dirty="0"/>
              <a:t>Units are inverse time. What </a:t>
            </a:r>
            <a:r>
              <a:rPr lang="en-US" i="1" dirty="0"/>
              <a:t>process’s timescale </a:t>
            </a:r>
            <a:r>
              <a:rPr lang="en-US" dirty="0"/>
              <a:t>is that an (inverse) measure of?</a:t>
            </a:r>
          </a:p>
          <a:p>
            <a:r>
              <a:rPr lang="en-US" dirty="0"/>
              <a:t>Why that factor of 2? </a:t>
            </a:r>
            <a:r>
              <a:rPr lang="en-US" dirty="0">
                <a:sym typeface="Wingdings" pitchFamily="2" charset="2"/>
              </a:rPr>
              <a:t>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09079-1EF2-0686-86F4-1662828CF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104" y="491049"/>
            <a:ext cx="5386732" cy="6001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BFB12-06B9-B590-B8F0-758856A6A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55" y="3757416"/>
            <a:ext cx="4750903" cy="29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4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1A4D-EE62-B8AB-3A2C-7C707AD6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Circulation Theorem, Divergence Theorem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3DB9D-BA03-0A81-5103-8ACC28CA5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1" y="1690688"/>
            <a:ext cx="4849849" cy="3861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ABD921-1F7E-3A42-341A-BA8B5B08D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904" y="1649146"/>
            <a:ext cx="4780149" cy="3032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9BC1AC-BC54-27C9-7540-86B7D30F8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01" y="4870366"/>
            <a:ext cx="4369352" cy="177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0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1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b="1" dirty="0"/>
              <a:t> NOT div or </a:t>
            </a:r>
            <a:r>
              <a:rPr lang="en-US" b="1" dirty="0" err="1"/>
              <a:t>vor</a:t>
            </a:r>
            <a:r>
              <a:rPr lang="en-US" b="1" dirty="0"/>
              <a:t>: the other 2 combinations</a:t>
            </a:r>
            <a:br>
              <a:rPr lang="en-US" b="1" dirty="0"/>
            </a:br>
            <a:r>
              <a:rPr lang="en-US" sz="3200" b="1" dirty="0"/>
              <a:t>of the 4 possible derivatives </a:t>
            </a:r>
            <a:r>
              <a:rPr lang="en-US" sz="3200" b="1" dirty="0">
                <a:latin typeface="Symbol" pitchFamily="2" charset="2"/>
              </a:rPr>
              <a:t>d</a:t>
            </a:r>
            <a:r>
              <a:rPr lang="en-US" sz="3200" b="1" dirty="0"/>
              <a:t>(</a:t>
            </a:r>
            <a:r>
              <a:rPr lang="en-US" sz="3200" b="1" dirty="0" err="1"/>
              <a:t>u,v</a:t>
            </a:r>
            <a:r>
              <a:rPr lang="en-US" sz="3200" b="1" dirty="0"/>
              <a:t>)/</a:t>
            </a:r>
            <a:r>
              <a:rPr lang="en-US" sz="3200" b="1" dirty="0">
                <a:latin typeface="Symbol" pitchFamily="2" charset="2"/>
              </a:rPr>
              <a:t>d</a:t>
            </a:r>
            <a:r>
              <a:rPr lang="en-US" sz="3200" b="1" dirty="0"/>
              <a:t>(</a:t>
            </a:r>
            <a:r>
              <a:rPr lang="en-US" sz="3200" b="1" dirty="0" err="1"/>
              <a:t>x,y</a:t>
            </a:r>
            <a:r>
              <a:rPr lang="en-US" sz="3200" b="1" dirty="0"/>
              <a:t>)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1F2AC8-E3E1-FD8E-C8B9-460E29C2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447" y="1676823"/>
            <a:ext cx="5992764" cy="47986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C55D1D-622D-8480-377B-9C65D1F5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19" y="3780857"/>
            <a:ext cx="5106979" cy="22769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99B27A-14FD-C05A-AD3C-8F837ACD49E7}"/>
              </a:ext>
            </a:extLst>
          </p:cNvPr>
          <p:cNvSpPr txBox="1"/>
          <p:nvPr/>
        </p:nvSpPr>
        <p:spPr>
          <a:xfrm>
            <a:off x="512119" y="1676823"/>
            <a:ext cx="51311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two kinds </a:t>
            </a:r>
            <a:r>
              <a:rPr lang="en-US" sz="2800" dirty="0"/>
              <a:t>are not orthogonal ‘components’ as for vectors</a:t>
            </a:r>
          </a:p>
          <a:p>
            <a:endParaRPr lang="en-US" sz="2800" i="1" dirty="0"/>
          </a:p>
          <a:p>
            <a:r>
              <a:rPr lang="en-US" sz="2800" i="1" dirty="0"/>
              <a:t>rather, at a 45</a:t>
            </a:r>
            <a:r>
              <a:rPr lang="en-US" sz="2800" i="1" baseline="30000" dirty="0"/>
              <a:t>o</a:t>
            </a:r>
            <a:r>
              <a:rPr lang="en-US" sz="2800" i="1" dirty="0"/>
              <a:t> angle</a:t>
            </a:r>
          </a:p>
        </p:txBody>
      </p:sp>
    </p:spTree>
    <p:extLst>
      <p:ext uri="{BB962C8B-B14F-4D97-AF65-F5344CB8AC3E}">
        <p14:creationId xmlns:p14="http://schemas.microsoft.com/office/powerpoint/2010/main" val="71251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1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b="1" dirty="0"/>
              <a:t> NOT div or </a:t>
            </a:r>
            <a:r>
              <a:rPr lang="en-US" b="1" dirty="0" err="1"/>
              <a:t>vor</a:t>
            </a:r>
            <a:r>
              <a:rPr lang="en-US" b="1" dirty="0"/>
              <a:t>: the other 2 combinations</a:t>
            </a:r>
            <a:br>
              <a:rPr lang="en-US" b="1" dirty="0"/>
            </a:br>
            <a:r>
              <a:rPr lang="en-US" sz="3200" b="1" dirty="0"/>
              <a:t>of the 4 possible derivatives </a:t>
            </a:r>
            <a:r>
              <a:rPr lang="en-US" sz="3200" b="1" dirty="0">
                <a:latin typeface="Symbol" pitchFamily="2" charset="2"/>
              </a:rPr>
              <a:t>d</a:t>
            </a:r>
            <a:r>
              <a:rPr lang="en-US" sz="3200" b="1" dirty="0"/>
              <a:t>(</a:t>
            </a:r>
            <a:r>
              <a:rPr lang="en-US" sz="3200" b="1" dirty="0" err="1"/>
              <a:t>u,v</a:t>
            </a:r>
            <a:r>
              <a:rPr lang="en-US" sz="3200" b="1" dirty="0"/>
              <a:t>)/</a:t>
            </a:r>
            <a:r>
              <a:rPr lang="en-US" sz="3200" b="1" dirty="0">
                <a:latin typeface="Symbol" pitchFamily="2" charset="2"/>
              </a:rPr>
              <a:t>d</a:t>
            </a:r>
            <a:r>
              <a:rPr lang="en-US" sz="3200" b="1" dirty="0"/>
              <a:t>(</a:t>
            </a:r>
            <a:r>
              <a:rPr lang="en-US" sz="3200" b="1" dirty="0" err="1"/>
              <a:t>x,y</a:t>
            </a:r>
            <a:r>
              <a:rPr lang="en-US" sz="3200" b="1" dirty="0"/>
              <a:t>)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C55D1D-622D-8480-377B-9C65D1F5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19" y="3780857"/>
            <a:ext cx="5106979" cy="22769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99B27A-14FD-C05A-AD3C-8F837ACD49E7}"/>
              </a:ext>
            </a:extLst>
          </p:cNvPr>
          <p:cNvSpPr txBox="1"/>
          <p:nvPr/>
        </p:nvSpPr>
        <p:spPr>
          <a:xfrm>
            <a:off x="512119" y="1676823"/>
            <a:ext cx="51311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two kinds</a:t>
            </a:r>
            <a:r>
              <a:rPr lang="en-US" sz="2800" dirty="0"/>
              <a:t> are not orthogonal ‘components’ as for vectors</a:t>
            </a:r>
          </a:p>
          <a:p>
            <a:endParaRPr lang="en-US" sz="2800" i="1" dirty="0"/>
          </a:p>
          <a:p>
            <a:r>
              <a:rPr lang="en-US" sz="2800" i="1" dirty="0"/>
              <a:t>rather, at a 45</a:t>
            </a:r>
            <a:r>
              <a:rPr lang="en-US" sz="2800" i="1" baseline="30000" dirty="0"/>
              <a:t>o</a:t>
            </a:r>
            <a:r>
              <a:rPr lang="en-US" sz="2800" i="1" dirty="0"/>
              <a:t> angle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0FF0C-6758-752B-7BB0-9B10567F5915}"/>
              </a:ext>
            </a:extLst>
          </p:cNvPr>
          <p:cNvSpPr txBox="1"/>
          <p:nvPr/>
        </p:nvSpPr>
        <p:spPr>
          <a:xfrm>
            <a:off x="5664217" y="1683872"/>
            <a:ext cx="6579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combinations of the 2 </a:t>
            </a:r>
            <a:r>
              <a:rPr lang="en-US" sz="2400" dirty="0">
                <a:solidFill>
                  <a:srgbClr val="92D050"/>
                </a:solidFill>
              </a:rPr>
              <a:t>just rotate the angle!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424E57-7997-7B10-6949-E53AD0D6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531" y="2128597"/>
            <a:ext cx="4508610" cy="444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03EC5C-AA2A-017E-2580-34EE57CDFA29}"/>
              </a:ext>
            </a:extLst>
          </p:cNvPr>
          <p:cNvSpPr txBox="1"/>
          <p:nvPr/>
        </p:nvSpPr>
        <p:spPr>
          <a:xfrm>
            <a:off x="4639743" y="6571388"/>
            <a:ext cx="6940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colab.research.google.com</a:t>
            </a:r>
            <a:r>
              <a:rPr lang="en-US" sz="1200" dirty="0"/>
              <a:t>/drive/1uY31iYu5dZ5E9F-UoYrpWQf4UnJLvoKG</a:t>
            </a:r>
          </a:p>
        </p:txBody>
      </p:sp>
    </p:spTree>
    <p:extLst>
      <p:ext uri="{BB962C8B-B14F-4D97-AF65-F5344CB8AC3E}">
        <p14:creationId xmlns:p14="http://schemas.microsoft.com/office/powerpoint/2010/main" val="203064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7411</TotalTime>
  <Words>409</Words>
  <Application>Microsoft Macintosh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Wingdings</vt:lpstr>
      <vt:lpstr>Office Theme</vt:lpstr>
      <vt:lpstr>Kinematics of 2D horizontal flow  </vt:lpstr>
      <vt:lpstr>Kinematics vs. dynamics</vt:lpstr>
      <vt:lpstr>Streamlines and isotachs: flow at an instant</vt:lpstr>
      <vt:lpstr>Natural coordinates</vt:lpstr>
      <vt:lpstr>All the kinematic terms:  2 components (u,v)  varying in 2 dimensions (x,y)  = 4 possible derivatives, but recombined</vt:lpstr>
      <vt:lpstr>Vorticity and divergence</vt:lpstr>
      <vt:lpstr>Circulation Theorem, Divergence Theorem</vt:lpstr>
      <vt:lpstr>def NOT div or vor: the other 2 combinations of the 4 possible derivatives d(u,v)/d(x,y)</vt:lpstr>
      <vt:lpstr>def NOT div or vor: the other 2 combinations of the 4 possible derivatives d(u,v)/d(x,y)</vt:lpstr>
      <vt:lpstr>Effects of deformation</vt:lpstr>
      <vt:lpstr>deformation deforms….            .     .   .</vt:lpstr>
      <vt:lpstr>Important combinations</vt:lpstr>
      <vt:lpstr>Important combinations</vt:lpstr>
      <vt:lpstr>More italicized words to learn carefully!</vt:lpstr>
      <vt:lpstr>Which are these?</vt:lpstr>
      <vt:lpstr>Streamlines and  streamfunction </vt:lpstr>
      <vt:lpstr>Harder 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Kinematics of 2D flow  </dc:title>
  <dc:creator>Mapes, Brian Earle</dc:creator>
  <cp:lastModifiedBy>Mapes, Brian Earle</cp:lastModifiedBy>
  <cp:revision>10</cp:revision>
  <dcterms:created xsi:type="dcterms:W3CDTF">2023-09-18T18:58:34Z</dcterms:created>
  <dcterms:modified xsi:type="dcterms:W3CDTF">2024-09-16T16:22:13Z</dcterms:modified>
</cp:coreProperties>
</file>