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20"/>
  </p:notesMasterIdLst>
  <p:sldIdLst>
    <p:sldId id="263" r:id="rId3"/>
    <p:sldId id="276" r:id="rId4"/>
    <p:sldId id="312" r:id="rId5"/>
    <p:sldId id="420" r:id="rId6"/>
    <p:sldId id="421" r:id="rId7"/>
    <p:sldId id="422" r:id="rId8"/>
    <p:sldId id="423" r:id="rId9"/>
    <p:sldId id="424" r:id="rId10"/>
    <p:sldId id="425" r:id="rId11"/>
    <p:sldId id="264" r:id="rId12"/>
    <p:sldId id="429" r:id="rId13"/>
    <p:sldId id="290" r:id="rId14"/>
    <p:sldId id="428" r:id="rId15"/>
    <p:sldId id="430" r:id="rId16"/>
    <p:sldId id="441" r:id="rId17"/>
    <p:sldId id="442" r:id="rId18"/>
    <p:sldId id="44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1"/>
    <p:restoredTop sz="93670"/>
  </p:normalViewPr>
  <p:slideViewPr>
    <p:cSldViewPr>
      <p:cViewPr varScale="1">
        <p:scale>
          <a:sx n="73" d="100"/>
          <a:sy n="73" d="100"/>
        </p:scale>
        <p:origin x="16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A25DF-298F-2F48-9812-E0BE0E8CF350}" type="datetimeFigureOut">
              <a:rPr lang="en-US"/>
              <a:pPr/>
              <a:t>9/23/20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8C76D-B8B4-7141-8CD9-2D10AD4E5F53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72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75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92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04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07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103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07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83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6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9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4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63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37870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3287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677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8591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4893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01710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2786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916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39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2788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82768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3910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534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0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4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5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0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3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6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4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50193-55E4-421C-9F92-3304CC3C3F97}" type="datetimeFigureOut">
              <a:rPr lang="en-US" smtClean="0"/>
              <a:pPr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7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389075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058" name="Line 2"/>
          <p:cNvSpPr>
            <a:spLocks noChangeShapeType="1"/>
          </p:cNvSpPr>
          <p:nvPr/>
        </p:nvSpPr>
        <p:spPr bwMode="auto">
          <a:xfrm>
            <a:off x="609600" y="838200"/>
            <a:ext cx="0" cy="51816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53059" name="Line 3"/>
          <p:cNvSpPr>
            <a:spLocks noChangeShapeType="1"/>
          </p:cNvSpPr>
          <p:nvPr/>
        </p:nvSpPr>
        <p:spPr bwMode="auto">
          <a:xfrm>
            <a:off x="7848600" y="838200"/>
            <a:ext cx="0" cy="51816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53060" name="Line 4"/>
          <p:cNvSpPr>
            <a:spLocks noChangeShapeType="1"/>
          </p:cNvSpPr>
          <p:nvPr/>
        </p:nvSpPr>
        <p:spPr bwMode="auto">
          <a:xfrm>
            <a:off x="609600" y="6333704"/>
            <a:ext cx="7620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53061" name="Text Box 5"/>
          <p:cNvSpPr txBox="1">
            <a:spLocks noChangeArrowheads="1"/>
          </p:cNvSpPr>
          <p:nvPr/>
        </p:nvSpPr>
        <p:spPr bwMode="auto">
          <a:xfrm>
            <a:off x="7924800" y="6152729"/>
            <a:ext cx="1066800" cy="333375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1000 mb</a:t>
            </a:r>
          </a:p>
        </p:txBody>
      </p:sp>
      <p:sp>
        <p:nvSpPr>
          <p:cNvPr id="1453062" name="Oval 6"/>
          <p:cNvSpPr>
            <a:spLocks noChangeArrowheads="1"/>
          </p:cNvSpPr>
          <p:nvPr/>
        </p:nvSpPr>
        <p:spPr bwMode="auto">
          <a:xfrm>
            <a:off x="2514600" y="2729551"/>
            <a:ext cx="1981200" cy="1869743"/>
          </a:xfrm>
          <a:prstGeom prst="ellipse">
            <a:avLst/>
          </a:prstGeom>
          <a:solidFill>
            <a:srgbClr val="969696"/>
          </a:solidFill>
          <a:ln w="12700">
            <a:noFill/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53063" name="Oval 7"/>
          <p:cNvSpPr>
            <a:spLocks noChangeArrowheads="1"/>
          </p:cNvSpPr>
          <p:nvPr/>
        </p:nvSpPr>
        <p:spPr bwMode="auto">
          <a:xfrm>
            <a:off x="1981200" y="2599904"/>
            <a:ext cx="2971800" cy="205740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453064" name="Text Box 8"/>
          <p:cNvSpPr txBox="1">
            <a:spLocks noChangeArrowheads="1"/>
          </p:cNvSpPr>
          <p:nvPr/>
        </p:nvSpPr>
        <p:spPr bwMode="auto">
          <a:xfrm>
            <a:off x="7924800" y="3590504"/>
            <a:ext cx="914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500 mb</a:t>
            </a:r>
          </a:p>
        </p:txBody>
      </p:sp>
      <p:sp>
        <p:nvSpPr>
          <p:cNvPr id="1453065" name="Text Box 9"/>
          <p:cNvSpPr txBox="1">
            <a:spLocks noChangeArrowheads="1"/>
          </p:cNvSpPr>
          <p:nvPr/>
        </p:nvSpPr>
        <p:spPr bwMode="auto">
          <a:xfrm>
            <a:off x="7924800" y="2359928"/>
            <a:ext cx="10668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300 mb</a:t>
            </a:r>
          </a:p>
        </p:txBody>
      </p:sp>
      <p:sp>
        <p:nvSpPr>
          <p:cNvPr id="1453066" name="Text Box 10"/>
          <p:cNvSpPr txBox="1">
            <a:spLocks noChangeArrowheads="1"/>
          </p:cNvSpPr>
          <p:nvPr/>
        </p:nvSpPr>
        <p:spPr bwMode="auto">
          <a:xfrm>
            <a:off x="7924800" y="1703696"/>
            <a:ext cx="10668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200 mb</a:t>
            </a:r>
          </a:p>
        </p:txBody>
      </p:sp>
      <p:sp>
        <p:nvSpPr>
          <p:cNvPr id="1453067" name="Text Box 11"/>
          <p:cNvSpPr txBox="1">
            <a:spLocks noChangeArrowheads="1"/>
          </p:cNvSpPr>
          <p:nvPr/>
        </p:nvSpPr>
        <p:spPr bwMode="auto">
          <a:xfrm>
            <a:off x="7911152" y="1158920"/>
            <a:ext cx="10668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150 mb</a:t>
            </a:r>
          </a:p>
        </p:txBody>
      </p:sp>
      <p:sp>
        <p:nvSpPr>
          <p:cNvPr id="1453069" name="Text Box 13"/>
          <p:cNvSpPr txBox="1">
            <a:spLocks noChangeArrowheads="1"/>
          </p:cNvSpPr>
          <p:nvPr/>
        </p:nvSpPr>
        <p:spPr bwMode="auto">
          <a:xfrm>
            <a:off x="775648" y="0"/>
            <a:ext cx="7086600" cy="11387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 surfaces on a z-coordinate diagram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for NH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westerly jet stream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 thermal wind balance</a:t>
            </a:r>
          </a:p>
        </p:txBody>
      </p:sp>
      <p:sp>
        <p:nvSpPr>
          <p:cNvPr id="1453070" name="Freeform 14"/>
          <p:cNvSpPr>
            <a:spLocks/>
          </p:cNvSpPr>
          <p:nvPr/>
        </p:nvSpPr>
        <p:spPr bwMode="auto">
          <a:xfrm>
            <a:off x="595313" y="5035129"/>
            <a:ext cx="7256462" cy="1276350"/>
          </a:xfrm>
          <a:custGeom>
            <a:avLst/>
            <a:gdLst/>
            <a:ahLst/>
            <a:cxnLst>
              <a:cxn ang="0">
                <a:pos x="0" y="439"/>
              </a:cxn>
              <a:cxn ang="0">
                <a:pos x="0" y="804"/>
              </a:cxn>
              <a:cxn ang="0">
                <a:pos x="4562" y="795"/>
              </a:cxn>
              <a:cxn ang="0">
                <a:pos x="4571" y="0"/>
              </a:cxn>
              <a:cxn ang="0">
                <a:pos x="4059" y="18"/>
              </a:cxn>
              <a:cxn ang="0">
                <a:pos x="3703" y="36"/>
              </a:cxn>
              <a:cxn ang="0">
                <a:pos x="2816" y="91"/>
              </a:cxn>
              <a:cxn ang="0">
                <a:pos x="2222" y="274"/>
              </a:cxn>
              <a:cxn ang="0">
                <a:pos x="1527" y="420"/>
              </a:cxn>
              <a:cxn ang="0">
                <a:pos x="777" y="429"/>
              </a:cxn>
              <a:cxn ang="0">
                <a:pos x="0" y="439"/>
              </a:cxn>
            </a:cxnLst>
            <a:rect l="0" t="0" r="r" b="b"/>
            <a:pathLst>
              <a:path w="4571" h="804">
                <a:moveTo>
                  <a:pt x="0" y="439"/>
                </a:moveTo>
                <a:lnTo>
                  <a:pt x="0" y="804"/>
                </a:lnTo>
                <a:lnTo>
                  <a:pt x="4562" y="795"/>
                </a:lnTo>
                <a:lnTo>
                  <a:pt x="4571" y="0"/>
                </a:lnTo>
                <a:lnTo>
                  <a:pt x="4059" y="18"/>
                </a:lnTo>
                <a:cubicBezTo>
                  <a:pt x="3980" y="26"/>
                  <a:pt x="3780" y="17"/>
                  <a:pt x="3703" y="36"/>
                </a:cubicBezTo>
                <a:cubicBezTo>
                  <a:pt x="3510" y="27"/>
                  <a:pt x="3200" y="27"/>
                  <a:pt x="2816" y="91"/>
                </a:cubicBezTo>
                <a:cubicBezTo>
                  <a:pt x="2531" y="141"/>
                  <a:pt x="2437" y="219"/>
                  <a:pt x="2222" y="274"/>
                </a:cubicBezTo>
                <a:cubicBezTo>
                  <a:pt x="2007" y="329"/>
                  <a:pt x="1768" y="394"/>
                  <a:pt x="1527" y="420"/>
                </a:cubicBezTo>
                <a:cubicBezTo>
                  <a:pt x="1276" y="425"/>
                  <a:pt x="1027" y="425"/>
                  <a:pt x="777" y="429"/>
                </a:cubicBezTo>
                <a:lnTo>
                  <a:pt x="0" y="439"/>
                </a:lnTo>
                <a:close/>
              </a:path>
            </a:pathLst>
          </a:custGeom>
          <a:noFill/>
          <a:ln w="38100" cap="flat" cmpd="sng">
            <a:solidFill>
              <a:schemeClr val="bg2"/>
            </a:solidFill>
            <a:prstDash val="solid"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53071" name="Freeform 15"/>
          <p:cNvSpPr>
            <a:spLocks/>
          </p:cNvSpPr>
          <p:nvPr/>
        </p:nvSpPr>
        <p:spPr bwMode="auto">
          <a:xfrm>
            <a:off x="609600" y="3727029"/>
            <a:ext cx="7242175" cy="1989138"/>
          </a:xfrm>
          <a:custGeom>
            <a:avLst/>
            <a:gdLst/>
            <a:ahLst/>
            <a:cxnLst>
              <a:cxn ang="0">
                <a:pos x="0" y="881"/>
              </a:cxn>
              <a:cxn ang="0">
                <a:pos x="9" y="1253"/>
              </a:cxn>
              <a:cxn ang="0">
                <a:pos x="1463" y="1244"/>
              </a:cxn>
              <a:cxn ang="0">
                <a:pos x="2331" y="1061"/>
              </a:cxn>
              <a:cxn ang="0">
                <a:pos x="2761" y="915"/>
              </a:cxn>
              <a:cxn ang="0">
                <a:pos x="3520" y="851"/>
              </a:cxn>
              <a:cxn ang="0">
                <a:pos x="4553" y="833"/>
              </a:cxn>
              <a:cxn ang="0">
                <a:pos x="4562" y="19"/>
              </a:cxn>
              <a:cxn ang="0">
                <a:pos x="4005" y="19"/>
              </a:cxn>
              <a:cxn ang="0">
                <a:pos x="3529" y="19"/>
              </a:cxn>
              <a:cxn ang="0">
                <a:pos x="3127" y="28"/>
              </a:cxn>
              <a:cxn ang="0">
                <a:pos x="2971" y="37"/>
              </a:cxn>
              <a:cxn ang="0">
                <a:pos x="2560" y="138"/>
              </a:cxn>
              <a:cxn ang="0">
                <a:pos x="2085" y="595"/>
              </a:cxn>
              <a:cxn ang="0">
                <a:pos x="1792" y="741"/>
              </a:cxn>
              <a:cxn ang="0">
                <a:pos x="1399" y="851"/>
              </a:cxn>
              <a:cxn ang="0">
                <a:pos x="777" y="871"/>
              </a:cxn>
              <a:cxn ang="0">
                <a:pos x="0" y="881"/>
              </a:cxn>
            </a:cxnLst>
            <a:rect l="0" t="0" r="r" b="b"/>
            <a:pathLst>
              <a:path w="4562" h="1253">
                <a:moveTo>
                  <a:pt x="0" y="881"/>
                </a:moveTo>
                <a:lnTo>
                  <a:pt x="9" y="1253"/>
                </a:lnTo>
                <a:lnTo>
                  <a:pt x="1463" y="1244"/>
                </a:lnTo>
                <a:cubicBezTo>
                  <a:pt x="1850" y="1212"/>
                  <a:pt x="2115" y="1116"/>
                  <a:pt x="2331" y="1061"/>
                </a:cubicBezTo>
                <a:cubicBezTo>
                  <a:pt x="2547" y="1006"/>
                  <a:pt x="2563" y="950"/>
                  <a:pt x="2761" y="915"/>
                </a:cubicBezTo>
                <a:cubicBezTo>
                  <a:pt x="2959" y="880"/>
                  <a:pt x="3221" y="865"/>
                  <a:pt x="3520" y="851"/>
                </a:cubicBezTo>
                <a:lnTo>
                  <a:pt x="4553" y="833"/>
                </a:lnTo>
                <a:lnTo>
                  <a:pt x="4562" y="19"/>
                </a:lnTo>
                <a:lnTo>
                  <a:pt x="4005" y="19"/>
                </a:lnTo>
                <a:cubicBezTo>
                  <a:pt x="3926" y="27"/>
                  <a:pt x="3606" y="0"/>
                  <a:pt x="3529" y="19"/>
                </a:cubicBezTo>
                <a:lnTo>
                  <a:pt x="3127" y="28"/>
                </a:lnTo>
                <a:cubicBezTo>
                  <a:pt x="3054" y="30"/>
                  <a:pt x="3065" y="19"/>
                  <a:pt x="2971" y="37"/>
                </a:cubicBezTo>
                <a:cubicBezTo>
                  <a:pt x="2877" y="55"/>
                  <a:pt x="2708" y="45"/>
                  <a:pt x="2560" y="138"/>
                </a:cubicBezTo>
                <a:cubicBezTo>
                  <a:pt x="2412" y="231"/>
                  <a:pt x="2213" y="495"/>
                  <a:pt x="2085" y="595"/>
                </a:cubicBezTo>
                <a:cubicBezTo>
                  <a:pt x="1957" y="695"/>
                  <a:pt x="1906" y="698"/>
                  <a:pt x="1792" y="741"/>
                </a:cubicBezTo>
                <a:cubicBezTo>
                  <a:pt x="1678" y="784"/>
                  <a:pt x="1568" y="829"/>
                  <a:pt x="1399" y="851"/>
                </a:cubicBezTo>
                <a:cubicBezTo>
                  <a:pt x="1148" y="856"/>
                  <a:pt x="1027" y="867"/>
                  <a:pt x="777" y="871"/>
                </a:cubicBezTo>
                <a:lnTo>
                  <a:pt x="0" y="881"/>
                </a:lnTo>
                <a:close/>
              </a:path>
            </a:pathLst>
          </a:custGeom>
          <a:noFill/>
          <a:ln w="38100" cap="flat" cmpd="sng">
            <a:solidFill>
              <a:schemeClr val="bg2"/>
            </a:solidFill>
            <a:prstDash val="solid"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53072" name="Text Box 16"/>
          <p:cNvSpPr txBox="1">
            <a:spLocks noChangeArrowheads="1"/>
          </p:cNvSpPr>
          <p:nvPr/>
        </p:nvSpPr>
        <p:spPr bwMode="auto">
          <a:xfrm>
            <a:off x="7924800" y="4885904"/>
            <a:ext cx="914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700 mb</a:t>
            </a:r>
          </a:p>
        </p:txBody>
      </p:sp>
      <p:sp>
        <p:nvSpPr>
          <p:cNvPr id="1453073" name="Freeform 17"/>
          <p:cNvSpPr>
            <a:spLocks/>
          </p:cNvSpPr>
          <p:nvPr/>
        </p:nvSpPr>
        <p:spPr bwMode="auto">
          <a:xfrm>
            <a:off x="609600" y="2509417"/>
            <a:ext cx="7242175" cy="2622550"/>
          </a:xfrm>
          <a:custGeom>
            <a:avLst/>
            <a:gdLst/>
            <a:ahLst/>
            <a:cxnLst>
              <a:cxn ang="0">
                <a:pos x="0" y="1280"/>
              </a:cxn>
              <a:cxn ang="0">
                <a:pos x="9" y="1652"/>
              </a:cxn>
              <a:cxn ang="0">
                <a:pos x="1381" y="1627"/>
              </a:cxn>
              <a:cxn ang="0">
                <a:pos x="1932" y="1455"/>
              </a:cxn>
              <a:cxn ang="0">
                <a:pos x="2222" y="1240"/>
              </a:cxn>
              <a:cxn ang="0">
                <a:pos x="2450" y="984"/>
              </a:cxn>
              <a:cxn ang="0">
                <a:pos x="2770" y="823"/>
              </a:cxn>
              <a:cxn ang="0">
                <a:pos x="3502" y="792"/>
              </a:cxn>
              <a:cxn ang="0">
                <a:pos x="4562" y="792"/>
              </a:cxn>
              <a:cxn ang="0">
                <a:pos x="4553" y="9"/>
              </a:cxn>
              <a:cxn ang="0">
                <a:pos x="4151" y="0"/>
              </a:cxn>
              <a:cxn ang="0">
                <a:pos x="3666" y="0"/>
              </a:cxn>
              <a:cxn ang="0">
                <a:pos x="2898" y="46"/>
              </a:cxn>
              <a:cxn ang="0">
                <a:pos x="2450" y="155"/>
              </a:cxn>
              <a:cxn ang="0">
                <a:pos x="2130" y="381"/>
              </a:cxn>
              <a:cxn ang="0">
                <a:pos x="1810" y="759"/>
              </a:cxn>
              <a:cxn ang="0">
                <a:pos x="1381" y="1149"/>
              </a:cxn>
              <a:cxn ang="0">
                <a:pos x="1143" y="1251"/>
              </a:cxn>
              <a:cxn ang="0">
                <a:pos x="777" y="1270"/>
              </a:cxn>
              <a:cxn ang="0">
                <a:pos x="0" y="1280"/>
              </a:cxn>
            </a:cxnLst>
            <a:rect l="0" t="0" r="r" b="b"/>
            <a:pathLst>
              <a:path w="4562" h="1652">
                <a:moveTo>
                  <a:pt x="0" y="1280"/>
                </a:moveTo>
                <a:lnTo>
                  <a:pt x="9" y="1652"/>
                </a:lnTo>
                <a:lnTo>
                  <a:pt x="1381" y="1627"/>
                </a:lnTo>
                <a:cubicBezTo>
                  <a:pt x="1701" y="1594"/>
                  <a:pt x="1792" y="1519"/>
                  <a:pt x="1932" y="1455"/>
                </a:cubicBezTo>
                <a:cubicBezTo>
                  <a:pt x="2072" y="1391"/>
                  <a:pt x="2136" y="1318"/>
                  <a:pt x="2222" y="1240"/>
                </a:cubicBezTo>
                <a:cubicBezTo>
                  <a:pt x="2308" y="1162"/>
                  <a:pt x="2359" y="1053"/>
                  <a:pt x="2450" y="984"/>
                </a:cubicBezTo>
                <a:cubicBezTo>
                  <a:pt x="2541" y="915"/>
                  <a:pt x="2595" y="855"/>
                  <a:pt x="2770" y="823"/>
                </a:cubicBezTo>
                <a:cubicBezTo>
                  <a:pt x="2945" y="791"/>
                  <a:pt x="3203" y="797"/>
                  <a:pt x="3502" y="792"/>
                </a:cubicBezTo>
                <a:lnTo>
                  <a:pt x="4562" y="792"/>
                </a:lnTo>
                <a:lnTo>
                  <a:pt x="4553" y="9"/>
                </a:lnTo>
                <a:lnTo>
                  <a:pt x="4151" y="0"/>
                </a:lnTo>
                <a:cubicBezTo>
                  <a:pt x="4072" y="8"/>
                  <a:pt x="3867" y="1"/>
                  <a:pt x="3666" y="0"/>
                </a:cubicBezTo>
                <a:lnTo>
                  <a:pt x="2898" y="46"/>
                </a:lnTo>
                <a:cubicBezTo>
                  <a:pt x="2695" y="72"/>
                  <a:pt x="2578" y="99"/>
                  <a:pt x="2450" y="155"/>
                </a:cubicBezTo>
                <a:cubicBezTo>
                  <a:pt x="2322" y="211"/>
                  <a:pt x="2237" y="280"/>
                  <a:pt x="2130" y="381"/>
                </a:cubicBezTo>
                <a:cubicBezTo>
                  <a:pt x="2023" y="482"/>
                  <a:pt x="1935" y="631"/>
                  <a:pt x="1810" y="759"/>
                </a:cubicBezTo>
                <a:cubicBezTo>
                  <a:pt x="1685" y="887"/>
                  <a:pt x="1492" y="1067"/>
                  <a:pt x="1381" y="1149"/>
                </a:cubicBezTo>
                <a:cubicBezTo>
                  <a:pt x="1265" y="1221"/>
                  <a:pt x="1244" y="1231"/>
                  <a:pt x="1143" y="1251"/>
                </a:cubicBezTo>
                <a:cubicBezTo>
                  <a:pt x="1042" y="1271"/>
                  <a:pt x="967" y="1265"/>
                  <a:pt x="777" y="1270"/>
                </a:cubicBezTo>
                <a:lnTo>
                  <a:pt x="0" y="1280"/>
                </a:lnTo>
                <a:close/>
              </a:path>
            </a:pathLst>
          </a:custGeom>
          <a:noFill/>
          <a:ln w="38100" cap="flat" cmpd="sng">
            <a:solidFill>
              <a:schemeClr val="bg2"/>
            </a:solidFill>
            <a:prstDash val="solid"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53074" name="Freeform 18"/>
          <p:cNvSpPr>
            <a:spLocks/>
          </p:cNvSpPr>
          <p:nvPr/>
        </p:nvSpPr>
        <p:spPr bwMode="auto">
          <a:xfrm>
            <a:off x="609600" y="1914104"/>
            <a:ext cx="7256463" cy="2635250"/>
          </a:xfrm>
          <a:custGeom>
            <a:avLst/>
            <a:gdLst/>
            <a:ahLst/>
            <a:cxnLst>
              <a:cxn ang="0">
                <a:pos x="4571" y="372"/>
              </a:cxn>
              <a:cxn ang="0">
                <a:pos x="4562" y="0"/>
              </a:cxn>
              <a:cxn ang="0">
                <a:pos x="3108" y="9"/>
              </a:cxn>
              <a:cxn ang="0">
                <a:pos x="2386" y="68"/>
              </a:cxn>
              <a:cxn ang="0">
                <a:pos x="1848" y="264"/>
              </a:cxn>
              <a:cxn ang="0">
                <a:pos x="1488" y="576"/>
              </a:cxn>
              <a:cxn ang="0">
                <a:pos x="1143" y="809"/>
              </a:cxn>
              <a:cxn ang="0">
                <a:pos x="622" y="873"/>
              </a:cxn>
              <a:cxn ang="0">
                <a:pos x="9" y="873"/>
              </a:cxn>
              <a:cxn ang="0">
                <a:pos x="0" y="1641"/>
              </a:cxn>
              <a:cxn ang="0">
                <a:pos x="512" y="1650"/>
              </a:cxn>
              <a:cxn ang="0">
                <a:pos x="996" y="1641"/>
              </a:cxn>
              <a:cxn ang="0">
                <a:pos x="1234" y="1604"/>
              </a:cxn>
              <a:cxn ang="0">
                <a:pos x="1399" y="1506"/>
              </a:cxn>
              <a:cxn ang="0">
                <a:pos x="1655" y="1284"/>
              </a:cxn>
              <a:cxn ang="0">
                <a:pos x="2004" y="900"/>
              </a:cxn>
              <a:cxn ang="0">
                <a:pos x="2121" y="757"/>
              </a:cxn>
              <a:cxn ang="0">
                <a:pos x="2316" y="594"/>
              </a:cxn>
              <a:cxn ang="0">
                <a:pos x="2598" y="474"/>
              </a:cxn>
              <a:cxn ang="0">
                <a:pos x="3127" y="397"/>
              </a:cxn>
              <a:cxn ang="0">
                <a:pos x="3794" y="382"/>
              </a:cxn>
              <a:cxn ang="0">
                <a:pos x="4571" y="372"/>
              </a:cxn>
            </a:cxnLst>
            <a:rect l="0" t="0" r="r" b="b"/>
            <a:pathLst>
              <a:path w="4571" h="1660">
                <a:moveTo>
                  <a:pt x="4571" y="372"/>
                </a:moveTo>
                <a:lnTo>
                  <a:pt x="4562" y="0"/>
                </a:lnTo>
                <a:lnTo>
                  <a:pt x="3108" y="9"/>
                </a:lnTo>
                <a:cubicBezTo>
                  <a:pt x="2745" y="20"/>
                  <a:pt x="2596" y="26"/>
                  <a:pt x="2386" y="68"/>
                </a:cubicBezTo>
                <a:cubicBezTo>
                  <a:pt x="2176" y="110"/>
                  <a:pt x="1998" y="179"/>
                  <a:pt x="1848" y="264"/>
                </a:cubicBezTo>
                <a:cubicBezTo>
                  <a:pt x="1698" y="349"/>
                  <a:pt x="1606" y="485"/>
                  <a:pt x="1488" y="576"/>
                </a:cubicBezTo>
                <a:cubicBezTo>
                  <a:pt x="1370" y="667"/>
                  <a:pt x="1287" y="760"/>
                  <a:pt x="1143" y="809"/>
                </a:cubicBezTo>
                <a:cubicBezTo>
                  <a:pt x="999" y="858"/>
                  <a:pt x="811" y="862"/>
                  <a:pt x="622" y="873"/>
                </a:cubicBezTo>
                <a:lnTo>
                  <a:pt x="9" y="873"/>
                </a:lnTo>
                <a:lnTo>
                  <a:pt x="0" y="1641"/>
                </a:lnTo>
                <a:lnTo>
                  <a:pt x="512" y="1650"/>
                </a:lnTo>
                <a:cubicBezTo>
                  <a:pt x="591" y="1642"/>
                  <a:pt x="919" y="1660"/>
                  <a:pt x="996" y="1641"/>
                </a:cubicBezTo>
                <a:cubicBezTo>
                  <a:pt x="1112" y="1627"/>
                  <a:pt x="1162" y="1627"/>
                  <a:pt x="1234" y="1604"/>
                </a:cubicBezTo>
                <a:cubicBezTo>
                  <a:pt x="1301" y="1582"/>
                  <a:pt x="1329" y="1559"/>
                  <a:pt x="1399" y="1506"/>
                </a:cubicBezTo>
                <a:cubicBezTo>
                  <a:pt x="1472" y="1504"/>
                  <a:pt x="1552" y="1383"/>
                  <a:pt x="1655" y="1284"/>
                </a:cubicBezTo>
                <a:cubicBezTo>
                  <a:pt x="1756" y="1183"/>
                  <a:pt x="1926" y="988"/>
                  <a:pt x="2004" y="900"/>
                </a:cubicBezTo>
                <a:cubicBezTo>
                  <a:pt x="2082" y="812"/>
                  <a:pt x="2069" y="808"/>
                  <a:pt x="2121" y="757"/>
                </a:cubicBezTo>
                <a:cubicBezTo>
                  <a:pt x="2173" y="706"/>
                  <a:pt x="2237" y="641"/>
                  <a:pt x="2316" y="594"/>
                </a:cubicBezTo>
                <a:cubicBezTo>
                  <a:pt x="2395" y="547"/>
                  <a:pt x="2463" y="507"/>
                  <a:pt x="2598" y="474"/>
                </a:cubicBezTo>
                <a:cubicBezTo>
                  <a:pt x="2733" y="441"/>
                  <a:pt x="2928" y="412"/>
                  <a:pt x="3127" y="397"/>
                </a:cubicBezTo>
                <a:cubicBezTo>
                  <a:pt x="3378" y="392"/>
                  <a:pt x="3544" y="386"/>
                  <a:pt x="3794" y="382"/>
                </a:cubicBezTo>
                <a:lnTo>
                  <a:pt x="4571" y="372"/>
                </a:lnTo>
                <a:close/>
              </a:path>
            </a:pathLst>
          </a:custGeom>
          <a:noFill/>
          <a:ln w="38100" cap="flat" cmpd="sng">
            <a:solidFill>
              <a:schemeClr val="bg2"/>
            </a:solidFill>
            <a:prstDash val="solid"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53075" name="Freeform 19"/>
          <p:cNvSpPr>
            <a:spLocks/>
          </p:cNvSpPr>
          <p:nvPr/>
        </p:nvSpPr>
        <p:spPr bwMode="auto">
          <a:xfrm>
            <a:off x="609600" y="1304504"/>
            <a:ext cx="7256463" cy="1989138"/>
          </a:xfrm>
          <a:custGeom>
            <a:avLst/>
            <a:gdLst/>
            <a:ahLst/>
            <a:cxnLst>
              <a:cxn ang="0">
                <a:pos x="4571" y="372"/>
              </a:cxn>
              <a:cxn ang="0">
                <a:pos x="4562" y="0"/>
              </a:cxn>
              <a:cxn ang="0">
                <a:pos x="3108" y="9"/>
              </a:cxn>
              <a:cxn ang="0">
                <a:pos x="2203" y="77"/>
              </a:cxn>
              <a:cxn ang="0">
                <a:pos x="1728" y="196"/>
              </a:cxn>
              <a:cxn ang="0">
                <a:pos x="1015" y="361"/>
              </a:cxn>
              <a:cxn ang="0">
                <a:pos x="0" y="361"/>
              </a:cxn>
              <a:cxn ang="0">
                <a:pos x="0" y="1247"/>
              </a:cxn>
              <a:cxn ang="0">
                <a:pos x="466" y="1247"/>
              </a:cxn>
              <a:cxn ang="0">
                <a:pos x="1042" y="1234"/>
              </a:cxn>
              <a:cxn ang="0">
                <a:pos x="1272" y="1128"/>
              </a:cxn>
              <a:cxn ang="0">
                <a:pos x="1618" y="854"/>
              </a:cxn>
              <a:cxn ang="0">
                <a:pos x="1819" y="671"/>
              </a:cxn>
              <a:cxn ang="0">
                <a:pos x="2167" y="507"/>
              </a:cxn>
              <a:cxn ang="0">
                <a:pos x="2642" y="406"/>
              </a:cxn>
              <a:cxn ang="0">
                <a:pos x="3172" y="402"/>
              </a:cxn>
              <a:cxn ang="0">
                <a:pos x="3794" y="382"/>
              </a:cxn>
              <a:cxn ang="0">
                <a:pos x="4571" y="372"/>
              </a:cxn>
            </a:cxnLst>
            <a:rect l="0" t="0" r="r" b="b"/>
            <a:pathLst>
              <a:path w="4571" h="1253">
                <a:moveTo>
                  <a:pt x="4571" y="372"/>
                </a:moveTo>
                <a:lnTo>
                  <a:pt x="4562" y="0"/>
                </a:lnTo>
                <a:lnTo>
                  <a:pt x="3108" y="9"/>
                </a:lnTo>
                <a:cubicBezTo>
                  <a:pt x="2715" y="22"/>
                  <a:pt x="2433" y="46"/>
                  <a:pt x="2203" y="77"/>
                </a:cubicBezTo>
                <a:cubicBezTo>
                  <a:pt x="1973" y="108"/>
                  <a:pt x="1926" y="149"/>
                  <a:pt x="1728" y="196"/>
                </a:cubicBezTo>
                <a:cubicBezTo>
                  <a:pt x="1530" y="243"/>
                  <a:pt x="1303" y="333"/>
                  <a:pt x="1015" y="361"/>
                </a:cubicBezTo>
                <a:lnTo>
                  <a:pt x="0" y="361"/>
                </a:lnTo>
                <a:lnTo>
                  <a:pt x="0" y="1247"/>
                </a:lnTo>
                <a:lnTo>
                  <a:pt x="466" y="1247"/>
                </a:lnTo>
                <a:cubicBezTo>
                  <a:pt x="545" y="1239"/>
                  <a:pt x="965" y="1253"/>
                  <a:pt x="1042" y="1234"/>
                </a:cubicBezTo>
                <a:lnTo>
                  <a:pt x="1272" y="1128"/>
                </a:lnTo>
                <a:cubicBezTo>
                  <a:pt x="1345" y="1126"/>
                  <a:pt x="1527" y="930"/>
                  <a:pt x="1618" y="854"/>
                </a:cubicBezTo>
                <a:cubicBezTo>
                  <a:pt x="1709" y="778"/>
                  <a:pt x="1728" y="729"/>
                  <a:pt x="1819" y="671"/>
                </a:cubicBezTo>
                <a:cubicBezTo>
                  <a:pt x="1910" y="613"/>
                  <a:pt x="2030" y="551"/>
                  <a:pt x="2167" y="507"/>
                </a:cubicBezTo>
                <a:cubicBezTo>
                  <a:pt x="2304" y="463"/>
                  <a:pt x="2475" y="423"/>
                  <a:pt x="2642" y="406"/>
                </a:cubicBezTo>
                <a:cubicBezTo>
                  <a:pt x="2809" y="389"/>
                  <a:pt x="2980" y="406"/>
                  <a:pt x="3172" y="402"/>
                </a:cubicBezTo>
                <a:cubicBezTo>
                  <a:pt x="3423" y="397"/>
                  <a:pt x="3544" y="386"/>
                  <a:pt x="3794" y="382"/>
                </a:cubicBezTo>
                <a:lnTo>
                  <a:pt x="4571" y="372"/>
                </a:lnTo>
                <a:close/>
              </a:path>
            </a:pathLst>
          </a:custGeom>
          <a:noFill/>
          <a:ln w="38100" cap="flat" cmpd="sng">
            <a:solidFill>
              <a:schemeClr val="bg2"/>
            </a:solidFill>
            <a:prstDash val="solid"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53078" name="Text Box 22"/>
          <p:cNvSpPr txBox="1">
            <a:spLocks noChangeArrowheads="1"/>
          </p:cNvSpPr>
          <p:nvPr/>
        </p:nvSpPr>
        <p:spPr bwMode="auto">
          <a:xfrm>
            <a:off x="366218" y="4727816"/>
            <a:ext cx="3550693" cy="13208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small thickness of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mass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Symbol" pitchFamily="2" charset="2"/>
                <a:ea typeface="+mn-ea"/>
                <a:cs typeface="+mn-cs"/>
              </a:rPr>
              <a:t>D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) layers: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cooler, compared to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that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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29" name="Text Box 22">
            <a:extLst>
              <a:ext uri="{FF2B5EF4-FFF2-40B4-BE49-F238E27FC236}">
                <a16:creationId xmlns:a16="http://schemas.microsoft.com/office/drawing/2014/main" id="{ABA560CB-FDFB-3B4B-AF85-4AAF78764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0680" y="4716445"/>
            <a:ext cx="3755408" cy="13208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same mass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 pitchFamily="2" charset="2"/>
                <a:ea typeface="+mn-ea"/>
                <a:cs typeface="+mn-cs"/>
                <a:sym typeface="Wingdings" pitchFamily="2" charset="2"/>
              </a:rPr>
              <a:t>D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) layers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 are thicker: warmer than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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that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0" name="Text Box 22">
            <a:extLst>
              <a:ext uri="{FF2B5EF4-FFF2-40B4-BE49-F238E27FC236}">
                <a16:creationId xmlns:a16="http://schemas.microsoft.com/office/drawing/2014/main" id="{69414990-221B-FA4D-8878-A2AA56EA9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71" y="1481923"/>
            <a:ext cx="3550693" cy="11669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big thickness of mass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 pitchFamily="2" charset="2"/>
                <a:ea typeface="+mn-ea"/>
                <a:cs typeface="+mn-cs"/>
              </a:rPr>
              <a:t>D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layers: warm compared to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that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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31" name="Text Box 22">
            <a:extLst>
              <a:ext uri="{FF2B5EF4-FFF2-40B4-BE49-F238E27FC236}">
                <a16:creationId xmlns:a16="http://schemas.microsoft.com/office/drawing/2014/main" id="{690D5CEB-6A6C-264F-B806-68ECAFE7F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762" y="1331794"/>
            <a:ext cx="3550693" cy="13208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thinner mass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Symbol" pitchFamily="2" charset="2"/>
                <a:ea typeface="+mn-ea"/>
                <a:cs typeface="+mn-cs"/>
              </a:rPr>
              <a:t>D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) layers,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cooler compared to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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that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F2D3E9-A56F-5C45-B791-A95EDDDD9D52}"/>
              </a:ext>
            </a:extLst>
          </p:cNvPr>
          <p:cNvSpPr txBox="1"/>
          <p:nvPr/>
        </p:nvSpPr>
        <p:spPr>
          <a:xfrm rot="16200000">
            <a:off x="-23245" y="72130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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95EA32-30D8-D544-9AE6-B0205CC6ED49}"/>
              </a:ext>
            </a:extLst>
          </p:cNvPr>
          <p:cNvSpPr txBox="1"/>
          <p:nvPr/>
        </p:nvSpPr>
        <p:spPr>
          <a:xfrm>
            <a:off x="109183" y="1064526"/>
            <a:ext cx="4106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cademy Engraved LET Plain" panose="02000000000000000000" pitchFamily="2" charset="0"/>
                <a:ea typeface="+mn-ea"/>
                <a:cs typeface="+mn-cs"/>
              </a:rPr>
              <a:t>z</a:t>
            </a:r>
          </a:p>
        </p:txBody>
      </p:sp>
      <p:sp>
        <p:nvSpPr>
          <p:cNvPr id="6" name="Summing Junction 5">
            <a:extLst>
              <a:ext uri="{FF2B5EF4-FFF2-40B4-BE49-F238E27FC236}">
                <a16:creationId xmlns:a16="http://schemas.microsoft.com/office/drawing/2014/main" id="{57C7896D-4739-1044-92DC-6E0143FE5412}"/>
              </a:ext>
            </a:extLst>
          </p:cNvPr>
          <p:cNvSpPr/>
          <p:nvPr/>
        </p:nvSpPr>
        <p:spPr bwMode="auto">
          <a:xfrm>
            <a:off x="2524837" y="2674961"/>
            <a:ext cx="2019869" cy="1978926"/>
          </a:xfrm>
          <a:prstGeom prst="flowChartSummingJunction">
            <a:avLst/>
          </a:prstGeom>
          <a:solidFill>
            <a:schemeClr val="accent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Jet stream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into page 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8D016ABB-F548-EF4D-A165-0EF7BDFD83E7}"/>
              </a:ext>
            </a:extLst>
          </p:cNvPr>
          <p:cNvSpPr/>
          <p:nvPr/>
        </p:nvSpPr>
        <p:spPr bwMode="auto">
          <a:xfrm>
            <a:off x="3616651" y="3289109"/>
            <a:ext cx="2361063" cy="723331"/>
          </a:xfrm>
          <a:prstGeom prst="stripedRigh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Coriolis force to R</a:t>
            </a:r>
          </a:p>
        </p:txBody>
      </p:sp>
      <p:sp>
        <p:nvSpPr>
          <p:cNvPr id="38" name="Striped Right Arrow 37">
            <a:extLst>
              <a:ext uri="{FF2B5EF4-FFF2-40B4-BE49-F238E27FC236}">
                <a16:creationId xmlns:a16="http://schemas.microsoft.com/office/drawing/2014/main" id="{F8C13FC8-4A04-0F43-AE88-2B73F3F6FB97}"/>
              </a:ext>
            </a:extLst>
          </p:cNvPr>
          <p:cNvSpPr/>
          <p:nvPr/>
        </p:nvSpPr>
        <p:spPr bwMode="auto">
          <a:xfrm flipH="1">
            <a:off x="1173706" y="3264088"/>
            <a:ext cx="2267799" cy="723331"/>
          </a:xfrm>
          <a:prstGeom prst="stripedRigh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PGF is “downhill”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CF2F5-1EEB-BC42-9EAF-863EC4D75A32}"/>
              </a:ext>
            </a:extLst>
          </p:cNvPr>
          <p:cNvSpPr txBox="1"/>
          <p:nvPr/>
        </p:nvSpPr>
        <p:spPr>
          <a:xfrm>
            <a:off x="300253" y="6311244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North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0082D9-9D17-4F4B-8C5E-40EF2E3EB609}"/>
              </a:ext>
            </a:extLst>
          </p:cNvPr>
          <p:cNvSpPr txBox="1"/>
          <p:nvPr/>
        </p:nvSpPr>
        <p:spPr>
          <a:xfrm>
            <a:off x="7249239" y="6396335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South</a:t>
            </a:r>
          </a:p>
        </p:txBody>
      </p:sp>
    </p:spTree>
    <p:extLst>
      <p:ext uri="{BB962C8B-B14F-4D97-AF65-F5344CB8AC3E}">
        <p14:creationId xmlns:p14="http://schemas.microsoft.com/office/powerpoint/2010/main" val="2164979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Generalization: </a:t>
            </a:r>
            <a:r>
              <a:rPr lang="en-US" i="1" dirty="0"/>
              <a:t>PV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1. We will see that </a:t>
            </a:r>
            <a:r>
              <a:rPr lang="en-US" dirty="0">
                <a:solidFill>
                  <a:srgbClr val="008000"/>
                </a:solidFill>
              </a:rPr>
              <a:t>every </a:t>
            </a:r>
            <a:r>
              <a:rPr lang="en-US" b="1" dirty="0">
                <a:solidFill>
                  <a:srgbClr val="008000"/>
                </a:solidFill>
              </a:rPr>
              <a:t>cyclonic</a:t>
            </a:r>
            <a:r>
              <a:rPr lang="en-US" dirty="0">
                <a:solidFill>
                  <a:srgbClr val="008000"/>
                </a:solidFill>
              </a:rPr>
              <a:t> vortex obeying vertical (hydrostatic) and horizontal (geostrophic or other) balance looks similar to this</a:t>
            </a:r>
            <a:r>
              <a:rPr lang="en-US" dirty="0"/>
              <a:t> (maybe stretched or shrunk):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352800"/>
            <a:ext cx="5951330" cy="24384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589130" y="3810000"/>
            <a:ext cx="2971800" cy="1371600"/>
          </a:xfrm>
          <a:prstGeom prst="ellipse">
            <a:avLst/>
          </a:prstGeom>
          <a:solidFill>
            <a:srgbClr val="008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PV &gt; 0</a:t>
            </a:r>
          </a:p>
        </p:txBody>
      </p:sp>
    </p:spTree>
    <p:extLst>
      <p:ext uri="{BB962C8B-B14F-4D97-AF65-F5344CB8AC3E}">
        <p14:creationId xmlns:p14="http://schemas.microsoft.com/office/powerpoint/2010/main" val="3987520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F84F8ED-B3A3-8443-890D-116B15533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5321300"/>
            <a:ext cx="4699000" cy="13081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C3A5-71E0-DE45-8C0B-26B6F1184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73300"/>
            <a:ext cx="7772400" cy="41148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This is called a </a:t>
            </a:r>
            <a:r>
              <a:rPr lang="en-US" i="1" dirty="0">
                <a:solidFill>
                  <a:srgbClr val="0070C0"/>
                </a:solidFill>
              </a:rPr>
              <a:t>cool core </a:t>
            </a:r>
            <a:r>
              <a:rPr lang="en-US" i="1" dirty="0">
                <a:solidFill>
                  <a:schemeClr val="bg2"/>
                </a:solidFill>
              </a:rPr>
              <a:t>cyclone:</a:t>
            </a:r>
          </a:p>
          <a:p>
            <a:endParaRPr lang="en-US" i="1" dirty="0">
              <a:solidFill>
                <a:schemeClr val="bg2"/>
              </a:solidFill>
            </a:endParaRPr>
          </a:p>
          <a:p>
            <a:endParaRPr lang="en-US" i="1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This is called a </a:t>
            </a:r>
            <a:r>
              <a:rPr lang="en-US" i="1" dirty="0">
                <a:solidFill>
                  <a:srgbClr val="C00000"/>
                </a:solidFill>
              </a:rPr>
              <a:t>warm core </a:t>
            </a:r>
            <a:r>
              <a:rPr lang="en-US" i="1" dirty="0">
                <a:solidFill>
                  <a:schemeClr val="bg2"/>
                </a:solidFill>
              </a:rPr>
              <a:t>cyclone:</a:t>
            </a:r>
          </a:p>
          <a:p>
            <a:endParaRPr lang="en-US" i="1" dirty="0">
              <a:solidFill>
                <a:schemeClr val="bg2"/>
              </a:solidFill>
            </a:endParaRPr>
          </a:p>
          <a:p>
            <a:endParaRPr lang="en-US" i="1" dirty="0">
              <a:solidFill>
                <a:schemeClr val="bg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BF2DD8-3774-9D4A-9726-AE0702BEE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2806700"/>
            <a:ext cx="4953000" cy="182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251A98-C851-B144-BA39-A05902D7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Since our main weather concern is in the </a:t>
            </a:r>
            <a:r>
              <a:rPr lang="en-US" i="1" dirty="0">
                <a:solidFill>
                  <a:schemeClr val="bg2"/>
                </a:solidFill>
              </a:rPr>
              <a:t>lower troposphere</a:t>
            </a:r>
            <a:r>
              <a:rPr lang="en-US" dirty="0">
                <a:solidFill>
                  <a:schemeClr val="bg2"/>
                </a:solidFill>
              </a:rPr>
              <a:t> (where water is),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7EFC39-09EE-944F-8217-6CAE88CF34D0}"/>
              </a:ext>
            </a:extLst>
          </p:cNvPr>
          <p:cNvCxnSpPr/>
          <p:nvPr/>
        </p:nvCxnSpPr>
        <p:spPr bwMode="auto">
          <a:xfrm flipH="1" flipV="1">
            <a:off x="2362200" y="4406900"/>
            <a:ext cx="4495800" cy="152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218207-E612-4845-B454-28D2C53DA2B2}"/>
              </a:ext>
            </a:extLst>
          </p:cNvPr>
          <p:cNvCxnSpPr>
            <a:cxnSpLocks/>
          </p:cNvCxnSpPr>
          <p:nvPr/>
        </p:nvCxnSpPr>
        <p:spPr bwMode="auto">
          <a:xfrm flipV="1">
            <a:off x="2133600" y="4483100"/>
            <a:ext cx="5029200" cy="15240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8A3C08D-C825-B74C-859C-B2866AB77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191000" y="4178300"/>
            <a:ext cx="240921" cy="393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4325B0-02AF-1046-BFF4-1416B6498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3429000"/>
            <a:ext cx="635000" cy="59928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93B997-D515-9A42-BEE3-F60BBEB27B3A}"/>
              </a:ext>
            </a:extLst>
          </p:cNvPr>
          <p:cNvCxnSpPr/>
          <p:nvPr/>
        </p:nvCxnSpPr>
        <p:spPr bwMode="auto">
          <a:xfrm flipH="1" flipV="1">
            <a:off x="2247900" y="6477000"/>
            <a:ext cx="4495800" cy="152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55C7AE-65C0-4A4A-B03C-1E002BE617FC}"/>
              </a:ext>
            </a:extLst>
          </p:cNvPr>
          <p:cNvCxnSpPr>
            <a:cxnSpLocks/>
          </p:cNvCxnSpPr>
          <p:nvPr/>
        </p:nvCxnSpPr>
        <p:spPr bwMode="auto">
          <a:xfrm flipV="1">
            <a:off x="2019300" y="6553200"/>
            <a:ext cx="5029200" cy="15240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014001F-0605-874F-97F8-EC23E3C1F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076700" y="6248400"/>
            <a:ext cx="240921" cy="393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C295FE3-8D06-5144-B2AD-1D51F74F9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5486400"/>
            <a:ext cx="381000" cy="5992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31E645-801E-D640-83E8-21762DD13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5486400"/>
            <a:ext cx="406400" cy="59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36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Balanced anticyclones exist too...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Just the opposite of a cyclone...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90800"/>
            <a:ext cx="6718300" cy="350559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76600" y="3352800"/>
            <a:ext cx="2667000" cy="1676400"/>
          </a:xfrm>
          <a:prstGeom prst="ellipse">
            <a:avLst/>
          </a:prstGeom>
          <a:solidFill>
            <a:srgbClr val="FF66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PV &lt; 0</a:t>
            </a:r>
          </a:p>
        </p:txBody>
      </p:sp>
    </p:spTree>
    <p:extLst>
      <p:ext uri="{BB962C8B-B14F-4D97-AF65-F5344CB8AC3E}">
        <p14:creationId xmlns:p14="http://schemas.microsoft.com/office/powerpoint/2010/main" val="3072194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B998-DD98-4A4C-BEF9-F03C252E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Vorticity (or PV) blobs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33222-96AC-004E-BDAA-67159344C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Where do they come from? </a:t>
            </a:r>
          </a:p>
          <a:p>
            <a:r>
              <a:rPr lang="en-US" dirty="0">
                <a:solidFill>
                  <a:srgbClr val="FF0000"/>
                </a:solidFill>
              </a:rPr>
              <a:t>How do they interact?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(this we studied, in the horizontal plane)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Do they get destroyed?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(Soon: tackling the complications)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7F91AC-EC76-2643-8402-1E3D2D84C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083300"/>
            <a:ext cx="55753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A86692-A1E2-004F-8CC9-ECC689450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1612590" cy="965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8A0C61-06D8-AB4C-9B5F-EF69852A6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1143000"/>
            <a:ext cx="1593850" cy="122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6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73E2-0B02-244E-BB24-AA1831D97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021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IDV lab assignment --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41D19-611D-FE47-AFBA-31D9D1E14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0292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 the following slides, make and label and explain nice clear illustrations like slides 13-17, but for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warm core anticyclone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warm core cyclone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cool core anticyclone</a:t>
            </a:r>
          </a:p>
        </p:txBody>
      </p:sp>
    </p:spTree>
    <p:extLst>
      <p:ext uri="{BB962C8B-B14F-4D97-AF65-F5344CB8AC3E}">
        <p14:creationId xmlns:p14="http://schemas.microsoft.com/office/powerpoint/2010/main" val="999377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1435-C526-5944-A4B4-2D7C5242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warm core anticyclone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9EF1C-ED93-8D46-92E5-5D8AD87F9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371600"/>
            <a:ext cx="2819400" cy="91853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BE05B1-2D78-9044-99FB-E426B18CC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52600"/>
            <a:ext cx="8001000" cy="4572000"/>
          </a:xfrm>
        </p:spPr>
        <p:txBody>
          <a:bodyPr/>
          <a:lstStyle/>
          <a:p>
            <a:r>
              <a:rPr lang="en-US" sz="1600" dirty="0">
                <a:solidFill>
                  <a:schemeClr val="bg2"/>
                </a:solidFill>
              </a:rPr>
              <a:t>Where? Describe the situation. </a:t>
            </a:r>
          </a:p>
        </p:txBody>
      </p:sp>
    </p:spTree>
    <p:extLst>
      <p:ext uri="{BB962C8B-B14F-4D97-AF65-F5344CB8AC3E}">
        <p14:creationId xmlns:p14="http://schemas.microsoft.com/office/powerpoint/2010/main" val="2847393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1435-C526-5944-A4B4-2D7C5242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warm core cyclone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F9B887-C658-8149-9E1B-141B9068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00" y="1447800"/>
            <a:ext cx="3644900" cy="107155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4CFE2CE-295B-B440-AF3C-BC98E7AE0384}"/>
              </a:ext>
            </a:extLst>
          </p:cNvPr>
          <p:cNvSpPr txBox="1">
            <a:spLocks/>
          </p:cNvSpPr>
          <p:nvPr/>
        </p:nvSpPr>
        <p:spPr bwMode="auto">
          <a:xfrm>
            <a:off x="609600" y="20574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>
                <a:solidFill>
                  <a:schemeClr val="bg2"/>
                </a:solidFill>
              </a:rPr>
              <a:t>Where? Describe the situation</a:t>
            </a:r>
            <a:endParaRPr lang="en-US" sz="1600" kern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579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1435-C526-5944-A4B4-2D7C5242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cool core anticyclone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93DA9-DDDC-C748-A72C-BDD22F02F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sz="1600" dirty="0">
                <a:solidFill>
                  <a:schemeClr val="bg2"/>
                </a:solidFill>
              </a:rPr>
              <a:t>Where? Describe the situation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38FCB-13DF-C84A-AC07-C67498994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743" y="1371600"/>
            <a:ext cx="338725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3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02807F-281C-7343-89A5-0B106EF2C9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61"/>
          <a:stretch/>
        </p:blipFill>
        <p:spPr>
          <a:xfrm>
            <a:off x="381000" y="1235242"/>
            <a:ext cx="8229600" cy="5165558"/>
          </a:xfrm>
          <a:prstGeom prst="rect">
            <a:avLst/>
          </a:prstGeom>
        </p:spPr>
      </p:pic>
      <p:sp>
        <p:nvSpPr>
          <p:cNvPr id="1453060" name="Line 4"/>
          <p:cNvSpPr>
            <a:spLocks noChangeShapeType="1"/>
          </p:cNvSpPr>
          <p:nvPr/>
        </p:nvSpPr>
        <p:spPr bwMode="auto">
          <a:xfrm>
            <a:off x="609600" y="6333704"/>
            <a:ext cx="7620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53063" name="Oval 7"/>
          <p:cNvSpPr>
            <a:spLocks noChangeArrowheads="1"/>
          </p:cNvSpPr>
          <p:nvPr/>
        </p:nvSpPr>
        <p:spPr bwMode="auto">
          <a:xfrm>
            <a:off x="1981200" y="2599904"/>
            <a:ext cx="2971800" cy="205740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453069" name="Text Box 13"/>
          <p:cNvSpPr txBox="1">
            <a:spLocks noChangeArrowheads="1"/>
          </p:cNvSpPr>
          <p:nvPr/>
        </p:nvSpPr>
        <p:spPr bwMode="auto">
          <a:xfrm>
            <a:off x="-20054" y="0"/>
            <a:ext cx="8478253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contours of T(K): it </a:t>
            </a: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de</a:t>
            </a: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creases with height</a:t>
            </a:r>
            <a:r>
              <a:rPr kumimoji="0" lang="en-US" sz="3200" b="1" i="0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(plus the horizontal gradients due to TWB)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53078" name="Text Box 22"/>
          <p:cNvSpPr txBox="1">
            <a:spLocks noChangeArrowheads="1"/>
          </p:cNvSpPr>
          <p:nvPr/>
        </p:nvSpPr>
        <p:spPr bwMode="auto">
          <a:xfrm>
            <a:off x="366218" y="4727816"/>
            <a:ext cx="3550693" cy="14132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small thickness of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mass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Symbol" pitchFamily="2" charset="2"/>
                <a:ea typeface="+mn-ea"/>
                <a:cs typeface="+mn-cs"/>
              </a:rPr>
              <a:t>D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) layers: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cooler, compared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that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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29" name="Text Box 22">
            <a:extLst>
              <a:ext uri="{FF2B5EF4-FFF2-40B4-BE49-F238E27FC236}">
                <a16:creationId xmlns:a16="http://schemas.microsoft.com/office/drawing/2014/main" id="{ABA560CB-FDFB-3B4B-AF85-4AAF78764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792" y="4716445"/>
            <a:ext cx="3755408" cy="14132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same mass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 pitchFamily="2" charset="2"/>
                <a:ea typeface="+mn-ea"/>
                <a:cs typeface="+mn-cs"/>
                <a:sym typeface="Wingdings" pitchFamily="2" charset="2"/>
              </a:rPr>
              <a:t>D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) layers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 are thicker: warmer than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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that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0" name="Text Box 22">
            <a:extLst>
              <a:ext uri="{FF2B5EF4-FFF2-40B4-BE49-F238E27FC236}">
                <a16:creationId xmlns:a16="http://schemas.microsoft.com/office/drawing/2014/main" id="{69414990-221B-FA4D-8878-A2AA56EA9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71" y="1481923"/>
            <a:ext cx="3550693" cy="12900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big thickness of mass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 pitchFamily="2" charset="2"/>
                <a:ea typeface="+mn-ea"/>
                <a:cs typeface="+mn-cs"/>
              </a:rPr>
              <a:t>D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layers: warm compared to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that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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1" name="Text Box 22">
            <a:extLst>
              <a:ext uri="{FF2B5EF4-FFF2-40B4-BE49-F238E27FC236}">
                <a16:creationId xmlns:a16="http://schemas.microsoft.com/office/drawing/2014/main" id="{690D5CEB-6A6C-264F-B806-68ECAFE7F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7507" y="1331794"/>
            <a:ext cx="3550693" cy="1505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thinner mass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Symbol" pitchFamily="2" charset="2"/>
                <a:ea typeface="+mn-ea"/>
                <a:cs typeface="+mn-cs"/>
              </a:rPr>
              <a:t>D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) layers,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cooler compared to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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that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CF2F5-1EEB-BC42-9EAF-863EC4D75A32}"/>
              </a:ext>
            </a:extLst>
          </p:cNvPr>
          <p:cNvSpPr txBox="1"/>
          <p:nvPr/>
        </p:nvSpPr>
        <p:spPr>
          <a:xfrm>
            <a:off x="300253" y="6311244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North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0082D9-9D17-4F4B-8C5E-40EF2E3EB609}"/>
              </a:ext>
            </a:extLst>
          </p:cNvPr>
          <p:cNvSpPr txBox="1"/>
          <p:nvPr/>
        </p:nvSpPr>
        <p:spPr>
          <a:xfrm>
            <a:off x="7249239" y="6396335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South</a:t>
            </a:r>
          </a:p>
        </p:txBody>
      </p:sp>
    </p:spTree>
    <p:extLst>
      <p:ext uri="{BB962C8B-B14F-4D97-AF65-F5344CB8AC3E}">
        <p14:creationId xmlns:p14="http://schemas.microsoft.com/office/powerpoint/2010/main" val="244950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14B5B3-4751-5C43-9ADE-DE3075C8A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7912100" cy="4978400"/>
          </a:xfrm>
          <a:prstGeom prst="rect">
            <a:avLst/>
          </a:prstGeom>
        </p:spPr>
      </p:pic>
      <p:sp>
        <p:nvSpPr>
          <p:cNvPr id="1453060" name="Line 4"/>
          <p:cNvSpPr>
            <a:spLocks noChangeShapeType="1"/>
          </p:cNvSpPr>
          <p:nvPr/>
        </p:nvSpPr>
        <p:spPr bwMode="auto">
          <a:xfrm>
            <a:off x="609600" y="6333704"/>
            <a:ext cx="7620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53063" name="Oval 7"/>
          <p:cNvSpPr>
            <a:spLocks noChangeArrowheads="1"/>
          </p:cNvSpPr>
          <p:nvPr/>
        </p:nvSpPr>
        <p:spPr bwMode="auto">
          <a:xfrm>
            <a:off x="1981200" y="2599904"/>
            <a:ext cx="2971800" cy="205740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453069" name="Text Box 13"/>
          <p:cNvSpPr txBox="1">
            <a:spLocks noChangeArrowheads="1"/>
          </p:cNvSpPr>
          <p:nvPr/>
        </p:nvSpPr>
        <p:spPr bwMode="auto">
          <a:xfrm>
            <a:off x="-20054" y="0"/>
            <a:ext cx="8478253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contours of </a:t>
            </a: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 pitchFamily="2" charset="2"/>
              </a:rPr>
              <a:t>q(K)</a:t>
            </a: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: it </a:t>
            </a: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</a:t>
            </a: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creases with height</a:t>
            </a:r>
            <a:r>
              <a:rPr kumimoji="0" lang="en-US" sz="3200" b="1" i="0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(plus the horizontal gradients due to TWB)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53078" name="Text Box 22"/>
          <p:cNvSpPr txBox="1">
            <a:spLocks noChangeArrowheads="1"/>
          </p:cNvSpPr>
          <p:nvPr/>
        </p:nvSpPr>
        <p:spPr bwMode="auto">
          <a:xfrm>
            <a:off x="366218" y="4727816"/>
            <a:ext cx="3550693" cy="14132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small thickness of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mass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Symbol" pitchFamily="2" charset="2"/>
                <a:ea typeface="+mn-ea"/>
                <a:cs typeface="+mn-cs"/>
              </a:rPr>
              <a:t>D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) layers: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cooler, compared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that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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29" name="Text Box 22">
            <a:extLst>
              <a:ext uri="{FF2B5EF4-FFF2-40B4-BE49-F238E27FC236}">
                <a16:creationId xmlns:a16="http://schemas.microsoft.com/office/drawing/2014/main" id="{ABA560CB-FDFB-3B4B-AF85-4AAF78764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792" y="4716445"/>
            <a:ext cx="3755408" cy="14132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same mass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 pitchFamily="2" charset="2"/>
                <a:ea typeface="+mn-ea"/>
                <a:cs typeface="+mn-cs"/>
                <a:sym typeface="Wingdings" pitchFamily="2" charset="2"/>
              </a:rPr>
              <a:t>D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) layers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 are thicker: warmer than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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that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0" name="Text Box 22">
            <a:extLst>
              <a:ext uri="{FF2B5EF4-FFF2-40B4-BE49-F238E27FC236}">
                <a16:creationId xmlns:a16="http://schemas.microsoft.com/office/drawing/2014/main" id="{69414990-221B-FA4D-8878-A2AA56EA9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71" y="1481923"/>
            <a:ext cx="3550693" cy="12900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big thickness of mass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 pitchFamily="2" charset="2"/>
                <a:ea typeface="+mn-ea"/>
                <a:cs typeface="+mn-cs"/>
              </a:rPr>
              <a:t>D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layers: warm compared to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that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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1" name="Text Box 22">
            <a:extLst>
              <a:ext uri="{FF2B5EF4-FFF2-40B4-BE49-F238E27FC236}">
                <a16:creationId xmlns:a16="http://schemas.microsoft.com/office/drawing/2014/main" id="{690D5CEB-6A6C-264F-B806-68ECAFE7F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7507" y="1331794"/>
            <a:ext cx="3550693" cy="1505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thinner mass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Symbol" pitchFamily="2" charset="2"/>
                <a:ea typeface="+mn-ea"/>
                <a:cs typeface="+mn-cs"/>
              </a:rPr>
              <a:t>D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) layers,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cooler compared to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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that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CF2F5-1EEB-BC42-9EAF-863EC4D75A32}"/>
              </a:ext>
            </a:extLst>
          </p:cNvPr>
          <p:cNvSpPr txBox="1"/>
          <p:nvPr/>
        </p:nvSpPr>
        <p:spPr>
          <a:xfrm>
            <a:off x="300253" y="6311244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North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0082D9-9D17-4F4B-8C5E-40EF2E3EB609}"/>
              </a:ext>
            </a:extLst>
          </p:cNvPr>
          <p:cNvSpPr txBox="1"/>
          <p:nvPr/>
        </p:nvSpPr>
        <p:spPr>
          <a:xfrm>
            <a:off x="7249239" y="6396335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South</a:t>
            </a:r>
          </a:p>
        </p:txBody>
      </p:sp>
    </p:spTree>
    <p:extLst>
      <p:ext uri="{BB962C8B-B14F-4D97-AF65-F5344CB8AC3E}">
        <p14:creationId xmlns:p14="http://schemas.microsoft.com/office/powerpoint/2010/main" val="70461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069" name="Text Box 13"/>
          <p:cNvSpPr txBox="1">
            <a:spLocks noChangeArrowheads="1"/>
          </p:cNvSpPr>
          <p:nvPr/>
        </p:nvSpPr>
        <p:spPr bwMode="auto">
          <a:xfrm>
            <a:off x="228600" y="0"/>
            <a:ext cx="8478253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This is only half the story of a vortex</a:t>
            </a:r>
            <a:endParaRPr kumimoji="0" lang="en-US" sz="3200" b="1" i="0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8014B0-992A-EB42-AE7B-F57F2271F73E}"/>
              </a:ext>
            </a:extLst>
          </p:cNvPr>
          <p:cNvGrpSpPr/>
          <p:nvPr/>
        </p:nvGrpSpPr>
        <p:grpSpPr>
          <a:xfrm>
            <a:off x="4191000" y="1219200"/>
            <a:ext cx="4953000" cy="5165558"/>
            <a:chOff x="366218" y="1235242"/>
            <a:chExt cx="8244382" cy="516555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A02807F-281C-7343-89A5-0B106EF2C9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961"/>
            <a:stretch/>
          </p:blipFill>
          <p:spPr>
            <a:xfrm>
              <a:off x="381000" y="1235242"/>
              <a:ext cx="8229600" cy="5165558"/>
            </a:xfrm>
            <a:prstGeom prst="rect">
              <a:avLst/>
            </a:prstGeom>
          </p:spPr>
        </p:pic>
        <p:sp>
          <p:nvSpPr>
            <p:cNvPr id="1453060" name="Line 4"/>
            <p:cNvSpPr>
              <a:spLocks noChangeShapeType="1"/>
            </p:cNvSpPr>
            <p:nvPr/>
          </p:nvSpPr>
          <p:spPr bwMode="auto">
            <a:xfrm>
              <a:off x="609600" y="6333704"/>
              <a:ext cx="7620000" cy="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453063" name="Oval 7"/>
            <p:cNvSpPr>
              <a:spLocks noChangeArrowheads="1"/>
            </p:cNvSpPr>
            <p:nvPr/>
          </p:nvSpPr>
          <p:spPr bwMode="auto">
            <a:xfrm>
              <a:off x="1981200" y="2599904"/>
              <a:ext cx="2971800" cy="2057400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453078" name="Text Box 22"/>
            <p:cNvSpPr txBox="1">
              <a:spLocks noChangeArrowheads="1"/>
            </p:cNvSpPr>
            <p:nvPr/>
          </p:nvSpPr>
          <p:spPr bwMode="auto">
            <a:xfrm>
              <a:off x="366218" y="4727816"/>
              <a:ext cx="3550693" cy="951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cooler than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that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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29" name="Text Box 22">
              <a:extLst>
                <a:ext uri="{FF2B5EF4-FFF2-40B4-BE49-F238E27FC236}">
                  <a16:creationId xmlns:a16="http://schemas.microsoft.com/office/drawing/2014/main" id="{ABA560CB-FDFB-3B4B-AF85-4AAF78764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2792" y="4716445"/>
              <a:ext cx="3755408" cy="951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warmer</a:t>
              </a:r>
              <a:r>
                <a:rPr kumimoji="0" lang="en-US" sz="2000" b="1" i="0" u="none" strike="noStrike" kern="1200" cap="none" spc="0" normalizeH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 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than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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that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30" name="Text Box 22">
              <a:extLst>
                <a:ext uri="{FF2B5EF4-FFF2-40B4-BE49-F238E27FC236}">
                  <a16:creationId xmlns:a16="http://schemas.microsoft.com/office/drawing/2014/main" id="{69414990-221B-FA4D-8878-A2AA56EA9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671" y="1481923"/>
              <a:ext cx="3550693" cy="951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warmer</a:t>
              </a:r>
              <a:r>
                <a:rPr kumimoji="0" lang="en-US" sz="2000" b="1" i="0" u="none" strike="noStrike" kern="1200" cap="none" spc="0" normalizeH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than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that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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</a:t>
              </a:r>
              <a:endPara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 Box 22">
              <a:extLst>
                <a:ext uri="{FF2B5EF4-FFF2-40B4-BE49-F238E27FC236}">
                  <a16:creationId xmlns:a16="http://schemas.microsoft.com/office/drawing/2014/main" id="{690D5CEB-6A6C-264F-B806-68ECAFE7F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7507" y="1331794"/>
              <a:ext cx="3550693" cy="10438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cooler</a:t>
              </a:r>
              <a:r>
                <a:rPr kumimoji="0" lang="en-US" sz="2000" b="1" i="0" u="none" strike="noStrike" kern="1200" cap="none" spc="0" normalizeH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than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 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that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313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7034CC-F08F-3048-81A6-06AE3C813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95400"/>
            <a:ext cx="8458200" cy="5143500"/>
          </a:xfrm>
          <a:prstGeom prst="rect">
            <a:avLst/>
          </a:prstGeom>
        </p:spPr>
      </p:pic>
      <p:sp>
        <p:nvSpPr>
          <p:cNvPr id="1453069" name="Text Box 13"/>
          <p:cNvSpPr txBox="1">
            <a:spLocks noChangeArrowheads="1"/>
          </p:cNvSpPr>
          <p:nvPr/>
        </p:nvSpPr>
        <p:spPr bwMode="auto">
          <a:xfrm>
            <a:off x="228600" y="0"/>
            <a:ext cx="8478253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This is a whole vortex (two jets)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T(K) contours</a:t>
            </a:r>
            <a:endParaRPr kumimoji="0" lang="en-US" sz="3200" b="1" i="0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8014B0-992A-EB42-AE7B-F57F2271F73E}"/>
              </a:ext>
            </a:extLst>
          </p:cNvPr>
          <p:cNvGrpSpPr/>
          <p:nvPr/>
        </p:nvGrpSpPr>
        <p:grpSpPr>
          <a:xfrm>
            <a:off x="5038883" y="1315752"/>
            <a:ext cx="4257517" cy="4347565"/>
            <a:chOff x="1371464" y="1331794"/>
            <a:chExt cx="7086736" cy="4347565"/>
          </a:xfrm>
        </p:grpSpPr>
        <p:sp>
          <p:nvSpPr>
            <p:cNvPr id="1453063" name="Oval 7"/>
            <p:cNvSpPr>
              <a:spLocks noChangeArrowheads="1"/>
            </p:cNvSpPr>
            <p:nvPr/>
          </p:nvSpPr>
          <p:spPr bwMode="auto">
            <a:xfrm>
              <a:off x="1981200" y="2599904"/>
              <a:ext cx="2971800" cy="2057400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453078" name="Text Box 22"/>
            <p:cNvSpPr txBox="1">
              <a:spLocks noChangeArrowheads="1"/>
            </p:cNvSpPr>
            <p:nvPr/>
          </p:nvSpPr>
          <p:spPr bwMode="auto">
            <a:xfrm>
              <a:off x="1371464" y="4727816"/>
              <a:ext cx="3550693" cy="951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cooler than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that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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29" name="Text Box 22">
              <a:extLst>
                <a:ext uri="{FF2B5EF4-FFF2-40B4-BE49-F238E27FC236}">
                  <a16:creationId xmlns:a16="http://schemas.microsoft.com/office/drawing/2014/main" id="{ABA560CB-FDFB-3B4B-AF85-4AAF78764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2792" y="4716445"/>
              <a:ext cx="3755408" cy="951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warmer</a:t>
              </a:r>
              <a:r>
                <a:rPr kumimoji="0" lang="en-US" sz="2000" b="1" i="0" u="none" strike="noStrike" kern="1200" cap="none" spc="0" normalizeH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 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than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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that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30" name="Text Box 22">
              <a:extLst>
                <a:ext uri="{FF2B5EF4-FFF2-40B4-BE49-F238E27FC236}">
                  <a16:creationId xmlns:a16="http://schemas.microsoft.com/office/drawing/2014/main" id="{69414990-221B-FA4D-8878-A2AA56EA9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2917" y="1481923"/>
              <a:ext cx="3550693" cy="951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warmer</a:t>
              </a:r>
              <a:r>
                <a:rPr kumimoji="0" lang="en-US" sz="2000" b="1" i="0" u="none" strike="noStrike" kern="1200" cap="none" spc="0" normalizeH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than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that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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</a:t>
              </a:r>
              <a:endPara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 Box 22">
              <a:extLst>
                <a:ext uri="{FF2B5EF4-FFF2-40B4-BE49-F238E27FC236}">
                  <a16:creationId xmlns:a16="http://schemas.microsoft.com/office/drawing/2014/main" id="{690D5CEB-6A6C-264F-B806-68ECAFE7F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7507" y="1331794"/>
              <a:ext cx="3550693" cy="10438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cooler</a:t>
              </a:r>
              <a:r>
                <a:rPr kumimoji="0" lang="en-US" sz="2000" b="1" i="0" u="none" strike="noStrike" kern="1200" cap="none" spc="0" normalizeH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than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 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that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ED4AF0-764E-3E40-98EB-B00E0880E9CD}"/>
              </a:ext>
            </a:extLst>
          </p:cNvPr>
          <p:cNvGrpSpPr/>
          <p:nvPr/>
        </p:nvGrpSpPr>
        <p:grpSpPr>
          <a:xfrm>
            <a:off x="-152400" y="1371600"/>
            <a:ext cx="4952559" cy="4304343"/>
            <a:chOff x="112544" y="1255594"/>
            <a:chExt cx="8243649" cy="4304343"/>
          </a:xfrm>
        </p:grpSpPr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DFB5CCE9-B04C-AD49-AA23-D9F495E26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2599904"/>
              <a:ext cx="2971800" cy="2057400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" name="Text Box 22">
              <a:extLst>
                <a:ext uri="{FF2B5EF4-FFF2-40B4-BE49-F238E27FC236}">
                  <a16:creationId xmlns:a16="http://schemas.microsoft.com/office/drawing/2014/main" id="{1E1F032A-73CB-A148-9BA7-963488D16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1827" y="4608394"/>
              <a:ext cx="3550692" cy="951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cooler than </a:t>
              </a:r>
            </a:p>
            <a:p>
              <a:pPr lvl="0"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66CC"/>
                  </a:solidFill>
                  <a:latin typeface="Arial" pitchFamily="34" charset="0"/>
                  <a:sym typeface="Wingdings" pitchFamily="2" charset="2"/>
                </a:rPr>
                <a:t>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that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 Box 22">
              <a:extLst>
                <a:ext uri="{FF2B5EF4-FFF2-40B4-BE49-F238E27FC236}">
                  <a16:creationId xmlns:a16="http://schemas.microsoft.com/office/drawing/2014/main" id="{463546EC-D89F-A045-BD32-C3DB920CA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544" y="4608394"/>
              <a:ext cx="3755407" cy="951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warmer</a:t>
              </a:r>
              <a:r>
                <a:rPr kumimoji="0" lang="en-US" sz="2000" b="1" i="0" u="none" strike="noStrike" kern="1200" cap="none" spc="0" normalizeH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 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than</a:t>
              </a:r>
            </a:p>
            <a:p>
              <a:pPr lvl="0"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that</a:t>
              </a: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  <a:sym typeface="Wingdings" pitchFamily="2" charset="2"/>
                </a:rPr>
                <a:t> 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49094693-C5C2-9C4C-9B01-F254BB17F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5501" y="1331794"/>
              <a:ext cx="3550692" cy="951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warmer</a:t>
              </a:r>
              <a:r>
                <a:rPr kumimoji="0" lang="en-US" sz="2000" b="1" i="0" u="none" strike="noStrike" kern="1200" cap="none" spc="0" normalizeH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than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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that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</a:t>
              </a:r>
              <a:endPara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A67E65B8-B045-444F-8742-7FBE84D94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544" y="1255594"/>
              <a:ext cx="3550692" cy="10438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cooler</a:t>
              </a:r>
              <a:r>
                <a:rPr kumimoji="0" lang="en-US" sz="2000" b="1" i="0" u="none" strike="noStrike" kern="1200" cap="none" spc="0" normalizeH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than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  <a:p>
              <a:pPr lvl="0"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that</a:t>
              </a:r>
              <a:r>
                <a:rPr lang="en-US" sz="2800" b="1" dirty="0">
                  <a:solidFill>
                    <a:srgbClr val="0066CC"/>
                  </a:solidFill>
                  <a:latin typeface="Arial" pitchFamily="34" charset="0"/>
                </a:rPr>
                <a:t> </a:t>
              </a:r>
              <a:r>
                <a:rPr lang="en-US" sz="2800" b="1" dirty="0">
                  <a:solidFill>
                    <a:srgbClr val="0066CC"/>
                  </a:solidFill>
                  <a:latin typeface="Arial" pitchFamily="34" charset="0"/>
                  <a:sym typeface="Wingdings" pitchFamily="2" charset="2"/>
                </a:rPr>
                <a:t>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42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7034CC-F08F-3048-81A6-06AE3C813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95400"/>
            <a:ext cx="8458200" cy="5143500"/>
          </a:xfrm>
          <a:prstGeom prst="rect">
            <a:avLst/>
          </a:prstGeom>
        </p:spPr>
      </p:pic>
      <p:sp>
        <p:nvSpPr>
          <p:cNvPr id="1453069" name="Text Box 13"/>
          <p:cNvSpPr txBox="1">
            <a:spLocks noChangeArrowheads="1"/>
          </p:cNvSpPr>
          <p:nvPr/>
        </p:nvSpPr>
        <p:spPr bwMode="auto">
          <a:xfrm>
            <a:off x="228600" y="0"/>
            <a:ext cx="8478253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This is a whole vortex (two jets)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T(K) contours</a:t>
            </a:r>
            <a:endParaRPr kumimoji="0" lang="en-US" sz="3200" b="1" i="0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ED4AF0-764E-3E40-98EB-B00E0880E9CD}"/>
              </a:ext>
            </a:extLst>
          </p:cNvPr>
          <p:cNvGrpSpPr/>
          <p:nvPr/>
        </p:nvGrpSpPr>
        <p:grpSpPr>
          <a:xfrm>
            <a:off x="970237" y="1066800"/>
            <a:ext cx="5887762" cy="5081969"/>
            <a:chOff x="1981200" y="950794"/>
            <a:chExt cx="9800320" cy="5081969"/>
          </a:xfrm>
        </p:grpSpPr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DFB5CCE9-B04C-AD49-AA23-D9F495E26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2599904"/>
              <a:ext cx="2971800" cy="2057400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" name="Text Box 22">
              <a:extLst>
                <a:ext uri="{FF2B5EF4-FFF2-40B4-BE49-F238E27FC236}">
                  <a16:creationId xmlns:a16="http://schemas.microsoft.com/office/drawing/2014/main" id="{1E1F032A-73CB-A148-9BA7-963488D16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9685" y="3465394"/>
              <a:ext cx="6341835" cy="25673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cooler than 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lang="en-US" sz="5400" b="1" dirty="0">
                  <a:solidFill>
                    <a:srgbClr val="0066CC"/>
                  </a:solidFill>
                  <a:latin typeface="Arial" pitchFamily="34" charset="0"/>
                  <a:sym typeface="Wingdings" pitchFamily="2" charset="2"/>
                </a:rPr>
                <a:t> that 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below the core </a:t>
              </a: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49094693-C5C2-9C4C-9B01-F254BB17F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8665" y="950794"/>
              <a:ext cx="6976019" cy="19364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warmer</a:t>
              </a:r>
              <a:r>
                <a:rPr kumimoji="0" lang="en-US" sz="2400" b="1" i="0" u="none" strike="noStrike" kern="1200" cap="none" spc="0" normalizeH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than 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lang="en-US" sz="4000" b="1" dirty="0">
                  <a:solidFill>
                    <a:srgbClr val="FF0000"/>
                  </a:solidFill>
                  <a:latin typeface="Arial" pitchFamily="34" charset="0"/>
                  <a:sym typeface="Wingdings" pitchFamily="2" charset="2"/>
                </a:rPr>
                <a:t> that  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0" lang="en-US" sz="2400" b="1" i="0" u="none" strike="noStrike" kern="1200" cap="none" spc="0" normalizeH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above the core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819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CEA1BB-3783-4C40-BC25-A64659A85F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22"/>
          <a:stretch/>
        </p:blipFill>
        <p:spPr>
          <a:xfrm>
            <a:off x="152400" y="1203158"/>
            <a:ext cx="8458200" cy="5350042"/>
          </a:xfrm>
          <a:prstGeom prst="rect">
            <a:avLst/>
          </a:prstGeom>
        </p:spPr>
      </p:pic>
      <p:sp>
        <p:nvSpPr>
          <p:cNvPr id="1453069" name="Text Box 13"/>
          <p:cNvSpPr txBox="1">
            <a:spLocks noChangeArrowheads="1"/>
          </p:cNvSpPr>
          <p:nvPr/>
        </p:nvSpPr>
        <p:spPr bwMode="auto">
          <a:xfrm>
            <a:off x="228600" y="0"/>
            <a:ext cx="8478253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This is a whole vortex (two jets)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chemeClr val="bg2"/>
                </a:solidFill>
                <a:latin typeface="Symbol" pitchFamily="2" charset="2"/>
              </a:rPr>
              <a:t>q</a:t>
            </a:r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(K) contours</a:t>
            </a:r>
            <a:endParaRPr kumimoji="0" lang="en-US" sz="3200" b="1" i="0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ED4AF0-764E-3E40-98EB-B00E0880E9CD}"/>
              </a:ext>
            </a:extLst>
          </p:cNvPr>
          <p:cNvGrpSpPr/>
          <p:nvPr/>
        </p:nvGrpSpPr>
        <p:grpSpPr>
          <a:xfrm>
            <a:off x="970237" y="1066800"/>
            <a:ext cx="5887762" cy="5081969"/>
            <a:chOff x="1981200" y="950794"/>
            <a:chExt cx="9800320" cy="5081969"/>
          </a:xfrm>
        </p:grpSpPr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DFB5CCE9-B04C-AD49-AA23-D9F495E26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2599904"/>
              <a:ext cx="2971800" cy="2057400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" name="Text Box 22">
              <a:extLst>
                <a:ext uri="{FF2B5EF4-FFF2-40B4-BE49-F238E27FC236}">
                  <a16:creationId xmlns:a16="http://schemas.microsoft.com/office/drawing/2014/main" id="{1E1F032A-73CB-A148-9BA7-963488D16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9685" y="3465394"/>
              <a:ext cx="6341835" cy="25673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cooler than 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lang="en-US" sz="5400" b="1" dirty="0">
                  <a:solidFill>
                    <a:srgbClr val="0066CC"/>
                  </a:solidFill>
                  <a:latin typeface="Arial" pitchFamily="34" charset="0"/>
                  <a:sym typeface="Wingdings" pitchFamily="2" charset="2"/>
                </a:rPr>
                <a:t> that 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below the cyclone </a:t>
              </a: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49094693-C5C2-9C4C-9B01-F254BB17F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8665" y="950794"/>
              <a:ext cx="6976019" cy="19364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warmer</a:t>
              </a:r>
              <a:r>
                <a:rPr kumimoji="0" lang="en-US" sz="2400" b="1" i="0" u="none" strike="noStrike" kern="1200" cap="none" spc="0" normalizeH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than 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lang="en-US" sz="4000" b="1" dirty="0">
                  <a:solidFill>
                    <a:srgbClr val="FF0000"/>
                  </a:solidFill>
                  <a:latin typeface="Arial" pitchFamily="34" charset="0"/>
                  <a:sym typeface="Wingdings" pitchFamily="2" charset="2"/>
                </a:rPr>
                <a:t> that  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0" lang="en-US" sz="2400" b="1" i="0" u="none" strike="noStrike" kern="1200" cap="none" spc="0" normalizeH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above the cyclone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0436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416338-6156-CE4C-9484-0CFA3E4BA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19200"/>
            <a:ext cx="8458200" cy="5410200"/>
          </a:xfrm>
          <a:prstGeom prst="rect">
            <a:avLst/>
          </a:prstGeom>
        </p:spPr>
      </p:pic>
      <p:sp>
        <p:nvSpPr>
          <p:cNvPr id="1453069" name="Text Box 13"/>
          <p:cNvSpPr txBox="1">
            <a:spLocks noChangeArrowheads="1"/>
          </p:cNvSpPr>
          <p:nvPr/>
        </p:nvSpPr>
        <p:spPr bwMode="auto">
          <a:xfrm>
            <a:off x="228600" y="0"/>
            <a:ext cx="8478253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Red is positive vorticity</a:t>
            </a:r>
            <a:r>
              <a:rPr kumimoji="0" lang="en-US" sz="3200" b="1" i="0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, </a:t>
            </a:r>
            <a:r>
              <a:rPr lang="en-US" sz="3200" b="1" dirty="0">
                <a:solidFill>
                  <a:schemeClr val="bg2"/>
                </a:solidFill>
                <a:latin typeface="Symbol" pitchFamily="2" charset="2"/>
              </a:rPr>
              <a:t>q</a:t>
            </a:r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(K) contours</a:t>
            </a:r>
            <a:endParaRPr kumimoji="0" lang="en-US" sz="3200" b="1" i="0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ED4AF0-764E-3E40-98EB-B00E0880E9CD}"/>
              </a:ext>
            </a:extLst>
          </p:cNvPr>
          <p:cNvGrpSpPr/>
          <p:nvPr/>
        </p:nvGrpSpPr>
        <p:grpSpPr>
          <a:xfrm>
            <a:off x="970237" y="1066800"/>
            <a:ext cx="5887762" cy="5081969"/>
            <a:chOff x="1981200" y="950794"/>
            <a:chExt cx="9800320" cy="5081969"/>
          </a:xfrm>
        </p:grpSpPr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DFB5CCE9-B04C-AD49-AA23-D9F495E26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2599904"/>
              <a:ext cx="2971800" cy="2057400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" name="Text Box 22">
              <a:extLst>
                <a:ext uri="{FF2B5EF4-FFF2-40B4-BE49-F238E27FC236}">
                  <a16:creationId xmlns:a16="http://schemas.microsoft.com/office/drawing/2014/main" id="{1E1F032A-73CB-A148-9BA7-963488D16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9685" y="3465394"/>
              <a:ext cx="6341835" cy="25673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cooler than 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lang="en-US" sz="5400" b="1" dirty="0">
                  <a:solidFill>
                    <a:srgbClr val="0066CC"/>
                  </a:solidFill>
                  <a:latin typeface="Arial" pitchFamily="34" charset="0"/>
                  <a:sym typeface="Wingdings" pitchFamily="2" charset="2"/>
                </a:rPr>
                <a:t> that 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below the cyclone </a:t>
              </a: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49094693-C5C2-9C4C-9B01-F254BB17F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8665" y="950794"/>
              <a:ext cx="6976019" cy="19364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warmer</a:t>
              </a:r>
              <a:r>
                <a:rPr kumimoji="0" lang="en-US" sz="2400" b="1" i="0" u="none" strike="noStrike" kern="1200" cap="none" spc="0" normalizeH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than 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lang="en-US" sz="4000" b="1" dirty="0">
                  <a:solidFill>
                    <a:schemeClr val="bg2"/>
                  </a:solidFill>
                  <a:latin typeface="Arial" pitchFamily="34" charset="0"/>
                  <a:sym typeface="Wingdings" pitchFamily="2" charset="2"/>
                </a:rPr>
                <a:t> that  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0" lang="en-US" sz="2400" b="1" i="0" u="none" strike="noStrike" kern="1200" cap="none" spc="0" normalizeH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above the cyclone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3119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416338-6156-CE4C-9484-0CFA3E4BA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19200"/>
            <a:ext cx="8458200" cy="54102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916C6B0-5275-4546-87A7-42752B1CFE72}"/>
              </a:ext>
            </a:extLst>
          </p:cNvPr>
          <p:cNvSpPr/>
          <p:nvPr/>
        </p:nvSpPr>
        <p:spPr bwMode="auto">
          <a:xfrm>
            <a:off x="2590800" y="2057400"/>
            <a:ext cx="4419600" cy="26670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latin typeface="Times New Roman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Cyclonic Vortex</a:t>
            </a:r>
          </a:p>
        </p:txBody>
      </p:sp>
      <p:sp>
        <p:nvSpPr>
          <p:cNvPr id="1453069" name="Text Box 13"/>
          <p:cNvSpPr txBox="1">
            <a:spLocks noChangeArrowheads="1"/>
          </p:cNvSpPr>
          <p:nvPr/>
        </p:nvSpPr>
        <p:spPr bwMode="auto">
          <a:xfrm>
            <a:off x="228600" y="0"/>
            <a:ext cx="8478253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Red is positive vorticity</a:t>
            </a:r>
            <a:r>
              <a:rPr kumimoji="0" lang="en-US" sz="3200" b="1" i="0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, </a:t>
            </a:r>
            <a:r>
              <a:rPr lang="en-US" sz="3200" b="1" dirty="0">
                <a:solidFill>
                  <a:schemeClr val="bg2"/>
                </a:solidFill>
                <a:latin typeface="Symbol" pitchFamily="2" charset="2"/>
              </a:rPr>
              <a:t>q</a:t>
            </a:r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(K) contours</a:t>
            </a:r>
            <a:endParaRPr kumimoji="0" lang="en-US" sz="3200" b="1" i="0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ED4AF0-764E-3E40-98EB-B00E0880E9CD}"/>
              </a:ext>
            </a:extLst>
          </p:cNvPr>
          <p:cNvGrpSpPr/>
          <p:nvPr/>
        </p:nvGrpSpPr>
        <p:grpSpPr>
          <a:xfrm>
            <a:off x="970237" y="1066800"/>
            <a:ext cx="5811562" cy="5234369"/>
            <a:chOff x="1981200" y="950794"/>
            <a:chExt cx="9673484" cy="5234369"/>
          </a:xfrm>
        </p:grpSpPr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DFB5CCE9-B04C-AD49-AA23-D9F495E26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2599904"/>
              <a:ext cx="2971800" cy="2057400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" name="Text Box 22">
              <a:extLst>
                <a:ext uri="{FF2B5EF4-FFF2-40B4-BE49-F238E27FC236}">
                  <a16:creationId xmlns:a16="http://schemas.microsoft.com/office/drawing/2014/main" id="{1E1F032A-73CB-A148-9BA7-963488D16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6013" y="3617794"/>
              <a:ext cx="6341836" cy="25673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cooler than 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lang="en-US" sz="5400" b="1" dirty="0">
                  <a:solidFill>
                    <a:srgbClr val="0066CC"/>
                  </a:solidFill>
                  <a:latin typeface="Arial" pitchFamily="34" charset="0"/>
                  <a:sym typeface="Wingdings" pitchFamily="2" charset="2"/>
                </a:rPr>
                <a:t> that 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below the cyclone </a:t>
              </a: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49094693-C5C2-9C4C-9B01-F254BB17F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8665" y="950794"/>
              <a:ext cx="6976019" cy="19364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warmer</a:t>
              </a:r>
              <a:r>
                <a:rPr kumimoji="0" lang="en-US" sz="2400" b="1" i="0" u="none" strike="noStrike" kern="1200" cap="none" spc="0" normalizeH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than 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lang="en-US" sz="4000" b="1" dirty="0">
                  <a:solidFill>
                    <a:schemeClr val="bg2"/>
                  </a:solidFill>
                  <a:latin typeface="Arial" pitchFamily="34" charset="0"/>
                  <a:sym typeface="Wingdings" pitchFamily="2" charset="2"/>
                </a:rPr>
                <a:t> that  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0" lang="en-US" sz="2400" b="1" i="0" u="none" strike="noStrike" kern="1200" cap="none" spc="0" normalizeH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above the cyclone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3662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9999"/>
      </a:accent1>
      <a:accent2>
        <a:srgbClr val="FF9933"/>
      </a:accent2>
      <a:accent3>
        <a:srgbClr val="AAB8E2"/>
      </a:accent3>
      <a:accent4>
        <a:srgbClr val="DADADA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7397</TotalTime>
  <Words>627</Words>
  <Application>Microsoft Macintosh PowerPoint</Application>
  <PresentationFormat>On-screen Show (4:3)</PresentationFormat>
  <Paragraphs>148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Academy Engraved LET Plain</vt:lpstr>
      <vt:lpstr>Arial</vt:lpstr>
      <vt:lpstr>Calibri</vt:lpstr>
      <vt:lpstr>Symbol</vt:lpstr>
      <vt:lpstr>Times New Roman</vt:lpstr>
      <vt:lpstr>Office Theme</vt:lpstr>
      <vt:lpstr>Contemporary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Generalization: PV</vt:lpstr>
      <vt:lpstr>Since our main weather concern is in the lower troposphere (where water is),</vt:lpstr>
      <vt:lpstr>Balanced anticyclones exist too...</vt:lpstr>
      <vt:lpstr>Vorticity (or PV) blobs</vt:lpstr>
      <vt:lpstr>IDV lab assignment -- part 1</vt:lpstr>
      <vt:lpstr>A warm core anticyclone</vt:lpstr>
      <vt:lpstr>A warm core cyclone</vt:lpstr>
      <vt:lpstr>A cool core anticyclone</vt:lpstr>
    </vt:vector>
  </TitlesOfParts>
  <Manager/>
  <Company>Univ of Miami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 and warm and cool core vortex structure</dc:title>
  <dc:subject/>
  <dc:creator>Brian Mapes</dc:creator>
  <cp:keywords/>
  <dc:description/>
  <cp:lastModifiedBy>Mapes, Brian Earle</cp:lastModifiedBy>
  <cp:revision>160</cp:revision>
  <dcterms:created xsi:type="dcterms:W3CDTF">2017-03-09T19:32:50Z</dcterms:created>
  <dcterms:modified xsi:type="dcterms:W3CDTF">2020-09-25T19:27:07Z</dcterms:modified>
  <cp:category/>
</cp:coreProperties>
</file>