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6" r:id="rId2"/>
    <p:sldId id="268" r:id="rId3"/>
    <p:sldId id="273" r:id="rId4"/>
    <p:sldId id="274" r:id="rId5"/>
    <p:sldId id="284" r:id="rId6"/>
    <p:sldId id="276" r:id="rId7"/>
    <p:sldId id="279" r:id="rId8"/>
    <p:sldId id="282" r:id="rId9"/>
    <p:sldId id="283" r:id="rId10"/>
    <p:sldId id="285" r:id="rId11"/>
    <p:sldId id="271" r:id="rId12"/>
    <p:sldId id="272" r:id="rId13"/>
    <p:sldId id="275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3"/>
  </p:normalViewPr>
  <p:slideViewPr>
    <p:cSldViewPr>
      <p:cViewPr varScale="1">
        <p:scale>
          <a:sx n="94" d="100"/>
          <a:sy n="94" d="100"/>
        </p:scale>
        <p:origin x="16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24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E49D45-763A-F54F-9EA0-646EFACEFB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DC27F-CF3B-C148-A7E7-42EDA767D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5B3A8F-6C1C-3444-8D35-87D8ABDA721D}" type="datetime1">
              <a:rPr lang="en-US" altLang="en-US"/>
              <a:pPr/>
              <a:t>9/29/20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0E015-50AC-D249-90E7-086230F20C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AF39A-E4B9-EB4D-8821-F23C6876CD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CB3191-2842-4A47-9E18-B93950D1F9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38DEF608-BC52-6E47-8725-73AE2E7EAB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47B3B63F-2BAD-464E-ADB3-413D5A412B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028">
            <a:extLst>
              <a:ext uri="{FF2B5EF4-FFF2-40B4-BE49-F238E27FC236}">
                <a16:creationId xmlns:a16="http://schemas.microsoft.com/office/drawing/2014/main" id="{6993C1F0-651C-0147-B8DE-4CAA3678994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1029">
            <a:extLst>
              <a:ext uri="{FF2B5EF4-FFF2-40B4-BE49-F238E27FC236}">
                <a16:creationId xmlns:a16="http://schemas.microsoft.com/office/drawing/2014/main" id="{EFF760E0-EBFD-E64A-B7DA-532984EDBE0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1030">
            <a:extLst>
              <a:ext uri="{FF2B5EF4-FFF2-40B4-BE49-F238E27FC236}">
                <a16:creationId xmlns:a16="http://schemas.microsoft.com/office/drawing/2014/main" id="{219D5684-2E7E-6942-8276-BEA16E1962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1031">
            <a:extLst>
              <a:ext uri="{FF2B5EF4-FFF2-40B4-BE49-F238E27FC236}">
                <a16:creationId xmlns:a16="http://schemas.microsoft.com/office/drawing/2014/main" id="{2F731B60-3D1C-3E4E-99C9-7F0D53CF9E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7F4345-D5C9-7449-8B58-2BF7299C14D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>
            <a:extLst>
              <a:ext uri="{FF2B5EF4-FFF2-40B4-BE49-F238E27FC236}">
                <a16:creationId xmlns:a16="http://schemas.microsoft.com/office/drawing/2014/main" id="{21F9AA49-3B9E-2C48-8D48-9615AA72CF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8EA8DFB-B1EF-C94F-846B-C7E4A0BDDC01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A4394EB-A86D-204D-B53F-537C9C5C3A99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3193664-346C-9341-B622-FCDF2C443D8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\frac{D}{Dt} \vec V_h = -f \hat k \times \vec V_h - \vec \nabla_p \phi +\vec F_r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\frac {\partial \Phi}{\partial p} = - \alpha \equiv -\frac{1}{\rho}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\alpha = \frac{RT}{p}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\frac {\partial u}{\partial x} + \frac {\partial v}{\partial y}  + \frac {\partial \omega}{\partial p}  = 0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\frac {D_hT}{Dt} + S_p \omega = J/C_p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CD047ADE-ABAB-634D-93C8-BF567C468C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806820-4048-A647-9260-EBE4DB46CFC1}" type="slidenum">
              <a:rPr lang="en-US" altLang="en-US" sz="1200">
                <a:latin typeface="Tahoma" panose="020B0604030504040204" pitchFamily="34" charset="0"/>
              </a:rPr>
              <a:pPr/>
              <a:t>10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1F66C86-2F39-0F4C-A553-9AFBDA1A026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FACB6C85-2551-2745-8301-8EBA2A4219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>
            <a:extLst>
              <a:ext uri="{FF2B5EF4-FFF2-40B4-BE49-F238E27FC236}">
                <a16:creationId xmlns:a16="http://schemas.microsoft.com/office/drawing/2014/main" id="{D529D7E5-7DA2-0641-BB87-AD9F36AC75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6497E14-DFDB-DE47-ACB8-06908FD05E49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284B94D3-1234-5B44-8F07-0B62943667DC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B19A610-7DB4-D241-90D8-5B04C2F6B7D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Homework 5, MSC 405.      Due Thursday, April 13</a:t>
            </a:r>
          </a:p>
          <a:p>
            <a:pPr marL="228600" indent="-228600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This problem set walks through the heated-air-rising process above, for a 100 km patch of latent heating in an initially motionless atmosphere. </a:t>
            </a:r>
          </a:p>
          <a:p>
            <a:pPr marL="228600" indent="-228600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ALL ANSWERS MUST HAVE UNITS, BUT NUMBERS CAN BE SIMPLE ROUGH ESTIMATES. 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Suppose the heating J corresponds to the latent heat released during 1cm of rain over a 100km x 100km area. Let’s figure out how much </a:t>
            </a:r>
            <a:r>
              <a:rPr lang="en-US" altLang="en-US"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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 that causes.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What is the volume of water condensed (m</a:t>
            </a:r>
            <a:r>
              <a:rPr lang="en-US" altLang="en-US" baseline="30000"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)?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What is the mass of water condensed (kg)?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How much latent heat is released (Joules)? (L = 2.5 x 10</a:t>
            </a:r>
            <a:r>
              <a:rPr lang="en-US" altLang="en-US" baseline="30000">
                <a:latin typeface="Arial" panose="020B0604020202020204" pitchFamily="34" charset="0"/>
                <a:ea typeface="ＭＳ Ｐゴシック" panose="020B0600070205080204" pitchFamily="34" charset="-128"/>
              </a:rPr>
              <a:t>6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J per kg of water).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How many kg of air are in a 1 square meter column of atmosphere, if surface pressure p is 1000mb? M=p/g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How many kg of air are therefore in a 100km x 100km column?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If Cp = 1000 J/(kg K), by how many K can the heat from c. warm the air mass from e.? </a:t>
            </a:r>
          </a:p>
          <a:p>
            <a:pPr marL="228600" indent="-228600"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1">
            <a:extLst>
              <a:ext uri="{FF2B5EF4-FFF2-40B4-BE49-F238E27FC236}">
                <a16:creationId xmlns:a16="http://schemas.microsoft.com/office/drawing/2014/main" id="{94FF7C28-46AC-9440-9CA0-C2E1369342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626BFF5-1A93-C141-AFD9-DC3AA11314F4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BEA8756-7F88-4649-8A14-B797D365BA69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760E442-6B87-F94A-AE13-616DC6104E7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Homework 5, MSC 405.      Due Thursday, April 12</a:t>
            </a:r>
          </a:p>
          <a:p>
            <a:pPr marL="228600" indent="-228600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This problem set walks through the sequential process above, for a 100 km patch of latent heating in an initially motionless atmosphere. </a:t>
            </a:r>
          </a:p>
          <a:p>
            <a:pPr marL="228600" indent="-228600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ALL ANSWERS MUST HAVE UNITS, BUT NUMBERS SHOULD BE ROUGH: 1-2 SIGNIFICANT DIGITS. 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Suppose the heating J corresponds to the latent heat released during 1cm of rain over a 100km x 100km area. Let’s figure out how much </a:t>
            </a:r>
            <a:r>
              <a:rPr lang="en-US" altLang="en-US"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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 that causes.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What is the volume of water condensed (m</a:t>
            </a:r>
            <a:r>
              <a:rPr lang="en-US" altLang="en-US" baseline="30000"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)? (1 point)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What is the mass of water condensed (kg)? (1 point)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How much latent heat is released (Joules)? (1pt) (L = 2.5 x 10</a:t>
            </a:r>
            <a:r>
              <a:rPr lang="en-US" altLang="en-US" baseline="30000">
                <a:latin typeface="Arial" panose="020B0604020202020204" pitchFamily="34" charset="0"/>
                <a:ea typeface="ＭＳ Ｐゴシック" panose="020B0600070205080204" pitchFamily="34" charset="-128"/>
              </a:rPr>
              <a:t>6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J per kg of water).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How many kg of air are in a 1 square meter column of atmosphere, if surface pressure p is 1000mb? M=p/g (1)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How many kg of air are therefore in a 100km x 100km column? (1)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If Cp = 1000 J/(kg K), by how many K can the heat from c. warm the air mass from e.? (1) </a:t>
            </a:r>
          </a:p>
          <a:p>
            <a:pPr marL="228600" indent="-228600"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>
            <a:extLst>
              <a:ext uri="{FF2B5EF4-FFF2-40B4-BE49-F238E27FC236}">
                <a16:creationId xmlns:a16="http://schemas.microsoft.com/office/drawing/2014/main" id="{32FD8DFA-4B1C-AD49-8F1D-9B54231869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A3DD2D-948B-B742-A87F-8F329C2B08F2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5AB29DB4-AF58-5D41-BD28-350D08F033A5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8B45376C-8C18-0048-97B7-94E78E94E21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\frac{D}{Dt} \vec V_h = -f \hat k \times \vec V_h - \vec \nabla_p \phi +\vec F_r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\frac {\partial \Phi}{\partial p} = - \alpha \equiv -\frac{1}{\rho}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\alpha = \frac{RT}{p}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\frac {\partial u}{\partial x} + \frac {\partial v}{\partial y}  + \frac {\partial \omega}{\partial p}  = 0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\frac {D_hT}{Dt} + S_p \omega = J/C_p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9B690FD5-1822-544B-B172-4203964D14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A8C1F01-9BB0-D64B-B2B2-114C0CB8F3EF}" type="slidenum">
              <a:rPr lang="en-US" altLang="en-US" sz="1200">
                <a:latin typeface="Tahoma" panose="020B0604030504040204" pitchFamily="34" charset="0"/>
              </a:rPr>
              <a:pPr/>
              <a:t>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4762B1F-BF84-674B-8A0D-46475207F64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7B08E34-643A-D846-9E25-B838BC3E4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A85BAFB9-91C6-D34F-84EB-382620AAD1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4C19295-2A9E-974C-AE3F-6883DFE35EA7}" type="slidenum">
              <a:rPr lang="en-US" altLang="en-US" sz="1200">
                <a:latin typeface="Tahoma" panose="020B0604030504040204" pitchFamily="34" charset="0"/>
              </a:rPr>
              <a:pPr/>
              <a:t>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FA4D271-60F7-8B40-9A54-FA5269C0BE2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7F0FD28-46EF-204E-A327-75F152811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A299D5B4-EF9B-0C45-9A36-7C50AA1CC0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0218EEC-E03E-944A-B81D-4E0E5EEC7EF4}" type="slidenum">
              <a:rPr lang="en-US" altLang="en-US" sz="1200">
                <a:latin typeface="Tahoma" panose="020B0604030504040204" pitchFamily="34" charset="0"/>
              </a:rPr>
              <a:pPr/>
              <a:t>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9E59E9F-65F7-9D4E-B8D0-93DCC826B67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485621A-F7BE-304C-BC75-C39113E94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AA82B132-644D-0E41-87C4-371B1F3462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72E4BCB-2F23-B24A-9A3D-CA799810E43C}" type="slidenum">
              <a:rPr lang="en-US" altLang="en-US" sz="1200">
                <a:latin typeface="Tahoma" panose="020B0604030504040204" pitchFamily="34" charset="0"/>
              </a:rPr>
              <a:pPr/>
              <a:t>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2DDD892-B7AC-FB4A-9EDA-785085C76B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04B22FB-B66F-F040-94C8-40006EB09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2EAACAE9-F17D-3942-8801-985065337A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128A67-11C9-574D-A9E6-907CBC1EF086}" type="slidenum">
              <a:rPr lang="en-US" altLang="en-US" sz="1200">
                <a:latin typeface="Tahoma" panose="020B0604030504040204" pitchFamily="34" charset="0"/>
              </a:rPr>
              <a:pPr/>
              <a:t>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2ED9A17-1242-EB44-9673-E56D1E82E92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E0BA96E-F125-3444-8364-199EE5B29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D333D891-82F2-4B49-B675-0712B3D7B5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F82265-AF13-2E49-BC5E-CC08328A846B}" type="slidenum">
              <a:rPr lang="en-US" altLang="en-US" sz="1200">
                <a:latin typeface="Tahoma" panose="020B0604030504040204" pitchFamily="34" charset="0"/>
              </a:rPr>
              <a:pPr/>
              <a:t>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D6C6FEB-4819-D349-92AE-1A970FB22C1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36AAE88-D6FA-F94F-A1E3-BDB15BBB9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9E2DEDAA-4FCD-4746-AF0F-E65775DEA3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609E7A7-FC8D-5746-9095-D45C43E2A8F1}" type="slidenum">
              <a:rPr lang="en-US" altLang="en-US" sz="1200">
                <a:latin typeface="Tahoma" panose="020B0604030504040204" pitchFamily="34" charset="0"/>
              </a:rPr>
              <a:pPr/>
              <a:t>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AB70DAD5-D654-5748-859E-35E609A86D6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279E2AD-C9C7-D745-804C-004E2169B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5AB03297-9B77-084A-885A-AFAB13FB1F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F4E35B8-D403-CA46-A9E7-D40DF29475B8}" type="slidenum">
              <a:rPr lang="en-US" altLang="en-US" sz="1200">
                <a:latin typeface="Tahoma" panose="020B0604030504040204" pitchFamily="34" charset="0"/>
              </a:rPr>
              <a:pPr/>
              <a:t>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0FDD7F57-E148-B74F-9BF8-DD6ECDBFBC6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9C3C0F2A-FED3-D241-9FE0-0A868E66A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765A55-4A7B-264A-B68E-19C36CFF6F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762A2F-64C9-AC46-8147-4DFB7A3B5B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A2CC0C-2BFE-3F4B-9AE1-CA10EB86E6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F5394-C892-7948-9FFC-78ED9A77C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70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3BA71E-6CDE-FE4A-A0FB-7E04570B02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E0DD1D-540F-F94D-9CF2-DE20742D21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8F9FD3-75C5-3848-A6C2-1D13E04267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D5325-90FF-CA4B-93E3-967340C73A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86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B9CB59-D31D-E44A-AD0A-143522F353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EF550A-8A12-7648-9360-107DCCF50F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DA6DC3-CD8B-3C41-92F3-6BFC084967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AD9BDD-C9A2-154A-8ED5-5F2012A91E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73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E742AA-0D43-1A48-84A4-A667A2567F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E6A397-E8A4-B84B-B27A-C8CECDFC5F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CA6B3E-D51F-984B-8C09-B262C5CC7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DFF7E9-672F-884F-9C42-A21E1D92F0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84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8A7C55-2D43-1C41-B35B-BCA5C12065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EE234C-D575-7D45-8296-18A2BC0667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00255B-B76A-6F45-8CF7-6C119E2853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15FE5-527B-F746-B2A4-8DB58FB3A6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63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70099-F27A-EB41-BB8D-4094030C1E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04AF16-5293-6045-A8E8-A45C547BC9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9F1420-1F43-304A-907B-2FC2C1F316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A90B25-F54C-A546-8E40-62391B6A26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50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D30ED9B-3403-394F-AB92-07BD5D068E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E3EC3F9-00CB-6441-997A-E38E9BD332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C75A171-012A-2B41-9783-614E4D6875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BC0B1B-4C39-4540-AE79-8ADBE2014D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81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820042A-5F7B-6645-8A75-7583F9A49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086CA39-DBCF-B943-9646-07889986AC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6796437-4731-824C-8E75-5111296472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F56363-0C20-1346-907E-74E513E55C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365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481B84A-3491-B442-9AB3-DE06FF4E06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8EEB6DC-18C3-264D-BAF4-441FBC0FC3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3300A5C-390C-1B44-8DB9-42C0722A44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F837F-6049-184B-A17F-7D6FA129F7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52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F7E9FB-8B81-374D-8FD9-573D2C7F22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7906C-00E9-5546-8643-E70CA61BA9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37BD72-7A6B-9541-BAC7-0F509502B3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F429A2-5F42-5241-867D-1E1A5A9336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80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CF8AFD-ADFF-BE4C-8D44-44D6E9E263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ED937F-AC36-7649-9354-668CA9BE57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400E8D-645D-DF4D-AF23-256ADC2C3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8AB934-FF45-DF4E-A947-54F4ADFE4F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558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31AFF53-DC3E-E440-9A8C-A6E8B7953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91635D9-9D43-B34F-ADCA-5E242B970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E78A6FA-49DD-E04D-B029-5A7CC0FCCEB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12D436A-7C01-E74F-A597-18F169F5D8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16DD923-E457-1044-82D2-65E5F45918A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FF84B79-84CD-8441-BF23-57E9369F08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EEB7BBD9-DBCF-994C-9E58-51E4BB31C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136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b="1">
              <a:solidFill>
                <a:srgbClr val="D01EB7"/>
              </a:solidFill>
              <a:latin typeface="Times" pitchFamily="2" charset="0"/>
            </a:endParaRP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2AD96EA8-47AE-2D41-BC78-A61C797C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517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Times" pitchFamily="2" charset="0"/>
            </a:endParaRP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A550BB0E-592B-3048-8FB1-B75A503EC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152400"/>
            <a:ext cx="82613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</a:rPr>
              <a:t>“The Primitive Equations” </a:t>
            </a:r>
          </a:p>
          <a:p>
            <a:pPr algn="ctr"/>
            <a:r>
              <a:rPr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</a:rPr>
              <a:t>(meaning elemental, fundamental)</a:t>
            </a:r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99845B26-DFC7-A942-981D-B37659DD0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938463"/>
            <a:ext cx="3276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charset="-128"/>
              </a:rPr>
              <a:t>HYDROSTATIC 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charset="-128"/>
              </a:rPr>
              <a:t>(w/ ideal gas law to eliminate 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Symbol"/>
                <a:ea typeface="ＭＳ Ｐゴシック" charset="-128"/>
              </a:rPr>
              <a:t>r)</a:t>
            </a: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09557EF7-5CE3-0646-89CB-A19BEE291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506538"/>
            <a:ext cx="29718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charset="-128"/>
              </a:rPr>
              <a:t>F=MA  in the HORIZONTAL</a:t>
            </a:r>
          </a:p>
        </p:txBody>
      </p:sp>
      <p:sp>
        <p:nvSpPr>
          <p:cNvPr id="22540" name="Text Box 12">
            <a:extLst>
              <a:ext uri="{FF2B5EF4-FFF2-40B4-BE49-F238E27FC236}">
                <a16:creationId xmlns:a16="http://schemas.microsoft.com/office/drawing/2014/main" id="{56CCFC98-7AC3-E14B-B7BC-315D022F9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249738"/>
            <a:ext cx="480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charset="-128"/>
              </a:rPr>
              <a:t>MASS CONSERVATION</a:t>
            </a:r>
          </a:p>
        </p:txBody>
      </p:sp>
      <p:sp>
        <p:nvSpPr>
          <p:cNvPr id="22541" name="Text Box 13">
            <a:extLst>
              <a:ext uri="{FF2B5EF4-FFF2-40B4-BE49-F238E27FC236}">
                <a16:creationId xmlns:a16="http://schemas.microsoft.com/office/drawing/2014/main" id="{C5229DD2-0BE0-2142-AD26-2879820AE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316538"/>
            <a:ext cx="525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charset="-128"/>
              </a:rPr>
              <a:t>FIRST LAW OF THERMO</a:t>
            </a:r>
          </a:p>
        </p:txBody>
      </p:sp>
      <p:pic>
        <p:nvPicPr>
          <p:cNvPr id="15369" name="Picture 18" descr="final">
            <a:extLst>
              <a:ext uri="{FF2B5EF4-FFF2-40B4-BE49-F238E27FC236}">
                <a16:creationId xmlns:a16="http://schemas.microsoft.com/office/drawing/2014/main" id="{D64DC431-47AD-3248-890A-BDFC5902C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4097338"/>
            <a:ext cx="2501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9" descr="final">
            <a:extLst>
              <a:ext uri="{FF2B5EF4-FFF2-40B4-BE49-F238E27FC236}">
                <a16:creationId xmlns:a16="http://schemas.microsoft.com/office/drawing/2014/main" id="{9B10BABB-99F2-174F-9254-6517C2556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240338"/>
            <a:ext cx="35941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16" descr="latex-image-1.pdf">
            <a:extLst>
              <a:ext uri="{FF2B5EF4-FFF2-40B4-BE49-F238E27FC236}">
                <a16:creationId xmlns:a16="http://schemas.microsoft.com/office/drawing/2014/main" id="{B90B193E-14DB-E64F-85C5-0E671934B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25738"/>
            <a:ext cx="22431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18" descr="latex-image-1.pdf">
            <a:extLst>
              <a:ext uri="{FF2B5EF4-FFF2-40B4-BE49-F238E27FC236}">
                <a16:creationId xmlns:a16="http://schemas.microsoft.com/office/drawing/2014/main" id="{903B9687-6726-974C-A752-28F4210CF6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58938"/>
            <a:ext cx="51054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2">
            <a:extLst>
              <a:ext uri="{FF2B5EF4-FFF2-40B4-BE49-F238E27FC236}">
                <a16:creationId xmlns:a16="http://schemas.microsoft.com/office/drawing/2014/main" id="{3B685D63-9507-6C42-91B9-A35649018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724400"/>
            <a:ext cx="6629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 Box 3">
            <a:extLst>
              <a:ext uri="{FF2B5EF4-FFF2-40B4-BE49-F238E27FC236}">
                <a16:creationId xmlns:a16="http://schemas.microsoft.com/office/drawing/2014/main" id="{6C153B44-6157-1144-AF7D-DCC5AB8EE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latin typeface="Tahoma" panose="020B0604030504040204" pitchFamily="34" charset="0"/>
              </a:rPr>
              <a:t>The geostrophically balanced polar vortex: </a:t>
            </a:r>
          </a:p>
          <a:p>
            <a:pPr algn="ctr"/>
            <a:r>
              <a:rPr lang="en-US" altLang="en-US" b="1">
                <a:latin typeface="Tahoma" panose="020B0604030504040204" pitchFamily="34" charset="0"/>
              </a:rPr>
              <a:t>The Coriolis force on the westerly jet stream </a:t>
            </a:r>
          </a:p>
          <a:p>
            <a:pPr algn="ctr"/>
            <a:r>
              <a:rPr lang="en-US" altLang="en-US" b="1">
                <a:latin typeface="Tahoma" panose="020B0604030504040204" pitchFamily="34" charset="0"/>
              </a:rPr>
              <a:t>prevents cold pool of Arctic air from sinking down</a:t>
            </a:r>
          </a:p>
          <a:p>
            <a:pPr algn="ctr"/>
            <a:r>
              <a:rPr lang="en-US" altLang="en-US" b="1">
                <a:latin typeface="Tahoma" panose="020B0604030504040204" pitchFamily="34" charset="0"/>
              </a:rPr>
              <a:t>and covering the whole Northern Hemisphere</a:t>
            </a:r>
          </a:p>
        </p:txBody>
      </p:sp>
      <p:sp>
        <p:nvSpPr>
          <p:cNvPr id="33796" name="Oval 28">
            <a:extLst>
              <a:ext uri="{FF2B5EF4-FFF2-40B4-BE49-F238E27FC236}">
                <a16:creationId xmlns:a16="http://schemas.microsoft.com/office/drawing/2014/main" id="{E5A15581-AE7A-B140-B8C0-065752E9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667000"/>
            <a:ext cx="4038600" cy="213360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00"/>
                </a:solidFill>
              </a:rPr>
              <a:t>Heavy cold air </a:t>
            </a:r>
          </a:p>
          <a:p>
            <a:pPr algn="ctr"/>
            <a:r>
              <a:rPr lang="en-US" altLang="en-US">
                <a:solidFill>
                  <a:srgbClr val="FFFF00"/>
                </a:solidFill>
              </a:rPr>
              <a:t>would like to sink </a:t>
            </a:r>
          </a:p>
          <a:p>
            <a:pPr algn="ctr"/>
            <a:r>
              <a:rPr lang="en-US" altLang="en-US">
                <a:solidFill>
                  <a:srgbClr val="FFFF00"/>
                </a:solidFill>
              </a:rPr>
              <a:t>if it could</a:t>
            </a:r>
          </a:p>
        </p:txBody>
      </p:sp>
      <p:sp>
        <p:nvSpPr>
          <p:cNvPr id="33797" name="Curved Up Arrow 26">
            <a:extLst>
              <a:ext uri="{FF2B5EF4-FFF2-40B4-BE49-F238E27FC236}">
                <a16:creationId xmlns:a16="http://schemas.microsoft.com/office/drawing/2014/main" id="{EB5E38BE-C36A-654F-81BE-2F93600F987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133600" y="4679950"/>
            <a:ext cx="4410075" cy="501650"/>
          </a:xfrm>
          <a:prstGeom prst="curvedUpArrow">
            <a:avLst>
              <a:gd name="adj1" fmla="val 24990"/>
              <a:gd name="adj2" fmla="val 50061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3798" name="Curved Down Arrow 27">
            <a:extLst>
              <a:ext uri="{FF2B5EF4-FFF2-40B4-BE49-F238E27FC236}">
                <a16:creationId xmlns:a16="http://schemas.microsoft.com/office/drawing/2014/main" id="{CB78B8D4-F194-4749-AC8C-890E57E58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4178300"/>
            <a:ext cx="4410075" cy="501650"/>
          </a:xfrm>
          <a:prstGeom prst="curvedDownArrow">
            <a:avLst>
              <a:gd name="adj1" fmla="val 24990"/>
              <a:gd name="adj2" fmla="val 50061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3799" name="Rectangle 33">
            <a:extLst>
              <a:ext uri="{FF2B5EF4-FFF2-40B4-BE49-F238E27FC236}">
                <a16:creationId xmlns:a16="http://schemas.microsoft.com/office/drawing/2014/main" id="{67DD9FB6-5E21-4D42-B78D-E2F756B20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150" y="1828800"/>
            <a:ext cx="527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4800">
                <a:solidFill>
                  <a:srgbClr val="000090"/>
                </a:solidFill>
              </a:rPr>
              <a:t>L</a:t>
            </a:r>
            <a:endParaRPr lang="en-US" altLang="en-US"/>
          </a:p>
        </p:txBody>
      </p:sp>
      <p:sp>
        <p:nvSpPr>
          <p:cNvPr id="33800" name="Curved Up Arrow 18">
            <a:extLst>
              <a:ext uri="{FF2B5EF4-FFF2-40B4-BE49-F238E27FC236}">
                <a16:creationId xmlns:a16="http://schemas.microsoft.com/office/drawing/2014/main" id="{0A178854-5F22-4741-9D17-F86BCF5CB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393950"/>
            <a:ext cx="3200400" cy="501650"/>
          </a:xfrm>
          <a:prstGeom prst="curvedUpArrow">
            <a:avLst>
              <a:gd name="adj1" fmla="val 25046"/>
              <a:gd name="adj2" fmla="val 50034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3801" name="Curved Down Arrow 23">
            <a:extLst>
              <a:ext uri="{FF2B5EF4-FFF2-40B4-BE49-F238E27FC236}">
                <a16:creationId xmlns:a16="http://schemas.microsoft.com/office/drawing/2014/main" id="{252AADB2-23DE-FB40-A967-E246147172D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743200" y="1892300"/>
            <a:ext cx="3200400" cy="501650"/>
          </a:xfrm>
          <a:prstGeom prst="curvedDownArrow">
            <a:avLst>
              <a:gd name="adj1" fmla="val 25046"/>
              <a:gd name="adj2" fmla="val 50034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3802" name="TextBox 21">
            <a:extLst>
              <a:ext uri="{FF2B5EF4-FFF2-40B4-BE49-F238E27FC236}">
                <a16:creationId xmlns:a16="http://schemas.microsoft.com/office/drawing/2014/main" id="{67137D83-258C-0E49-AC89-8C5C26F32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275138"/>
            <a:ext cx="1143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80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33803" name="Notched Right Arrow 22">
            <a:extLst>
              <a:ext uri="{FF2B5EF4-FFF2-40B4-BE49-F238E27FC236}">
                <a16:creationId xmlns:a16="http://schemas.microsoft.com/office/drawing/2014/main" id="{FD06A2BE-17FB-4141-A5ED-985EA94C2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0" y="1981200"/>
            <a:ext cx="977900" cy="685800"/>
          </a:xfrm>
          <a:prstGeom prst="notchedRight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PGF</a:t>
            </a:r>
          </a:p>
        </p:txBody>
      </p:sp>
      <p:sp>
        <p:nvSpPr>
          <p:cNvPr id="33804" name="Notched Right Arrow 24">
            <a:extLst>
              <a:ext uri="{FF2B5EF4-FFF2-40B4-BE49-F238E27FC236}">
                <a16:creationId xmlns:a16="http://schemas.microsoft.com/office/drawing/2014/main" id="{DAEA5C47-C9BE-B143-9695-D73CC9EA2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2057400"/>
            <a:ext cx="977900" cy="685800"/>
          </a:xfrm>
          <a:prstGeom prst="notchedRight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Cor</a:t>
            </a:r>
          </a:p>
        </p:txBody>
      </p:sp>
      <p:sp>
        <p:nvSpPr>
          <p:cNvPr id="33805" name="Notched Right Arrow 29">
            <a:extLst>
              <a:ext uri="{FF2B5EF4-FFF2-40B4-BE49-F238E27FC236}">
                <a16:creationId xmlns:a16="http://schemas.microsoft.com/office/drawing/2014/main" id="{8DED60A4-1786-8C4B-8768-BC552C731F1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05000" y="1981200"/>
            <a:ext cx="977900" cy="685800"/>
          </a:xfrm>
          <a:prstGeom prst="notchedRight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Cor.</a:t>
            </a:r>
          </a:p>
        </p:txBody>
      </p:sp>
      <p:sp>
        <p:nvSpPr>
          <p:cNvPr id="33806" name="Notched Right Arrow 30">
            <a:extLst>
              <a:ext uri="{FF2B5EF4-FFF2-40B4-BE49-F238E27FC236}">
                <a16:creationId xmlns:a16="http://schemas.microsoft.com/office/drawing/2014/main" id="{8032B9AC-F7D2-8440-A5A3-DC08E04E1C7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876800" y="2057400"/>
            <a:ext cx="977900" cy="685800"/>
          </a:xfrm>
          <a:prstGeom prst="notchedRight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PGF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8DD470F0-EC6F-A94E-ACB4-87CA83561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136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b="1">
              <a:solidFill>
                <a:srgbClr val="D01EB7"/>
              </a:solidFill>
              <a:latin typeface="Times" pitchFamily="2" charset="0"/>
            </a:endParaRP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C7153E86-DE16-8841-B4F8-CAE5C66BE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517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Times" pitchFamily="2" charset="0"/>
            </a:endParaRP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7380267A-6D28-754E-8C8A-2B635DF92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152400"/>
            <a:ext cx="82613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200">
                <a:solidFill>
                  <a:srgbClr val="000000"/>
                </a:solidFill>
                <a:latin typeface="Times" pitchFamily="2" charset="0"/>
              </a:rPr>
              <a:t>HW: use The Primitive Equations to compute how a local heating J drives flow in an initially motionless atmosphere</a:t>
            </a:r>
          </a:p>
        </p:txBody>
      </p:sp>
      <p:sp>
        <p:nvSpPr>
          <p:cNvPr id="10248" name="Text Box 8">
            <a:extLst>
              <a:ext uri="{FF2B5EF4-FFF2-40B4-BE49-F238E27FC236}">
                <a16:creationId xmlns:a16="http://schemas.microsoft.com/office/drawing/2014/main" id="{1BBF7176-6725-2B4C-AB7E-AAB1B276B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895600"/>
            <a:ext cx="5867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</a:rPr>
              <a:t>2. Warmer </a:t>
            </a:r>
            <a:r>
              <a:rPr lang="en-US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</a:rPr>
              <a:t>T causes increased thickness</a:t>
            </a:r>
            <a:r>
              <a:rPr lang="en-US" altLang="en-US" sz="3200" b="1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</a:rPr>
              <a:t> </a:t>
            </a:r>
            <a:r>
              <a:rPr lang="en-US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</a:rPr>
              <a:t>of the heated column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latin typeface="Times" pitchFamily="2" charset="0"/>
            </a:endParaRP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03466522-6DDD-8B44-8B29-9217DBC77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313238"/>
            <a:ext cx="36576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charset="-128"/>
              </a:rPr>
              <a:t>3. High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Symbol" charset="2"/>
                <a:ea typeface="ＭＳ Ｐゴシック" charset="-128"/>
                <a:sym typeface="Symbol" charset="2"/>
              </a:rPr>
              <a:t>F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charset="-128"/>
              </a:rPr>
              <a:t> over hot column pushes wind outward</a:t>
            </a: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charset="-128"/>
              </a:rPr>
              <a:t> </a:t>
            </a:r>
          </a:p>
        </p:txBody>
      </p:sp>
      <p:pic>
        <p:nvPicPr>
          <p:cNvPr id="35847" name="Picture 11" descr="final">
            <a:extLst>
              <a:ext uri="{FF2B5EF4-FFF2-40B4-BE49-F238E27FC236}">
                <a16:creationId xmlns:a16="http://schemas.microsoft.com/office/drawing/2014/main" id="{B2058FCA-F40E-7349-9A5B-EC2E1DA31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0"/>
            <a:ext cx="34163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2" name="Text Box 12">
            <a:extLst>
              <a:ext uri="{FF2B5EF4-FFF2-40B4-BE49-F238E27FC236}">
                <a16:creationId xmlns:a16="http://schemas.microsoft.com/office/drawing/2014/main" id="{98C371A7-334B-7246-A692-87D56FBD6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816600"/>
            <a:ext cx="54102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3200" b="1">
                <a:solidFill>
                  <a:srgbClr val="FF0000"/>
                </a:solidFill>
                <a:latin typeface="Times" pitchFamily="2" charset="0"/>
              </a:rPr>
              <a:t>4. Surface pressure drops</a:t>
            </a:r>
            <a:r>
              <a:rPr lang="en-US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</a:rPr>
              <a:t> </a:t>
            </a:r>
            <a:r>
              <a:rPr lang="en-US" alt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</a:rPr>
              <a:t>(remember, omega = Dp/Dt; Holton eq. 3.44)</a:t>
            </a:r>
            <a:endParaRPr lang="en-US" altLang="en-US" sz="3200" b="1">
              <a:solidFill>
                <a:srgbClr val="0000FF"/>
              </a:solidFill>
              <a:latin typeface="Times" pitchFamily="2" charset="0"/>
            </a:endParaRPr>
          </a:p>
        </p:txBody>
      </p:sp>
      <p:pic>
        <p:nvPicPr>
          <p:cNvPr id="35849" name="Picture 17" descr="latex-image-1.pdf">
            <a:extLst>
              <a:ext uri="{FF2B5EF4-FFF2-40B4-BE49-F238E27FC236}">
                <a16:creationId xmlns:a16="http://schemas.microsoft.com/office/drawing/2014/main" id="{76E1918A-4B39-CE44-8997-96CF13195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971800"/>
            <a:ext cx="22431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Picture 19" descr="latex-image-1.pdf">
            <a:extLst>
              <a:ext uri="{FF2B5EF4-FFF2-40B4-BE49-F238E27FC236}">
                <a16:creationId xmlns:a16="http://schemas.microsoft.com/office/drawing/2014/main" id="{E5C0A49A-5EC1-EA42-A50F-EFDF962212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25"/>
          <a:stretch>
            <a:fillRect/>
          </a:stretch>
        </p:blipFill>
        <p:spPr bwMode="auto">
          <a:xfrm>
            <a:off x="609600" y="4232275"/>
            <a:ext cx="43434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1" name="Picture 20" descr="latex-image-1.pdf">
            <a:extLst>
              <a:ext uri="{FF2B5EF4-FFF2-40B4-BE49-F238E27FC236}">
                <a16:creationId xmlns:a16="http://schemas.microsoft.com/office/drawing/2014/main" id="{801DF005-BD9F-A849-A889-31B61599B1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905000"/>
            <a:ext cx="31480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5">
            <a:extLst>
              <a:ext uri="{FF2B5EF4-FFF2-40B4-BE49-F238E27FC236}">
                <a16:creationId xmlns:a16="http://schemas.microsoft.com/office/drawing/2014/main" id="{F0D7602F-1A11-E546-97B1-741436F7F8D3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752600"/>
            <a:ext cx="5257800" cy="1211263"/>
            <a:chOff x="3810000" y="1752600"/>
            <a:chExt cx="5257800" cy="1211263"/>
          </a:xfrm>
        </p:grpSpPr>
        <p:sp>
          <p:nvSpPr>
            <p:cNvPr id="10255" name="Text Box 15">
              <a:extLst>
                <a:ext uri="{FF2B5EF4-FFF2-40B4-BE49-F238E27FC236}">
                  <a16:creationId xmlns:a16="http://schemas.microsoft.com/office/drawing/2014/main" id="{95881161-9AD4-B648-8CC3-3D049E205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1752600"/>
              <a:ext cx="525780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514350" indent="-5143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AutoNum type="arabicPeriod"/>
              </a:pPr>
              <a:r>
                <a:rPr lang="en-US" altLang="en-US" sz="3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pitchFamily="2" charset="0"/>
                </a:rPr>
                <a:t>J causes T to increase   </a:t>
              </a:r>
              <a:endParaRPr lang="en-US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</a:endParaRPr>
            </a:p>
          </p:txBody>
        </p:sp>
        <p:sp>
          <p:nvSpPr>
            <p:cNvPr id="35856" name="TextBox 12">
              <a:extLst>
                <a:ext uri="{FF2B5EF4-FFF2-40B4-BE49-F238E27FC236}">
                  <a16:creationId xmlns:a16="http://schemas.microsoft.com/office/drawing/2014/main" id="{CE4B0F5E-FDC6-E24F-B5FE-D9E439CD5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2133600"/>
              <a:ext cx="464820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FF"/>
                  </a:solidFill>
                </a:rPr>
                <a:t>net change of T = </a:t>
              </a:r>
            </a:p>
            <a:p>
              <a:r>
                <a:rPr lang="en-US" altLang="en-US">
                  <a:solidFill>
                    <a:srgbClr val="0000FF"/>
                  </a:solidFill>
                </a:rPr>
                <a:t>	amount of heat added/Cp 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3E0E6B5-2D51-9C47-A6B0-57117D1FA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905000"/>
            <a:ext cx="1143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F549BC-1E78-3846-A6E2-C84752EB3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267200"/>
            <a:ext cx="1676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  <p:bldP spid="10250" grpId="0"/>
      <p:bldP spid="10252" grpId="0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1BA62BC7-0057-E045-855D-E1CA3C78A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136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b="1">
              <a:solidFill>
                <a:srgbClr val="D01EB7"/>
              </a:solidFill>
              <a:latin typeface="Times" pitchFamily="2" charset="0"/>
            </a:endParaRP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B1534736-E3B0-3B47-855E-4E5ED40D8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517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Times" pitchFamily="2" charset="0"/>
            </a:endParaRP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FFEB5637-B345-2744-89FA-0BAC6012C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001838"/>
            <a:ext cx="34290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charset="-128"/>
              </a:rPr>
              <a:t>5. Low </a:t>
            </a: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Symbol" charset="2"/>
                <a:ea typeface="ＭＳ Ｐゴシック" charset="-128"/>
                <a:sym typeface="Symbol" charset="2"/>
              </a:rPr>
              <a:t>F</a:t>
            </a: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charset="-128"/>
              </a:rPr>
              <a:t> under hot column pulls wind inward</a:t>
            </a:r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charset="-128"/>
              </a:rPr>
              <a:t> </a:t>
            </a:r>
          </a:p>
        </p:txBody>
      </p:sp>
      <p:pic>
        <p:nvPicPr>
          <p:cNvPr id="37893" name="Picture 11" descr="final">
            <a:extLst>
              <a:ext uri="{FF2B5EF4-FFF2-40B4-BE49-F238E27FC236}">
                <a16:creationId xmlns:a16="http://schemas.microsoft.com/office/drawing/2014/main" id="{DF57AE52-B879-A04D-9BE9-5A615E72A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51200"/>
            <a:ext cx="34163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2" name="Text Box 12">
            <a:extLst>
              <a:ext uri="{FF2B5EF4-FFF2-40B4-BE49-F238E27FC236}">
                <a16:creationId xmlns:a16="http://schemas.microsoft.com/office/drawing/2014/main" id="{CEDE0DB0-9D4D-1A44-8909-9B178576A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657600"/>
            <a:ext cx="5105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3200" b="1">
                <a:solidFill>
                  <a:srgbClr val="FF0000"/>
                </a:solidFill>
                <a:latin typeface="Times" pitchFamily="2" charset="0"/>
              </a:rPr>
              <a:t>6. Hot air rises (finally!)</a:t>
            </a:r>
            <a:endParaRPr lang="en-US" altLang="en-US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2" charset="0"/>
            </a:endParaRPr>
          </a:p>
        </p:txBody>
      </p:sp>
      <p:pic>
        <p:nvPicPr>
          <p:cNvPr id="37895" name="Picture 19" descr="latex-image-1.pdf">
            <a:extLst>
              <a:ext uri="{FF2B5EF4-FFF2-40B4-BE49-F238E27FC236}">
                <a16:creationId xmlns:a16="http://schemas.microsoft.com/office/drawing/2014/main" id="{D8575823-CAE2-2943-B1CB-10F0DF2AC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25"/>
          <a:stretch>
            <a:fillRect/>
          </a:stretch>
        </p:blipFill>
        <p:spPr bwMode="auto">
          <a:xfrm>
            <a:off x="457200" y="1920875"/>
            <a:ext cx="43434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0">
            <a:extLst>
              <a:ext uri="{FF2B5EF4-FFF2-40B4-BE49-F238E27FC236}">
                <a16:creationId xmlns:a16="http://schemas.microsoft.com/office/drawing/2014/main" id="{0593747D-D215-3E4F-85A6-3B7938427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678363"/>
            <a:ext cx="4419600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</a:rPr>
              <a:t>7. Coriolis force turns inflowing and outflowing air to make round-and-round flow</a:t>
            </a:r>
            <a:endParaRPr lang="en-US" altLang="en-US" sz="3200">
              <a:effectLst>
                <a:outerShdw blurRad="38100" dist="38100" dir="2700000" algn="tl">
                  <a:srgbClr val="C0C0C0"/>
                </a:outerShdw>
              </a:effectLst>
              <a:latin typeface="Times" pitchFamily="2" charset="0"/>
            </a:endParaRPr>
          </a:p>
        </p:txBody>
      </p:sp>
      <p:pic>
        <p:nvPicPr>
          <p:cNvPr id="37897" name="Picture 13" descr="latex-image-1.pdf">
            <a:extLst>
              <a:ext uri="{FF2B5EF4-FFF2-40B4-BE49-F238E27FC236}">
                <a16:creationId xmlns:a16="http://schemas.microsoft.com/office/drawing/2014/main" id="{176C01AF-E916-714B-8EAF-AD06FB3E0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25"/>
          <a:stretch>
            <a:fillRect/>
          </a:stretch>
        </p:blipFill>
        <p:spPr bwMode="auto">
          <a:xfrm>
            <a:off x="304800" y="4795838"/>
            <a:ext cx="43434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070371A-E8C4-AC4C-BC96-1E25AD3E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05000"/>
            <a:ext cx="1447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899" name="TextBox 11">
            <a:extLst>
              <a:ext uri="{FF2B5EF4-FFF2-40B4-BE49-F238E27FC236}">
                <a16:creationId xmlns:a16="http://schemas.microsoft.com/office/drawing/2014/main" id="{994B82F9-898E-8F4C-A5FB-5BD701CDC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038600"/>
            <a:ext cx="320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Symbol" pitchFamily="2" charset="2"/>
              </a:rPr>
              <a:t>w</a:t>
            </a:r>
            <a:r>
              <a:rPr lang="en-US" altLang="en-US">
                <a:solidFill>
                  <a:srgbClr val="0000FF"/>
                </a:solidFill>
              </a:rPr>
              <a:t> =~  </a:t>
            </a:r>
            <a:r>
              <a:rPr lang="en-US" altLang="en-US">
                <a:solidFill>
                  <a:srgbClr val="0000FF"/>
                </a:solidFill>
                <a:latin typeface="Symbol" pitchFamily="2" charset="2"/>
              </a:rPr>
              <a:t>r</a:t>
            </a:r>
            <a:r>
              <a:rPr lang="en-US" altLang="en-US">
                <a:solidFill>
                  <a:srgbClr val="0000FF"/>
                </a:solidFill>
              </a:rPr>
              <a:t>gw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8D9E42-8C22-3D4D-A1D1-B6289D248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00600"/>
            <a:ext cx="1447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01" name="Text Box 4">
            <a:extLst>
              <a:ext uri="{FF2B5EF4-FFF2-40B4-BE49-F238E27FC236}">
                <a16:creationId xmlns:a16="http://schemas.microsoft.com/office/drawing/2014/main" id="{F3979933-A58A-FB4C-9F9F-B86EAA45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"/>
            <a:ext cx="82613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200">
                <a:solidFill>
                  <a:srgbClr val="000000"/>
                </a:solidFill>
                <a:latin typeface="Times" pitchFamily="2" charset="0"/>
              </a:rPr>
              <a:t>HW: use The Primitive Equations to compute how a local heating J drives flow in an initially motionless atmosphere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D8FC0B89-B530-344B-A061-ABB271D50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136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b="1">
              <a:solidFill>
                <a:srgbClr val="D01EB7"/>
              </a:solidFill>
              <a:latin typeface="Times" pitchFamily="2" charset="0"/>
            </a:endParaRP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6CFF8139-EF8E-F247-8570-0837A6356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517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Times" pitchFamily="2" charset="0"/>
            </a:endParaRP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9CB369AC-7A26-C549-9CE4-D40701E78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163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</a:rPr>
              <a:t>The atmosphere is thin, so a lot of its flow is horizontal large scale circulations. Can’t we study the dynamics of that without getting sucked into thermodynamics? </a:t>
            </a:r>
          </a:p>
          <a:p>
            <a:pPr algn="ctr"/>
            <a:r>
              <a:rPr lang="en-US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</a:rPr>
              <a:t>If only we could clobber the “gradient of </a:t>
            </a:r>
            <a:r>
              <a:rPr lang="en-US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2" charset="2"/>
              </a:rPr>
              <a:t>F</a:t>
            </a:r>
            <a:r>
              <a:rPr lang="en-US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</a:rPr>
              <a:t>” term...</a:t>
            </a:r>
          </a:p>
          <a:p>
            <a:pPr algn="ctr"/>
            <a:r>
              <a:rPr lang="en-US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</a:rPr>
              <a:t>that way lies vorticity as we have seen!</a:t>
            </a:r>
            <a:r>
              <a:rPr lang="en-US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</a:rPr>
              <a:t>  </a:t>
            </a:r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EC6B5CE4-486B-894D-A992-0E2FF4CB0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624263"/>
            <a:ext cx="3276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charset="-128"/>
              </a:rPr>
              <a:t>HYDROSTATIC 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charset="-128"/>
              </a:rPr>
              <a:t>(w/ ideal gas law)</a:t>
            </a: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50B1E3E9-DBA2-1A4F-AF73-6B18B23CB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192338"/>
            <a:ext cx="29718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charset="-128"/>
              </a:rPr>
              <a:t>F=MA  in the HORIZONTAL</a:t>
            </a:r>
          </a:p>
        </p:txBody>
      </p:sp>
      <p:sp>
        <p:nvSpPr>
          <p:cNvPr id="22540" name="Text Box 12">
            <a:extLst>
              <a:ext uri="{FF2B5EF4-FFF2-40B4-BE49-F238E27FC236}">
                <a16:creationId xmlns:a16="http://schemas.microsoft.com/office/drawing/2014/main" id="{B86B2008-76B7-4046-930D-93E22A9A6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935538"/>
            <a:ext cx="480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charset="-128"/>
              </a:rPr>
              <a:t>MASS CONSERVATION</a:t>
            </a:r>
          </a:p>
        </p:txBody>
      </p:sp>
      <p:sp>
        <p:nvSpPr>
          <p:cNvPr id="22541" name="Text Box 13">
            <a:extLst>
              <a:ext uri="{FF2B5EF4-FFF2-40B4-BE49-F238E27FC236}">
                <a16:creationId xmlns:a16="http://schemas.microsoft.com/office/drawing/2014/main" id="{583652D8-44DA-2941-92FE-642DCEA9C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002338"/>
            <a:ext cx="525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charset="-128"/>
              </a:rPr>
              <a:t>FIRST LAW OF THERMO</a:t>
            </a:r>
          </a:p>
        </p:txBody>
      </p:sp>
      <p:pic>
        <p:nvPicPr>
          <p:cNvPr id="39945" name="Picture 18" descr="final">
            <a:extLst>
              <a:ext uri="{FF2B5EF4-FFF2-40B4-BE49-F238E27FC236}">
                <a16:creationId xmlns:a16="http://schemas.microsoft.com/office/drawing/2014/main" id="{FEDC7AEB-F94D-BD40-A57F-A2897D5B2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4783138"/>
            <a:ext cx="2501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6" name="Picture 19" descr="final">
            <a:extLst>
              <a:ext uri="{FF2B5EF4-FFF2-40B4-BE49-F238E27FC236}">
                <a16:creationId xmlns:a16="http://schemas.microsoft.com/office/drawing/2014/main" id="{AFE0F197-5930-E34B-9C17-9EFF3E028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926138"/>
            <a:ext cx="35941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7" name="Picture 16" descr="latex-image-1.pdf">
            <a:extLst>
              <a:ext uri="{FF2B5EF4-FFF2-40B4-BE49-F238E27FC236}">
                <a16:creationId xmlns:a16="http://schemas.microsoft.com/office/drawing/2014/main" id="{9E716F5B-1B3A-284D-9FEF-8DE1A82CF3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0"/>
            <a:ext cx="22431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8" name="Picture 18" descr="latex-image-1.pdf">
            <a:extLst>
              <a:ext uri="{FF2B5EF4-FFF2-40B4-BE49-F238E27FC236}">
                <a16:creationId xmlns:a16="http://schemas.microsoft.com/office/drawing/2014/main" id="{DC18DE52-30F1-E542-AB02-F17FFCAEE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44738"/>
            <a:ext cx="51054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ackerman-06-22">
            <a:extLst>
              <a:ext uri="{FF2B5EF4-FFF2-40B4-BE49-F238E27FC236}">
                <a16:creationId xmlns:a16="http://schemas.microsoft.com/office/drawing/2014/main" id="{46B6BB33-FDAB-C249-B4FD-171B780AF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81"/>
          <a:stretch>
            <a:fillRect/>
          </a:stretch>
        </p:blipFill>
        <p:spPr bwMode="auto">
          <a:xfrm>
            <a:off x="2286000" y="1447800"/>
            <a:ext cx="411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3">
            <a:extLst>
              <a:ext uri="{FF2B5EF4-FFF2-40B4-BE49-F238E27FC236}">
                <a16:creationId xmlns:a16="http://schemas.microsoft.com/office/drawing/2014/main" id="{9CF3185C-E70C-924B-8C4E-E9538C897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latin typeface="Tahoma" panose="020B0604030504040204" pitchFamily="34" charset="0"/>
              </a:rPr>
              <a:t>How heated air rises and a warm core vortex develops: the Primitive Equation view. 7 logical steps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2AE18CA-539B-D148-A72D-FB8AD8A65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143000"/>
            <a:ext cx="2209800" cy="1447800"/>
          </a:xfrm>
          <a:prstGeom prst="right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2. Air accelerates </a:t>
            </a:r>
          </a:p>
          <a:p>
            <a:r>
              <a:rPr lang="en-US" altLang="en-US" sz="2000"/>
              <a:t>due to PGF</a:t>
            </a:r>
          </a:p>
        </p:txBody>
      </p:sp>
      <p:sp>
        <p:nvSpPr>
          <p:cNvPr id="17413" name="TextBox 9">
            <a:extLst>
              <a:ext uri="{FF2B5EF4-FFF2-40B4-BE49-F238E27FC236}">
                <a16:creationId xmlns:a16="http://schemas.microsoft.com/office/drawing/2014/main" id="{DDEE2FE6-8BA3-0040-BCCD-5CED7CF97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8" y="2209800"/>
            <a:ext cx="15541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1. 200 mb</a:t>
            </a:r>
          </a:p>
          <a:p>
            <a:r>
              <a:rPr lang="en-US" altLang="en-US">
                <a:solidFill>
                  <a:srgbClr val="FF0000"/>
                </a:solidFill>
              </a:rPr>
              <a:t>surface</a:t>
            </a:r>
          </a:p>
          <a:p>
            <a:r>
              <a:rPr lang="en-US" altLang="en-US">
                <a:solidFill>
                  <a:srgbClr val="FF0000"/>
                </a:solidFill>
              </a:rPr>
              <a:t>bulges</a:t>
            </a:r>
          </a:p>
          <a:p>
            <a:r>
              <a:rPr lang="en-US" altLang="en-US">
                <a:solidFill>
                  <a:srgbClr val="FF0000"/>
                </a:solidFill>
              </a:rPr>
              <a:t>upward</a:t>
            </a:r>
          </a:p>
        </p:txBody>
      </p:sp>
      <p:cxnSp>
        <p:nvCxnSpPr>
          <p:cNvPr id="17414" name="Straight Connector 11">
            <a:extLst>
              <a:ext uri="{FF2B5EF4-FFF2-40B4-BE49-F238E27FC236}">
                <a16:creationId xmlns:a16="http://schemas.microsoft.com/office/drawing/2014/main" id="{C0126ED4-13A7-3E42-BBBB-55602900BF7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676400" y="2286000"/>
            <a:ext cx="88423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FCD0B1F-3367-4F45-9747-E94CE0BBD0EA}"/>
              </a:ext>
            </a:extLst>
          </p:cNvPr>
          <p:cNvSpPr txBox="1"/>
          <p:nvPr/>
        </p:nvSpPr>
        <p:spPr>
          <a:xfrm>
            <a:off x="533400" y="838200"/>
            <a:ext cx="68580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Tahoma" pitchFamily="-65" charset="0"/>
                <a:ea typeface="ＭＳ Ｐゴシック" pitchFamily="-111" charset="-128"/>
              </a:rPr>
              <a:t>1. Warmed </a:t>
            </a:r>
            <a:r>
              <a:rPr lang="en-US" dirty="0">
                <a:latin typeface="Tahoma" pitchFamily="-65" charset="0"/>
                <a:ea typeface="ＭＳ Ｐゴシック" pitchFamily="-111" charset="-128"/>
              </a:rPr>
              <a:t>column of air gets </a:t>
            </a:r>
            <a:r>
              <a:rPr lang="en-US" b="1" dirty="0">
                <a:latin typeface="Tahoma" pitchFamily="-65" charset="0"/>
                <a:ea typeface="ＭＳ Ｐゴシック" pitchFamily="-111" charset="-128"/>
              </a:rPr>
              <a:t>thicker</a:t>
            </a:r>
          </a:p>
          <a:p>
            <a:pPr>
              <a:defRPr/>
            </a:pPr>
            <a:endParaRPr lang="en-US" dirty="0">
              <a:latin typeface="Tahoma" pitchFamily="-65" charset="0"/>
              <a:ea typeface="ＭＳ Ｐゴシック" pitchFamily="-111" charset="-128"/>
            </a:endParaRPr>
          </a:p>
        </p:txBody>
      </p:sp>
      <p:sp>
        <p:nvSpPr>
          <p:cNvPr id="17416" name="Rectangle 9">
            <a:extLst>
              <a:ext uri="{FF2B5EF4-FFF2-40B4-BE49-F238E27FC236}">
                <a16:creationId xmlns:a16="http://schemas.microsoft.com/office/drawing/2014/main" id="{86287AAA-44E3-DC46-956E-68567B909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81600"/>
            <a:ext cx="9144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  <a:p>
            <a:pPr algn="ctr"/>
            <a:r>
              <a:rPr lang="en-US" altLang="en-US"/>
              <a:t>0. Heating (maybe latent heating by condensation in a patch</a:t>
            </a:r>
          </a:p>
          <a:p>
            <a:pPr algn="ctr"/>
            <a:r>
              <a:rPr lang="en-US" altLang="en-US"/>
              <a:t>of convection over warm water someplace)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13BDC65-AA94-F548-9C1E-CED4E75A14D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4800" y="1143000"/>
            <a:ext cx="2286000" cy="1447800"/>
          </a:xfrm>
          <a:prstGeom prst="rightArrow">
            <a:avLst>
              <a:gd name="adj1" fmla="val 50000"/>
              <a:gd name="adj2" fmla="val 4999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2. Air accelerates </a:t>
            </a:r>
          </a:p>
          <a:p>
            <a:r>
              <a:rPr lang="en-US" altLang="en-US" sz="2000"/>
              <a:t>due to PGF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413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ackerman-06-22">
            <a:extLst>
              <a:ext uri="{FF2B5EF4-FFF2-40B4-BE49-F238E27FC236}">
                <a16:creationId xmlns:a16="http://schemas.microsoft.com/office/drawing/2014/main" id="{A7957F06-41A4-8E46-AABB-5AC7D12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81"/>
          <a:stretch>
            <a:fillRect/>
          </a:stretch>
        </p:blipFill>
        <p:spPr bwMode="auto">
          <a:xfrm>
            <a:off x="2362200" y="1447800"/>
            <a:ext cx="4114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ight Arrow 8">
            <a:extLst>
              <a:ext uri="{FF2B5EF4-FFF2-40B4-BE49-F238E27FC236}">
                <a16:creationId xmlns:a16="http://schemas.microsoft.com/office/drawing/2014/main" id="{EC8DADFE-A872-7246-B785-90D819812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143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3.</a:t>
            </a:r>
            <a:r>
              <a:rPr lang="en-US" altLang="en-US" sz="2000"/>
              <a:t> Mass removed</a:t>
            </a:r>
          </a:p>
          <a:p>
            <a:r>
              <a:rPr lang="en-US" altLang="en-US" sz="2000"/>
              <a:t>from column</a:t>
            </a:r>
          </a:p>
        </p:txBody>
      </p:sp>
      <p:cxnSp>
        <p:nvCxnSpPr>
          <p:cNvPr id="19460" name="Straight Connector 11">
            <a:extLst>
              <a:ext uri="{FF2B5EF4-FFF2-40B4-BE49-F238E27FC236}">
                <a16:creationId xmlns:a16="http://schemas.microsoft.com/office/drawing/2014/main" id="{0F0F96E1-2277-344D-A5C2-F5F64A0F783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676400" y="2286000"/>
            <a:ext cx="88423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F6B5FE-73C2-6F45-A972-9D7BF6DD487F}"/>
              </a:ext>
            </a:extLst>
          </p:cNvPr>
          <p:cNvSpPr txBox="1"/>
          <p:nvPr/>
        </p:nvSpPr>
        <p:spPr>
          <a:xfrm>
            <a:off x="533400" y="838200"/>
            <a:ext cx="73914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Tahoma" pitchFamily="-65" charset="0"/>
                <a:ea typeface="ＭＳ Ｐゴシック" pitchFamily="-111" charset="-128"/>
              </a:rPr>
              <a:t>3. Mass removal and 4. surface pressure drop</a:t>
            </a:r>
          </a:p>
        </p:txBody>
      </p:sp>
      <p:sp>
        <p:nvSpPr>
          <p:cNvPr id="19462" name="Rectangle 9">
            <a:extLst>
              <a:ext uri="{FF2B5EF4-FFF2-40B4-BE49-F238E27FC236}">
                <a16:creationId xmlns:a16="http://schemas.microsoft.com/office/drawing/2014/main" id="{1B692050-502F-A549-9107-43963B973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81600"/>
            <a:ext cx="9144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3" name="Right Arrow 14">
            <a:extLst>
              <a:ext uri="{FF2B5EF4-FFF2-40B4-BE49-F238E27FC236}">
                <a16:creationId xmlns:a16="http://schemas.microsoft.com/office/drawing/2014/main" id="{A7B9470A-D74B-E54A-97A5-146EBA1D826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4800" y="11430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3.</a:t>
            </a:r>
            <a:r>
              <a:rPr lang="en-US" altLang="en-US" sz="2000"/>
              <a:t> Mass removed</a:t>
            </a:r>
          </a:p>
          <a:p>
            <a:r>
              <a:rPr lang="en-US" altLang="en-US" sz="2000"/>
              <a:t>from column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EB4F092-DDE5-E44E-BB81-CD5C35C411C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648200" y="2438400"/>
            <a:ext cx="3429000" cy="26670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6BA815-6A11-EE49-91C2-0745B163D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24200"/>
            <a:ext cx="2590800" cy="1570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4. less mass of air in column </a:t>
            </a:r>
          </a:p>
          <a:p>
            <a:r>
              <a:rPr lang="en-US" altLang="en-US" b="1">
                <a:solidFill>
                  <a:srgbClr val="FF0000"/>
                </a:solidFill>
              </a:rPr>
              <a:t>= lower surface pressure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91B139-75FD-044A-81BA-F0A4B014A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638675"/>
            <a:ext cx="76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5400" b="1"/>
              <a:t>L</a:t>
            </a:r>
          </a:p>
        </p:txBody>
      </p:sp>
      <p:sp>
        <p:nvSpPr>
          <p:cNvPr id="19467" name="Text Box 3">
            <a:extLst>
              <a:ext uri="{FF2B5EF4-FFF2-40B4-BE49-F238E27FC236}">
                <a16:creationId xmlns:a16="http://schemas.microsoft.com/office/drawing/2014/main" id="{002EADDC-02BA-DD49-BCC9-E2B8B7F7F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latin typeface="Tahoma" panose="020B0604030504040204" pitchFamily="34" charset="0"/>
              </a:rPr>
              <a:t>How heated air rises and a warm core vortex develops: the Primitive Equation view. 7 logical steps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ackerman-06-22">
            <a:extLst>
              <a:ext uri="{FF2B5EF4-FFF2-40B4-BE49-F238E27FC236}">
                <a16:creationId xmlns:a16="http://schemas.microsoft.com/office/drawing/2014/main" id="{4A783669-10ED-484E-9994-86A430502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81"/>
          <a:stretch>
            <a:fillRect/>
          </a:stretch>
        </p:blipFill>
        <p:spPr bwMode="auto">
          <a:xfrm>
            <a:off x="2362200" y="1447800"/>
            <a:ext cx="4114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507" name="Straight Connector 11">
            <a:extLst>
              <a:ext uri="{FF2B5EF4-FFF2-40B4-BE49-F238E27FC236}">
                <a16:creationId xmlns:a16="http://schemas.microsoft.com/office/drawing/2014/main" id="{6154860A-11FF-9C4C-931B-AF686036E5FC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676400" y="2286000"/>
            <a:ext cx="88423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3497D2-809A-F740-9320-92EE04AF5483}"/>
              </a:ext>
            </a:extLst>
          </p:cNvPr>
          <p:cNvSpPr txBox="1"/>
          <p:nvPr/>
        </p:nvSpPr>
        <p:spPr>
          <a:xfrm>
            <a:off x="533400" y="838200"/>
            <a:ext cx="81534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Tahoma" pitchFamily="-65" charset="0"/>
                <a:ea typeface="ＭＳ Ｐゴシック" pitchFamily="-111" charset="-128"/>
              </a:rPr>
              <a:t>5. Low level inflow accelerates, 6. heated air rises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488F146C-1A77-EE44-9437-7D9FE3AD4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362200"/>
            <a:ext cx="2667000" cy="1752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rgbClr val="000000"/>
                </a:solidFill>
              </a:rPr>
              <a:t>6. warm</a:t>
            </a:r>
          </a:p>
          <a:p>
            <a:pPr algn="ctr"/>
            <a:r>
              <a:rPr lang="en-US" altLang="en-US" b="1">
                <a:solidFill>
                  <a:srgbClr val="000000"/>
                </a:solidFill>
              </a:rPr>
              <a:t>air </a:t>
            </a:r>
          </a:p>
          <a:p>
            <a:pPr algn="ctr"/>
            <a:r>
              <a:rPr lang="en-US" altLang="en-US" b="1">
                <a:solidFill>
                  <a:srgbClr val="000000"/>
                </a:solidFill>
              </a:rPr>
              <a:t>rises!</a:t>
            </a:r>
          </a:p>
        </p:txBody>
      </p:sp>
      <p:sp>
        <p:nvSpPr>
          <p:cNvPr id="21510" name="Rectangle 9">
            <a:extLst>
              <a:ext uri="{FF2B5EF4-FFF2-40B4-BE49-F238E27FC236}">
                <a16:creationId xmlns:a16="http://schemas.microsoft.com/office/drawing/2014/main" id="{2E8B1E3D-8E63-AB4F-89AF-D7DFF8D8A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81600"/>
            <a:ext cx="9144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2133002A-043A-F745-86B7-8DC0F8193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962400"/>
            <a:ext cx="2590800" cy="1447800"/>
          </a:xfrm>
          <a:prstGeom prst="right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5. Air accelerates </a:t>
            </a:r>
          </a:p>
          <a:p>
            <a:r>
              <a:rPr lang="en-US" altLang="en-US" sz="2000" b="1"/>
              <a:t>due to PGF</a:t>
            </a:r>
          </a:p>
        </p:txBody>
      </p:sp>
      <p:sp>
        <p:nvSpPr>
          <p:cNvPr id="21512" name="Text Box 3">
            <a:extLst>
              <a:ext uri="{FF2B5EF4-FFF2-40B4-BE49-F238E27FC236}">
                <a16:creationId xmlns:a16="http://schemas.microsoft.com/office/drawing/2014/main" id="{52D53C67-9BBD-5F4F-8130-482EC4FFE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latin typeface="Tahoma" panose="020B0604030504040204" pitchFamily="34" charset="0"/>
              </a:rPr>
              <a:t>How heated air rises and a warm core vortex develops: the Primitive Equation view. 7 logical steps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E0E68CB-0774-084E-8B11-D29337913A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638800" y="3962400"/>
            <a:ext cx="2971800" cy="1447800"/>
          </a:xfrm>
          <a:prstGeom prst="rightArrow">
            <a:avLst>
              <a:gd name="adj1" fmla="val 50000"/>
              <a:gd name="adj2" fmla="val 4999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5. Air accelerates </a:t>
            </a:r>
          </a:p>
          <a:p>
            <a:r>
              <a:rPr lang="en-US" altLang="en-US" sz="2000" b="1"/>
              <a:t>due to PGF</a:t>
            </a:r>
          </a:p>
        </p:txBody>
      </p:sp>
      <p:sp>
        <p:nvSpPr>
          <p:cNvPr id="21514" name="Right Arrow 22">
            <a:extLst>
              <a:ext uri="{FF2B5EF4-FFF2-40B4-BE49-F238E27FC236}">
                <a16:creationId xmlns:a16="http://schemas.microsoft.com/office/drawing/2014/main" id="{689E76F5-8EE5-AC49-AEEA-9222CE173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143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000"/>
          </a:p>
        </p:txBody>
      </p:sp>
      <p:sp>
        <p:nvSpPr>
          <p:cNvPr id="21515" name="Right Arrow 25">
            <a:extLst>
              <a:ext uri="{FF2B5EF4-FFF2-40B4-BE49-F238E27FC236}">
                <a16:creationId xmlns:a16="http://schemas.microsoft.com/office/drawing/2014/main" id="{77F694B3-0E95-F14F-A977-7ABCE1A2D0E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4800" y="11430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ackerman-06-22">
            <a:extLst>
              <a:ext uri="{FF2B5EF4-FFF2-40B4-BE49-F238E27FC236}">
                <a16:creationId xmlns:a16="http://schemas.microsoft.com/office/drawing/2014/main" id="{25C8D313-248D-F844-AB29-93114F485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81"/>
          <a:stretch>
            <a:fillRect/>
          </a:stretch>
        </p:blipFill>
        <p:spPr bwMode="auto">
          <a:xfrm>
            <a:off x="2362200" y="1447800"/>
            <a:ext cx="4114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55" name="Straight Connector 11">
            <a:extLst>
              <a:ext uri="{FF2B5EF4-FFF2-40B4-BE49-F238E27FC236}">
                <a16:creationId xmlns:a16="http://schemas.microsoft.com/office/drawing/2014/main" id="{22129A16-BFE1-C74A-AA01-69AEAD8DCE1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676400" y="2286000"/>
            <a:ext cx="88423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6" name="Right Arrow 11">
            <a:extLst>
              <a:ext uri="{FF2B5EF4-FFF2-40B4-BE49-F238E27FC236}">
                <a16:creationId xmlns:a16="http://schemas.microsoft.com/office/drawing/2014/main" id="{DBC020CE-87DE-A141-B07D-A828EDBE4E3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638800" y="3962400"/>
            <a:ext cx="2971800" cy="1447800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000" b="1"/>
          </a:p>
        </p:txBody>
      </p:sp>
      <p:sp>
        <p:nvSpPr>
          <p:cNvPr id="23557" name="Right Arrow 18">
            <a:extLst>
              <a:ext uri="{FF2B5EF4-FFF2-40B4-BE49-F238E27FC236}">
                <a16:creationId xmlns:a16="http://schemas.microsoft.com/office/drawing/2014/main" id="{18679688-0C11-B64C-BA62-E35B640B8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962400"/>
            <a:ext cx="2590800" cy="14478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0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65819-ADCF-724C-A62E-D927EA887D5D}"/>
              </a:ext>
            </a:extLst>
          </p:cNvPr>
          <p:cNvSpPr/>
          <p:nvPr/>
        </p:nvSpPr>
        <p:spPr bwMode="auto">
          <a:xfrm>
            <a:off x="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40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" pitchFamily="-111" charset="0"/>
                <a:ea typeface="ＭＳ Ｐゴシック" pitchFamily="-111" charset="-128"/>
              </a:rPr>
              <a:t>7. </a:t>
            </a:r>
            <a:r>
              <a:rPr lang="en-US" sz="4000" b="1" dirty="0" err="1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" pitchFamily="-111" charset="0"/>
                <a:ea typeface="ＭＳ Ｐゴシック" pitchFamily="-111" charset="-128"/>
              </a:rPr>
              <a:t>Coriolis</a:t>
            </a:r>
            <a:r>
              <a:rPr lang="en-US" sz="40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" pitchFamily="-111" charset="0"/>
                <a:ea typeface="ＭＳ Ｐゴシック" pitchFamily="-111" charset="-128"/>
              </a:rPr>
              <a:t> turns flow to right</a:t>
            </a:r>
          </a:p>
        </p:txBody>
      </p:sp>
      <p:sp>
        <p:nvSpPr>
          <p:cNvPr id="23559" name="Text Box 3">
            <a:extLst>
              <a:ext uri="{FF2B5EF4-FFF2-40B4-BE49-F238E27FC236}">
                <a16:creationId xmlns:a16="http://schemas.microsoft.com/office/drawing/2014/main" id="{375B329B-59CF-6044-A9E0-3DABB6458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latin typeface="Tahoma" panose="020B0604030504040204" pitchFamily="34" charset="0"/>
              </a:rPr>
              <a:t>How heated air rises and a warm core vortex develops: the Primitive Equation view. 7 logical steps</a:t>
            </a:r>
          </a:p>
        </p:txBody>
      </p:sp>
      <p:sp>
        <p:nvSpPr>
          <p:cNvPr id="23560" name="Right Arrow 14">
            <a:extLst>
              <a:ext uri="{FF2B5EF4-FFF2-40B4-BE49-F238E27FC236}">
                <a16:creationId xmlns:a16="http://schemas.microsoft.com/office/drawing/2014/main" id="{69DAA6A1-F93E-DD42-99B0-4ECD48B9D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2192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000"/>
          </a:p>
        </p:txBody>
      </p:sp>
      <p:sp>
        <p:nvSpPr>
          <p:cNvPr id="23561" name="Right Arrow 15">
            <a:extLst>
              <a:ext uri="{FF2B5EF4-FFF2-40B4-BE49-F238E27FC236}">
                <a16:creationId xmlns:a16="http://schemas.microsoft.com/office/drawing/2014/main" id="{7C5D3739-5750-2C4F-A212-B35FBA1BF65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3400" y="12192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000"/>
          </a:p>
        </p:txBody>
      </p:sp>
      <p:grpSp>
        <p:nvGrpSpPr>
          <p:cNvPr id="2" name="Group 25">
            <a:extLst>
              <a:ext uri="{FF2B5EF4-FFF2-40B4-BE49-F238E27FC236}">
                <a16:creationId xmlns:a16="http://schemas.microsoft.com/office/drawing/2014/main" id="{00722FF2-7D2D-CF4A-B936-1FD23BA09413}"/>
              </a:ext>
            </a:extLst>
          </p:cNvPr>
          <p:cNvGrpSpPr>
            <a:grpSpLocks/>
          </p:cNvGrpSpPr>
          <p:nvPr/>
        </p:nvGrpSpPr>
        <p:grpSpPr bwMode="auto">
          <a:xfrm>
            <a:off x="2933700" y="4114800"/>
            <a:ext cx="3314700" cy="1066800"/>
            <a:chOff x="3429000" y="4114800"/>
            <a:chExt cx="2209800" cy="1295400"/>
          </a:xfrm>
        </p:grpSpPr>
        <p:sp>
          <p:nvSpPr>
            <p:cNvPr id="23569" name="Rectangle 22">
              <a:extLst>
                <a:ext uri="{FF2B5EF4-FFF2-40B4-BE49-F238E27FC236}">
                  <a16:creationId xmlns:a16="http://schemas.microsoft.com/office/drawing/2014/main" id="{CBA2D83E-AB4F-A549-B7C2-E981830C0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400" y="4114800"/>
              <a:ext cx="20574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0" name="Curved Up Arrow 17">
              <a:extLst>
                <a:ext uri="{FF2B5EF4-FFF2-40B4-BE49-F238E27FC236}">
                  <a16:creationId xmlns:a16="http://schemas.microsoft.com/office/drawing/2014/main" id="{BE29D38F-D2C1-C146-95CE-0F71980F6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4800600"/>
              <a:ext cx="2133600" cy="609600"/>
            </a:xfrm>
            <a:prstGeom prst="curvedUp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FLOW</a:t>
              </a:r>
            </a:p>
          </p:txBody>
        </p:sp>
        <p:sp>
          <p:nvSpPr>
            <p:cNvPr id="23571" name="Curved Down Arrow 20">
              <a:extLst>
                <a:ext uri="{FF2B5EF4-FFF2-40B4-BE49-F238E27FC236}">
                  <a16:creationId xmlns:a16="http://schemas.microsoft.com/office/drawing/2014/main" id="{DB87D46B-623A-964F-9856-A0107857E64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29000" y="4191000"/>
              <a:ext cx="2133600" cy="609600"/>
            </a:xfrm>
            <a:prstGeom prst="curvedDown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CYCLONIC</a:t>
              </a:r>
            </a:p>
          </p:txBody>
        </p:sp>
      </p:grpSp>
      <p:grpSp>
        <p:nvGrpSpPr>
          <p:cNvPr id="3" name="Group 26">
            <a:extLst>
              <a:ext uri="{FF2B5EF4-FFF2-40B4-BE49-F238E27FC236}">
                <a16:creationId xmlns:a16="http://schemas.microsoft.com/office/drawing/2014/main" id="{69D0C4CA-9EC8-6544-9AC4-2DCADF2F2F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57400" y="1371600"/>
            <a:ext cx="4724400" cy="1066800"/>
            <a:chOff x="3352800" y="4114800"/>
            <a:chExt cx="2286000" cy="1295400"/>
          </a:xfrm>
        </p:grpSpPr>
        <p:sp>
          <p:nvSpPr>
            <p:cNvPr id="23566" name="Rectangle 27">
              <a:extLst>
                <a:ext uri="{FF2B5EF4-FFF2-40B4-BE49-F238E27FC236}">
                  <a16:creationId xmlns:a16="http://schemas.microsoft.com/office/drawing/2014/main" id="{D3FDA21C-6CA5-DD45-B958-15E1F666E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4114800"/>
              <a:ext cx="22860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7" name="Curved Up Arrow 28">
              <a:extLst>
                <a:ext uri="{FF2B5EF4-FFF2-40B4-BE49-F238E27FC236}">
                  <a16:creationId xmlns:a16="http://schemas.microsoft.com/office/drawing/2014/main" id="{3B93057A-0AAD-534B-940A-859D73750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4800600"/>
              <a:ext cx="2133600" cy="609600"/>
            </a:xfrm>
            <a:prstGeom prst="curvedUp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CYCLONIC</a:t>
              </a:r>
            </a:p>
          </p:txBody>
        </p:sp>
        <p:sp>
          <p:nvSpPr>
            <p:cNvPr id="23568" name="Curved Down Arrow 29">
              <a:extLst>
                <a:ext uri="{FF2B5EF4-FFF2-40B4-BE49-F238E27FC236}">
                  <a16:creationId xmlns:a16="http://schemas.microsoft.com/office/drawing/2014/main" id="{255AAD6D-5476-D047-BE26-AE0FCF08F90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29000" y="4191000"/>
              <a:ext cx="2133600" cy="609600"/>
            </a:xfrm>
            <a:prstGeom prst="curvedDown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ANTI</a:t>
              </a:r>
            </a:p>
          </p:txBody>
        </p:sp>
      </p:grpSp>
      <p:sp>
        <p:nvSpPr>
          <p:cNvPr id="23564" name="Up Arrow 32">
            <a:extLst>
              <a:ext uri="{FF2B5EF4-FFF2-40B4-BE49-F238E27FC236}">
                <a16:creationId xmlns:a16="http://schemas.microsoft.com/office/drawing/2014/main" id="{2E8CCBA2-DEF5-CB47-884A-9872389B0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362200"/>
            <a:ext cx="2667000" cy="1752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4880DC5-4474-7D4C-B953-4978BF408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86000"/>
            <a:ext cx="1981200" cy="2057400"/>
          </a:xfrm>
          <a:prstGeom prst="ellipse">
            <a:avLst/>
          </a:prstGeom>
          <a:solidFill>
            <a:srgbClr val="E0A9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Warm </a:t>
            </a:r>
          </a:p>
          <a:p>
            <a:pPr algn="ctr"/>
            <a:r>
              <a:rPr lang="en-US" altLang="en-US"/>
              <a:t>Core</a:t>
            </a:r>
          </a:p>
          <a:p>
            <a:pPr algn="ctr"/>
            <a:r>
              <a:rPr lang="en-US" altLang="en-US"/>
              <a:t>Vortex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2">
            <a:extLst>
              <a:ext uri="{FF2B5EF4-FFF2-40B4-BE49-F238E27FC236}">
                <a16:creationId xmlns:a16="http://schemas.microsoft.com/office/drawing/2014/main" id="{663A8078-D937-C640-B8F9-AC1CC3DB2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724400"/>
            <a:ext cx="6629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 Box 3">
            <a:extLst>
              <a:ext uri="{FF2B5EF4-FFF2-40B4-BE49-F238E27FC236}">
                <a16:creationId xmlns:a16="http://schemas.microsoft.com/office/drawing/2014/main" id="{71829C89-8E46-2049-A8E4-6CC8C3AAD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latin typeface="Tahoma" panose="020B0604030504040204" pitchFamily="34" charset="0"/>
              </a:rPr>
              <a:t>How cooled air sinks and a cool core vortex develops: </a:t>
            </a:r>
          </a:p>
          <a:p>
            <a:pPr algn="ctr"/>
            <a:r>
              <a:rPr lang="en-US" altLang="en-US" b="1">
                <a:latin typeface="Tahoma" panose="020B0604030504040204" pitchFamily="34" charset="0"/>
              </a:rPr>
              <a:t>the Primitive Equation view. 7 logical steps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E53A97B-2C29-1B4E-AACD-2383F1586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71600"/>
            <a:ext cx="2209800" cy="1447800"/>
          </a:xfrm>
          <a:prstGeom prst="right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2. Air accelerates </a:t>
            </a:r>
          </a:p>
          <a:p>
            <a:r>
              <a:rPr lang="en-US" altLang="en-US" sz="2000"/>
              <a:t>due to PGF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C16DA8-E37D-8E44-BDC4-C238A842D8B3}"/>
              </a:ext>
            </a:extLst>
          </p:cNvPr>
          <p:cNvSpPr txBox="1"/>
          <p:nvPr/>
        </p:nvSpPr>
        <p:spPr>
          <a:xfrm>
            <a:off x="533400" y="838200"/>
            <a:ext cx="68580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Tahoma" pitchFamily="-65" charset="0"/>
                <a:ea typeface="ＭＳ Ｐゴシック" pitchFamily="-111" charset="-128"/>
              </a:rPr>
              <a:t>1. Cooled </a:t>
            </a:r>
            <a:r>
              <a:rPr lang="en-US" dirty="0">
                <a:latin typeface="Tahoma" pitchFamily="-65" charset="0"/>
                <a:ea typeface="ＭＳ Ｐゴシック" pitchFamily="-111" charset="-128"/>
              </a:rPr>
              <a:t>column of air gets </a:t>
            </a:r>
            <a:r>
              <a:rPr lang="en-US" b="1" dirty="0">
                <a:latin typeface="Tahoma" pitchFamily="-65" charset="0"/>
                <a:ea typeface="ＭＳ Ｐゴシック" pitchFamily="-111" charset="-128"/>
              </a:rPr>
              <a:t>thinner</a:t>
            </a:r>
          </a:p>
          <a:p>
            <a:pPr>
              <a:defRPr/>
            </a:pPr>
            <a:endParaRPr lang="en-US" dirty="0">
              <a:latin typeface="Tahoma" pitchFamily="-65" charset="0"/>
              <a:ea typeface="ＭＳ Ｐゴシック" pitchFamily="-111" charset="-128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FCF0184-6C8C-6C4D-B80D-91013FBEF7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19800" y="1295400"/>
            <a:ext cx="2286000" cy="1447800"/>
          </a:xfrm>
          <a:prstGeom prst="rightArrow">
            <a:avLst>
              <a:gd name="adj1" fmla="val 50000"/>
              <a:gd name="adj2" fmla="val 4999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2. Air accelerates </a:t>
            </a:r>
          </a:p>
          <a:p>
            <a:r>
              <a:rPr lang="en-US" altLang="en-US" sz="2000"/>
              <a:t>due to PGF</a:t>
            </a:r>
          </a:p>
        </p:txBody>
      </p:sp>
      <p:sp>
        <p:nvSpPr>
          <p:cNvPr id="25607" name="Oval 10">
            <a:extLst>
              <a:ext uri="{FF2B5EF4-FFF2-40B4-BE49-F238E27FC236}">
                <a16:creationId xmlns:a16="http://schemas.microsoft.com/office/drawing/2014/main" id="{A8A40116-26EB-D445-AE6D-C0F31D86C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14600"/>
            <a:ext cx="41148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  <a:p>
            <a:pPr algn="ctr"/>
            <a:r>
              <a:rPr lang="en-US" altLang="en-US"/>
              <a:t>IR cooling </a:t>
            </a:r>
          </a:p>
          <a:p>
            <a:pPr algn="ctr">
              <a:buFont typeface="Wingdings" pitchFamily="2" charset="2"/>
              <a:buChar char="à"/>
            </a:pPr>
            <a:r>
              <a:rPr lang="en-US" altLang="en-US"/>
              <a:t>cold</a:t>
            </a:r>
          </a:p>
          <a:p>
            <a:pPr algn="ctr"/>
            <a:r>
              <a:rPr lang="en-US" altLang="en-US"/>
              <a:t>air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1269FF97-7121-364E-928C-38B2D67CC8B5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271713"/>
            <a:ext cx="5641975" cy="2041525"/>
            <a:chOff x="1371600" y="2270984"/>
            <a:chExt cx="5641474" cy="2041876"/>
          </a:xfrm>
        </p:grpSpPr>
        <p:sp>
          <p:nvSpPr>
            <p:cNvPr id="25609" name="Freeform 14">
              <a:extLst>
                <a:ext uri="{FF2B5EF4-FFF2-40B4-BE49-F238E27FC236}">
                  <a16:creationId xmlns:a16="http://schemas.microsoft.com/office/drawing/2014/main" id="{A559B64B-DEFF-D449-8337-E9787277C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00" y="2402751"/>
              <a:ext cx="5641474" cy="797649"/>
            </a:xfrm>
            <a:custGeom>
              <a:avLst/>
              <a:gdLst>
                <a:gd name="T0" fmla="*/ 0 w 6336632"/>
                <a:gd name="T1" fmla="*/ 187158 h 797649"/>
                <a:gd name="T2" fmla="*/ 1405623 w 6336632"/>
                <a:gd name="T3" fmla="*/ 147053 h 797649"/>
                <a:gd name="T4" fmla="*/ 2424462 w 6336632"/>
                <a:gd name="T5" fmla="*/ 788737 h 797649"/>
                <a:gd name="T6" fmla="*/ 3245195 w 6336632"/>
                <a:gd name="T7" fmla="*/ 93579 h 797649"/>
                <a:gd name="T8" fmla="*/ 4367807 w 6336632"/>
                <a:gd name="T9" fmla="*/ 227264 h 797649"/>
                <a:gd name="T10" fmla="*/ 4471578 w 6336632"/>
                <a:gd name="T11" fmla="*/ 240632 h 797649"/>
                <a:gd name="T12" fmla="*/ 4471578 w 6336632"/>
                <a:gd name="T13" fmla="*/ 240632 h 7976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36632"/>
                <a:gd name="T22" fmla="*/ 0 h 797649"/>
                <a:gd name="T23" fmla="*/ 6336632 w 6336632"/>
                <a:gd name="T24" fmla="*/ 797649 h 7976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36632" h="797649">
                  <a:moveTo>
                    <a:pt x="0" y="187158"/>
                  </a:moveTo>
                  <a:cubicBezTo>
                    <a:pt x="709640" y="116974"/>
                    <a:pt x="1419281" y="46790"/>
                    <a:pt x="1991895" y="147053"/>
                  </a:cubicBezTo>
                  <a:cubicBezTo>
                    <a:pt x="2564509" y="247316"/>
                    <a:pt x="3001210" y="797649"/>
                    <a:pt x="3435684" y="788737"/>
                  </a:cubicBezTo>
                  <a:cubicBezTo>
                    <a:pt x="3870158" y="779825"/>
                    <a:pt x="4139755" y="187158"/>
                    <a:pt x="4598737" y="93579"/>
                  </a:cubicBezTo>
                  <a:cubicBezTo>
                    <a:pt x="5057719" y="0"/>
                    <a:pt x="6189579" y="227264"/>
                    <a:pt x="6189579" y="227264"/>
                  </a:cubicBezTo>
                  <a:lnTo>
                    <a:pt x="6336632" y="240632"/>
                  </a:lnTo>
                </a:path>
              </a:pathLst>
            </a:cu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10" name="TextBox 15">
              <a:extLst>
                <a:ext uri="{FF2B5EF4-FFF2-40B4-BE49-F238E27FC236}">
                  <a16:creationId xmlns:a16="http://schemas.microsoft.com/office/drawing/2014/main" id="{0ABCC93F-EA81-B342-B29E-3A870A7E2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465824">
              <a:off x="4499059" y="2270984"/>
              <a:ext cx="869048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/>
                <a:t>200 mb</a:t>
              </a:r>
            </a:p>
            <a:p>
              <a:r>
                <a:rPr lang="en-US" altLang="en-US" sz="1600"/>
                <a:t>surface</a:t>
              </a:r>
            </a:p>
          </p:txBody>
        </p:sp>
        <p:sp>
          <p:nvSpPr>
            <p:cNvPr id="25611" name="TextBox 9">
              <a:extLst>
                <a:ext uri="{FF2B5EF4-FFF2-40B4-BE49-F238E27FC236}">
                  <a16:creationId xmlns:a16="http://schemas.microsoft.com/office/drawing/2014/main" id="{E9A75CA1-3685-CC4C-ABFF-A57FCFB94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2743200"/>
              <a:ext cx="19812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90"/>
                  </a:solidFill>
                </a:rPr>
                <a:t>1. 200 mb</a:t>
              </a:r>
            </a:p>
            <a:p>
              <a:r>
                <a:rPr lang="en-US" altLang="en-US">
                  <a:solidFill>
                    <a:srgbClr val="000090"/>
                  </a:solidFill>
                </a:rPr>
                <a:t>surface</a:t>
              </a:r>
            </a:p>
            <a:p>
              <a:r>
                <a:rPr lang="en-US" altLang="en-US">
                  <a:solidFill>
                    <a:srgbClr val="000090"/>
                  </a:solidFill>
                </a:rPr>
                <a:t>bulges</a:t>
              </a:r>
            </a:p>
            <a:p>
              <a:r>
                <a:rPr lang="en-US" altLang="en-US">
                  <a:solidFill>
                    <a:srgbClr val="000090"/>
                  </a:solidFill>
                </a:rPr>
                <a:t>downward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2">
            <a:extLst>
              <a:ext uri="{FF2B5EF4-FFF2-40B4-BE49-F238E27FC236}">
                <a16:creationId xmlns:a16="http://schemas.microsoft.com/office/drawing/2014/main" id="{01E14356-1EAD-E846-8C8A-881A159FB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724400"/>
            <a:ext cx="6629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 Box 3">
            <a:extLst>
              <a:ext uri="{FF2B5EF4-FFF2-40B4-BE49-F238E27FC236}">
                <a16:creationId xmlns:a16="http://schemas.microsoft.com/office/drawing/2014/main" id="{68A5AF35-BE41-4343-947A-CE43DAE96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latin typeface="Tahoma" panose="020B0604030504040204" pitchFamily="34" charset="0"/>
              </a:rPr>
              <a:t>How cooled air sinks and a cool core vortex develops: </a:t>
            </a:r>
          </a:p>
          <a:p>
            <a:pPr algn="ctr"/>
            <a:r>
              <a:rPr lang="en-US" altLang="en-US" b="1">
                <a:latin typeface="Tahoma" panose="020B0604030504040204" pitchFamily="34" charset="0"/>
              </a:rPr>
              <a:t>the Primitive Equation view. 7 logical steps</a:t>
            </a:r>
          </a:p>
        </p:txBody>
      </p:sp>
      <p:sp>
        <p:nvSpPr>
          <p:cNvPr id="27652" name="Oval 10">
            <a:extLst>
              <a:ext uri="{FF2B5EF4-FFF2-40B4-BE49-F238E27FC236}">
                <a16:creationId xmlns:a16="http://schemas.microsoft.com/office/drawing/2014/main" id="{BD5344F9-C91A-934F-8BCD-42872CBD1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14600"/>
            <a:ext cx="41148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7653" name="Freeform 14">
            <a:extLst>
              <a:ext uri="{FF2B5EF4-FFF2-40B4-BE49-F238E27FC236}">
                <a16:creationId xmlns:a16="http://schemas.microsoft.com/office/drawing/2014/main" id="{EF06B5D7-6F88-FB4C-AB4F-6CB75A7A1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403475"/>
            <a:ext cx="5641975" cy="796925"/>
          </a:xfrm>
          <a:custGeom>
            <a:avLst/>
            <a:gdLst>
              <a:gd name="T0" fmla="*/ 0 w 6336632"/>
              <a:gd name="T1" fmla="*/ 186818 h 797649"/>
              <a:gd name="T2" fmla="*/ 1405873 w 6336632"/>
              <a:gd name="T3" fmla="*/ 146787 h 797649"/>
              <a:gd name="T4" fmla="*/ 2424893 w 6336632"/>
              <a:gd name="T5" fmla="*/ 787306 h 797649"/>
              <a:gd name="T6" fmla="*/ 3245772 w 6336632"/>
              <a:gd name="T7" fmla="*/ 93409 h 797649"/>
              <a:gd name="T8" fmla="*/ 4368582 w 6336632"/>
              <a:gd name="T9" fmla="*/ 226852 h 797649"/>
              <a:gd name="T10" fmla="*/ 4472372 w 6336632"/>
              <a:gd name="T11" fmla="*/ 240196 h 797649"/>
              <a:gd name="T12" fmla="*/ 4472372 w 6336632"/>
              <a:gd name="T13" fmla="*/ 240196 h 7976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36632"/>
              <a:gd name="T22" fmla="*/ 0 h 797649"/>
              <a:gd name="T23" fmla="*/ 6336632 w 6336632"/>
              <a:gd name="T24" fmla="*/ 797649 h 7976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36632" h="797649">
                <a:moveTo>
                  <a:pt x="0" y="187158"/>
                </a:moveTo>
                <a:cubicBezTo>
                  <a:pt x="709640" y="116974"/>
                  <a:pt x="1419281" y="46790"/>
                  <a:pt x="1991895" y="147053"/>
                </a:cubicBezTo>
                <a:cubicBezTo>
                  <a:pt x="2564509" y="247316"/>
                  <a:pt x="3001210" y="797649"/>
                  <a:pt x="3435684" y="788737"/>
                </a:cubicBezTo>
                <a:cubicBezTo>
                  <a:pt x="3870158" y="779825"/>
                  <a:pt x="4139755" y="187158"/>
                  <a:pt x="4598737" y="93579"/>
                </a:cubicBezTo>
                <a:cubicBezTo>
                  <a:pt x="5057719" y="0"/>
                  <a:pt x="6189579" y="227264"/>
                  <a:pt x="6189579" y="227264"/>
                </a:cubicBezTo>
                <a:lnTo>
                  <a:pt x="6336632" y="240632"/>
                </a:lnTo>
              </a:path>
            </a:pathLst>
          </a:custGeom>
          <a:noFill/>
          <a:ln w="381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7654" name="Right Arrow 11">
            <a:extLst>
              <a:ext uri="{FF2B5EF4-FFF2-40B4-BE49-F238E27FC236}">
                <a16:creationId xmlns:a16="http://schemas.microsoft.com/office/drawing/2014/main" id="{D0A5D3D9-2DBB-954E-AF86-5DBE5DD49C8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10200" y="1524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3.</a:t>
            </a:r>
            <a:r>
              <a:rPr lang="en-US" altLang="en-US" sz="2000"/>
              <a:t> Mass drawn in</a:t>
            </a:r>
          </a:p>
          <a:p>
            <a:r>
              <a:rPr lang="en-US" altLang="en-US" sz="2000"/>
              <a:t>to column</a:t>
            </a:r>
          </a:p>
        </p:txBody>
      </p:sp>
      <p:sp>
        <p:nvSpPr>
          <p:cNvPr id="27655" name="Right Arrow 16">
            <a:extLst>
              <a:ext uri="{FF2B5EF4-FFF2-40B4-BE49-F238E27FC236}">
                <a16:creationId xmlns:a16="http://schemas.microsoft.com/office/drawing/2014/main" id="{524D1A77-C6D8-464B-BC62-62D193C7C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02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3.</a:t>
            </a:r>
            <a:r>
              <a:rPr lang="en-US" altLang="en-US" sz="2000"/>
              <a:t> Mass drawn in</a:t>
            </a:r>
          </a:p>
          <a:p>
            <a:r>
              <a:rPr lang="en-US" altLang="en-US" sz="2000"/>
              <a:t>to column</a:t>
            </a:r>
          </a:p>
        </p:txBody>
      </p:sp>
      <p:sp>
        <p:nvSpPr>
          <p:cNvPr id="27656" name="TextBox 22">
            <a:extLst>
              <a:ext uri="{FF2B5EF4-FFF2-40B4-BE49-F238E27FC236}">
                <a16:creationId xmlns:a16="http://schemas.microsoft.com/office/drawing/2014/main" id="{58D6940A-2EA1-4C47-AC62-2F96EDBEC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362200"/>
            <a:ext cx="60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4800">
                <a:solidFill>
                  <a:srgbClr val="000090"/>
                </a:solidFill>
              </a:rPr>
              <a:t>L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750AA8D2-4E1F-9342-B66C-A9E17DA9B844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438400"/>
            <a:ext cx="4876800" cy="2590800"/>
            <a:chOff x="4114800" y="2438400"/>
            <a:chExt cx="4876800" cy="2590800"/>
          </a:xfrm>
        </p:grpSpPr>
        <p:cxnSp>
          <p:nvCxnSpPr>
            <p:cNvPr id="27658" name="Curved Connector 17">
              <a:extLst>
                <a:ext uri="{FF2B5EF4-FFF2-40B4-BE49-F238E27FC236}">
                  <a16:creationId xmlns:a16="http://schemas.microsoft.com/office/drawing/2014/main" id="{26A5FB6E-A416-5846-BCE0-F44FC4C973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24400" y="2438400"/>
              <a:ext cx="3200400" cy="2438400"/>
            </a:xfrm>
            <a:prstGeom prst="curvedConnector3">
              <a:avLst>
                <a:gd name="adj1" fmla="val 50000"/>
              </a:avLst>
            </a:pr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59" name="TextBox 18">
              <a:extLst>
                <a:ext uri="{FF2B5EF4-FFF2-40B4-BE49-F238E27FC236}">
                  <a16:creationId xmlns:a16="http://schemas.microsoft.com/office/drawing/2014/main" id="{04F60A85-84A4-0F4B-9A33-CDE76E5D0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3124200"/>
              <a:ext cx="2590800" cy="156966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1">
                  <a:solidFill>
                    <a:srgbClr val="FF0000"/>
                  </a:solidFill>
                </a:rPr>
                <a:t>4. more mass of air in column </a:t>
              </a:r>
            </a:p>
            <a:p>
              <a:r>
                <a:rPr lang="en-US" altLang="en-US" b="1">
                  <a:solidFill>
                    <a:srgbClr val="FF0000"/>
                  </a:solidFill>
                </a:rPr>
                <a:t>= higher surface pressure</a:t>
              </a:r>
            </a:p>
          </p:txBody>
        </p:sp>
        <p:sp>
          <p:nvSpPr>
            <p:cNvPr id="27660" name="TextBox 23">
              <a:extLst>
                <a:ext uri="{FF2B5EF4-FFF2-40B4-BE49-F238E27FC236}">
                  <a16:creationId xmlns:a16="http://schemas.microsoft.com/office/drawing/2014/main" id="{E2A189B9-FF34-7142-B932-A08DF6D1F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4198203"/>
              <a:ext cx="11430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4800">
                  <a:solidFill>
                    <a:srgbClr val="FF0000"/>
                  </a:solidFill>
                </a:rPr>
                <a:t>H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2">
            <a:extLst>
              <a:ext uri="{FF2B5EF4-FFF2-40B4-BE49-F238E27FC236}">
                <a16:creationId xmlns:a16="http://schemas.microsoft.com/office/drawing/2014/main" id="{0CC0030F-759F-594B-A87E-387C98041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724400"/>
            <a:ext cx="6629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 Box 3">
            <a:extLst>
              <a:ext uri="{FF2B5EF4-FFF2-40B4-BE49-F238E27FC236}">
                <a16:creationId xmlns:a16="http://schemas.microsoft.com/office/drawing/2014/main" id="{06ED585E-8F70-1945-B6AA-C49C30605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latin typeface="Tahoma" panose="020B0604030504040204" pitchFamily="34" charset="0"/>
              </a:rPr>
              <a:t>How cooled air sinks and a cool core vortex develops: </a:t>
            </a:r>
          </a:p>
          <a:p>
            <a:pPr algn="ctr"/>
            <a:r>
              <a:rPr lang="en-US" altLang="en-US" b="1">
                <a:latin typeface="Tahoma" panose="020B0604030504040204" pitchFamily="34" charset="0"/>
              </a:rPr>
              <a:t>the Primitive Equation view. 7 logical steps</a:t>
            </a:r>
          </a:p>
        </p:txBody>
      </p:sp>
      <p:sp>
        <p:nvSpPr>
          <p:cNvPr id="29700" name="Oval 10">
            <a:extLst>
              <a:ext uri="{FF2B5EF4-FFF2-40B4-BE49-F238E27FC236}">
                <a16:creationId xmlns:a16="http://schemas.microsoft.com/office/drawing/2014/main" id="{92214129-D5BB-1144-A57B-8C500468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14600"/>
            <a:ext cx="41148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9701" name="Freeform 14">
            <a:extLst>
              <a:ext uri="{FF2B5EF4-FFF2-40B4-BE49-F238E27FC236}">
                <a16:creationId xmlns:a16="http://schemas.microsoft.com/office/drawing/2014/main" id="{104C37B6-8EF1-2740-A527-21CE05B8E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403475"/>
            <a:ext cx="5641975" cy="796925"/>
          </a:xfrm>
          <a:custGeom>
            <a:avLst/>
            <a:gdLst>
              <a:gd name="T0" fmla="*/ 0 w 6336632"/>
              <a:gd name="T1" fmla="*/ 186818 h 797649"/>
              <a:gd name="T2" fmla="*/ 1405873 w 6336632"/>
              <a:gd name="T3" fmla="*/ 146787 h 797649"/>
              <a:gd name="T4" fmla="*/ 2424893 w 6336632"/>
              <a:gd name="T5" fmla="*/ 787306 h 797649"/>
              <a:gd name="T6" fmla="*/ 3245772 w 6336632"/>
              <a:gd name="T7" fmla="*/ 93409 h 797649"/>
              <a:gd name="T8" fmla="*/ 4368582 w 6336632"/>
              <a:gd name="T9" fmla="*/ 226852 h 797649"/>
              <a:gd name="T10" fmla="*/ 4472372 w 6336632"/>
              <a:gd name="T11" fmla="*/ 240196 h 797649"/>
              <a:gd name="T12" fmla="*/ 4472372 w 6336632"/>
              <a:gd name="T13" fmla="*/ 240196 h 7976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36632"/>
              <a:gd name="T22" fmla="*/ 0 h 797649"/>
              <a:gd name="T23" fmla="*/ 6336632 w 6336632"/>
              <a:gd name="T24" fmla="*/ 797649 h 7976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36632" h="797649">
                <a:moveTo>
                  <a:pt x="0" y="187158"/>
                </a:moveTo>
                <a:cubicBezTo>
                  <a:pt x="709640" y="116974"/>
                  <a:pt x="1419281" y="46790"/>
                  <a:pt x="1991895" y="147053"/>
                </a:cubicBezTo>
                <a:cubicBezTo>
                  <a:pt x="2564509" y="247316"/>
                  <a:pt x="3001210" y="797649"/>
                  <a:pt x="3435684" y="788737"/>
                </a:cubicBezTo>
                <a:cubicBezTo>
                  <a:pt x="3870158" y="779825"/>
                  <a:pt x="4139755" y="187158"/>
                  <a:pt x="4598737" y="93579"/>
                </a:cubicBezTo>
                <a:cubicBezTo>
                  <a:pt x="5057719" y="0"/>
                  <a:pt x="6189579" y="227264"/>
                  <a:pt x="6189579" y="227264"/>
                </a:cubicBezTo>
                <a:lnTo>
                  <a:pt x="6336632" y="240632"/>
                </a:lnTo>
              </a:path>
            </a:pathLst>
          </a:custGeom>
          <a:noFill/>
          <a:ln w="381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9702" name="Right Arrow 11">
            <a:extLst>
              <a:ext uri="{FF2B5EF4-FFF2-40B4-BE49-F238E27FC236}">
                <a16:creationId xmlns:a16="http://schemas.microsoft.com/office/drawing/2014/main" id="{622E65F6-4876-0540-AD98-FA7EE1C5BFC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10200" y="1524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000"/>
          </a:p>
        </p:txBody>
      </p:sp>
      <p:sp>
        <p:nvSpPr>
          <p:cNvPr id="29703" name="Right Arrow 16">
            <a:extLst>
              <a:ext uri="{FF2B5EF4-FFF2-40B4-BE49-F238E27FC236}">
                <a16:creationId xmlns:a16="http://schemas.microsoft.com/office/drawing/2014/main" id="{84BD02A5-40BC-9C4C-BD9B-39DCC3E2E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02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000"/>
          </a:p>
        </p:txBody>
      </p:sp>
      <p:sp>
        <p:nvSpPr>
          <p:cNvPr id="29704" name="TextBox 22">
            <a:extLst>
              <a:ext uri="{FF2B5EF4-FFF2-40B4-BE49-F238E27FC236}">
                <a16:creationId xmlns:a16="http://schemas.microsoft.com/office/drawing/2014/main" id="{512C648F-7C75-4242-8B00-DF053D766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362200"/>
            <a:ext cx="60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4800">
                <a:solidFill>
                  <a:srgbClr val="000090"/>
                </a:solidFill>
              </a:rPr>
              <a:t>L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6610647E-8668-304C-B65A-EB70C0C17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124200"/>
            <a:ext cx="2057400" cy="1371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solidFill>
                  <a:srgbClr val="FF0000"/>
                </a:solidFill>
              </a:rPr>
              <a:t>6. Cold air sinks</a:t>
            </a:r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B94CB6EB-DAB6-D240-A5C7-2DFFFEEE959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886200"/>
            <a:ext cx="7010400" cy="1524000"/>
            <a:chOff x="1143000" y="3886200"/>
            <a:chExt cx="7010400" cy="1524000"/>
          </a:xfrm>
        </p:grpSpPr>
        <p:sp>
          <p:nvSpPr>
            <p:cNvPr id="29708" name="Right Arrow 19">
              <a:extLst>
                <a:ext uri="{FF2B5EF4-FFF2-40B4-BE49-F238E27FC236}">
                  <a16:creationId xmlns:a16="http://schemas.microsoft.com/office/drawing/2014/main" id="{E78DE62B-CBB1-7F44-AC11-17959F9E2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886200"/>
              <a:ext cx="2971800" cy="1447800"/>
            </a:xfrm>
            <a:prstGeom prst="rightArrow">
              <a:avLst>
                <a:gd name="adj1" fmla="val 50000"/>
                <a:gd name="adj2" fmla="val 4999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/>
                <a:t>5. Air accelerates </a:t>
              </a:r>
            </a:p>
            <a:p>
              <a:r>
                <a:rPr lang="en-US" altLang="en-US" sz="2000" b="1"/>
                <a:t>due to PGF</a:t>
              </a:r>
            </a:p>
          </p:txBody>
        </p:sp>
        <p:sp>
          <p:nvSpPr>
            <p:cNvPr id="29709" name="Right Arrow 20">
              <a:extLst>
                <a:ext uri="{FF2B5EF4-FFF2-40B4-BE49-F238E27FC236}">
                  <a16:creationId xmlns:a16="http://schemas.microsoft.com/office/drawing/2014/main" id="{5163957E-01FF-7145-8D3D-B4883C4D99F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43000" y="3962400"/>
              <a:ext cx="2590800" cy="1447800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/>
                <a:t>5. Air accelerates </a:t>
              </a:r>
            </a:p>
            <a:p>
              <a:r>
                <a:rPr lang="en-US" altLang="en-US" sz="2000" b="1"/>
                <a:t>due to PGF</a:t>
              </a:r>
            </a:p>
          </p:txBody>
        </p:sp>
      </p:grpSp>
      <p:sp>
        <p:nvSpPr>
          <p:cNvPr id="29707" name="TextBox 21">
            <a:extLst>
              <a:ext uri="{FF2B5EF4-FFF2-40B4-BE49-F238E27FC236}">
                <a16:creationId xmlns:a16="http://schemas.microsoft.com/office/drawing/2014/main" id="{DBBDFDBF-2070-534E-8F42-5910943E4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275138"/>
            <a:ext cx="1143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800">
                <a:solidFill>
                  <a:srgbClr val="FF0000"/>
                </a:solidFill>
              </a:rPr>
              <a:t>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2">
            <a:extLst>
              <a:ext uri="{FF2B5EF4-FFF2-40B4-BE49-F238E27FC236}">
                <a16:creationId xmlns:a16="http://schemas.microsoft.com/office/drawing/2014/main" id="{54C9E408-6E51-864F-B741-8EEC7C82B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724400"/>
            <a:ext cx="6629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3">
            <a:extLst>
              <a:ext uri="{FF2B5EF4-FFF2-40B4-BE49-F238E27FC236}">
                <a16:creationId xmlns:a16="http://schemas.microsoft.com/office/drawing/2014/main" id="{B80E8C83-2AB0-4046-9E3C-56EBCF36F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latin typeface="Tahoma" panose="020B0604030504040204" pitchFamily="34" charset="0"/>
              </a:rPr>
              <a:t>How cooled air sinks and a cool core vortex develops: </a:t>
            </a:r>
          </a:p>
          <a:p>
            <a:pPr algn="ctr"/>
            <a:endParaRPr lang="en-US" altLang="en-US" b="1">
              <a:latin typeface="Tahoma" panose="020B0604030504040204" pitchFamily="34" charset="0"/>
            </a:endParaRPr>
          </a:p>
          <a:p>
            <a:pPr algn="ctr"/>
            <a:r>
              <a:rPr lang="en-US" altLang="en-US" b="1">
                <a:latin typeface="Tahoma" panose="020B0604030504040204" pitchFamily="34" charset="0"/>
              </a:rPr>
              <a:t>7. Coriolis force turns the winds</a:t>
            </a:r>
          </a:p>
        </p:txBody>
      </p:sp>
      <p:sp>
        <p:nvSpPr>
          <p:cNvPr id="31748" name="Oval 10">
            <a:extLst>
              <a:ext uri="{FF2B5EF4-FFF2-40B4-BE49-F238E27FC236}">
                <a16:creationId xmlns:a16="http://schemas.microsoft.com/office/drawing/2014/main" id="{F658AEE9-FDB1-F548-BD29-B2D96954E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14600"/>
            <a:ext cx="41148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  <a:p>
            <a:pPr algn="ctr"/>
            <a:endParaRPr lang="en-US" altLang="en-US"/>
          </a:p>
        </p:txBody>
      </p:sp>
      <p:sp>
        <p:nvSpPr>
          <p:cNvPr id="31749" name="Right Arrow 11">
            <a:extLst>
              <a:ext uri="{FF2B5EF4-FFF2-40B4-BE49-F238E27FC236}">
                <a16:creationId xmlns:a16="http://schemas.microsoft.com/office/drawing/2014/main" id="{06F28609-B117-A54F-ABE2-14219F738FF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10200" y="1524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000"/>
          </a:p>
        </p:txBody>
      </p:sp>
      <p:sp>
        <p:nvSpPr>
          <p:cNvPr id="31750" name="Right Arrow 16">
            <a:extLst>
              <a:ext uri="{FF2B5EF4-FFF2-40B4-BE49-F238E27FC236}">
                <a16:creationId xmlns:a16="http://schemas.microsoft.com/office/drawing/2014/main" id="{C19C0E6E-34C1-B648-A7FB-737FAF555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002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000"/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5852D648-EAFA-294F-8B1B-25F10480DF3F}"/>
              </a:ext>
            </a:extLst>
          </p:cNvPr>
          <p:cNvGrpSpPr/>
          <p:nvPr/>
        </p:nvGrpSpPr>
        <p:grpSpPr>
          <a:xfrm>
            <a:off x="1143000" y="3886200"/>
            <a:ext cx="6705600" cy="1524000"/>
            <a:chOff x="1143000" y="3886200"/>
            <a:chExt cx="7010400" cy="1524000"/>
          </a:xfrm>
          <a:solidFill>
            <a:srgbClr val="0000FF"/>
          </a:solidFill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24768790-18BD-234E-B0E3-33F7F2C8C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886200"/>
              <a:ext cx="2971800" cy="1447800"/>
            </a:xfrm>
            <a:prstGeom prst="rightArrow">
              <a:avLst>
                <a:gd name="adj1" fmla="val 50000"/>
                <a:gd name="adj2" fmla="val 49995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 sz="2000" b="1" dirty="0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99EEECAE-83C4-AB41-94B4-711C80D0834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43000" y="3962400"/>
              <a:ext cx="2590800" cy="1447800"/>
            </a:xfrm>
            <a:prstGeom prst="rightArrow">
              <a:avLst>
                <a:gd name="adj1" fmla="val 50000"/>
                <a:gd name="adj2" fmla="val 49995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 sz="2000" b="1" dirty="0"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1752" name="TextBox 21">
            <a:extLst>
              <a:ext uri="{FF2B5EF4-FFF2-40B4-BE49-F238E27FC236}">
                <a16:creationId xmlns:a16="http://schemas.microsoft.com/office/drawing/2014/main" id="{40B5942C-37C9-7241-A374-B948F57EF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275138"/>
            <a:ext cx="1143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80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852C69F-D3E9-E141-B9DB-73D94E433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514600"/>
            <a:ext cx="3657600" cy="205740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00"/>
                </a:solidFill>
              </a:rPr>
              <a:t>Cool</a:t>
            </a:r>
          </a:p>
          <a:p>
            <a:pPr algn="ctr"/>
            <a:r>
              <a:rPr lang="en-US" altLang="en-US">
                <a:solidFill>
                  <a:srgbClr val="FFFF00"/>
                </a:solidFill>
              </a:rPr>
              <a:t>core</a:t>
            </a:r>
          </a:p>
          <a:p>
            <a:pPr algn="ctr"/>
            <a:r>
              <a:rPr lang="en-US" altLang="en-US">
                <a:solidFill>
                  <a:srgbClr val="FFFF00"/>
                </a:solidFill>
              </a:rPr>
              <a:t>Vortex</a:t>
            </a:r>
          </a:p>
        </p:txBody>
      </p:sp>
      <p:grpSp>
        <p:nvGrpSpPr>
          <p:cNvPr id="3" name="Group 24">
            <a:extLst>
              <a:ext uri="{FF2B5EF4-FFF2-40B4-BE49-F238E27FC236}">
                <a16:creationId xmlns:a16="http://schemas.microsoft.com/office/drawing/2014/main" id="{2AAA55C1-2B1D-6449-B47D-409F433D2D2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33600" y="4114800"/>
            <a:ext cx="4724400" cy="1066800"/>
            <a:chOff x="3352800" y="4114800"/>
            <a:chExt cx="2286000" cy="1295400"/>
          </a:xfrm>
        </p:grpSpPr>
        <p:sp>
          <p:nvSpPr>
            <p:cNvPr id="31760" name="Rectangle 25">
              <a:extLst>
                <a:ext uri="{FF2B5EF4-FFF2-40B4-BE49-F238E27FC236}">
                  <a16:creationId xmlns:a16="http://schemas.microsoft.com/office/drawing/2014/main" id="{2EFDF927-C6BE-6742-B074-0F29A5C96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4114800"/>
              <a:ext cx="22860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61" name="Curved Up Arrow 26">
              <a:extLst>
                <a:ext uri="{FF2B5EF4-FFF2-40B4-BE49-F238E27FC236}">
                  <a16:creationId xmlns:a16="http://schemas.microsoft.com/office/drawing/2014/main" id="{B644C71C-1C1C-6546-BBE8-7683D064F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4800600"/>
              <a:ext cx="2133600" cy="609600"/>
            </a:xfrm>
            <a:prstGeom prst="curvedUp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CYCLONIC</a:t>
              </a:r>
            </a:p>
          </p:txBody>
        </p:sp>
        <p:sp>
          <p:nvSpPr>
            <p:cNvPr id="31762" name="Curved Down Arrow 27">
              <a:extLst>
                <a:ext uri="{FF2B5EF4-FFF2-40B4-BE49-F238E27FC236}">
                  <a16:creationId xmlns:a16="http://schemas.microsoft.com/office/drawing/2014/main" id="{39080229-AEEF-CE4C-9001-30B84884902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29000" y="4191000"/>
              <a:ext cx="2133600" cy="609600"/>
            </a:xfrm>
            <a:prstGeom prst="curvedDown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ANTI</a:t>
              </a:r>
            </a:p>
          </p:txBody>
        </p:sp>
      </p:grpSp>
      <p:sp>
        <p:nvSpPr>
          <p:cNvPr id="31755" name="Rectangle 33">
            <a:extLst>
              <a:ext uri="{FF2B5EF4-FFF2-40B4-BE49-F238E27FC236}">
                <a16:creationId xmlns:a16="http://schemas.microsoft.com/office/drawing/2014/main" id="{BE43AEC1-2812-014D-9DFE-C6ECCBFD6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150" y="1828800"/>
            <a:ext cx="527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4800">
                <a:solidFill>
                  <a:srgbClr val="000090"/>
                </a:solidFill>
              </a:rPr>
              <a:t>L</a:t>
            </a:r>
            <a:endParaRPr lang="en-US" altLang="en-US"/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E2ECD9B4-7CD8-C040-B2F0-DD86F4008A3D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828800"/>
            <a:ext cx="3314700" cy="1066800"/>
            <a:chOff x="3429000" y="4114800"/>
            <a:chExt cx="2209800" cy="1295400"/>
          </a:xfrm>
        </p:grpSpPr>
        <p:sp>
          <p:nvSpPr>
            <p:cNvPr id="31757" name="Rectangle 17">
              <a:extLst>
                <a:ext uri="{FF2B5EF4-FFF2-40B4-BE49-F238E27FC236}">
                  <a16:creationId xmlns:a16="http://schemas.microsoft.com/office/drawing/2014/main" id="{C49DC638-89D2-DB46-BF32-45D43E0DC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400" y="4114800"/>
              <a:ext cx="20574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58" name="Curved Up Arrow 18">
              <a:extLst>
                <a:ext uri="{FF2B5EF4-FFF2-40B4-BE49-F238E27FC236}">
                  <a16:creationId xmlns:a16="http://schemas.microsoft.com/office/drawing/2014/main" id="{914DF353-661E-CF41-ADB5-20E0D4412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4800600"/>
              <a:ext cx="2133600" cy="609600"/>
            </a:xfrm>
            <a:prstGeom prst="curvedUp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FLOW</a:t>
              </a:r>
            </a:p>
          </p:txBody>
        </p:sp>
        <p:sp>
          <p:nvSpPr>
            <p:cNvPr id="31759" name="Curved Down Arrow 23">
              <a:extLst>
                <a:ext uri="{FF2B5EF4-FFF2-40B4-BE49-F238E27FC236}">
                  <a16:creationId xmlns:a16="http://schemas.microsoft.com/office/drawing/2014/main" id="{2E43287E-750B-F348-8139-A36283C041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29000" y="4191000"/>
              <a:ext cx="2133600" cy="609600"/>
            </a:xfrm>
            <a:prstGeom prst="curvedDown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CYCLONIC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3843</TotalTime>
  <Words>1320</Words>
  <Application>Microsoft Macintosh PowerPoint</Application>
  <PresentationFormat>On-screen Show (4:3)</PresentationFormat>
  <Paragraphs>169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ＭＳ Ｐゴシック</vt:lpstr>
      <vt:lpstr>Times</vt:lpstr>
      <vt:lpstr>Symbol</vt:lpstr>
      <vt:lpstr>Tahoma</vt:lpstr>
      <vt:lpstr>Wingdings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mapes 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Primitive Equations and applications (HW5)</dc:title>
  <dc:creator>mapes b</dc:creator>
  <cp:lastModifiedBy>Mapes, Brian Earle</cp:lastModifiedBy>
  <cp:revision>67</cp:revision>
  <cp:lastPrinted>2010-04-06T20:17:11Z</cp:lastPrinted>
  <dcterms:created xsi:type="dcterms:W3CDTF">2011-04-21T18:14:11Z</dcterms:created>
  <dcterms:modified xsi:type="dcterms:W3CDTF">2020-09-30T15:51:58Z</dcterms:modified>
</cp:coreProperties>
</file>