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2" r:id="rId3"/>
  </p:sldMasterIdLst>
  <p:notesMasterIdLst>
    <p:notesMasterId r:id="rId51"/>
  </p:notesMasterIdLst>
  <p:handoutMasterIdLst>
    <p:handoutMasterId r:id="rId52"/>
  </p:handoutMasterIdLst>
  <p:sldIdLst>
    <p:sldId id="256" r:id="rId4"/>
    <p:sldId id="318" r:id="rId5"/>
    <p:sldId id="299" r:id="rId6"/>
    <p:sldId id="300" r:id="rId7"/>
    <p:sldId id="301" r:id="rId8"/>
    <p:sldId id="302" r:id="rId9"/>
    <p:sldId id="316" r:id="rId10"/>
    <p:sldId id="303" r:id="rId11"/>
    <p:sldId id="304" r:id="rId12"/>
    <p:sldId id="310" r:id="rId13"/>
    <p:sldId id="305" r:id="rId14"/>
    <p:sldId id="306" r:id="rId15"/>
    <p:sldId id="308" r:id="rId16"/>
    <p:sldId id="309" r:id="rId17"/>
    <p:sldId id="257" r:id="rId18"/>
    <p:sldId id="307" r:id="rId19"/>
    <p:sldId id="311" r:id="rId20"/>
    <p:sldId id="290" r:id="rId21"/>
    <p:sldId id="291" r:id="rId22"/>
    <p:sldId id="313" r:id="rId23"/>
    <p:sldId id="315" r:id="rId24"/>
    <p:sldId id="320" r:id="rId25"/>
    <p:sldId id="321" r:id="rId26"/>
    <p:sldId id="312" r:id="rId27"/>
    <p:sldId id="258" r:id="rId28"/>
    <p:sldId id="319" r:id="rId29"/>
    <p:sldId id="272" r:id="rId30"/>
    <p:sldId id="271" r:id="rId31"/>
    <p:sldId id="276" r:id="rId32"/>
    <p:sldId id="277" r:id="rId33"/>
    <p:sldId id="278" r:id="rId34"/>
    <p:sldId id="279" r:id="rId35"/>
    <p:sldId id="280" r:id="rId36"/>
    <p:sldId id="281" r:id="rId37"/>
    <p:sldId id="317" r:id="rId38"/>
    <p:sldId id="268" r:id="rId39"/>
    <p:sldId id="269" r:id="rId40"/>
    <p:sldId id="282" r:id="rId41"/>
    <p:sldId id="283" r:id="rId42"/>
    <p:sldId id="284" r:id="rId43"/>
    <p:sldId id="285" r:id="rId44"/>
    <p:sldId id="286" r:id="rId45"/>
    <p:sldId id="298" r:id="rId46"/>
    <p:sldId id="322" r:id="rId47"/>
    <p:sldId id="323" r:id="rId48"/>
    <p:sldId id="324" r:id="rId49"/>
    <p:sldId id="325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35"/>
    <p:restoredTop sz="94683"/>
  </p:normalViewPr>
  <p:slideViewPr>
    <p:cSldViewPr snapToGrid="0" snapToObjects="1">
      <p:cViewPr varScale="1">
        <p:scale>
          <a:sx n="94" d="100"/>
          <a:sy n="94" d="100"/>
        </p:scale>
        <p:origin x="10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47210-8A04-9349-9E28-92D4C2AE2AC5}" type="datetimeFigureOut">
              <a:t>11/17/20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7E194-BBCF-704A-9996-1667E71156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8EC09-B96F-4C4D-8292-2D279E247FD5}" type="datetimeFigureOut"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15274-FA4E-3C4D-9BB9-C8DC824FC08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BE602-D628-3C43-803B-34621A327451}" type="slidenum">
              <a:rPr lang="en-US"/>
              <a:pPr/>
              <a:t>15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\frac{D}{Dt} \vec V_h = -f \hat k \times \vec V_h - \vec \nabla_p \phi +\vec F_r 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\frac {\partial \Phi}{\partial p} = - \alpha \equiv -\frac{1}{\rho}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\alpha = \frac{RT}{p}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\frac {\partial u}{\partial x} + \frac {\partial v}{\partial y}  + \frac {\partial \omega}{\partial p}  = 0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\frac {D_hT}{Dt} + S_p \omega = J/C_p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F71693-9504-1D49-85B7-8AA37AAC8EEE}" type="slidenum">
              <a:rPr lang="en-US">
                <a:solidFill>
                  <a:prstClr val="black"/>
                </a:solidFill>
                <a:latin typeface="Tahoma" charset="0"/>
              </a:rPr>
              <a:pPr/>
              <a:t>34</a:t>
            </a:fld>
            <a:endParaRPr lang="en-US">
              <a:solidFill>
                <a:prstClr val="black"/>
              </a:solidFill>
              <a:latin typeface="Tahoma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0543C-4DF7-3541-8BB4-92A67B6EB030}" type="slidenum">
              <a:rPr lang="en-US"/>
              <a:pPr/>
              <a:t>36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Homework 5, MSC 405.      Due Thursday, April 13</a:t>
            </a:r>
          </a:p>
          <a:p>
            <a:pPr marL="228600" indent="-228600"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This problem set walks through the heated-air-rising process above, for a 100 km patch of latent heating in an initially motionless atmosphere. </a:t>
            </a:r>
          </a:p>
          <a:p>
            <a:pPr marL="228600" indent="-228600"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ALL ANSWERS MUST HAVE UNITS, BUT NUMBERS CAN BE SIMPLE ROUGH ESTIMATES. 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 Suppose the heating J corresponds to the latent heat released during 1cm of rain over a 100km x 100km area. Let’s figure out how much </a:t>
            </a:r>
            <a:r>
              <a:rPr lang="en-US">
                <a:latin typeface="Symbol" charset="2"/>
                <a:ea typeface="ＭＳ Ｐゴシック" charset="-128"/>
                <a:cs typeface="ＭＳ Ｐゴシック" charset="-128"/>
                <a:sym typeface="Symbol" charset="2"/>
              </a:rPr>
              <a:t></a:t>
            </a: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T that causes.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What is the volume of water condensed (m</a:t>
            </a:r>
            <a:r>
              <a:rPr lang="en-US" baseline="30000">
                <a:latin typeface="Arial" charset="0"/>
              </a:rPr>
              <a:t>3</a:t>
            </a:r>
            <a:r>
              <a:rPr lang="en-US">
                <a:latin typeface="Arial" charset="0"/>
              </a:rPr>
              <a:t>)?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What is the mass of water condensed (kg)?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How much latent heat is released (Joules)? (L = 2.5 x 10</a:t>
            </a:r>
            <a:r>
              <a:rPr lang="en-US" baseline="30000">
                <a:latin typeface="Arial" charset="0"/>
              </a:rPr>
              <a:t>6</a:t>
            </a:r>
            <a:r>
              <a:rPr lang="en-US">
                <a:latin typeface="Arial" charset="0"/>
              </a:rPr>
              <a:t> J per kg of water).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How many kg of air are in a 1 square meter column of atmosphere, if surface pressure p is 1000mb? M=p/g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How many kg of air are therefore in a 100km x 100km column?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If Cp = 1000 J/(kg K), by how many K can the heat from c. warm the air mass from e.? </a:t>
            </a:r>
          </a:p>
          <a:p>
            <a:pPr marL="228600" indent="-228600"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D40C27-08C5-7E4B-A6BB-85A87C2CBD1E}" type="slidenum">
              <a:rPr lang="en-US"/>
              <a:pPr/>
              <a:t>37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Homework 5, MSC 405.      Due Thursday, April 12</a:t>
            </a:r>
          </a:p>
          <a:p>
            <a:pPr marL="228600" indent="-228600"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This problem set walks through the sequential process above, for a 100 km patch of latent heating in an initially motionless atmosphere. </a:t>
            </a:r>
          </a:p>
          <a:p>
            <a:pPr marL="228600" indent="-228600"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ALL ANSWERS MUST HAVE UNITS, BUT NUMBERS SHOULD BE ROUGH: 1-2 SIGNIFICANT DIGITS. 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 Suppose the heating J corresponds to the latent heat released during 1cm of rain over a 100km x 100km area. Let’s figure out how much </a:t>
            </a:r>
            <a:r>
              <a:rPr lang="en-US">
                <a:latin typeface="Symbol" charset="2"/>
                <a:ea typeface="ＭＳ Ｐゴシック" charset="-128"/>
                <a:cs typeface="ＭＳ Ｐゴシック" charset="-128"/>
                <a:sym typeface="Symbol" charset="2"/>
              </a:rPr>
              <a:t></a:t>
            </a: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T that causes.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What is the volume of water condensed (m</a:t>
            </a:r>
            <a:r>
              <a:rPr lang="en-US" baseline="30000">
                <a:latin typeface="Arial" charset="0"/>
              </a:rPr>
              <a:t>3</a:t>
            </a:r>
            <a:r>
              <a:rPr lang="en-US">
                <a:latin typeface="Arial" charset="0"/>
              </a:rPr>
              <a:t>)? (1 point)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What is the mass of water condensed (kg)? (1 point)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How much latent heat is released (Joules)? (1pt) (L = 2.5 x 10</a:t>
            </a:r>
            <a:r>
              <a:rPr lang="en-US" baseline="30000">
                <a:latin typeface="Arial" charset="0"/>
              </a:rPr>
              <a:t>6</a:t>
            </a:r>
            <a:r>
              <a:rPr lang="en-US">
                <a:latin typeface="Arial" charset="0"/>
              </a:rPr>
              <a:t> J per kg of water).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How many kg of air are in a 1 square meter column of atmosphere, if surface pressure p is 1000mb? M=p/g (1)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How many kg of air are therefore in a 100km x 100km column? (1)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If Cp = 1000 J/(kg K), by how many K can the heat from c. warm the air mass from e.? (1) </a:t>
            </a:r>
          </a:p>
          <a:p>
            <a:pPr marL="228600" indent="-228600"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DCFDC1-AB6F-5543-B5C3-F881D1804B5A}" type="slidenum">
              <a:rPr lang="en-US">
                <a:solidFill>
                  <a:prstClr val="black"/>
                </a:solidFill>
                <a:latin typeface="Tahoma" charset="0"/>
              </a:rPr>
              <a:pPr/>
              <a:t>38</a:t>
            </a:fld>
            <a:endParaRPr lang="en-US">
              <a:solidFill>
                <a:prstClr val="black"/>
              </a:solidFill>
              <a:latin typeface="Tahoma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626124-F583-9C43-B61D-889DC64991FF}" type="slidenum">
              <a:rPr lang="en-US">
                <a:solidFill>
                  <a:prstClr val="black"/>
                </a:solidFill>
                <a:latin typeface="Tahoma" charset="0"/>
              </a:rPr>
              <a:pPr/>
              <a:t>39</a:t>
            </a:fld>
            <a:endParaRPr lang="en-US">
              <a:solidFill>
                <a:prstClr val="black"/>
              </a:solidFill>
              <a:latin typeface="Tahoma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5EF1F-9B91-8744-9BBC-4D87C4843943}" type="slidenum">
              <a:rPr lang="en-US">
                <a:solidFill>
                  <a:prstClr val="black"/>
                </a:solidFill>
                <a:latin typeface="Tahoma" charset="0"/>
              </a:rPr>
              <a:pPr/>
              <a:t>40</a:t>
            </a:fld>
            <a:endParaRPr lang="en-US">
              <a:solidFill>
                <a:prstClr val="black"/>
              </a:solidFill>
              <a:latin typeface="Tahoma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FEB4F6-C2F3-AB46-AEDC-B2389925721B}" type="slidenum">
              <a:rPr lang="en-US">
                <a:solidFill>
                  <a:prstClr val="black"/>
                </a:solidFill>
                <a:latin typeface="Tahoma" charset="0"/>
              </a:rPr>
              <a:pPr/>
              <a:t>41</a:t>
            </a:fld>
            <a:endParaRPr lang="en-US">
              <a:solidFill>
                <a:prstClr val="black"/>
              </a:solidFill>
              <a:latin typeface="Tahoma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F40D3-0836-2E42-A136-C7DBC78B4191}" type="slidenum">
              <a:rPr lang="en-US">
                <a:solidFill>
                  <a:prstClr val="black"/>
                </a:solidFill>
                <a:latin typeface="Tahoma" charset="0"/>
              </a:rPr>
              <a:pPr/>
              <a:t>42</a:t>
            </a:fld>
            <a:endParaRPr lang="en-US">
              <a:solidFill>
                <a:prstClr val="black"/>
              </a:solidFill>
              <a:latin typeface="Tahoma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45613-3218-8E44-A18B-7553C2BDF061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/>
              <a:t>\nabla \times (\frac{D}{Dt} \vec V_h) = \nabla \times (-f \hat k \times \vec V_h) - \nabla \times (\nabla_p \Phi)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39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1C1E2F-8752-2448-8B3E-B71B09B93731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BE602-D628-3C43-803B-34621A327451}" type="slidenum">
              <a:rPr lang="en-US"/>
              <a:pPr/>
              <a:t>25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\frac{D}{Dt} \vec V_h = -f \hat k \times \vec V_h - \vec \nabla_p \phi +\vec F_r 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\frac {\partial \Phi}{\partial p} = - \alpha \equiv -\frac{1}{\rho}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\alpha = \frac{RT}{p}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\frac {\partial u}{\partial x} + \frac {\partial v}{\partial y}  + \frac {\partial \omega}{\partial p}  = 0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\frac {D_hT}{Dt} + S_p \omega = J/C_p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0543C-4DF7-3541-8BB4-92A67B6EB030}" type="slidenum">
              <a:rPr lang="en-US"/>
              <a:pPr/>
              <a:t>29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Homework 5, MSC 405.      Due Thursday, April 13</a:t>
            </a:r>
          </a:p>
          <a:p>
            <a:pPr marL="228600" indent="-228600"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This problem set walks through the heated-air-rising process above, for a 100 km patch of latent heating in an initially motionless atmosphere. </a:t>
            </a:r>
          </a:p>
          <a:p>
            <a:pPr marL="228600" indent="-228600"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ALL ANSWERS MUST HAVE UNITS, BUT NUMBERS CAN BE SIMPLE ROUGH ESTIMATES. 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 Suppose the heating J corresponds to the latent heat released during 1cm of rain over a 100km x 100km area. Let’s figure out how much </a:t>
            </a:r>
            <a:r>
              <a:rPr lang="en-US">
                <a:latin typeface="Symbol" charset="2"/>
                <a:ea typeface="ＭＳ Ｐゴシック" charset="-128"/>
                <a:cs typeface="ＭＳ Ｐゴシック" charset="-128"/>
                <a:sym typeface="Symbol" charset="2"/>
              </a:rPr>
              <a:t></a:t>
            </a: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T that causes.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What is the volume of water condensed (m</a:t>
            </a:r>
            <a:r>
              <a:rPr lang="en-US" baseline="30000">
                <a:latin typeface="Arial" charset="0"/>
              </a:rPr>
              <a:t>3</a:t>
            </a:r>
            <a:r>
              <a:rPr lang="en-US">
                <a:latin typeface="Arial" charset="0"/>
              </a:rPr>
              <a:t>)?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What is the mass of water condensed (kg)?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How much latent heat is released (Joules)? (L = 2.5 x 10</a:t>
            </a:r>
            <a:r>
              <a:rPr lang="en-US" baseline="30000">
                <a:latin typeface="Arial" charset="0"/>
              </a:rPr>
              <a:t>6</a:t>
            </a:r>
            <a:r>
              <a:rPr lang="en-US">
                <a:latin typeface="Arial" charset="0"/>
              </a:rPr>
              <a:t> J per kg of water).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How many kg of air are in a 1 square meter column of atmosphere, if surface pressure p is 1000mb? M=p/g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How many kg of air are therefore in a 100km x 100km column?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If Cp = 1000 J/(kg K), by how many K can the heat from c. warm the air mass from e.? </a:t>
            </a:r>
          </a:p>
          <a:p>
            <a:pPr marL="228600" indent="-228600"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D40C27-08C5-7E4B-A6BB-85A87C2CBD1E}" type="slidenum">
              <a:rPr lang="en-US"/>
              <a:pPr/>
              <a:t>30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Homework 5, MSC 405.      Due Thursday, April 12</a:t>
            </a:r>
          </a:p>
          <a:p>
            <a:pPr marL="228600" indent="-228600"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This problem set walks through the sequential process above, for a 100 km patch of latent heating in an initially motionless atmosphere. </a:t>
            </a:r>
          </a:p>
          <a:p>
            <a:pPr marL="228600" indent="-228600"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ALL ANSWERS MUST HAVE UNITS, BUT NUMBERS SHOULD BE ROUGH: 1-2 SIGNIFICANT DIGITS. 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 Suppose the heating J corresponds to the latent heat released during 1cm of rain over a 100km x 100km area. Let’s figure out how much </a:t>
            </a:r>
            <a:r>
              <a:rPr lang="en-US">
                <a:latin typeface="Symbol" charset="2"/>
                <a:ea typeface="ＭＳ Ｐゴシック" charset="-128"/>
                <a:cs typeface="ＭＳ Ｐゴシック" charset="-128"/>
                <a:sym typeface="Symbol" charset="2"/>
              </a:rPr>
              <a:t></a:t>
            </a: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T that causes.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What is the volume of water condensed (m</a:t>
            </a:r>
            <a:r>
              <a:rPr lang="en-US" baseline="30000">
                <a:latin typeface="Arial" charset="0"/>
              </a:rPr>
              <a:t>3</a:t>
            </a:r>
            <a:r>
              <a:rPr lang="en-US">
                <a:latin typeface="Arial" charset="0"/>
              </a:rPr>
              <a:t>)? (1 point)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What is the mass of water condensed (kg)? (1 point)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How much latent heat is released (Joules)? (1pt) (L = 2.5 x 10</a:t>
            </a:r>
            <a:r>
              <a:rPr lang="en-US" baseline="30000">
                <a:latin typeface="Arial" charset="0"/>
              </a:rPr>
              <a:t>6</a:t>
            </a:r>
            <a:r>
              <a:rPr lang="en-US">
                <a:latin typeface="Arial" charset="0"/>
              </a:rPr>
              <a:t> J per kg of water).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How many kg of air are in a 1 square meter column of atmosphere, if surface pressure p is 1000mb? M=p/g (1)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How many kg of air are therefore in a 100km x 100km column? (1)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charset="0"/>
              </a:rPr>
              <a:t>If Cp = 1000 J/(kg K), by how many K can the heat from c. warm the air mass from e.? (1) </a:t>
            </a:r>
          </a:p>
          <a:p>
            <a:pPr marL="228600" indent="-228600"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7918E2-CC49-3C48-985E-373E74BBA9EC}" type="slidenum">
              <a:rPr lang="en-US">
                <a:solidFill>
                  <a:prstClr val="black"/>
                </a:solidFill>
                <a:latin typeface="Tahoma" charset="0"/>
              </a:rPr>
              <a:pPr/>
              <a:t>31</a:t>
            </a:fld>
            <a:endParaRPr lang="en-US">
              <a:solidFill>
                <a:prstClr val="black"/>
              </a:solidFill>
              <a:latin typeface="Tahoma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893AB8-C7B6-B046-96C5-0CC805049453}" type="slidenum">
              <a:rPr lang="en-US">
                <a:solidFill>
                  <a:prstClr val="black"/>
                </a:solidFill>
                <a:latin typeface="Tahoma" charset="0"/>
              </a:rPr>
              <a:pPr/>
              <a:t>32</a:t>
            </a:fld>
            <a:endParaRPr lang="en-US">
              <a:solidFill>
                <a:prstClr val="black"/>
              </a:solidFill>
              <a:latin typeface="Tahoma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11359-660B-DA47-890A-0A771511FF9E}" type="slidenum">
              <a:rPr lang="en-US">
                <a:solidFill>
                  <a:prstClr val="black"/>
                </a:solidFill>
                <a:latin typeface="Tahoma" charset="0"/>
              </a:rPr>
              <a:pPr/>
              <a:t>33</a:t>
            </a:fld>
            <a:endParaRPr lang="en-US">
              <a:solidFill>
                <a:prstClr val="black"/>
              </a:solidFill>
              <a:latin typeface="Tahoma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8241-D3E1-6643-8BA3-E9754D866265}" type="datetimeFigureOut"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4ED1-0238-7C47-8D37-113CCC5DCC8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8241-D3E1-6643-8BA3-E9754D866265}" type="datetimeFigureOut"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4ED1-0238-7C47-8D37-113CCC5DCC8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8241-D3E1-6643-8BA3-E9754D866265}" type="datetimeFigureOut"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4ED1-0238-7C47-8D37-113CCC5DCC8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7619E-527C-C24A-B436-D6D31737B17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8241-D3E1-6643-8BA3-E9754D866265}" type="datetimeFigureOut"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4ED1-0238-7C47-8D37-113CCC5DCC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9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7619E-527C-C24A-B436-D6D31737B17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8241-D3E1-6643-8BA3-E9754D866265}" type="datetimeFigureOut"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4ED1-0238-7C47-8D37-113CCC5DCC8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8241-D3E1-6643-8BA3-E9754D866265}" type="datetimeFigureOut"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4ED1-0238-7C47-8D37-113CCC5DCC8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8241-D3E1-6643-8BA3-E9754D866265}" type="datetimeFigureOut"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4ED1-0238-7C47-8D37-113CCC5DCC8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8241-D3E1-6643-8BA3-E9754D866265}" type="datetimeFigureOut"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4ED1-0238-7C47-8D37-113CCC5DCC8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8241-D3E1-6643-8BA3-E9754D866265}" type="datetimeFigureOut">
              <a:t>11/17/20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4ED1-0238-7C47-8D37-113CCC5DCC8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8241-D3E1-6643-8BA3-E9754D866265}" type="datetimeFigureOut">
              <a:t>11/17/20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4ED1-0238-7C47-8D37-113CCC5DCC8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8241-D3E1-6643-8BA3-E9754D866265}" type="datetimeFigureOut"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4ED1-0238-7C47-8D37-113CCC5DCC8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8241-D3E1-6643-8BA3-E9754D866265}" type="datetimeFigureOut"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4ED1-0238-7C47-8D37-113CCC5DCC8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18241-D3E1-6643-8BA3-E9754D866265}" type="datetimeFigureOut"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94ED1-0238-7C47-8D37-113CCC5DCC8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E040D18-DF9A-DD4F-881F-768449437CEE}" type="slidenum">
              <a:rPr lang="en-US">
                <a:solidFill>
                  <a:srgbClr val="000000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E040D18-DF9A-DD4F-881F-768449437CEE}" type="slidenum">
              <a:rPr lang="en-US">
                <a:solidFill>
                  <a:srgbClr val="000000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Revisiting what we learned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Mapes</a:t>
            </a:r>
          </a:p>
          <a:p>
            <a:r>
              <a:rPr lang="en-US" dirty="0"/>
              <a:t>ATM 651, Fall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78D2-DCAA-584A-A6E0-D3B6BE64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del dot V</a:t>
            </a:r>
            <a:r>
              <a:rPr lang="en-US" dirty="0"/>
              <a:t>: the divergence of 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D738C5-770A-BD4C-9AE9-562456D08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19" y="1619059"/>
            <a:ext cx="5942739" cy="17246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FC8DD1-F1F4-6749-BCF4-0FAD54D98334}"/>
              </a:ext>
            </a:extLst>
          </p:cNvPr>
          <p:cNvSpPr txBox="1"/>
          <p:nvPr/>
        </p:nvSpPr>
        <p:spPr>
          <a:xfrm>
            <a:off x="1665028" y="4421874"/>
            <a:ext cx="6112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Convergence is negative divergence</a:t>
            </a:r>
          </a:p>
        </p:txBody>
      </p:sp>
    </p:spTree>
    <p:extLst>
      <p:ext uri="{BB962C8B-B14F-4D97-AF65-F5344CB8AC3E}">
        <p14:creationId xmlns:p14="http://schemas.microsoft.com/office/powerpoint/2010/main" val="308342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A9D2-AABB-F342-9387-E02B1F1F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Laws of Physics!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1C5C-72DF-B84B-992D-7437EAAAB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519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d/dt</a:t>
            </a:r>
            <a:r>
              <a:rPr lang="en-US" dirty="0"/>
              <a:t>(T) = (diabatic heating)-(adiabatic cooling)</a:t>
            </a:r>
          </a:p>
          <a:p>
            <a:r>
              <a:rPr lang="en-US" dirty="0">
                <a:solidFill>
                  <a:srgbClr val="FF0000"/>
                </a:solidFill>
              </a:rPr>
              <a:t>d/dt</a:t>
            </a:r>
            <a:r>
              <a:rPr lang="en-US" dirty="0"/>
              <a:t>(</a:t>
            </a:r>
            <a:r>
              <a:rPr lang="en-US" b="1" i="1" dirty="0"/>
              <a:t>V</a:t>
            </a:r>
            <a:r>
              <a:rPr lang="en-US" dirty="0"/>
              <a:t>) = </a:t>
            </a:r>
            <a:r>
              <a:rPr lang="en-US" b="1" i="1" dirty="0"/>
              <a:t>a</a:t>
            </a:r>
            <a:r>
              <a:rPr lang="en-US" dirty="0"/>
              <a:t> = (sum of all </a:t>
            </a:r>
            <a:r>
              <a:rPr lang="en-US" b="1" i="1" dirty="0"/>
              <a:t>F</a:t>
            </a:r>
            <a:r>
              <a:rPr lang="en-US" dirty="0"/>
              <a:t>orces per unit mass)</a:t>
            </a:r>
          </a:p>
          <a:p>
            <a:r>
              <a:rPr lang="en-US" dirty="0">
                <a:latin typeface="Symbol" pitchFamily="2" charset="2"/>
              </a:rPr>
              <a:t>r</a:t>
            </a:r>
            <a:r>
              <a:rPr lang="en-US" dirty="0"/>
              <a:t> = p/RT       equation of state (density = …) </a:t>
            </a:r>
          </a:p>
          <a:p>
            <a:endParaRPr lang="en-US" dirty="0"/>
          </a:p>
          <a:p>
            <a:r>
              <a:rPr lang="en-US" dirty="0"/>
              <a:t>Mass is conserved: humble heart of fluid </a:t>
            </a:r>
            <a:r>
              <a:rPr lang="en-US" dirty="0" err="1"/>
              <a:t>dyn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total mass is conserved </a:t>
            </a:r>
          </a:p>
          <a:p>
            <a:pPr lvl="1"/>
            <a:r>
              <a:rPr lang="en-US" dirty="0"/>
              <a:t>dry air mass is conserved</a:t>
            </a:r>
          </a:p>
          <a:p>
            <a:pPr lvl="1"/>
            <a:r>
              <a:rPr lang="en-US" dirty="0"/>
              <a:t>total water mass of all phases “ “ </a:t>
            </a:r>
          </a:p>
          <a:p>
            <a:pPr lvl="1"/>
            <a:r>
              <a:rPr lang="en-US" dirty="0"/>
              <a:t>etc. etc.  </a:t>
            </a:r>
          </a:p>
        </p:txBody>
      </p:sp>
    </p:spTree>
    <p:extLst>
      <p:ext uri="{BB962C8B-B14F-4D97-AF65-F5344CB8AC3E}">
        <p14:creationId xmlns:p14="http://schemas.microsoft.com/office/powerpoint/2010/main" val="146455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246F-0797-594C-9C5E-F92DA274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OK, we assembled the ”</a:t>
            </a:r>
            <a:r>
              <a:rPr lang="en-US" dirty="0">
                <a:solidFill>
                  <a:srgbClr val="00B050"/>
                </a:solidFill>
              </a:rPr>
              <a:t>governing</a:t>
            </a:r>
            <a:r>
              <a:rPr lang="en-US" dirty="0"/>
              <a:t>” </a:t>
            </a:r>
            <a:br>
              <a:rPr lang="en-US" dirty="0"/>
            </a:br>
            <a:r>
              <a:rPr lang="en-US" dirty="0"/>
              <a:t>partial differential equations (</a:t>
            </a:r>
            <a:r>
              <a:rPr lang="en-US" dirty="0">
                <a:solidFill>
                  <a:srgbClr val="00B050"/>
                </a:solidFill>
              </a:rPr>
              <a:t>PDEs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3DDA-BF2F-B244-A7BA-646AED8D6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u="sng" dirty="0"/>
              <a:t>All possible weathers </a:t>
            </a:r>
            <a:r>
              <a:rPr lang="en-US" dirty="0"/>
              <a:t>are </a:t>
            </a:r>
            <a:r>
              <a:rPr lang="en-US" i="1" dirty="0">
                <a:solidFill>
                  <a:srgbClr val="7030A0"/>
                </a:solidFill>
              </a:rPr>
              <a:t>solutions</a:t>
            </a:r>
            <a:r>
              <a:rPr lang="en-US" dirty="0"/>
              <a:t> to these</a:t>
            </a:r>
          </a:p>
          <a:p>
            <a:endParaRPr lang="en-US" dirty="0"/>
          </a:p>
          <a:p>
            <a:r>
              <a:rPr lang="en-US" dirty="0"/>
              <a:t>What would it mean to </a:t>
            </a:r>
            <a:r>
              <a:rPr lang="en-US" dirty="0">
                <a:solidFill>
                  <a:srgbClr val="7030A0"/>
                </a:solidFill>
              </a:rPr>
              <a:t>understand</a:t>
            </a:r>
            <a:r>
              <a:rPr lang="en-US" dirty="0"/>
              <a:t> or grasp something more? (“</a:t>
            </a:r>
            <a:r>
              <a:rPr lang="en-US" dirty="0">
                <a:solidFill>
                  <a:srgbClr val="7030A0"/>
                </a:solidFill>
              </a:rPr>
              <a:t>dynamics</a:t>
            </a:r>
            <a:r>
              <a:rPr lang="en-US" dirty="0"/>
              <a:t>”)</a:t>
            </a:r>
          </a:p>
          <a:p>
            <a:endParaRPr lang="en-US" dirty="0"/>
          </a:p>
          <a:p>
            <a:r>
              <a:rPr lang="en-US" dirty="0"/>
              <a:t>Before computers, we had only mathematical  manipulations illustrative of </a:t>
            </a:r>
            <a:r>
              <a:rPr lang="en-US" dirty="0">
                <a:solidFill>
                  <a:srgbClr val="7030A0"/>
                </a:solidFill>
              </a:rPr>
              <a:t>concepts</a:t>
            </a:r>
            <a:r>
              <a:rPr lang="en-US" dirty="0"/>
              <a:t> via various </a:t>
            </a:r>
            <a:r>
              <a:rPr lang="en-US" dirty="0">
                <a:solidFill>
                  <a:srgbClr val="7030A0"/>
                </a:solidFill>
              </a:rPr>
              <a:t>special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3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8784-EC60-1D42-B704-AD607148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the PDEs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1FCB5-7BED-2D49-B8E0-D1FC337D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1. Seek </a:t>
            </a:r>
            <a:r>
              <a:rPr lang="en-US" sz="4000" b="1" dirty="0"/>
              <a:t>leading-order balances</a:t>
            </a:r>
            <a:endParaRPr lang="en-US" sz="4000" b="1" i="1" dirty="0"/>
          </a:p>
          <a:p>
            <a:pPr lvl="1"/>
            <a:r>
              <a:rPr lang="en-US" sz="3600" dirty="0">
                <a:solidFill>
                  <a:srgbClr val="FF0000"/>
                </a:solidFill>
              </a:rPr>
              <a:t>discard or ignore small-valued terms</a:t>
            </a:r>
            <a:endParaRPr lang="en-US" dirty="0">
              <a:solidFill>
                <a:srgbClr val="7030A0"/>
              </a:solidFill>
            </a:endParaRPr>
          </a:p>
          <a:p>
            <a:pPr lvl="2"/>
            <a:r>
              <a:rPr lang="en-US" sz="3200" dirty="0"/>
              <a:t>based on </a:t>
            </a:r>
            <a:r>
              <a:rPr lang="en-US" sz="3200" i="1" dirty="0"/>
              <a:t>scale analysis </a:t>
            </a:r>
            <a:r>
              <a:rPr lang="en-US" sz="3200" dirty="0"/>
              <a:t> of term size</a:t>
            </a:r>
          </a:p>
          <a:p>
            <a:pPr lvl="2"/>
            <a:r>
              <a:rPr lang="en-US" sz="3200" dirty="0"/>
              <a:t>for example, </a:t>
            </a:r>
            <a:r>
              <a:rPr lang="en-US" sz="3200" dirty="0" err="1"/>
              <a:t>geostrophy</a:t>
            </a:r>
            <a:r>
              <a:rPr lang="en-US" sz="3200" dirty="0"/>
              <a:t> </a:t>
            </a:r>
          </a:p>
          <a:p>
            <a:pPr lvl="3"/>
            <a:r>
              <a:rPr lang="en-US" sz="2800" dirty="0"/>
              <a:t>Coriolis force ~ </a:t>
            </a:r>
            <a:r>
              <a:rPr lang="en-US" sz="2800" dirty="0" err="1"/>
              <a:t>fU</a:t>
            </a:r>
            <a:r>
              <a:rPr lang="en-US" sz="2800" dirty="0"/>
              <a:t> </a:t>
            </a:r>
          </a:p>
          <a:p>
            <a:pPr lvl="3"/>
            <a:r>
              <a:rPr lang="en-US" sz="2800" dirty="0"/>
              <a:t>Mom. advection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-u ∂u/∂x ~ U U/L</a:t>
            </a:r>
          </a:p>
          <a:p>
            <a:pPr lvl="4"/>
            <a:r>
              <a:rPr lang="en-US" sz="2800" dirty="0"/>
              <a:t>a.k.a. “inertial forces”</a:t>
            </a:r>
          </a:p>
          <a:p>
            <a:pPr lvl="3"/>
            <a:r>
              <a:rPr lang="en-US" sz="2800" dirty="0"/>
              <a:t>Ratio </a:t>
            </a:r>
            <a:r>
              <a:rPr lang="en-US" sz="2800" dirty="0">
                <a:solidFill>
                  <a:srgbClr val="FF0000"/>
                </a:solidFill>
              </a:rPr>
              <a:t>Adv/Cor </a:t>
            </a:r>
            <a:r>
              <a:rPr lang="en-US" sz="2800" dirty="0"/>
              <a:t>is called </a:t>
            </a:r>
            <a:r>
              <a:rPr lang="en-US" sz="2800" i="1" dirty="0">
                <a:solidFill>
                  <a:srgbClr val="FF0000"/>
                </a:solidFill>
              </a:rPr>
              <a:t>Rossby number </a:t>
            </a:r>
          </a:p>
          <a:p>
            <a:pPr lvl="4"/>
            <a:r>
              <a:rPr lang="en-US" sz="2800" i="1" dirty="0"/>
              <a:t>Ro = U/</a:t>
            </a:r>
            <a:r>
              <a:rPr lang="en-US" sz="2800" i="1" dirty="0" err="1"/>
              <a:t>fL</a:t>
            </a:r>
            <a:r>
              <a:rPr lang="en-US" sz="2800" i="1" dirty="0"/>
              <a:t>,</a:t>
            </a:r>
            <a:r>
              <a:rPr lang="en-US" sz="3200" i="1" dirty="0">
                <a:solidFill>
                  <a:srgbClr val="FF0000"/>
                </a:solidFill>
              </a:rPr>
              <a:t> small for geostrophic flows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9445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A912-0740-5C47-A0EA-063548A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PDE terms to throw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18EE-077B-4747-A3A5-A54CDCEA9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frictional forces (too complicated) </a:t>
            </a:r>
          </a:p>
          <a:p>
            <a:pPr lvl="1"/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inviscid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r>
              <a:rPr lang="en-US" dirty="0"/>
              <a:t>thermodynamic </a:t>
            </a:r>
            <a:r>
              <a:rPr lang="en-US" dirty="0" err="1"/>
              <a:t>heatings</a:t>
            </a:r>
            <a:r>
              <a:rPr lang="en-US" dirty="0"/>
              <a:t> (too complicated) </a:t>
            </a:r>
          </a:p>
          <a:p>
            <a:pPr lvl="1"/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adiabatic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r>
              <a:rPr lang="en-US" dirty="0"/>
              <a:t>time derivatives </a:t>
            </a:r>
          </a:p>
          <a:p>
            <a:pPr lvl="1"/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balance</a:t>
            </a:r>
            <a:r>
              <a:rPr lang="en-US" dirty="0">
                <a:sym typeface="Wingdings" pitchFamily="2" charset="2"/>
              </a:rPr>
              <a:t>, equilibrium, steady-state, time-mean</a:t>
            </a:r>
          </a:p>
          <a:p>
            <a:pPr lvl="2"/>
            <a:r>
              <a:rPr lang="en-US" dirty="0">
                <a:sym typeface="Wingdings" pitchFamily="2" charset="2"/>
              </a:rPr>
              <a:t>example: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hydrostatic</a:t>
            </a:r>
            <a:r>
              <a:rPr lang="en-US" dirty="0">
                <a:sym typeface="Wingdings" pitchFamily="2" charset="2"/>
              </a:rPr>
              <a:t> balance (</a:t>
            </a:r>
            <a:r>
              <a:rPr lang="en-US" dirty="0" err="1">
                <a:sym typeface="Wingdings" pitchFamily="2" charset="2"/>
              </a:rPr>
              <a:t>dw</a:t>
            </a:r>
            <a:r>
              <a:rPr lang="en-US" dirty="0">
                <a:sym typeface="Wingdings" pitchFamily="2" charset="2"/>
              </a:rPr>
              <a:t>/dt &lt;&lt;&lt; g and VPGF)</a:t>
            </a:r>
          </a:p>
          <a:p>
            <a:pPr lvl="3"/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use </a:t>
            </a:r>
            <a:r>
              <a:rPr lang="en-US" dirty="0" err="1">
                <a:solidFill>
                  <a:srgbClr val="00B050"/>
                </a:solidFill>
                <a:sym typeface="Wingdings" pitchFamily="2" charset="2"/>
              </a:rPr>
              <a:t>p</a:t>
            </a:r>
            <a:r>
              <a:rPr lang="en-US" baseline="-25000" dirty="0" err="1">
                <a:solidFill>
                  <a:srgbClr val="00B050"/>
                </a:solidFill>
                <a:sym typeface="Wingdings" pitchFamily="2" charset="2"/>
              </a:rPr>
              <a:t>hyd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 as a “mass coordinate” in the vertical</a:t>
            </a:r>
          </a:p>
          <a:p>
            <a:pPr lvl="3"/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greatly simplifies mass continuity 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/>
              <a:t>∂</a:t>
            </a:r>
            <a:r>
              <a:rPr lang="en-US" dirty="0">
                <a:latin typeface="Symbol" pitchFamily="2" charset="2"/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dirty="0"/>
              <a:t>∂</a:t>
            </a:r>
            <a:r>
              <a:rPr lang="en-US" dirty="0">
                <a:sym typeface="Wingdings" pitchFamily="2" charset="2"/>
              </a:rPr>
              <a:t>t vanishes </a:t>
            </a:r>
            <a:r>
              <a:rPr lang="en-US" i="1" dirty="0">
                <a:sym typeface="Wingdings" pitchFamily="2" charset="2"/>
              </a:rPr>
              <a:t>exactly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>
              <a:solidFill>
                <a:srgbClr val="00B050"/>
              </a:solidFill>
              <a:sym typeface="Wingdings" pitchFamily="2" charset="2"/>
            </a:endParaRPr>
          </a:p>
          <a:p>
            <a:pPr lvl="1"/>
            <a:endParaRPr lang="en-US" dirty="0">
              <a:solidFill>
                <a:srgbClr val="00B050"/>
              </a:solidFill>
              <a:sym typeface="Wingdings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1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1">
              <a:solidFill>
                <a:srgbClr val="D01EB7"/>
              </a:solidFill>
              <a:latin typeface="Times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Times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25450" y="166048"/>
            <a:ext cx="82613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“The Primitive Equations” </a:t>
            </a:r>
          </a:p>
          <a:p>
            <a:pPr algn="ctr">
              <a:defRPr/>
            </a:pP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(meaning elemental, fundamental)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46100" y="4097338"/>
            <a:ext cx="8369300" cy="800100"/>
            <a:chOff x="546100" y="4097338"/>
            <a:chExt cx="8369300" cy="800100"/>
          </a:xfrm>
        </p:grpSpPr>
        <p:sp>
          <p:nvSpPr>
            <p:cNvPr id="22540" name="Text Box 12"/>
            <p:cNvSpPr txBox="1">
              <a:spLocks noChangeArrowheads="1"/>
            </p:cNvSpPr>
            <p:nvPr/>
          </p:nvSpPr>
          <p:spPr bwMode="auto">
            <a:xfrm>
              <a:off x="4114800" y="4249738"/>
              <a:ext cx="480060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32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MASS CONSERVATION</a:t>
              </a:r>
            </a:p>
          </p:txBody>
        </p:sp>
        <p:pic>
          <p:nvPicPr>
            <p:cNvPr id="15369" name="Picture 18" descr="fina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6100" y="4097338"/>
              <a:ext cx="25019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" name="Group 14"/>
          <p:cNvGrpSpPr/>
          <p:nvPr/>
        </p:nvGrpSpPr>
        <p:grpSpPr>
          <a:xfrm>
            <a:off x="457200" y="5240338"/>
            <a:ext cx="8458200" cy="779462"/>
            <a:chOff x="457200" y="5240338"/>
            <a:chExt cx="8458200" cy="779462"/>
          </a:xfrm>
        </p:grpSpPr>
        <p:sp>
          <p:nvSpPr>
            <p:cNvPr id="22541" name="Text Box 13"/>
            <p:cNvSpPr txBox="1">
              <a:spLocks noChangeArrowheads="1"/>
            </p:cNvSpPr>
            <p:nvPr/>
          </p:nvSpPr>
          <p:spPr bwMode="auto">
            <a:xfrm>
              <a:off x="3657600" y="5316538"/>
              <a:ext cx="525780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32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FIRST LAW OF THERMO</a:t>
              </a:r>
            </a:p>
          </p:txBody>
        </p:sp>
        <p:pic>
          <p:nvPicPr>
            <p:cNvPr id="15370" name="Picture 19" descr="fina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" y="5240338"/>
              <a:ext cx="3594100" cy="779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533400" y="2944106"/>
            <a:ext cx="8153400" cy="1536164"/>
            <a:chOff x="533400" y="2725738"/>
            <a:chExt cx="8153400" cy="1536164"/>
          </a:xfrm>
        </p:grpSpPr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5410200" y="2938463"/>
              <a:ext cx="3276600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32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HYDROSTATIC </a:t>
              </a:r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(w/ ideal gas law to eliminate </a:t>
              </a:r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Symbol"/>
                </a:rPr>
                <a:t>r)</a:t>
              </a:r>
            </a:p>
          </p:txBody>
        </p:sp>
        <p:pic>
          <p:nvPicPr>
            <p:cNvPr id="15371" name="Picture 16" descr="latex-image-1.pdf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33400" y="2725738"/>
              <a:ext cx="2243138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533400" y="1524519"/>
            <a:ext cx="8229600" cy="1569660"/>
            <a:chOff x="533400" y="1292503"/>
            <a:chExt cx="8229600" cy="1569660"/>
          </a:xfrm>
        </p:grpSpPr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5791200" y="1292503"/>
              <a:ext cx="29718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32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F=ma  in the HORIZONTAL (in p </a:t>
              </a:r>
              <a:r>
                <a:rPr lang="en-US" sz="3200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coords</a:t>
              </a:r>
              <a:r>
                <a:rPr lang="en-US" sz="32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)</a:t>
              </a:r>
            </a:p>
          </p:txBody>
        </p:sp>
        <p:pic>
          <p:nvPicPr>
            <p:cNvPr id="15372" name="Picture 18" descr="latex-image-1.pdf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3400" y="1658938"/>
              <a:ext cx="5105400" cy="79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AF0CCF-DA12-FF45-90A8-14747E2B2BB8}"/>
              </a:ext>
            </a:extLst>
          </p:cNvPr>
          <p:cNvSpPr txBox="1"/>
          <p:nvPr/>
        </p:nvSpPr>
        <p:spPr>
          <a:xfrm rot="19885340">
            <a:off x="2898135" y="3671246"/>
            <a:ext cx="2635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dirty="0">
                <a:solidFill>
                  <a:srgbClr val="FF0000"/>
                </a:solidFill>
              </a:rPr>
              <a:t>∂</a:t>
            </a:r>
            <a:r>
              <a:rPr lang="en-US" dirty="0">
                <a:solidFill>
                  <a:srgbClr val="FF0000"/>
                </a:solidFill>
                <a:latin typeface="Symbol" pitchFamily="2" charset="2"/>
                <a:sym typeface="Wingdings" pitchFamily="2" charset="2"/>
              </a:rPr>
              <a:t>r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/</a:t>
            </a:r>
            <a:r>
              <a:rPr lang="en-US" dirty="0">
                <a:solidFill>
                  <a:srgbClr val="FF0000"/>
                </a:solidFill>
              </a:rPr>
              <a:t>∂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t vanishes 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exactly!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C4C0DB-4A93-6847-88B1-7F0C8E55354A}"/>
              </a:ext>
            </a:extLst>
          </p:cNvPr>
          <p:cNvSpPr txBox="1"/>
          <p:nvPr/>
        </p:nvSpPr>
        <p:spPr>
          <a:xfrm rot="1505797">
            <a:off x="3049104" y="6034585"/>
            <a:ext cx="1900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ß"/>
            </a:pPr>
            <a:r>
              <a:rPr lang="en-US" dirty="0">
                <a:solidFill>
                  <a:srgbClr val="FF0000"/>
                </a:solidFill>
              </a:rPr>
              <a:t>“static stability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parameter”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C66A6-2986-1648-A3F1-EE827DE2CC3D}"/>
              </a:ext>
            </a:extLst>
          </p:cNvPr>
          <p:cNvSpPr txBox="1"/>
          <p:nvPr/>
        </p:nvSpPr>
        <p:spPr>
          <a:xfrm rot="20591324">
            <a:off x="2671657" y="2866031"/>
            <a:ext cx="284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dw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/dt neglected formally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01B0C-F3CF-6E4A-9D9D-59B4523ED942}"/>
              </a:ext>
            </a:extLst>
          </p:cNvPr>
          <p:cNvSpPr txBox="1"/>
          <p:nvPr/>
        </p:nvSpPr>
        <p:spPr>
          <a:xfrm rot="812891">
            <a:off x="2147838" y="1128977"/>
            <a:ext cx="2174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PGF becomes </a:t>
            </a:r>
          </a:p>
          <a:p>
            <a:pPr algn="r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-g times slope </a:t>
            </a:r>
            <a:r>
              <a:rPr lang="en-US" dirty="0">
                <a:solidFill>
                  <a:srgbClr val="FF0000"/>
                </a:solidFill>
              </a:rPr>
              <a:t>∂</a:t>
            </a:r>
            <a:r>
              <a:rPr lang="en-US" dirty="0">
                <a:solidFill>
                  <a:srgbClr val="FF0000"/>
                </a:solidFill>
                <a:latin typeface="Symbol" pitchFamily="2" charset="2"/>
                <a:sym typeface="Wingdings" pitchFamily="2" charset="2"/>
              </a:rPr>
              <a:t>Z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/</a:t>
            </a:r>
            <a:r>
              <a:rPr lang="en-US" dirty="0">
                <a:solidFill>
                  <a:srgbClr val="FF0000"/>
                </a:solidFill>
              </a:rPr>
              <a:t>∂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x </a:t>
            </a:r>
          </a:p>
          <a:p>
            <a:pPr algn="r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of p surfaces!   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DD135-1743-0D40-9AF7-1F10B389BC24}"/>
              </a:ext>
            </a:extLst>
          </p:cNvPr>
          <p:cNvSpPr txBox="1"/>
          <p:nvPr/>
        </p:nvSpPr>
        <p:spPr>
          <a:xfrm>
            <a:off x="4861486" y="6264323"/>
            <a:ext cx="380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baseline="-25000" dirty="0" err="1"/>
              <a:t>p</a:t>
            </a:r>
            <a:r>
              <a:rPr lang="en-US" sz="2400" dirty="0"/>
              <a:t> = (</a:t>
            </a:r>
            <a:r>
              <a:rPr lang="en-US" sz="2400" dirty="0">
                <a:solidFill>
                  <a:srgbClr val="FF0000"/>
                </a:solidFill>
              </a:rPr>
              <a:t>∂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s/</a:t>
            </a:r>
            <a:r>
              <a:rPr lang="en-US" sz="2400" dirty="0">
                <a:solidFill>
                  <a:srgbClr val="FF0000"/>
                </a:solidFill>
              </a:rPr>
              <a:t>∂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p </a:t>
            </a:r>
            <a:r>
              <a:rPr lang="en-US" sz="2400" dirty="0">
                <a:sym typeface="Wingdings" pitchFamily="2" charset="2"/>
              </a:rPr>
              <a:t>/C</a:t>
            </a:r>
            <a:r>
              <a:rPr lang="en-US" sz="2400" baseline="-25000" dirty="0"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)</a:t>
            </a:r>
            <a:r>
              <a:rPr lang="en-US" sz="2400" baseline="-25000" dirty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= (</a:t>
            </a:r>
            <a:r>
              <a:rPr lang="en-US" sz="2400" dirty="0">
                <a:solidFill>
                  <a:srgbClr val="FF0000"/>
                </a:solidFill>
              </a:rPr>
              <a:t>∂</a:t>
            </a:r>
            <a:r>
              <a:rPr lang="en-US" sz="2400" dirty="0">
                <a:solidFill>
                  <a:srgbClr val="FF0000"/>
                </a:solidFill>
                <a:latin typeface="Symbol" pitchFamily="2" charset="2"/>
              </a:rPr>
              <a:t>q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/</a:t>
            </a:r>
            <a:r>
              <a:rPr lang="en-US" sz="2400" dirty="0">
                <a:solidFill>
                  <a:srgbClr val="FF0000"/>
                </a:solidFill>
              </a:rPr>
              <a:t>∂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p </a:t>
            </a:r>
            <a:r>
              <a:rPr lang="en-US" sz="2400" dirty="0">
                <a:sym typeface="Wingdings" pitchFamily="2" charset="2"/>
              </a:rPr>
              <a:t>T/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q</a:t>
            </a:r>
            <a:r>
              <a:rPr lang="en-US" sz="2400" dirty="0">
                <a:sym typeface="Wingdings" pitchFamily="2" charset="2"/>
              </a:rPr>
              <a:t>)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C3666-5BD0-F84D-B064-13343D33910E}"/>
              </a:ext>
            </a:extLst>
          </p:cNvPr>
          <p:cNvSpPr txBox="1"/>
          <p:nvPr/>
        </p:nvSpPr>
        <p:spPr>
          <a:xfrm>
            <a:off x="5268037" y="5759356"/>
            <a:ext cx="130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s: dry static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energy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98304A-110A-4744-8260-50263011407D}"/>
              </a:ext>
            </a:extLst>
          </p:cNvPr>
          <p:cNvSpPr txBox="1"/>
          <p:nvPr/>
        </p:nvSpPr>
        <p:spPr>
          <a:xfrm>
            <a:off x="6976281" y="5775278"/>
            <a:ext cx="1371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ymbol" pitchFamily="2" charset="2"/>
              </a:rPr>
              <a:t>q</a:t>
            </a:r>
            <a:r>
              <a:rPr lang="en-US" dirty="0">
                <a:solidFill>
                  <a:srgbClr val="FF0000"/>
                </a:solidFill>
              </a:rPr>
              <a:t>: potential </a:t>
            </a:r>
          </a:p>
          <a:p>
            <a:r>
              <a:rPr lang="en-US" dirty="0">
                <a:solidFill>
                  <a:srgbClr val="FF0000"/>
                </a:solidFill>
              </a:rPr>
              <a:t>temperature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8784-EC60-1D42-B704-AD607148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the PDEs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1FCB5-7BED-2D49-B8E0-D1FC337D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 Try to get </a:t>
            </a:r>
            <a:r>
              <a:rPr lang="en-US" sz="4000" b="1" i="1" dirty="0"/>
              <a:t>conservation form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d/dt</a:t>
            </a:r>
            <a:r>
              <a:rPr lang="en-US" sz="3600" dirty="0"/>
              <a:t>(stuff) = </a:t>
            </a:r>
            <a:r>
              <a:rPr lang="en-US" sz="3600" dirty="0">
                <a:solidFill>
                  <a:srgbClr val="FF0000"/>
                </a:solidFill>
              </a:rPr>
              <a:t>0</a:t>
            </a:r>
            <a:r>
              <a:rPr lang="en-US" sz="3600" dirty="0"/>
              <a:t> 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∂/∂t</a:t>
            </a:r>
            <a:r>
              <a:rPr lang="en-US" sz="3600" dirty="0"/>
              <a:t>(stuff) = </a:t>
            </a:r>
            <a:r>
              <a:rPr lang="en-US" sz="3600" i="1" dirty="0">
                <a:solidFill>
                  <a:srgbClr val="FF0000"/>
                </a:solidFill>
              </a:rPr>
              <a:t>transport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en-US" sz="3200" i="1" dirty="0">
                <a:solidFill>
                  <a:srgbClr val="FF0000"/>
                </a:solidFill>
              </a:rPr>
              <a:t>= advection</a:t>
            </a:r>
          </a:p>
          <a:p>
            <a:pPr marL="1371600" lvl="3" indent="0">
              <a:buNone/>
            </a:pPr>
            <a:r>
              <a:rPr lang="en-US" sz="2800" dirty="0"/>
              <a:t>upwind values </a:t>
            </a:r>
            <a:r>
              <a:rPr lang="en-US" sz="2800" dirty="0" err="1"/>
              <a:t>comin</a:t>
            </a:r>
            <a:r>
              <a:rPr lang="en-US" sz="2800" dirty="0"/>
              <a:t>’ at </a:t>
            </a:r>
            <a:r>
              <a:rPr lang="en-US" sz="2800" dirty="0" err="1"/>
              <a:t>ya</a:t>
            </a:r>
            <a:r>
              <a:rPr lang="en-US" sz="2800" dirty="0"/>
              <a:t>!</a:t>
            </a:r>
          </a:p>
          <a:p>
            <a:pPr marL="914400" lvl="2" indent="0">
              <a:buNone/>
            </a:pPr>
            <a:r>
              <a:rPr lang="en-US" sz="3200" i="1" dirty="0">
                <a:solidFill>
                  <a:srgbClr val="FF0000"/>
                </a:solidFill>
              </a:rPr>
              <a:t>= convergence of</a:t>
            </a:r>
            <a:r>
              <a:rPr lang="en-US" sz="3200" i="1" dirty="0">
                <a:solidFill>
                  <a:srgbClr val="00B050"/>
                </a:solidFill>
              </a:rPr>
              <a:t> </a:t>
            </a:r>
            <a:r>
              <a:rPr lang="en-US" sz="3200" i="1" dirty="0">
                <a:solidFill>
                  <a:srgbClr val="FF0000"/>
                </a:solidFill>
              </a:rPr>
              <a:t>flux</a:t>
            </a:r>
            <a:endParaRPr lang="en-US" sz="3200" dirty="0"/>
          </a:p>
          <a:p>
            <a:pPr marL="1371600" lvl="3" indent="0">
              <a:buNone/>
            </a:pPr>
            <a:r>
              <a:rPr lang="en-US" sz="2800" dirty="0"/>
              <a:t>integrates to zero over any closed domain!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0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F2D-E0DD-2F4F-87E1-73CF8CED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quasi-laws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05FE-2685-194A-A125-812B8EA0B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d/dt(</a:t>
            </a:r>
            <a:r>
              <a:rPr lang="en-US" dirty="0">
                <a:solidFill>
                  <a:srgbClr val="FF0000"/>
                </a:solidFill>
              </a:rPr>
              <a:t>stuff</a:t>
            </a:r>
            <a:r>
              <a:rPr lang="en-US" dirty="0"/>
              <a:t>) = 0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potential temperature or dry static energy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gives dry adiabatic lapse rate for well mixed layer</a:t>
            </a:r>
          </a:p>
          <a:p>
            <a:r>
              <a:rPr lang="en-US" dirty="0">
                <a:solidFill>
                  <a:srgbClr val="FF0000"/>
                </a:solidFill>
              </a:rPr>
              <a:t>relative vorticity</a:t>
            </a:r>
          </a:p>
          <a:p>
            <a:r>
              <a:rPr lang="en-US" dirty="0">
                <a:solidFill>
                  <a:srgbClr val="FF0000"/>
                </a:solidFill>
              </a:rPr>
              <a:t>absolute vorticity </a:t>
            </a:r>
          </a:p>
          <a:p>
            <a:r>
              <a:rPr lang="en-US" dirty="0">
                <a:solidFill>
                  <a:srgbClr val="FF0000"/>
                </a:solidFill>
              </a:rPr>
              <a:t>potential vorticity </a:t>
            </a:r>
          </a:p>
        </p:txBody>
      </p:sp>
    </p:spTree>
    <p:extLst>
      <p:ext uri="{BB962C8B-B14F-4D97-AF65-F5344CB8AC3E}">
        <p14:creationId xmlns:p14="http://schemas.microsoft.com/office/powerpoint/2010/main" val="4159264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i="1" dirty="0"/>
              <a:t>Holy Grail: eliminate RHS terms!</a:t>
            </a:r>
            <a:endParaRPr 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</a:endParaRPr>
          </a:p>
        </p:txBody>
      </p:sp>
      <p:pic>
        <p:nvPicPr>
          <p:cNvPr id="23555" name="Picture 7" descr="final"/>
          <p:cNvPicPr>
            <a:picLocks noChangeAspect="1" noChangeArrowheads="1"/>
          </p:cNvPicPr>
          <p:nvPr/>
        </p:nvPicPr>
        <p:blipFill>
          <a:blip r:embed="rId3"/>
          <a:srcRect r="16667"/>
          <a:stretch>
            <a:fillRect/>
          </a:stretch>
        </p:blipFill>
        <p:spPr bwMode="auto">
          <a:xfrm>
            <a:off x="2057400" y="990600"/>
            <a:ext cx="4876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33400" y="2133600"/>
            <a:ext cx="80772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Gotta</a:t>
            </a:r>
            <a:r>
              <a:rPr 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avoid dragging thermo into this via </a:t>
            </a:r>
            <a:r>
              <a:rPr 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 charset="2"/>
                <a:sym typeface="Symbol" charset="2"/>
              </a:rPr>
              <a:t>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Get rid of</a:t>
            </a:r>
            <a:r>
              <a:rPr 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 charset="2"/>
                <a:sym typeface="Symbol" charset="2"/>
              </a:rPr>
              <a:t></a:t>
            </a:r>
            <a:r>
              <a:rPr 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at </a:t>
            </a:r>
            <a:r>
              <a:rPr 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any cost</a:t>
            </a:r>
            <a:r>
              <a:rPr 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Curl to the rescue!</a:t>
            </a:r>
          </a:p>
        </p:txBody>
      </p:sp>
      <p:pic>
        <p:nvPicPr>
          <p:cNvPr id="8211" name="Picture 19" descr="fin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429000"/>
            <a:ext cx="8026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12" name="AutoShape 20"/>
          <p:cNvSpPr>
            <a:spLocks noChangeArrowheads="1"/>
          </p:cNvSpPr>
          <p:nvPr/>
        </p:nvSpPr>
        <p:spPr bwMode="auto">
          <a:xfrm>
            <a:off x="6705600" y="3352800"/>
            <a:ext cx="1219200" cy="1143000"/>
          </a:xfrm>
          <a:custGeom>
            <a:avLst/>
            <a:gdLst>
              <a:gd name="T0" fmla="*/ 609600 w 21600"/>
              <a:gd name="T1" fmla="*/ 0 h 21600"/>
              <a:gd name="T2" fmla="*/ 178534 w 21600"/>
              <a:gd name="T3" fmla="*/ 167375 h 21600"/>
              <a:gd name="T4" fmla="*/ 0 w 21600"/>
              <a:gd name="T5" fmla="*/ 571500 h 21600"/>
              <a:gd name="T6" fmla="*/ 178534 w 21600"/>
              <a:gd name="T7" fmla="*/ 975625 h 21600"/>
              <a:gd name="T8" fmla="*/ 609600 w 21600"/>
              <a:gd name="T9" fmla="*/ 1143000 h 21600"/>
              <a:gd name="T10" fmla="*/ 1040666 w 21600"/>
              <a:gd name="T11" fmla="*/ 975625 h 21600"/>
              <a:gd name="T12" fmla="*/ 1219200 w 21600"/>
              <a:gd name="T13" fmla="*/ 571500 h 21600"/>
              <a:gd name="T14" fmla="*/ 1040666 w 21600"/>
              <a:gd name="T15" fmla="*/ 1673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6324600" y="441960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FF0000"/>
                </a:solidFill>
              </a:rPr>
              <a:t>Ker-CHING!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762000" y="4953000"/>
            <a:ext cx="76200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FF"/>
                </a:solidFill>
                <a:latin typeface="Braggadocio" charset="0"/>
              </a:rPr>
              <a:t>We are Masters of the Universe with our sexy vector identities! </a:t>
            </a:r>
          </a:p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FF"/>
                </a:solidFill>
                <a:latin typeface="Braggadocio" charset="0"/>
              </a:rPr>
              <a:t>The grail is in the bag!</a:t>
            </a:r>
          </a:p>
        </p:txBody>
      </p:sp>
    </p:spTree>
    <p:extLst>
      <p:ext uri="{BB962C8B-B14F-4D97-AF65-F5344CB8AC3E}">
        <p14:creationId xmlns:p14="http://schemas.microsoft.com/office/powerpoint/2010/main" val="214447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" grpId="0" animBg="1"/>
      <p:bldP spid="8213" grpId="0" build="p" autoUpdateAnimBg="0"/>
      <p:bldP spid="821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FF0000"/>
                </a:solidFill>
              </a:rPr>
              <a:t>Heh heh ... did I say "any cost"... ? gulp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30250"/>
            <a:ext cx="914400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727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015A-5AE4-0B4E-B5EF-FC5D2962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Grammar (fundamentals)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AFE1-80B2-B545-9DAB-419A16F1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notation</a:t>
            </a:r>
          </a:p>
          <a:p>
            <a:r>
              <a:rPr lang="en-US" dirty="0"/>
              <a:t>physics principles and laws</a:t>
            </a:r>
          </a:p>
        </p:txBody>
      </p:sp>
    </p:spTree>
    <p:extLst>
      <p:ext uri="{BB962C8B-B14F-4D97-AF65-F5344CB8AC3E}">
        <p14:creationId xmlns:p14="http://schemas.microsoft.com/office/powerpoint/2010/main" val="226284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F2D-E0DD-2F4F-87E1-73CF8CED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quasi-laws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05FE-2685-194A-A125-812B8EA0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7896"/>
          </a:xfrm>
        </p:spPr>
        <p:txBody>
          <a:bodyPr>
            <a:normAutofit fontScale="70000" lnSpcReduction="20000"/>
          </a:bodyPr>
          <a:lstStyle/>
          <a:p>
            <a:r>
              <a:rPr lang="en-US" sz="5100" dirty="0"/>
              <a:t>d/dt(</a:t>
            </a:r>
            <a:r>
              <a:rPr lang="en-US" sz="5100" dirty="0">
                <a:solidFill>
                  <a:srgbClr val="FF0000"/>
                </a:solidFill>
              </a:rPr>
              <a:t>relative vorticity</a:t>
            </a:r>
            <a:r>
              <a:rPr lang="en-US" sz="5100" dirty="0"/>
              <a:t>) = 0 </a:t>
            </a:r>
          </a:p>
          <a:p>
            <a:endParaRPr lang="en-US" dirty="0"/>
          </a:p>
          <a:p>
            <a:pPr lvl="1"/>
            <a:r>
              <a:rPr lang="en-US" dirty="0"/>
              <a:t>vorticity elements induce tangential flow: </a:t>
            </a:r>
          </a:p>
          <a:p>
            <a:pPr marL="914400" lvl="2" indent="0">
              <a:buNone/>
            </a:pPr>
            <a:r>
              <a:rPr lang="en-US" sz="4800" dirty="0" err="1"/>
              <a:t>V</a:t>
            </a:r>
            <a:r>
              <a:rPr lang="en-US" sz="4800" baseline="-25000" dirty="0" err="1"/>
              <a:t>tan</a:t>
            </a:r>
            <a:r>
              <a:rPr lang="en-US" sz="4800" dirty="0"/>
              <a:t> </a:t>
            </a:r>
            <a:r>
              <a:rPr lang="en-US" sz="4800" dirty="0">
                <a:latin typeface="Symbol" pitchFamily="2" charset="2"/>
              </a:rPr>
              <a:t>a</a:t>
            </a:r>
            <a:r>
              <a:rPr lang="en-US" sz="4800" dirty="0"/>
              <a:t> 1/distance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that tangential flow in turn </a:t>
            </a:r>
            <a:r>
              <a:rPr lang="en-US" dirty="0" err="1"/>
              <a:t>advects</a:t>
            </a:r>
            <a:r>
              <a:rPr lang="en-US" dirty="0"/>
              <a:t> vorticity: </a:t>
            </a:r>
          </a:p>
          <a:p>
            <a:pPr marL="914400" lvl="2" indent="0">
              <a:buNone/>
            </a:pPr>
            <a:r>
              <a:rPr lang="en-US" sz="4600" dirty="0"/>
              <a:t>vorticity elements orbit (same sign), </a:t>
            </a:r>
            <a:r>
              <a:rPr lang="en-US" sz="4600" dirty="0" err="1"/>
              <a:t>prominade</a:t>
            </a:r>
            <a:r>
              <a:rPr lang="en-US" sz="4600" dirty="0"/>
              <a:t> like smoke rings (opposite sign), shred each other, merge, interact in groups, etc. </a:t>
            </a:r>
            <a:r>
              <a:rPr lang="en-US" sz="4600" dirty="0">
                <a:sym typeface="Wingdings" pitchFamily="2" charset="2"/>
              </a:rPr>
              <a:t> </a:t>
            </a:r>
            <a:r>
              <a:rPr lang="en-US" sz="4600" dirty="0"/>
              <a:t> </a:t>
            </a:r>
            <a:r>
              <a:rPr lang="en-US" sz="4600" i="1" dirty="0">
                <a:solidFill>
                  <a:srgbClr val="FF0000"/>
                </a:solidFill>
              </a:rPr>
              <a:t>heart of the horizontal forecast problem, chaos, etc.</a:t>
            </a:r>
          </a:p>
        </p:txBody>
      </p:sp>
    </p:spTree>
    <p:extLst>
      <p:ext uri="{BB962C8B-B14F-4D97-AF65-F5344CB8AC3E}">
        <p14:creationId xmlns:p14="http://schemas.microsoft.com/office/powerpoint/2010/main" val="3902246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F2D-E0DD-2F4F-87E1-73CF8CED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quasi-laws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05FE-2685-194A-A125-812B8EA0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0186"/>
            <a:ext cx="8229600" cy="5240740"/>
          </a:xfrm>
        </p:spPr>
        <p:txBody>
          <a:bodyPr>
            <a:normAutofit fontScale="70000" lnSpcReduction="20000"/>
          </a:bodyPr>
          <a:lstStyle/>
          <a:p>
            <a:r>
              <a:rPr lang="en-US" sz="5100" dirty="0"/>
              <a:t>d/dt(</a:t>
            </a:r>
            <a:r>
              <a:rPr lang="en-US" sz="5100" dirty="0">
                <a:solidFill>
                  <a:srgbClr val="FF0000"/>
                </a:solidFill>
              </a:rPr>
              <a:t>absolute vorticity</a:t>
            </a:r>
            <a:r>
              <a:rPr lang="en-US" sz="5100" dirty="0"/>
              <a:t>) = 0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all of the above, AND </a:t>
            </a:r>
            <a:r>
              <a:rPr lang="en-US" sz="6300" dirty="0"/>
              <a:t>-v ∂f/∂y</a:t>
            </a:r>
            <a:r>
              <a:rPr lang="en-US" sz="4600" i="1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sz="3200" dirty="0"/>
              <a:t>(advection of planetary vorticity)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5700" i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5700" i="1" dirty="0">
                <a:solidFill>
                  <a:srgbClr val="FF0000"/>
                </a:solidFill>
              </a:rPr>
              <a:t>Rossby waves</a:t>
            </a:r>
          </a:p>
          <a:p>
            <a:pPr lvl="2"/>
            <a:r>
              <a:rPr lang="en-US" sz="4400" i="1" dirty="0"/>
              <a:t>westward</a:t>
            </a:r>
            <a:r>
              <a:rPr lang="en-US" sz="4400" dirty="0"/>
              <a:t> phase propagation speed </a:t>
            </a:r>
          </a:p>
          <a:p>
            <a:pPr lvl="2"/>
            <a:r>
              <a:rPr lang="en-US" sz="4400" i="1" dirty="0"/>
              <a:t>eastward</a:t>
            </a:r>
            <a:r>
              <a:rPr lang="en-US" sz="4400" dirty="0"/>
              <a:t> group (energy)  “  “ </a:t>
            </a:r>
          </a:p>
          <a:p>
            <a:pPr lvl="2"/>
            <a:r>
              <a:rPr lang="en-US" sz="4400" dirty="0"/>
              <a:t>both proportional to wavelength</a:t>
            </a:r>
            <a:r>
              <a:rPr lang="en-US" sz="4400" baseline="30000" dirty="0"/>
              <a:t>2</a:t>
            </a:r>
            <a:r>
              <a:rPr lang="en-US" sz="4400" dirty="0"/>
              <a:t> </a:t>
            </a:r>
          </a:p>
          <a:p>
            <a:pPr lvl="3"/>
            <a:r>
              <a:rPr lang="en-US" sz="4000" dirty="0">
                <a:solidFill>
                  <a:srgbClr val="0070C0"/>
                </a:solidFill>
              </a:rPr>
              <a:t>Long waves </a:t>
            </a:r>
            <a:r>
              <a:rPr lang="en-US" sz="4000" dirty="0"/>
              <a:t>act as Rossby waves </a:t>
            </a:r>
          </a:p>
          <a:p>
            <a:pPr lvl="3"/>
            <a:r>
              <a:rPr lang="en-US" sz="4000" dirty="0">
                <a:solidFill>
                  <a:srgbClr val="0070C0"/>
                </a:solidFill>
              </a:rPr>
              <a:t>Short waves </a:t>
            </a:r>
            <a:r>
              <a:rPr lang="en-US" sz="4000" dirty="0"/>
              <a:t>are just advected vortices </a:t>
            </a:r>
          </a:p>
          <a:p>
            <a:pPr lvl="4"/>
            <a:r>
              <a:rPr lang="en-US" sz="4000" dirty="0"/>
              <a:t>(troughs or lows) </a:t>
            </a:r>
          </a:p>
        </p:txBody>
      </p:sp>
    </p:spTree>
    <p:extLst>
      <p:ext uri="{BB962C8B-B14F-4D97-AF65-F5344CB8AC3E}">
        <p14:creationId xmlns:p14="http://schemas.microsoft.com/office/powerpoint/2010/main" val="3494746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F2D-E0DD-2F4F-87E1-73CF8CED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quasi-laws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05FE-2685-194A-A125-812B8EA0B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100" dirty="0"/>
              <a:t>d/dt(</a:t>
            </a:r>
            <a:r>
              <a:rPr lang="en-US" sz="5100" dirty="0">
                <a:solidFill>
                  <a:srgbClr val="FF0000"/>
                </a:solidFill>
              </a:rPr>
              <a:t>potential vorticity</a:t>
            </a:r>
            <a:r>
              <a:rPr lang="en-US" sz="5100" dirty="0"/>
              <a:t>) = 0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all of the above, AND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sz="3600" dirty="0"/>
              <a:t>stability </a:t>
            </a:r>
            <a:r>
              <a:rPr lang="en-US" sz="3600" dirty="0">
                <a:sym typeface="Wingdings" pitchFamily="2" charset="2"/>
              </a:rPr>
              <a:t> </a:t>
            </a:r>
            <a:r>
              <a:rPr lang="en-US" sz="3600" dirty="0"/>
              <a:t>vorticity conversion </a:t>
            </a:r>
            <a:endParaRPr lang="en-US" sz="4800" dirty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2400" dirty="0"/>
              <a:t>when air descends from the stratosphere into </a:t>
            </a:r>
            <a:r>
              <a:rPr lang="en-US" sz="2400" dirty="0" err="1"/>
              <a:t>theupper</a:t>
            </a:r>
            <a:r>
              <a:rPr lang="en-US" sz="2400" dirty="0"/>
              <a:t>  troposphere and spins up cool core cyclones a bit more, mainly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9491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F2D-E0DD-2F4F-87E1-73CF8CED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quasi-laws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05FE-2685-194A-A125-812B8EA0B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dirty="0"/>
              <a:t>d/dt(</a:t>
            </a:r>
            <a:r>
              <a:rPr lang="en-US" sz="5100" dirty="0">
                <a:solidFill>
                  <a:srgbClr val="FF0000"/>
                </a:solidFill>
              </a:rPr>
              <a:t>PV</a:t>
            </a:r>
            <a:r>
              <a:rPr lang="en-US" sz="5100" dirty="0"/>
              <a:t>) = </a:t>
            </a:r>
            <a:r>
              <a:rPr lang="en-US" sz="5100" dirty="0">
                <a:latin typeface="Symbol" pitchFamily="2" charset="2"/>
              </a:rPr>
              <a:t>k </a:t>
            </a:r>
            <a:r>
              <a:rPr lang="en-US" sz="5400" dirty="0"/>
              <a:t>∂</a:t>
            </a:r>
            <a:r>
              <a:rPr lang="en-US" sz="5100" dirty="0"/>
              <a:t>Q/</a:t>
            </a:r>
            <a:r>
              <a:rPr lang="en-US" sz="5400" dirty="0"/>
              <a:t>∂</a:t>
            </a:r>
            <a:r>
              <a:rPr lang="en-US" sz="5100" dirty="0"/>
              <a:t>z </a:t>
            </a:r>
          </a:p>
          <a:p>
            <a:endParaRPr lang="en-US" sz="5100" dirty="0"/>
          </a:p>
          <a:p>
            <a:r>
              <a:rPr lang="en-US" sz="4000" dirty="0"/>
              <a:t>Finally we care about a nonzero RHS, because it is only one term, profound</a:t>
            </a:r>
          </a:p>
          <a:p>
            <a:endParaRPr lang="en-US" sz="4000" dirty="0"/>
          </a:p>
          <a:p>
            <a:r>
              <a:rPr lang="en-US" sz="4000" dirty="0">
                <a:solidFill>
                  <a:srgbClr val="FF0000"/>
                </a:solidFill>
              </a:rPr>
              <a:t>Cyclonic at base of latent heating</a:t>
            </a:r>
          </a:p>
          <a:p>
            <a:pPr marL="457200" lvl="1" indent="0">
              <a:buNone/>
            </a:pPr>
            <a:r>
              <a:rPr lang="en-US" sz="3800" dirty="0">
                <a:sym typeface="Wingdings" pitchFamily="2" charset="2"/>
              </a:rPr>
              <a:t>	 warm core cyclones (hurricanes)</a:t>
            </a:r>
            <a:endParaRPr lang="en-US" sz="3800" dirty="0"/>
          </a:p>
          <a:p>
            <a:r>
              <a:rPr lang="en-US" sz="4000" dirty="0">
                <a:solidFill>
                  <a:srgbClr val="FF0000"/>
                </a:solidFill>
              </a:rPr>
              <a:t>Cyclonic at top of radiative cooling</a:t>
            </a:r>
          </a:p>
          <a:p>
            <a:pPr marL="457200" lvl="1" indent="0">
              <a:buNone/>
            </a:pPr>
            <a:r>
              <a:rPr lang="en-US" sz="3800" dirty="0">
                <a:sym typeface="Wingdings" pitchFamily="2" charset="2"/>
              </a:rPr>
              <a:t>	 cool core polar vortex (and tentacles)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778095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8784-EC60-1D42-B704-AD607148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the PDEs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1FCB5-7BED-2D49-B8E0-D1FC337D3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242"/>
            <a:ext cx="8229600" cy="5588758"/>
          </a:xfrm>
        </p:spPr>
        <p:txBody>
          <a:bodyPr>
            <a:normAutofit/>
          </a:bodyPr>
          <a:lstStyle/>
          <a:p>
            <a:r>
              <a:rPr lang="en-US" sz="4000" dirty="0"/>
              <a:t>3. Build complete numerical models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Primitive equation solvers </a:t>
            </a:r>
            <a:r>
              <a:rPr lang="en-US" sz="2800" dirty="0">
                <a:solidFill>
                  <a:srgbClr val="7030A0"/>
                </a:solidFill>
              </a:rPr>
              <a:t>= “</a:t>
            </a:r>
            <a:r>
              <a:rPr lang="en-US" sz="2800" u="sng" dirty="0">
                <a:solidFill>
                  <a:srgbClr val="7030A0"/>
                </a:solidFill>
              </a:rPr>
              <a:t>dynamical core</a:t>
            </a:r>
            <a:r>
              <a:rPr lang="en-US" sz="2800" dirty="0">
                <a:solidFill>
                  <a:srgbClr val="7030A0"/>
                </a:solidFill>
              </a:rPr>
              <a:t>”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Physical processes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Treatments for </a:t>
            </a:r>
            <a:r>
              <a:rPr lang="en-US" sz="2400" dirty="0">
                <a:solidFill>
                  <a:srgbClr val="FF0000"/>
                </a:solidFill>
              </a:rPr>
              <a:t>nonfluid</a:t>
            </a:r>
            <a:r>
              <a:rPr lang="en-US" sz="2400" dirty="0">
                <a:solidFill>
                  <a:srgbClr val="7030A0"/>
                </a:solidFill>
              </a:rPr>
              <a:t> processes </a:t>
            </a:r>
          </a:p>
          <a:p>
            <a:pPr lvl="2"/>
            <a:r>
              <a:rPr lang="en-US" sz="1800" dirty="0">
                <a:solidFill>
                  <a:srgbClr val="7030A0"/>
                </a:solidFill>
              </a:rPr>
              <a:t>latent heat of phase changes of water </a:t>
            </a:r>
          </a:p>
          <a:p>
            <a:pPr lvl="2"/>
            <a:r>
              <a:rPr lang="en-US" sz="1800" dirty="0">
                <a:solidFill>
                  <a:srgbClr val="7030A0"/>
                </a:solidFill>
              </a:rPr>
              <a:t>microphysics of condensed particles</a:t>
            </a:r>
          </a:p>
          <a:p>
            <a:pPr lvl="2"/>
            <a:r>
              <a:rPr lang="en-US" sz="1800" dirty="0">
                <a:solidFill>
                  <a:srgbClr val="7030A0"/>
                </a:solidFill>
              </a:rPr>
              <a:t>radiative energy transfer including cloud effects</a:t>
            </a:r>
          </a:p>
          <a:p>
            <a:pPr lvl="2"/>
            <a:r>
              <a:rPr lang="en-US" sz="1800" dirty="0">
                <a:solidFill>
                  <a:srgbClr val="7030A0"/>
                </a:solidFill>
              </a:rPr>
              <a:t>electrical processes, etc. etc. 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Approximations for </a:t>
            </a:r>
            <a:r>
              <a:rPr lang="en-US" sz="2400" dirty="0">
                <a:solidFill>
                  <a:srgbClr val="FF0000"/>
                </a:solidFill>
              </a:rPr>
              <a:t>fluid motions finer than mesh </a:t>
            </a:r>
          </a:p>
          <a:p>
            <a:pPr lvl="2"/>
            <a:r>
              <a:rPr lang="en-US" sz="1800" dirty="0">
                <a:solidFill>
                  <a:srgbClr val="7030A0"/>
                </a:solidFill>
              </a:rPr>
              <a:t>turbulence in the PBL, surface conduction and friction</a:t>
            </a:r>
          </a:p>
          <a:p>
            <a:pPr lvl="2"/>
            <a:r>
              <a:rPr lang="en-US" sz="1800" dirty="0">
                <a:solidFill>
                  <a:srgbClr val="7030A0"/>
                </a:solidFill>
              </a:rPr>
              <a:t>cumulus activity including downdrafts, etc. etc. </a:t>
            </a:r>
          </a:p>
          <a:p>
            <a:pPr lvl="2"/>
            <a:r>
              <a:rPr lang="en-US" sz="1800" dirty="0">
                <a:solidFill>
                  <a:srgbClr val="7030A0"/>
                </a:solidFill>
              </a:rPr>
              <a:t>internal gravity waves, frictional dissipation of wind KE, etc. etc. </a:t>
            </a:r>
          </a:p>
          <a:p>
            <a:endParaRPr lang="en-US" sz="2400" b="1" i="1" dirty="0">
              <a:solidFill>
                <a:srgbClr val="7030A0"/>
              </a:solidFill>
            </a:endParaRPr>
          </a:p>
          <a:p>
            <a:endParaRPr lang="en-US" sz="40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53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1">
              <a:solidFill>
                <a:srgbClr val="D01EB7"/>
              </a:solidFill>
              <a:latin typeface="Times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Times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25450" y="152400"/>
            <a:ext cx="82613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The atmosphere moves because of 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heating  / </a:t>
            </a:r>
            <a:r>
              <a:rPr lang="en-US" sz="3200" b="1" dirty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cooling</a:t>
            </a:r>
            <a:r>
              <a:rPr lang="en-US" sz="32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, damped by </a:t>
            </a:r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Friction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410200" y="2938463"/>
            <a:ext cx="3276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HYDROSTATIC 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(w/ ideal gas law to eliminate 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Symbol"/>
              </a:rPr>
              <a:t>r)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791200" y="1506538"/>
            <a:ext cx="29718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F=MA  in the HORIZONTAL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114800" y="4249738"/>
            <a:ext cx="480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MASS CONSERVATION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657600" y="5316538"/>
            <a:ext cx="525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FIRST LAW OF THERMO</a:t>
            </a:r>
          </a:p>
        </p:txBody>
      </p:sp>
      <p:pic>
        <p:nvPicPr>
          <p:cNvPr id="15369" name="Picture 18" descr="fi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100" y="4097338"/>
            <a:ext cx="25019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fin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240338"/>
            <a:ext cx="35941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1" name="Picture 16" descr="latex-image-1.pd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725738"/>
            <a:ext cx="22431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18" descr="latex-image-1.pd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1658938"/>
            <a:ext cx="5105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 bwMode="auto">
          <a:xfrm>
            <a:off x="3505200" y="5029200"/>
            <a:ext cx="685800" cy="1143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9400" y="6096000"/>
            <a:ext cx="2083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 makes it go!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2DE3FC-E1A5-E84E-8D69-AA570FCA9019}"/>
              </a:ext>
            </a:extLst>
          </p:cNvPr>
          <p:cNvSpPr/>
          <p:nvPr/>
        </p:nvSpPr>
        <p:spPr bwMode="auto">
          <a:xfrm>
            <a:off x="5076967" y="1524000"/>
            <a:ext cx="685800" cy="1143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0744F2-035B-314B-9E8F-13FFE7C9529B}"/>
              </a:ext>
            </a:extLst>
          </p:cNvPr>
          <p:cNvSpPr txBox="1"/>
          <p:nvPr/>
        </p:nvSpPr>
        <p:spPr>
          <a:xfrm>
            <a:off x="5715000" y="2454322"/>
            <a:ext cx="220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Friction keeps it finite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015A-5AE4-0B4E-B5EF-FC5D2962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Logic (combinations)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AFE1-80B2-B545-9DAB-419A16F1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equation </a:t>
            </a:r>
            <a:r>
              <a:rPr lang="en-US" i="1" dirty="0"/>
              <a:t>sets</a:t>
            </a:r>
          </a:p>
          <a:p>
            <a:r>
              <a:rPr lang="en-US" i="1" dirty="0"/>
              <a:t>combinations </a:t>
            </a:r>
            <a:r>
              <a:rPr lang="en-US" dirty="0"/>
              <a:t>of assumptions </a:t>
            </a:r>
          </a:p>
          <a:p>
            <a:r>
              <a:rPr lang="en-US" dirty="0"/>
              <a:t>multi-step reasoning</a:t>
            </a:r>
          </a:p>
          <a:p>
            <a:r>
              <a:rPr lang="en-US" dirty="0"/>
              <a:t>multi-time-step evolution</a:t>
            </a:r>
          </a:p>
        </p:txBody>
      </p:sp>
    </p:spTree>
    <p:extLst>
      <p:ext uri="{BB962C8B-B14F-4D97-AF65-F5344CB8AC3E}">
        <p14:creationId xmlns:p14="http://schemas.microsoft.com/office/powerpoint/2010/main" val="1043841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mean J maintains mean state,</a:t>
            </a:r>
            <a:br>
              <a:rPr lang="en-US"/>
            </a:br>
            <a:r>
              <a:rPr lang="en-US"/>
              <a:t>gradients of J make it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1223167"/>
            <a:ext cx="90043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Heating and cooling driven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921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Sun heats surface, atmos. cools by IR</a:t>
            </a:r>
          </a:p>
          <a:p>
            <a:pPr marL="914400" lvl="1" indent="-514350"/>
            <a:r>
              <a:rPr lang="en-US" dirty="0"/>
              <a:t>troposphere cools 1-2 K/day ~ 150 W m</a:t>
            </a:r>
            <a:r>
              <a:rPr lang="en-US" baseline="30000" dirty="0"/>
              <a:t>-2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Tropics warmed by latent heat release in rain</a:t>
            </a:r>
          </a:p>
          <a:p>
            <a:pPr marL="914400" lvl="1" indent="-514350"/>
            <a:r>
              <a:rPr lang="en-US" dirty="0">
                <a:solidFill>
                  <a:srgbClr val="FF0000"/>
                </a:solidFill>
              </a:rPr>
              <a:t>also ~ 150 W m</a:t>
            </a:r>
            <a:r>
              <a:rPr lang="en-US" baseline="30000" dirty="0">
                <a:solidFill>
                  <a:srgbClr val="FF0000"/>
                </a:solidFill>
              </a:rPr>
              <a:t>-2 </a:t>
            </a:r>
            <a:r>
              <a:rPr lang="en-US" dirty="0">
                <a:solidFill>
                  <a:srgbClr val="FF0000"/>
                </a:solidFill>
              </a:rPr>
              <a:t>or 3-4 mm/d of P=E </a:t>
            </a:r>
          </a:p>
          <a:p>
            <a:pPr marL="1314450" lvl="2" indent="-514350"/>
            <a:r>
              <a:rPr lang="en-US" dirty="0">
                <a:solidFill>
                  <a:srgbClr val="FF0000"/>
                </a:solidFill>
              </a:rPr>
              <a:t>localized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warm core vortices (TCs)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Poles: no sun, </a:t>
            </a:r>
            <a:r>
              <a:rPr lang="en-US" dirty="0" err="1"/>
              <a:t>cooold</a:t>
            </a:r>
            <a:r>
              <a:rPr lang="en-US" dirty="0"/>
              <a:t> troposphere in winter</a:t>
            </a:r>
          </a:p>
          <a:p>
            <a:pPr marL="914400" lvl="1" indent="-514350"/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cold core “polar vortex” at tropopause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Jet stream instability in midlatitudes</a:t>
            </a:r>
          </a:p>
          <a:p>
            <a:pPr marL="914400" lvl="1" indent="-514350"/>
            <a:r>
              <a:rPr lang="en-US" dirty="0"/>
              <a:t>tentacles stretch or break off of polar vortex</a:t>
            </a:r>
          </a:p>
          <a:p>
            <a:pPr marL="1314450" lvl="2" indent="-514350"/>
            <a:r>
              <a:rPr lang="en-US" dirty="0">
                <a:sym typeface="Wingdings" pitchFamily="2" charset="2"/>
              </a:rPr>
              <a:t> cool core synoptic cyclones (troughs, lows)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1">
              <a:solidFill>
                <a:srgbClr val="D01EB7"/>
              </a:solidFill>
              <a:latin typeface="Times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Times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25450" y="152400"/>
            <a:ext cx="82613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000000"/>
                </a:solidFill>
                <a:latin typeface="Times" charset="0"/>
              </a:rPr>
              <a:t>HW: use The Primitive Equations to compute how a local heating J drives flow in an </a:t>
            </a:r>
            <a:r>
              <a:rPr lang="en-US" sz="3200">
                <a:solidFill>
                  <a:srgbClr val="FF0000"/>
                </a:solidFill>
                <a:latin typeface="Times" charset="0"/>
              </a:rPr>
              <a:t>initially motionless</a:t>
            </a:r>
            <a:r>
              <a:rPr lang="en-US" sz="3200">
                <a:solidFill>
                  <a:srgbClr val="000000"/>
                </a:solidFill>
                <a:latin typeface="Times" charset="0"/>
              </a:rPr>
              <a:t> atmosphere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048000" y="2895600"/>
            <a:ext cx="5867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2. Warmer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T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causes increased thickness</a:t>
            </a:r>
            <a:r>
              <a:rPr lang="en-US" sz="3200" b="1" dirty="0">
                <a:solidFill>
                  <a:srgbClr val="00FF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</a:t>
            </a: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of the heated column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029200" y="4313238"/>
            <a:ext cx="36576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3. High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 charset="2"/>
                <a:sym typeface="Symbol" charset="2"/>
              </a:rPr>
              <a:t>F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over hot column pushes wind outward</a:t>
            </a: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</a:t>
            </a:r>
          </a:p>
        </p:txBody>
      </p:sp>
      <p:pic>
        <p:nvPicPr>
          <p:cNvPr id="35847" name="Picture 11" descr="fi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334000"/>
            <a:ext cx="34163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124200" y="5816600"/>
            <a:ext cx="54102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  <a:latin typeface="Times" charset="0"/>
              </a:rPr>
              <a:t>4. Surface pressure drops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(remember, omega = Dp/Dt; Holton eq. 3.44)</a:t>
            </a:r>
            <a:endParaRPr lang="en-US" sz="3200" b="1">
              <a:solidFill>
                <a:srgbClr val="0000FF"/>
              </a:solidFill>
              <a:latin typeface="Times" charset="0"/>
            </a:endParaRPr>
          </a:p>
        </p:txBody>
      </p:sp>
      <p:pic>
        <p:nvPicPr>
          <p:cNvPr id="35849" name="Picture 17" descr="latex-image-1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263" y="2971800"/>
            <a:ext cx="22431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0" name="Picture 19" descr="latex-image-1.pdf"/>
          <p:cNvPicPr>
            <a:picLocks noChangeAspect="1"/>
          </p:cNvPicPr>
          <p:nvPr/>
        </p:nvPicPr>
        <p:blipFill>
          <a:blip r:embed="rId5"/>
          <a:srcRect r="14925"/>
          <a:stretch>
            <a:fillRect/>
          </a:stretch>
        </p:blipFill>
        <p:spPr bwMode="auto">
          <a:xfrm>
            <a:off x="609600" y="4232275"/>
            <a:ext cx="4343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1" name="Picture 20" descr="latex-image-1.pd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9588" y="1905000"/>
            <a:ext cx="31480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10000" y="1752600"/>
            <a:ext cx="5257800" cy="1211263"/>
            <a:chOff x="3810000" y="1752600"/>
            <a:chExt cx="5257800" cy="1211263"/>
          </a:xfrm>
        </p:grpSpPr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3810000" y="1752600"/>
              <a:ext cx="525780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514350" indent="-514350">
                <a:spcBef>
                  <a:spcPct val="50000"/>
                </a:spcBef>
                <a:buFontTx/>
                <a:buAutoNum type="arabicPeriod"/>
                <a:defRPr/>
              </a:pPr>
              <a:r>
                <a:rPr lang="en-US" sz="32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J</a:t>
              </a:r>
              <a:r>
                <a:rPr 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 causes </a:t>
              </a:r>
              <a:r>
                <a:rPr lang="en-US" sz="32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T</a:t>
              </a:r>
              <a:r>
                <a:rPr 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 to increase   </a:t>
              </a:r>
              <a:endPara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endParaRPr>
            </a:p>
          </p:txBody>
        </p:sp>
        <p:sp>
          <p:nvSpPr>
            <p:cNvPr id="35856" name="TextBox 12"/>
            <p:cNvSpPr txBox="1">
              <a:spLocks noChangeArrowheads="1"/>
            </p:cNvSpPr>
            <p:nvPr/>
          </p:nvSpPr>
          <p:spPr bwMode="auto">
            <a:xfrm>
              <a:off x="3810000" y="2133600"/>
              <a:ext cx="46482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net change of T = </a:t>
              </a:r>
            </a:p>
            <a:p>
              <a:r>
                <a:rPr lang="en-US">
                  <a:solidFill>
                    <a:srgbClr val="0000FF"/>
                  </a:solidFill>
                </a:rPr>
                <a:t>	amount of heat added/Cp </a:t>
              </a: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95400" y="1905000"/>
            <a:ext cx="1143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57400" y="4267200"/>
            <a:ext cx="1676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10250" grpId="0"/>
      <p:bldP spid="10252" grpId="0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D685-F818-964E-A405-9142CAF5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Physical units: made for this science!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BCC3-7B9F-DB4D-BB42-E1117036A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MKS (or SI) system: Earth, Water, fingers</a:t>
            </a:r>
          </a:p>
          <a:p>
            <a:endParaRPr lang="en-US" dirty="0"/>
          </a:p>
          <a:p>
            <a:r>
              <a:rPr lang="en-US" dirty="0"/>
              <a:t>m = (Pole-Eq distance)/10</a:t>
            </a:r>
            <a:r>
              <a:rPr lang="en-US" baseline="30000" dirty="0"/>
              <a:t>7</a:t>
            </a:r>
            <a:endParaRPr lang="en-US" dirty="0"/>
          </a:p>
          <a:p>
            <a:r>
              <a:rPr lang="en-US" dirty="0"/>
              <a:t>kg = (mass of 1m</a:t>
            </a:r>
            <a:r>
              <a:rPr lang="en-US" baseline="30000" dirty="0"/>
              <a:t>3</a:t>
            </a:r>
            <a:r>
              <a:rPr lang="en-US" dirty="0"/>
              <a:t> water)/10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K = (</a:t>
            </a:r>
            <a:r>
              <a:rPr lang="en-US" dirty="0" err="1"/>
              <a:t>T</a:t>
            </a:r>
            <a:r>
              <a:rPr lang="en-US" baseline="-25000" dirty="0" err="1"/>
              <a:t>boil</a:t>
            </a:r>
            <a:r>
              <a:rPr lang="en-US" dirty="0"/>
              <a:t> - </a:t>
            </a:r>
            <a:r>
              <a:rPr lang="en-US" dirty="0" err="1"/>
              <a:t>T</a:t>
            </a:r>
            <a:r>
              <a:rPr lang="en-US" baseline="-25000" dirty="0" err="1"/>
              <a:t>freeze</a:t>
            </a:r>
            <a:r>
              <a:rPr lang="en-US" dirty="0"/>
              <a:t>)/10</a:t>
            </a:r>
          </a:p>
          <a:p>
            <a:endParaRPr lang="en-US" dirty="0"/>
          </a:p>
          <a:p>
            <a:r>
              <a:rPr lang="en-US" dirty="0"/>
              <a:t>s = (rotation time of Earth)/</a:t>
            </a:r>
            <a:r>
              <a:rPr lang="en-US" dirty="0">
                <a:solidFill>
                  <a:srgbClr val="FF0000"/>
                </a:solidFill>
              </a:rPr>
              <a:t>24/60/60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Some long-lost 6-fingered people owned “angle” (360</a:t>
            </a:r>
            <a:r>
              <a:rPr lang="en-US" baseline="30000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so time’s circular nature fell into their grasp </a:t>
            </a:r>
          </a:p>
          <a:p>
            <a:pPr lvl="5"/>
            <a:r>
              <a:rPr lang="en-US" dirty="0">
                <a:solidFill>
                  <a:srgbClr val="FF0000"/>
                </a:solidFill>
              </a:rPr>
              <a:t>(maybe </a:t>
            </a:r>
            <a:r>
              <a:rPr lang="en-US" dirty="0" err="1">
                <a:solidFill>
                  <a:srgbClr val="FF0000"/>
                </a:solidFill>
              </a:rPr>
              <a:t>cuz</a:t>
            </a:r>
            <a:r>
              <a:rPr lang="en-US" dirty="0">
                <a:solidFill>
                  <a:srgbClr val="FF0000"/>
                </a:solidFill>
              </a:rPr>
              <a:t> 12 </a:t>
            </a:r>
            <a:r>
              <a:rPr lang="en-US" dirty="0" err="1">
                <a:solidFill>
                  <a:srgbClr val="FF0000"/>
                </a:solidFill>
              </a:rPr>
              <a:t>mo</a:t>
            </a:r>
            <a:r>
              <a:rPr lang="en-US" dirty="0">
                <a:solidFill>
                  <a:srgbClr val="FF0000"/>
                </a:solidFill>
              </a:rPr>
              <a:t>/y)?</a:t>
            </a:r>
          </a:p>
        </p:txBody>
      </p:sp>
    </p:spTree>
    <p:extLst>
      <p:ext uri="{BB962C8B-B14F-4D97-AF65-F5344CB8AC3E}">
        <p14:creationId xmlns:p14="http://schemas.microsoft.com/office/powerpoint/2010/main" val="1586078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1">
              <a:solidFill>
                <a:srgbClr val="D01EB7"/>
              </a:solidFill>
              <a:latin typeface="Times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Times" charset="0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181600" y="2001838"/>
            <a:ext cx="34290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5. Low 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 charset="2"/>
                <a:sym typeface="Symbol" charset="2"/>
              </a:rPr>
              <a:t>F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under hot column pulls wind inward</a:t>
            </a: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</a:t>
            </a:r>
          </a:p>
        </p:txBody>
      </p:sp>
      <p:pic>
        <p:nvPicPr>
          <p:cNvPr id="37893" name="Picture 11" descr="fi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51200"/>
            <a:ext cx="34163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276600" y="36576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</a:rPr>
              <a:t>6. Hot air rises (finally!)</a:t>
            </a:r>
            <a:endParaRPr lang="en-US" sz="3200" b="1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</a:endParaRPr>
          </a:p>
        </p:txBody>
      </p:sp>
      <p:pic>
        <p:nvPicPr>
          <p:cNvPr id="37895" name="Picture 19" descr="latex-image-1.pdf"/>
          <p:cNvPicPr>
            <a:picLocks noChangeAspect="1"/>
          </p:cNvPicPr>
          <p:nvPr/>
        </p:nvPicPr>
        <p:blipFill>
          <a:blip r:embed="rId4"/>
          <a:srcRect r="14925"/>
          <a:stretch>
            <a:fillRect/>
          </a:stretch>
        </p:blipFill>
        <p:spPr bwMode="auto">
          <a:xfrm>
            <a:off x="457200" y="1920875"/>
            <a:ext cx="4343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724400" y="4678363"/>
            <a:ext cx="441960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7. Coriolis force turns inflowing and outflowing air to make round-and-round flow</a:t>
            </a:r>
            <a:endParaRPr lang="en-US" sz="3200"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</a:endParaRPr>
          </a:p>
        </p:txBody>
      </p:sp>
      <p:pic>
        <p:nvPicPr>
          <p:cNvPr id="37897" name="Picture 13" descr="latex-image-1.pdf"/>
          <p:cNvPicPr>
            <a:picLocks noChangeAspect="1"/>
          </p:cNvPicPr>
          <p:nvPr/>
        </p:nvPicPr>
        <p:blipFill>
          <a:blip r:embed="rId5"/>
          <a:srcRect r="14925"/>
          <a:stretch>
            <a:fillRect/>
          </a:stretch>
        </p:blipFill>
        <p:spPr bwMode="auto">
          <a:xfrm>
            <a:off x="304800" y="4795838"/>
            <a:ext cx="4343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81200" y="19050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9" name="TextBox 11"/>
          <p:cNvSpPr txBox="1">
            <a:spLocks noChangeArrowheads="1"/>
          </p:cNvSpPr>
          <p:nvPr/>
        </p:nvSpPr>
        <p:spPr bwMode="auto">
          <a:xfrm>
            <a:off x="4800600" y="4038600"/>
            <a:ext cx="3200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Symbol" charset="2"/>
              </a:rPr>
              <a:t>w</a:t>
            </a:r>
            <a:r>
              <a:rPr lang="en-US">
                <a:solidFill>
                  <a:srgbClr val="0000FF"/>
                </a:solidFill>
              </a:rPr>
              <a:t> =~  </a:t>
            </a:r>
            <a:r>
              <a:rPr lang="en-US">
                <a:solidFill>
                  <a:srgbClr val="0000FF"/>
                </a:solidFill>
                <a:latin typeface="Symbol" charset="2"/>
              </a:rPr>
              <a:t>r</a:t>
            </a:r>
            <a:r>
              <a:rPr lang="en-US">
                <a:solidFill>
                  <a:srgbClr val="0000FF"/>
                </a:solidFill>
              </a:rPr>
              <a:t>gw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29000" y="48006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1" name="Text Box 4"/>
          <p:cNvSpPr txBox="1">
            <a:spLocks noChangeArrowheads="1"/>
          </p:cNvSpPr>
          <p:nvPr/>
        </p:nvSpPr>
        <p:spPr bwMode="auto">
          <a:xfrm>
            <a:off x="381000" y="76200"/>
            <a:ext cx="82613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000000"/>
                </a:solidFill>
                <a:latin typeface="Times" charset="0"/>
              </a:rPr>
              <a:t>HW: use The Primitive Equations to compute how a local heating J drives flow in an initially motionless atmosphere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ackerman-06-22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 l="56081"/>
          <a:stretch>
            <a:fillRect/>
          </a:stretch>
        </p:blipFill>
        <p:spPr bwMode="auto">
          <a:xfrm>
            <a:off x="2286000" y="1447800"/>
            <a:ext cx="411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charset="0"/>
              </a:rPr>
              <a:t>How heated air rises and a warm core vortex develops: the Primitive Equation view. 7 logical steps</a:t>
            </a: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6324600" y="1143000"/>
            <a:ext cx="2209800" cy="14478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2. Air accelerates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due to PGF</a:t>
            </a:r>
          </a:p>
        </p:txBody>
      </p:sp>
      <p:sp>
        <p:nvSpPr>
          <p:cNvPr id="17413" name="TextBox 9"/>
          <p:cNvSpPr txBox="1">
            <a:spLocks noChangeArrowheads="1"/>
          </p:cNvSpPr>
          <p:nvPr/>
        </p:nvSpPr>
        <p:spPr bwMode="auto">
          <a:xfrm>
            <a:off x="1951038" y="2209800"/>
            <a:ext cx="1554162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</a:rPr>
              <a:t>1. 200 mb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</a:rPr>
              <a:t>surface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</a:rPr>
              <a:t>bulges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</a:rPr>
              <a:t>upward</a:t>
            </a:r>
          </a:p>
        </p:txBody>
      </p:sp>
      <p:cxnSp>
        <p:nvCxnSpPr>
          <p:cNvPr id="17414" name="Straight Connector 11"/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4" name="TextBox 13"/>
          <p:cNvSpPr txBox="1"/>
          <p:nvPr/>
        </p:nvSpPr>
        <p:spPr>
          <a:xfrm>
            <a:off x="533400" y="838200"/>
            <a:ext cx="6858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Tahoma" pitchFamily="-65" charset="0"/>
              </a:rPr>
              <a:t>1. Warmed </a:t>
            </a:r>
            <a:r>
              <a:rPr lang="en-US" sz="2400" dirty="0">
                <a:solidFill>
                  <a:srgbClr val="000000"/>
                </a:solidFill>
                <a:latin typeface="Tahoma" pitchFamily="-65" charset="0"/>
              </a:rPr>
              <a:t>column of air gets </a:t>
            </a:r>
            <a:r>
              <a:rPr lang="en-US" sz="2400" b="1" dirty="0">
                <a:solidFill>
                  <a:srgbClr val="000000"/>
                </a:solidFill>
                <a:latin typeface="Tahoma" pitchFamily="-65" charset="0"/>
              </a:rPr>
              <a:t>thicker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ahoma" pitchFamily="-65" charset="0"/>
            </a:endParaRP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0" y="518160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0. Heating (maybe latent heating by condensation in a patch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of convection over warm water someplace)</a:t>
            </a: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 flipH="1">
            <a:off x="304800" y="1143000"/>
            <a:ext cx="2286000" cy="1447800"/>
          </a:xfrm>
          <a:prstGeom prst="rightArrow">
            <a:avLst>
              <a:gd name="adj1" fmla="val 50000"/>
              <a:gd name="adj2" fmla="val 4999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2. Air accelerates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due to PGF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413" grpId="0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ackerman-06-22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 l="56081"/>
          <a:stretch>
            <a:fillRect/>
          </a:stretch>
        </p:blipFill>
        <p:spPr bwMode="auto">
          <a:xfrm>
            <a:off x="2362200" y="1447800"/>
            <a:ext cx="411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ight Arrow 8"/>
          <p:cNvSpPr>
            <a:spLocks noChangeArrowheads="1"/>
          </p:cNvSpPr>
          <p:nvPr/>
        </p:nvSpPr>
        <p:spPr bwMode="auto">
          <a:xfrm>
            <a:off x="6324600" y="1143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3.</a:t>
            </a:r>
            <a:r>
              <a:rPr lang="en-US" sz="2000">
                <a:solidFill>
                  <a:srgbClr val="000000"/>
                </a:solidFill>
              </a:rPr>
              <a:t> Mass removed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from column</a:t>
            </a:r>
          </a:p>
        </p:txBody>
      </p:sp>
      <p:cxnSp>
        <p:nvCxnSpPr>
          <p:cNvPr id="19460" name="Straight Connector 11"/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4" name="TextBox 13"/>
          <p:cNvSpPr txBox="1"/>
          <p:nvPr/>
        </p:nvSpPr>
        <p:spPr>
          <a:xfrm>
            <a:off x="533400" y="838200"/>
            <a:ext cx="7391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Tahoma" pitchFamily="-65" charset="0"/>
              </a:rPr>
              <a:t>3. Mass removal and 4. surface pressure drop</a:t>
            </a:r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0" y="518160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463" name="Right Arrow 14"/>
          <p:cNvSpPr>
            <a:spLocks noChangeArrowheads="1"/>
          </p:cNvSpPr>
          <p:nvPr/>
        </p:nvSpPr>
        <p:spPr bwMode="auto">
          <a:xfrm flipH="1">
            <a:off x="304800" y="11430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3.</a:t>
            </a:r>
            <a:r>
              <a:rPr lang="en-US" sz="2000">
                <a:solidFill>
                  <a:srgbClr val="000000"/>
                </a:solidFill>
              </a:rPr>
              <a:t> Mass removed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from column</a:t>
            </a:r>
          </a:p>
        </p:txBody>
      </p:sp>
      <p:cxnSp>
        <p:nvCxnSpPr>
          <p:cNvPr id="16" name="Curved Connector 15"/>
          <p:cNvCxnSpPr>
            <a:cxnSpLocks noChangeShapeType="1"/>
          </p:cNvCxnSpPr>
          <p:nvPr/>
        </p:nvCxnSpPr>
        <p:spPr bwMode="auto">
          <a:xfrm rot="10800000" flipV="1">
            <a:off x="4648200" y="2438400"/>
            <a:ext cx="3429000" cy="26670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00800" y="3124200"/>
            <a:ext cx="2590800" cy="1570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</a:rPr>
              <a:t>4. less mass of air in column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</a:rPr>
              <a:t>= lower surface pressure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114800" y="4638675"/>
            <a:ext cx="76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b="1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9467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charset="0"/>
              </a:rPr>
              <a:t>How heated air rises and a warm core vortex develops: the Primitive Equation view. 7 logical steps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ackerman-06-22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 l="56081"/>
          <a:stretch>
            <a:fillRect/>
          </a:stretch>
        </p:blipFill>
        <p:spPr bwMode="auto">
          <a:xfrm>
            <a:off x="2362200" y="1447800"/>
            <a:ext cx="4114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507" name="Straight Connector 11"/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4" name="TextBox 13"/>
          <p:cNvSpPr txBox="1"/>
          <p:nvPr/>
        </p:nvSpPr>
        <p:spPr>
          <a:xfrm>
            <a:off x="533400" y="838200"/>
            <a:ext cx="8153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Tahoma" pitchFamily="-65" charset="0"/>
              </a:rPr>
              <a:t>5. Low level inflow accelerates, 6. heated air rises</a:t>
            </a:r>
          </a:p>
        </p:txBody>
      </p:sp>
      <p:sp>
        <p:nvSpPr>
          <p:cNvPr id="13" name="Up Arrow 12"/>
          <p:cNvSpPr>
            <a:spLocks noChangeArrowheads="1"/>
          </p:cNvSpPr>
          <p:nvPr/>
        </p:nvSpPr>
        <p:spPr bwMode="auto">
          <a:xfrm>
            <a:off x="3124200" y="2362200"/>
            <a:ext cx="2667000" cy="216104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6. warm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air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rises!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(continuity)</a:t>
            </a:r>
          </a:p>
        </p:txBody>
      </p:sp>
      <p:sp>
        <p:nvSpPr>
          <p:cNvPr id="21510" name="Rectangle 9"/>
          <p:cNvSpPr>
            <a:spLocks noChangeArrowheads="1"/>
          </p:cNvSpPr>
          <p:nvPr/>
        </p:nvSpPr>
        <p:spPr bwMode="auto">
          <a:xfrm>
            <a:off x="0" y="518160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" name="Right Arrow 18"/>
          <p:cNvSpPr>
            <a:spLocks noChangeArrowheads="1"/>
          </p:cNvSpPr>
          <p:nvPr/>
        </p:nvSpPr>
        <p:spPr bwMode="auto">
          <a:xfrm>
            <a:off x="685800" y="3962400"/>
            <a:ext cx="2590800" cy="1447800"/>
          </a:xfrm>
          <a:prstGeom prst="righ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5. Air accelerates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due to PGF</a:t>
            </a:r>
          </a:p>
        </p:txBody>
      </p:sp>
      <p:sp>
        <p:nvSpPr>
          <p:cNvPr id="21512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charset="0"/>
              </a:rPr>
              <a:t>How heated air rises and a warm core vortex develops: the Primitive Equation view. 7 logical steps</a:t>
            </a:r>
          </a:p>
        </p:txBody>
      </p:sp>
      <p:sp>
        <p:nvSpPr>
          <p:cNvPr id="12" name="Right Arrow 11"/>
          <p:cNvSpPr>
            <a:spLocks noChangeArrowheads="1"/>
          </p:cNvSpPr>
          <p:nvPr/>
        </p:nvSpPr>
        <p:spPr bwMode="auto">
          <a:xfrm flipH="1">
            <a:off x="5638800" y="3962400"/>
            <a:ext cx="2971800" cy="1447800"/>
          </a:xfrm>
          <a:prstGeom prst="rightArrow">
            <a:avLst>
              <a:gd name="adj1" fmla="val 50000"/>
              <a:gd name="adj2" fmla="val 4999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5. Air accelerates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due to PGF</a:t>
            </a:r>
          </a:p>
        </p:txBody>
      </p:sp>
      <p:sp>
        <p:nvSpPr>
          <p:cNvPr id="21514" name="Right Arrow 22"/>
          <p:cNvSpPr>
            <a:spLocks noChangeArrowheads="1"/>
          </p:cNvSpPr>
          <p:nvPr/>
        </p:nvSpPr>
        <p:spPr bwMode="auto">
          <a:xfrm>
            <a:off x="6324600" y="1143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1515" name="Right Arrow 25"/>
          <p:cNvSpPr>
            <a:spLocks noChangeArrowheads="1"/>
          </p:cNvSpPr>
          <p:nvPr/>
        </p:nvSpPr>
        <p:spPr bwMode="auto">
          <a:xfrm flipH="1">
            <a:off x="304800" y="11430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ackerman-06-22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 l="56081"/>
          <a:stretch>
            <a:fillRect/>
          </a:stretch>
        </p:blipFill>
        <p:spPr bwMode="auto">
          <a:xfrm>
            <a:off x="2362200" y="1447800"/>
            <a:ext cx="411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55" name="Straight Connector 11"/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3556" name="Right Arrow 11"/>
          <p:cNvSpPr>
            <a:spLocks noChangeArrowheads="1"/>
          </p:cNvSpPr>
          <p:nvPr/>
        </p:nvSpPr>
        <p:spPr bwMode="auto">
          <a:xfrm flipH="1">
            <a:off x="5638800" y="3962400"/>
            <a:ext cx="2971800" cy="1447800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3557" name="Right Arrow 18"/>
          <p:cNvSpPr>
            <a:spLocks noChangeArrowheads="1"/>
          </p:cNvSpPr>
          <p:nvPr/>
        </p:nvSpPr>
        <p:spPr bwMode="auto">
          <a:xfrm>
            <a:off x="685800" y="3962400"/>
            <a:ext cx="2590800" cy="14478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>7. </a:t>
            </a:r>
            <a:r>
              <a:rPr lang="en-US" sz="4000" b="1" dirty="0" err="1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>Coriolis</a:t>
            </a:r>
            <a:r>
              <a:rPr lang="en-US" sz="40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> turns flow to right</a:t>
            </a:r>
          </a:p>
        </p:txBody>
      </p:sp>
      <p:sp>
        <p:nvSpPr>
          <p:cNvPr id="23559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charset="0"/>
              </a:rPr>
              <a:t>How heated air rises and a warm core vortex develops: the Primitive Equation view. 7 logical steps</a:t>
            </a:r>
          </a:p>
        </p:txBody>
      </p:sp>
      <p:sp>
        <p:nvSpPr>
          <p:cNvPr id="23560" name="Right Arrow 14"/>
          <p:cNvSpPr>
            <a:spLocks noChangeArrowheads="1"/>
          </p:cNvSpPr>
          <p:nvPr/>
        </p:nvSpPr>
        <p:spPr bwMode="auto">
          <a:xfrm>
            <a:off x="6019800" y="12192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3561" name="Right Arrow 15"/>
          <p:cNvSpPr>
            <a:spLocks noChangeArrowheads="1"/>
          </p:cNvSpPr>
          <p:nvPr/>
        </p:nvSpPr>
        <p:spPr bwMode="auto">
          <a:xfrm flipH="1">
            <a:off x="533400" y="12192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933700" y="4114800"/>
            <a:ext cx="3314700" cy="1066800"/>
            <a:chOff x="3429000" y="4114800"/>
            <a:chExt cx="2209800" cy="1295400"/>
          </a:xfrm>
        </p:grpSpPr>
        <p:sp>
          <p:nvSpPr>
            <p:cNvPr id="23569" name="Rectangle 22"/>
            <p:cNvSpPr>
              <a:spLocks noChangeArrowheads="1"/>
            </p:cNvSpPr>
            <p:nvPr/>
          </p:nvSpPr>
          <p:spPr bwMode="auto">
            <a:xfrm>
              <a:off x="3454400" y="4114800"/>
              <a:ext cx="20574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70" name="Curved Up Arrow 17"/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FLOW</a:t>
              </a:r>
            </a:p>
          </p:txBody>
        </p:sp>
        <p:sp>
          <p:nvSpPr>
            <p:cNvPr id="23571" name="Curved Down Arrow 20"/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CYCLONIC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 flipH="1">
            <a:off x="2057400" y="1371600"/>
            <a:ext cx="4724400" cy="1066800"/>
            <a:chOff x="3352800" y="4114800"/>
            <a:chExt cx="2286000" cy="1295400"/>
          </a:xfrm>
        </p:grpSpPr>
        <p:sp>
          <p:nvSpPr>
            <p:cNvPr id="23566" name="Rectangle 27"/>
            <p:cNvSpPr>
              <a:spLocks noChangeArrowheads="1"/>
            </p:cNvSpPr>
            <p:nvPr/>
          </p:nvSpPr>
          <p:spPr bwMode="auto">
            <a:xfrm>
              <a:off x="3352800" y="4114800"/>
              <a:ext cx="22860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67" name="Curved Up Arrow 28"/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CYCLONIC</a:t>
              </a:r>
            </a:p>
          </p:txBody>
        </p:sp>
        <p:sp>
          <p:nvSpPr>
            <p:cNvPr id="23568" name="Curved Down Arrow 29"/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ANTI</a:t>
              </a:r>
            </a:p>
          </p:txBody>
        </p:sp>
      </p:grpSp>
      <p:sp>
        <p:nvSpPr>
          <p:cNvPr id="23564" name="Up Arrow 32"/>
          <p:cNvSpPr>
            <a:spLocks noChangeArrowheads="1"/>
          </p:cNvSpPr>
          <p:nvPr/>
        </p:nvSpPr>
        <p:spPr bwMode="auto">
          <a:xfrm>
            <a:off x="3124200" y="2362200"/>
            <a:ext cx="2667000" cy="1752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2517825" y="2286000"/>
            <a:ext cx="3906202" cy="2057400"/>
          </a:xfrm>
          <a:prstGeom prst="ellipse">
            <a:avLst/>
          </a:prstGeom>
          <a:solidFill>
            <a:srgbClr val="E0A945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Warm Core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Vortex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in thermal wind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balance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78230" y="1280059"/>
            <a:ext cx="5812891" cy="1386941"/>
            <a:chOff x="1478230" y="1280059"/>
            <a:chExt cx="5812891" cy="1386941"/>
          </a:xfrm>
        </p:grpSpPr>
        <p:sp>
          <p:nvSpPr>
            <p:cNvPr id="20" name="Striped Right Arrow 19"/>
            <p:cNvSpPr/>
            <p:nvPr/>
          </p:nvSpPr>
          <p:spPr bwMode="auto">
            <a:xfrm rot="16200000">
              <a:off x="1153720" y="1604569"/>
              <a:ext cx="1158341" cy="509321"/>
            </a:xfrm>
            <a:prstGeom prst="striped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1" name="Striped Right Arrow 20"/>
            <p:cNvSpPr/>
            <p:nvPr/>
          </p:nvSpPr>
          <p:spPr bwMode="auto">
            <a:xfrm rot="5400000" flipV="1">
              <a:off x="6457290" y="1833169"/>
              <a:ext cx="1158341" cy="509321"/>
            </a:xfrm>
            <a:prstGeom prst="striped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 flipV="1">
            <a:off x="1676399" y="3980156"/>
            <a:ext cx="5812891" cy="1386941"/>
            <a:chOff x="1478230" y="1280059"/>
            <a:chExt cx="5812891" cy="1386941"/>
          </a:xfrm>
        </p:grpSpPr>
        <p:sp>
          <p:nvSpPr>
            <p:cNvPr id="24" name="Striped Right Arrow 23"/>
            <p:cNvSpPr/>
            <p:nvPr/>
          </p:nvSpPr>
          <p:spPr bwMode="auto">
            <a:xfrm rot="16200000">
              <a:off x="1153720" y="1604569"/>
              <a:ext cx="1158341" cy="509321"/>
            </a:xfrm>
            <a:prstGeom prst="striped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5" name="Striped Right Arrow 24"/>
            <p:cNvSpPr/>
            <p:nvPr/>
          </p:nvSpPr>
          <p:spPr bwMode="auto">
            <a:xfrm rot="5400000" flipV="1">
              <a:off x="6457290" y="1833169"/>
              <a:ext cx="1158341" cy="509321"/>
            </a:xfrm>
            <a:prstGeom prst="striped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Heating and cooling driven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9216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Sun heats surface, atmos. cools by IR</a:t>
            </a:r>
          </a:p>
          <a:p>
            <a:pPr marL="914400" lvl="1" indent="-514350"/>
            <a:r>
              <a:rPr lang="en-US" dirty="0"/>
              <a:t>troposphere cools 1-2 K/day ~ 150 W m</a:t>
            </a:r>
            <a:r>
              <a:rPr lang="en-US" baseline="30000" dirty="0"/>
              <a:t>-2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Tropics warmed by latent heat release in rain</a:t>
            </a:r>
          </a:p>
          <a:p>
            <a:pPr marL="914400" lvl="1" indent="-514350"/>
            <a:r>
              <a:rPr lang="en-US" dirty="0"/>
              <a:t>also ~ 150 W m</a:t>
            </a:r>
            <a:r>
              <a:rPr lang="en-US" baseline="30000" dirty="0"/>
              <a:t>-2 </a:t>
            </a:r>
            <a:r>
              <a:rPr lang="en-US" dirty="0"/>
              <a:t>or 3-4 mm/d of P=E </a:t>
            </a:r>
          </a:p>
          <a:p>
            <a:pPr marL="1314450" lvl="2" indent="-514350"/>
            <a:r>
              <a:rPr lang="en-US" dirty="0"/>
              <a:t>localized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warm core vortices (TCs)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Poles: no sun, </a:t>
            </a:r>
            <a:r>
              <a:rPr lang="en-US" dirty="0" err="1">
                <a:solidFill>
                  <a:srgbClr val="0070C0"/>
                </a:solidFill>
              </a:rPr>
              <a:t>cooold</a:t>
            </a:r>
            <a:r>
              <a:rPr lang="en-US" dirty="0">
                <a:solidFill>
                  <a:srgbClr val="0070C0"/>
                </a:solidFill>
              </a:rPr>
              <a:t> troposphere in winter</a:t>
            </a:r>
          </a:p>
          <a:p>
            <a:pPr marL="914400" lvl="1" indent="-514350"/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0070C0"/>
                </a:solidFill>
              </a:rPr>
              <a:t>cold core “polar vortex” at tropopause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Jet stream instability in midlatitudes</a:t>
            </a:r>
          </a:p>
          <a:p>
            <a:pPr marL="914400" lvl="1" indent="-514350"/>
            <a:r>
              <a:rPr lang="en-US" dirty="0"/>
              <a:t>tentacles stretch or break off of polar vortex</a:t>
            </a:r>
          </a:p>
          <a:p>
            <a:pPr marL="1314450" lvl="2" indent="-514350"/>
            <a:r>
              <a:rPr lang="en-US" dirty="0">
                <a:sym typeface="Wingdings" pitchFamily="2" charset="2"/>
              </a:rPr>
              <a:t> cool core synoptic cyclones (troughs, lows)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1">
              <a:solidFill>
                <a:srgbClr val="D01EB7"/>
              </a:solidFill>
              <a:latin typeface="Times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Times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25450" y="152400"/>
            <a:ext cx="82613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000000"/>
                </a:solidFill>
                <a:latin typeface="Times" charset="0"/>
              </a:rPr>
              <a:t>HW: use The Primitive Equations to compute how a local heating J drives flow in an </a:t>
            </a: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Times" charset="0"/>
              </a:rPr>
              <a:t>initially motionless</a:t>
            </a:r>
            <a:r>
              <a:rPr lang="en-US" sz="3200">
                <a:solidFill>
                  <a:srgbClr val="000000"/>
                </a:solidFill>
                <a:latin typeface="Times" charset="0"/>
              </a:rPr>
              <a:t> atmosphere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048000" y="2895600"/>
            <a:ext cx="5867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2. Warmer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T causes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de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creased thickness</a:t>
            </a:r>
            <a:r>
              <a:rPr lang="en-US" sz="3200" b="1" dirty="0">
                <a:solidFill>
                  <a:srgbClr val="00FF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</a:t>
            </a: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of the </a:t>
            </a:r>
            <a:r>
              <a:rPr 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cooled</a:t>
            </a: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column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029200" y="4313238"/>
            <a:ext cx="36576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3. High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 charset="2"/>
                <a:sym typeface="Symbol" charset="2"/>
              </a:rPr>
              <a:t>F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over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cool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column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pulls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wind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inward</a:t>
            </a: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</a:t>
            </a:r>
          </a:p>
        </p:txBody>
      </p:sp>
      <p:pic>
        <p:nvPicPr>
          <p:cNvPr id="35847" name="Picture 11" descr="fi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334000"/>
            <a:ext cx="34163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124200" y="5816600"/>
            <a:ext cx="54102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3200" b="1" dirty="0">
                <a:solidFill>
                  <a:srgbClr val="FF0000"/>
                </a:solidFill>
                <a:latin typeface="Times" charset="0"/>
              </a:rPr>
              <a:t>4. Surface pressure </a:t>
            </a:r>
            <a:r>
              <a:rPr lang="en-US" sz="3200" b="1" dirty="0">
                <a:solidFill>
                  <a:srgbClr val="0070C0"/>
                </a:solidFill>
                <a:latin typeface="Times" charset="0"/>
              </a:rPr>
              <a:t>rises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(remember, omega = </a:t>
            </a:r>
            <a:r>
              <a:rPr lang="en-US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Dp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/Dt; Holton eq. 3.44)</a:t>
            </a:r>
            <a:endParaRPr lang="en-US" sz="3200" b="1" dirty="0">
              <a:solidFill>
                <a:srgbClr val="0000FF"/>
              </a:solidFill>
              <a:latin typeface="Times" charset="0"/>
            </a:endParaRPr>
          </a:p>
        </p:txBody>
      </p:sp>
      <p:pic>
        <p:nvPicPr>
          <p:cNvPr id="35849" name="Picture 17" descr="latex-image-1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263" y="2971800"/>
            <a:ext cx="22431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0" name="Picture 19" descr="latex-image-1.pdf"/>
          <p:cNvPicPr>
            <a:picLocks noChangeAspect="1"/>
          </p:cNvPicPr>
          <p:nvPr/>
        </p:nvPicPr>
        <p:blipFill>
          <a:blip r:embed="rId5"/>
          <a:srcRect r="14925"/>
          <a:stretch>
            <a:fillRect/>
          </a:stretch>
        </p:blipFill>
        <p:spPr bwMode="auto">
          <a:xfrm>
            <a:off x="609600" y="4232275"/>
            <a:ext cx="4343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1" name="Picture 20" descr="latex-image-1.pd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9588" y="1905000"/>
            <a:ext cx="31480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10000" y="1752600"/>
            <a:ext cx="5257800" cy="1211263"/>
            <a:chOff x="3810000" y="1752600"/>
            <a:chExt cx="5257800" cy="1211263"/>
          </a:xfrm>
        </p:grpSpPr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3810000" y="1752600"/>
              <a:ext cx="525780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514350" indent="-514350">
                <a:spcBef>
                  <a:spcPct val="50000"/>
                </a:spcBef>
                <a:buFontTx/>
                <a:buAutoNum type="arabicPeriod"/>
                <a:defRPr/>
              </a:pPr>
              <a:r>
                <a:rPr 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J causes T to </a:t>
              </a:r>
              <a:r>
                <a:rPr lang="en-US" sz="32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de</a:t>
              </a:r>
              <a:r>
                <a:rPr 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crease   </a:t>
              </a:r>
              <a:endPara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endParaRPr>
            </a:p>
          </p:txBody>
        </p:sp>
        <p:sp>
          <p:nvSpPr>
            <p:cNvPr id="35856" name="TextBox 12"/>
            <p:cNvSpPr txBox="1">
              <a:spLocks noChangeArrowheads="1"/>
            </p:cNvSpPr>
            <p:nvPr/>
          </p:nvSpPr>
          <p:spPr bwMode="auto">
            <a:xfrm>
              <a:off x="3810000" y="2133600"/>
              <a:ext cx="46482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net change of T = </a:t>
              </a:r>
            </a:p>
            <a:p>
              <a:r>
                <a:rPr lang="en-US">
                  <a:solidFill>
                    <a:srgbClr val="0000FF"/>
                  </a:solidFill>
                </a:rPr>
                <a:t>	amount of heat added/Cp </a:t>
              </a: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95400" y="1905000"/>
            <a:ext cx="1143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57400" y="4267200"/>
            <a:ext cx="1676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10250" grpId="0"/>
      <p:bldP spid="10252" grpId="0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1">
              <a:solidFill>
                <a:srgbClr val="D01EB7"/>
              </a:solidFill>
              <a:latin typeface="Times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Times" charset="0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181600" y="2001838"/>
            <a:ext cx="3429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5.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High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 charset="2"/>
                <a:sym typeface="Symbol" charset="2"/>
              </a:rPr>
              <a:t>F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under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cool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column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pushes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wind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out</a:t>
            </a: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</a:t>
            </a:r>
          </a:p>
        </p:txBody>
      </p:sp>
      <p:pic>
        <p:nvPicPr>
          <p:cNvPr id="37893" name="Picture 11" descr="fi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51200"/>
            <a:ext cx="34163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276600" y="36576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FF0000"/>
                </a:solidFill>
                <a:latin typeface="Times" charset="0"/>
              </a:rPr>
              <a:t>6. </a:t>
            </a:r>
            <a:r>
              <a:rPr lang="en-US" sz="3200" b="1" dirty="0">
                <a:solidFill>
                  <a:srgbClr val="0070C0"/>
                </a:solidFill>
                <a:latin typeface="Times" charset="0"/>
              </a:rPr>
              <a:t>Cool</a:t>
            </a:r>
            <a:r>
              <a:rPr lang="en-US" sz="3200" b="1" dirty="0">
                <a:solidFill>
                  <a:srgbClr val="FF0000"/>
                </a:solidFill>
                <a:latin typeface="Times" charset="0"/>
              </a:rPr>
              <a:t> air </a:t>
            </a:r>
            <a:r>
              <a:rPr lang="en-US" sz="3200" b="1" dirty="0">
                <a:solidFill>
                  <a:srgbClr val="0070C0"/>
                </a:solidFill>
                <a:latin typeface="Times" charset="0"/>
              </a:rPr>
              <a:t>sinks</a:t>
            </a:r>
            <a:r>
              <a:rPr lang="en-US" sz="3200" b="1" dirty="0">
                <a:solidFill>
                  <a:srgbClr val="FF0000"/>
                </a:solidFill>
                <a:latin typeface="Times" charset="0"/>
              </a:rPr>
              <a:t> (finally!)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</a:endParaRPr>
          </a:p>
        </p:txBody>
      </p:sp>
      <p:pic>
        <p:nvPicPr>
          <p:cNvPr id="37895" name="Picture 19" descr="latex-image-1.pdf"/>
          <p:cNvPicPr>
            <a:picLocks noChangeAspect="1"/>
          </p:cNvPicPr>
          <p:nvPr/>
        </p:nvPicPr>
        <p:blipFill>
          <a:blip r:embed="rId4"/>
          <a:srcRect r="14925"/>
          <a:stretch>
            <a:fillRect/>
          </a:stretch>
        </p:blipFill>
        <p:spPr bwMode="auto">
          <a:xfrm>
            <a:off x="457200" y="1920875"/>
            <a:ext cx="4343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724400" y="4678363"/>
            <a:ext cx="441960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7. Coriolis force turns inflowing and outflowing air to make round-and-round flow</a:t>
            </a:r>
            <a:endParaRPr lang="en-US" sz="3200"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</a:endParaRPr>
          </a:p>
        </p:txBody>
      </p:sp>
      <p:pic>
        <p:nvPicPr>
          <p:cNvPr id="37897" name="Picture 13" descr="latex-image-1.pdf"/>
          <p:cNvPicPr>
            <a:picLocks noChangeAspect="1"/>
          </p:cNvPicPr>
          <p:nvPr/>
        </p:nvPicPr>
        <p:blipFill>
          <a:blip r:embed="rId5"/>
          <a:srcRect r="14925"/>
          <a:stretch>
            <a:fillRect/>
          </a:stretch>
        </p:blipFill>
        <p:spPr bwMode="auto">
          <a:xfrm>
            <a:off x="304800" y="4795838"/>
            <a:ext cx="4343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81200" y="19050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9" name="TextBox 11"/>
          <p:cNvSpPr txBox="1">
            <a:spLocks noChangeArrowheads="1"/>
          </p:cNvSpPr>
          <p:nvPr/>
        </p:nvSpPr>
        <p:spPr bwMode="auto">
          <a:xfrm>
            <a:off x="4800600" y="4038600"/>
            <a:ext cx="3200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Symbol" charset="2"/>
              </a:rPr>
              <a:t>w</a:t>
            </a:r>
            <a:r>
              <a:rPr lang="en-US">
                <a:solidFill>
                  <a:srgbClr val="0000FF"/>
                </a:solidFill>
              </a:rPr>
              <a:t> =~  </a:t>
            </a:r>
            <a:r>
              <a:rPr lang="en-US">
                <a:solidFill>
                  <a:srgbClr val="0000FF"/>
                </a:solidFill>
                <a:latin typeface="Symbol" charset="2"/>
              </a:rPr>
              <a:t>r</a:t>
            </a:r>
            <a:r>
              <a:rPr lang="en-US">
                <a:solidFill>
                  <a:srgbClr val="0000FF"/>
                </a:solidFill>
              </a:rPr>
              <a:t>gw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29000" y="48006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1" name="Text Box 4"/>
          <p:cNvSpPr txBox="1">
            <a:spLocks noChangeArrowheads="1"/>
          </p:cNvSpPr>
          <p:nvPr/>
        </p:nvSpPr>
        <p:spPr bwMode="auto">
          <a:xfrm>
            <a:off x="381000" y="76200"/>
            <a:ext cx="82613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000000"/>
                </a:solidFill>
                <a:latin typeface="Times" charset="0"/>
              </a:rPr>
              <a:t>HW: use The Primitive Equations to compute how a local heating J drives flow in an initially motionless atmosphere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charset="0"/>
              </a:rPr>
              <a:t>How cooled air sinks and a cool core vortex develops: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charset="0"/>
              </a:rPr>
              <a:t>the Primitive Equation view. 7 logical steps</a:t>
            </a: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838200" y="1371600"/>
            <a:ext cx="2209800" cy="14478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2. Air accelerates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due to PGF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838200"/>
            <a:ext cx="6858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Tahoma" pitchFamily="-65" charset="0"/>
              </a:rPr>
              <a:t>1. Cooled </a:t>
            </a:r>
            <a:r>
              <a:rPr lang="en-US" sz="2400" dirty="0">
                <a:solidFill>
                  <a:srgbClr val="000000"/>
                </a:solidFill>
                <a:latin typeface="Tahoma" pitchFamily="-65" charset="0"/>
              </a:rPr>
              <a:t>column of air gets </a:t>
            </a:r>
            <a:r>
              <a:rPr lang="en-US" sz="2400" b="1" dirty="0">
                <a:solidFill>
                  <a:srgbClr val="000000"/>
                </a:solidFill>
                <a:latin typeface="Tahoma" pitchFamily="-65" charset="0"/>
              </a:rPr>
              <a:t>thinner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ahoma" pitchFamily="-65" charset="0"/>
            </a:endParaRP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 flipH="1">
            <a:off x="6019800" y="1295400"/>
            <a:ext cx="2286000" cy="1447800"/>
          </a:xfrm>
          <a:prstGeom prst="rightArrow">
            <a:avLst>
              <a:gd name="adj1" fmla="val 50000"/>
              <a:gd name="adj2" fmla="val 4999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2. Air accelerates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due to PGF</a:t>
            </a:r>
          </a:p>
        </p:txBody>
      </p:sp>
      <p:sp>
        <p:nvSpPr>
          <p:cNvPr id="25607" name="Oval 10"/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IR cooling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charset="2"/>
              <a:buChar char="à"/>
            </a:pPr>
            <a:r>
              <a:rPr lang="en-US" sz="2400">
                <a:solidFill>
                  <a:srgbClr val="000000"/>
                </a:solidFill>
              </a:rPr>
              <a:t>cold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air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271713"/>
            <a:ext cx="5641975" cy="2041525"/>
            <a:chOff x="1371600" y="2270984"/>
            <a:chExt cx="5641474" cy="2041876"/>
          </a:xfrm>
        </p:grpSpPr>
        <p:sp>
          <p:nvSpPr>
            <p:cNvPr id="25609" name="Freeform 14"/>
            <p:cNvSpPr>
              <a:spLocks noChangeArrowheads="1"/>
            </p:cNvSpPr>
            <p:nvPr/>
          </p:nvSpPr>
          <p:spPr bwMode="auto">
            <a:xfrm>
              <a:off x="1371600" y="2402751"/>
              <a:ext cx="5641474" cy="797649"/>
            </a:xfrm>
            <a:custGeom>
              <a:avLst/>
              <a:gdLst>
                <a:gd name="T0" fmla="*/ 0 w 6336632"/>
                <a:gd name="T1" fmla="*/ 187158 h 797649"/>
                <a:gd name="T2" fmla="*/ 1578828 w 6336632"/>
                <a:gd name="T3" fmla="*/ 147053 h 797649"/>
                <a:gd name="T4" fmla="*/ 2723211 w 6336632"/>
                <a:gd name="T5" fmla="*/ 788737 h 797649"/>
                <a:gd name="T6" fmla="*/ 3645077 w 6336632"/>
                <a:gd name="T7" fmla="*/ 93579 h 797649"/>
                <a:gd name="T8" fmla="*/ 4906020 w 6336632"/>
                <a:gd name="T9" fmla="*/ 227264 h 797649"/>
                <a:gd name="T10" fmla="*/ 5022578 w 6336632"/>
                <a:gd name="T11" fmla="*/ 240632 h 797649"/>
                <a:gd name="T12" fmla="*/ 5022578 w 6336632"/>
                <a:gd name="T13" fmla="*/ 240632 h 7976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36632"/>
                <a:gd name="T22" fmla="*/ 0 h 797649"/>
                <a:gd name="T23" fmla="*/ 6336632 w 6336632"/>
                <a:gd name="T24" fmla="*/ 797649 h 7976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36632" h="797649">
                  <a:moveTo>
                    <a:pt x="0" y="187158"/>
                  </a:moveTo>
                  <a:cubicBezTo>
                    <a:pt x="709640" y="116974"/>
                    <a:pt x="1419281" y="46790"/>
                    <a:pt x="1991895" y="147053"/>
                  </a:cubicBezTo>
                  <a:cubicBezTo>
                    <a:pt x="2564509" y="247316"/>
                    <a:pt x="3001210" y="797649"/>
                    <a:pt x="3435684" y="788737"/>
                  </a:cubicBezTo>
                  <a:cubicBezTo>
                    <a:pt x="3870158" y="779825"/>
                    <a:pt x="4139755" y="187158"/>
                    <a:pt x="4598737" y="93579"/>
                  </a:cubicBezTo>
                  <a:cubicBezTo>
                    <a:pt x="5057719" y="0"/>
                    <a:pt x="6189579" y="227264"/>
                    <a:pt x="6189579" y="227264"/>
                  </a:cubicBezTo>
                  <a:lnTo>
                    <a:pt x="6336632" y="240632"/>
                  </a:lnTo>
                </a:path>
              </a:pathLst>
            </a:custGeom>
            <a:noFill/>
            <a:ln w="38100">
              <a:solidFill>
                <a:srgbClr val="00009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10" name="TextBox 15"/>
            <p:cNvSpPr txBox="1">
              <a:spLocks noChangeArrowheads="1"/>
            </p:cNvSpPr>
            <p:nvPr/>
          </p:nvSpPr>
          <p:spPr bwMode="auto">
            <a:xfrm rot="-2465824">
              <a:off x="4499059" y="2270984"/>
              <a:ext cx="86904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200 mb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surface</a:t>
              </a:r>
            </a:p>
          </p:txBody>
        </p:sp>
        <p:sp>
          <p:nvSpPr>
            <p:cNvPr id="25611" name="TextBox 9"/>
            <p:cNvSpPr txBox="1">
              <a:spLocks noChangeArrowheads="1"/>
            </p:cNvSpPr>
            <p:nvPr/>
          </p:nvSpPr>
          <p:spPr bwMode="auto">
            <a:xfrm>
              <a:off x="2438400" y="2743200"/>
              <a:ext cx="19812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90"/>
                  </a:solidFill>
                </a:rPr>
                <a:t>1. 200 mb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90"/>
                  </a:solidFill>
                </a:rPr>
                <a:t>surface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90"/>
                  </a:solidFill>
                </a:rPr>
                <a:t>bulges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90"/>
                  </a:solidFill>
                </a:rPr>
                <a:t>downward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charset="0"/>
              </a:rPr>
              <a:t>How cooled air sinks and a cool core vortex develops: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charset="0"/>
              </a:rPr>
              <a:t>the Primitive Equation view. 7 logical steps</a:t>
            </a:r>
          </a:p>
        </p:txBody>
      </p:sp>
      <p:sp>
        <p:nvSpPr>
          <p:cNvPr id="27652" name="Oval 10"/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7653" name="Freeform 14"/>
          <p:cNvSpPr>
            <a:spLocks noChangeArrowheads="1"/>
          </p:cNvSpPr>
          <p:nvPr/>
        </p:nvSpPr>
        <p:spPr bwMode="auto">
          <a:xfrm>
            <a:off x="1371600" y="2403475"/>
            <a:ext cx="5641975" cy="796925"/>
          </a:xfrm>
          <a:custGeom>
            <a:avLst/>
            <a:gdLst>
              <a:gd name="T0" fmla="*/ 0 w 6336632"/>
              <a:gd name="T1" fmla="*/ 186988 h 797649"/>
              <a:gd name="T2" fmla="*/ 1578968 w 6336632"/>
              <a:gd name="T3" fmla="*/ 146920 h 797649"/>
              <a:gd name="T4" fmla="*/ 2723453 w 6336632"/>
              <a:gd name="T5" fmla="*/ 788021 h 797649"/>
              <a:gd name="T6" fmla="*/ 3645401 w 6336632"/>
              <a:gd name="T7" fmla="*/ 93494 h 797649"/>
              <a:gd name="T8" fmla="*/ 4906455 w 6336632"/>
              <a:gd name="T9" fmla="*/ 227058 h 797649"/>
              <a:gd name="T10" fmla="*/ 5023024 w 6336632"/>
              <a:gd name="T11" fmla="*/ 240414 h 797649"/>
              <a:gd name="T12" fmla="*/ 5023024 w 6336632"/>
              <a:gd name="T13" fmla="*/ 240414 h 7976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36632"/>
              <a:gd name="T22" fmla="*/ 0 h 797649"/>
              <a:gd name="T23" fmla="*/ 6336632 w 6336632"/>
              <a:gd name="T24" fmla="*/ 797649 h 7976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36632" h="797649">
                <a:moveTo>
                  <a:pt x="0" y="187158"/>
                </a:moveTo>
                <a:cubicBezTo>
                  <a:pt x="709640" y="116974"/>
                  <a:pt x="1419281" y="46790"/>
                  <a:pt x="1991895" y="147053"/>
                </a:cubicBezTo>
                <a:cubicBezTo>
                  <a:pt x="2564509" y="247316"/>
                  <a:pt x="3001210" y="797649"/>
                  <a:pt x="3435684" y="788737"/>
                </a:cubicBezTo>
                <a:cubicBezTo>
                  <a:pt x="3870158" y="779825"/>
                  <a:pt x="4139755" y="187158"/>
                  <a:pt x="4598737" y="93579"/>
                </a:cubicBezTo>
                <a:cubicBezTo>
                  <a:pt x="5057719" y="0"/>
                  <a:pt x="6189579" y="227264"/>
                  <a:pt x="6189579" y="227264"/>
                </a:cubicBezTo>
                <a:lnTo>
                  <a:pt x="6336632" y="240632"/>
                </a:lnTo>
              </a:path>
            </a:pathLst>
          </a:custGeom>
          <a:noFill/>
          <a:ln w="38100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7654" name="Right Arrow 11"/>
          <p:cNvSpPr>
            <a:spLocks noChangeArrowheads="1"/>
          </p:cNvSpPr>
          <p:nvPr/>
        </p:nvSpPr>
        <p:spPr bwMode="auto">
          <a:xfrm flipH="1">
            <a:off x="5410200" y="1524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3.</a:t>
            </a:r>
            <a:r>
              <a:rPr lang="en-US" sz="2000">
                <a:solidFill>
                  <a:srgbClr val="000000"/>
                </a:solidFill>
              </a:rPr>
              <a:t> Mass drawn in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to column</a:t>
            </a:r>
          </a:p>
        </p:txBody>
      </p:sp>
      <p:sp>
        <p:nvSpPr>
          <p:cNvPr id="27655" name="Right Arrow 16"/>
          <p:cNvSpPr>
            <a:spLocks noChangeArrowheads="1"/>
          </p:cNvSpPr>
          <p:nvPr/>
        </p:nvSpPr>
        <p:spPr bwMode="auto">
          <a:xfrm>
            <a:off x="838200" y="16002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3.</a:t>
            </a:r>
            <a:r>
              <a:rPr lang="en-US" sz="2000">
                <a:solidFill>
                  <a:srgbClr val="000000"/>
                </a:solidFill>
              </a:rPr>
              <a:t> Mass drawn in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to column</a:t>
            </a:r>
          </a:p>
        </p:txBody>
      </p:sp>
      <p:sp>
        <p:nvSpPr>
          <p:cNvPr id="27656" name="TextBox 22"/>
          <p:cNvSpPr txBox="1">
            <a:spLocks noChangeArrowheads="1"/>
          </p:cNvSpPr>
          <p:nvPr/>
        </p:nvSpPr>
        <p:spPr bwMode="auto">
          <a:xfrm>
            <a:off x="4114800" y="2362200"/>
            <a:ext cx="60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90"/>
                </a:solidFill>
              </a:rPr>
              <a:t>L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114800" y="2438400"/>
            <a:ext cx="4876800" cy="2590800"/>
            <a:chOff x="4114800" y="2438400"/>
            <a:chExt cx="4876800" cy="2590800"/>
          </a:xfrm>
        </p:grpSpPr>
        <p:cxnSp>
          <p:nvCxnSpPr>
            <p:cNvPr id="27658" name="Curved Connector 17"/>
            <p:cNvCxnSpPr>
              <a:cxnSpLocks noChangeShapeType="1"/>
            </p:cNvCxnSpPr>
            <p:nvPr/>
          </p:nvCxnSpPr>
          <p:spPr bwMode="auto">
            <a:xfrm rot="10800000" flipV="1">
              <a:off x="4724400" y="2438400"/>
              <a:ext cx="3200400" cy="2438400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27659" name="TextBox 18"/>
            <p:cNvSpPr txBox="1">
              <a:spLocks noChangeArrowheads="1"/>
            </p:cNvSpPr>
            <p:nvPr/>
          </p:nvSpPr>
          <p:spPr bwMode="auto">
            <a:xfrm>
              <a:off x="6400800" y="3124200"/>
              <a:ext cx="2590800" cy="156966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0"/>
                  </a:solidFill>
                </a:rPr>
                <a:t>4. more mass of air in column 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0"/>
                  </a:solidFill>
                </a:rPr>
                <a:t>= higher surface pressure</a:t>
              </a:r>
            </a:p>
          </p:txBody>
        </p:sp>
        <p:sp>
          <p:nvSpPr>
            <p:cNvPr id="27660" name="TextBox 23"/>
            <p:cNvSpPr txBox="1">
              <a:spLocks noChangeArrowheads="1"/>
            </p:cNvSpPr>
            <p:nvPr/>
          </p:nvSpPr>
          <p:spPr bwMode="auto">
            <a:xfrm>
              <a:off x="4114800" y="4198203"/>
              <a:ext cx="11430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4800">
                  <a:solidFill>
                    <a:srgbClr val="FF0000"/>
                  </a:solidFill>
                </a:rPr>
                <a:t>H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D685-F818-964E-A405-9142CAF5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Calculus of multi-dimensional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BCC3-7B9F-DB4D-BB42-E1117036A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T(</a:t>
            </a:r>
            <a:r>
              <a:rPr lang="en-US" dirty="0" err="1"/>
              <a:t>x,y,z,t</a:t>
            </a:r>
            <a:r>
              <a:rPr lang="en-US" dirty="0"/>
              <a:t>), etc. </a:t>
            </a:r>
          </a:p>
          <a:p>
            <a:endParaRPr lang="en-US" dirty="0"/>
          </a:p>
          <a:p>
            <a:r>
              <a:rPr lang="en-US" dirty="0"/>
              <a:t>the 4 partial derivatives are obvious: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712B2-E685-3240-AABB-5134E30E6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3657600"/>
            <a:ext cx="8834810" cy="9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39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charset="0"/>
              </a:rPr>
              <a:t>How cooled air sinks and a cool core vortex develops: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charset="0"/>
              </a:rPr>
              <a:t>the Primitive Equation view. 7 logical steps</a:t>
            </a:r>
          </a:p>
        </p:txBody>
      </p:sp>
      <p:sp>
        <p:nvSpPr>
          <p:cNvPr id="29700" name="Oval 10"/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9701" name="Freeform 14"/>
          <p:cNvSpPr>
            <a:spLocks noChangeArrowheads="1"/>
          </p:cNvSpPr>
          <p:nvPr/>
        </p:nvSpPr>
        <p:spPr bwMode="auto">
          <a:xfrm>
            <a:off x="1371600" y="2403475"/>
            <a:ext cx="5641975" cy="796925"/>
          </a:xfrm>
          <a:custGeom>
            <a:avLst/>
            <a:gdLst>
              <a:gd name="T0" fmla="*/ 0 w 6336632"/>
              <a:gd name="T1" fmla="*/ 186988 h 797649"/>
              <a:gd name="T2" fmla="*/ 1578968 w 6336632"/>
              <a:gd name="T3" fmla="*/ 146920 h 797649"/>
              <a:gd name="T4" fmla="*/ 2723453 w 6336632"/>
              <a:gd name="T5" fmla="*/ 788021 h 797649"/>
              <a:gd name="T6" fmla="*/ 3645401 w 6336632"/>
              <a:gd name="T7" fmla="*/ 93494 h 797649"/>
              <a:gd name="T8" fmla="*/ 4906455 w 6336632"/>
              <a:gd name="T9" fmla="*/ 227058 h 797649"/>
              <a:gd name="T10" fmla="*/ 5023024 w 6336632"/>
              <a:gd name="T11" fmla="*/ 240414 h 797649"/>
              <a:gd name="T12" fmla="*/ 5023024 w 6336632"/>
              <a:gd name="T13" fmla="*/ 240414 h 7976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36632"/>
              <a:gd name="T22" fmla="*/ 0 h 797649"/>
              <a:gd name="T23" fmla="*/ 6336632 w 6336632"/>
              <a:gd name="T24" fmla="*/ 797649 h 7976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36632" h="797649">
                <a:moveTo>
                  <a:pt x="0" y="187158"/>
                </a:moveTo>
                <a:cubicBezTo>
                  <a:pt x="709640" y="116974"/>
                  <a:pt x="1419281" y="46790"/>
                  <a:pt x="1991895" y="147053"/>
                </a:cubicBezTo>
                <a:cubicBezTo>
                  <a:pt x="2564509" y="247316"/>
                  <a:pt x="3001210" y="797649"/>
                  <a:pt x="3435684" y="788737"/>
                </a:cubicBezTo>
                <a:cubicBezTo>
                  <a:pt x="3870158" y="779825"/>
                  <a:pt x="4139755" y="187158"/>
                  <a:pt x="4598737" y="93579"/>
                </a:cubicBezTo>
                <a:cubicBezTo>
                  <a:pt x="5057719" y="0"/>
                  <a:pt x="6189579" y="227264"/>
                  <a:pt x="6189579" y="227264"/>
                </a:cubicBezTo>
                <a:lnTo>
                  <a:pt x="6336632" y="240632"/>
                </a:lnTo>
              </a:path>
            </a:pathLst>
          </a:custGeom>
          <a:noFill/>
          <a:ln w="38100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9702" name="Right Arrow 11"/>
          <p:cNvSpPr>
            <a:spLocks noChangeArrowheads="1"/>
          </p:cNvSpPr>
          <p:nvPr/>
        </p:nvSpPr>
        <p:spPr bwMode="auto">
          <a:xfrm flipH="1">
            <a:off x="5410200" y="1524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9703" name="Right Arrow 16"/>
          <p:cNvSpPr>
            <a:spLocks noChangeArrowheads="1"/>
          </p:cNvSpPr>
          <p:nvPr/>
        </p:nvSpPr>
        <p:spPr bwMode="auto">
          <a:xfrm>
            <a:off x="838200" y="16002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9704" name="TextBox 22"/>
          <p:cNvSpPr txBox="1">
            <a:spLocks noChangeArrowheads="1"/>
          </p:cNvSpPr>
          <p:nvPr/>
        </p:nvSpPr>
        <p:spPr bwMode="auto">
          <a:xfrm>
            <a:off x="4114800" y="2362200"/>
            <a:ext cx="60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90"/>
                </a:solidFill>
              </a:rPr>
              <a:t>L</a:t>
            </a:r>
          </a:p>
        </p:txBody>
      </p:sp>
      <p:sp>
        <p:nvSpPr>
          <p:cNvPr id="16" name="Down Arrow 15"/>
          <p:cNvSpPr>
            <a:spLocks noChangeArrowheads="1"/>
          </p:cNvSpPr>
          <p:nvPr/>
        </p:nvSpPr>
        <p:spPr bwMode="auto">
          <a:xfrm>
            <a:off x="3352800" y="3124200"/>
            <a:ext cx="2057400" cy="137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</a:rPr>
              <a:t>6. Cold air sinks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143000" y="3886200"/>
            <a:ext cx="7010400" cy="1524000"/>
            <a:chOff x="1143000" y="3886200"/>
            <a:chExt cx="7010400" cy="1524000"/>
          </a:xfrm>
        </p:grpSpPr>
        <p:sp>
          <p:nvSpPr>
            <p:cNvPr id="29708" name="Right Arrow 19"/>
            <p:cNvSpPr>
              <a:spLocks noChangeArrowheads="1"/>
            </p:cNvSpPr>
            <p:nvPr/>
          </p:nvSpPr>
          <p:spPr bwMode="auto">
            <a:xfrm>
              <a:off x="5181600" y="3886200"/>
              <a:ext cx="2971800" cy="1447800"/>
            </a:xfrm>
            <a:prstGeom prst="rightArrow">
              <a:avLst>
                <a:gd name="adj1" fmla="val 50000"/>
                <a:gd name="adj2" fmla="val 4999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</a:rPr>
                <a:t>5. Air accelerates 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</a:rPr>
                <a:t>due to PGF</a:t>
              </a:r>
            </a:p>
          </p:txBody>
        </p:sp>
        <p:sp>
          <p:nvSpPr>
            <p:cNvPr id="29709" name="Right Arrow 20"/>
            <p:cNvSpPr>
              <a:spLocks noChangeArrowheads="1"/>
            </p:cNvSpPr>
            <p:nvPr/>
          </p:nvSpPr>
          <p:spPr bwMode="auto">
            <a:xfrm flipH="1">
              <a:off x="1143000" y="3962400"/>
              <a:ext cx="2590800" cy="1447800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</a:rPr>
                <a:t>5. Air accelerates 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</a:rPr>
                <a:t>due to PGF</a:t>
              </a:r>
            </a:p>
          </p:txBody>
        </p:sp>
      </p:grpSp>
      <p:sp>
        <p:nvSpPr>
          <p:cNvPr id="29707" name="TextBox 21"/>
          <p:cNvSpPr txBox="1">
            <a:spLocks noChangeArrowheads="1"/>
          </p:cNvSpPr>
          <p:nvPr/>
        </p:nvSpPr>
        <p:spPr bwMode="auto">
          <a:xfrm>
            <a:off x="3810000" y="4275138"/>
            <a:ext cx="1143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</a:rPr>
              <a:t>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charset="0"/>
              </a:rPr>
              <a:t>How cooled air sinks and a cool core vortex develops: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ahoma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charset="0"/>
              </a:rPr>
              <a:t>7. Coriolis force turns the winds</a:t>
            </a:r>
          </a:p>
        </p:txBody>
      </p:sp>
      <p:sp>
        <p:nvSpPr>
          <p:cNvPr id="31748" name="Oval 10"/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1749" name="Right Arrow 11"/>
          <p:cNvSpPr>
            <a:spLocks noChangeArrowheads="1"/>
          </p:cNvSpPr>
          <p:nvPr/>
        </p:nvSpPr>
        <p:spPr bwMode="auto">
          <a:xfrm flipH="1">
            <a:off x="5410200" y="1524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31750" name="Right Arrow 16"/>
          <p:cNvSpPr>
            <a:spLocks noChangeArrowheads="1"/>
          </p:cNvSpPr>
          <p:nvPr/>
        </p:nvSpPr>
        <p:spPr bwMode="auto">
          <a:xfrm>
            <a:off x="914400" y="16002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1143000" y="3886200"/>
            <a:ext cx="6705600" cy="1524000"/>
            <a:chOff x="1143000" y="3886200"/>
            <a:chExt cx="7010400" cy="1524000"/>
          </a:xfrm>
          <a:solidFill>
            <a:srgbClr val="0000FF"/>
          </a:solidFill>
        </p:grpSpPr>
        <p:sp>
          <p:nvSpPr>
            <p:cNvPr id="20" name="Right Arrow 19"/>
            <p:cNvSpPr>
              <a:spLocks noChangeArrowheads="1"/>
            </p:cNvSpPr>
            <p:nvPr/>
          </p:nvSpPr>
          <p:spPr bwMode="auto">
            <a:xfrm>
              <a:off x="5181600" y="3886200"/>
              <a:ext cx="2971800" cy="1447800"/>
            </a:xfrm>
            <a:prstGeom prst="rightArrow">
              <a:avLst>
                <a:gd name="adj1" fmla="val 50000"/>
                <a:gd name="adj2" fmla="val 49995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1" name="Right Arrow 20"/>
            <p:cNvSpPr>
              <a:spLocks noChangeArrowheads="1"/>
            </p:cNvSpPr>
            <p:nvPr/>
          </p:nvSpPr>
          <p:spPr bwMode="auto">
            <a:xfrm flipH="1">
              <a:off x="1143000" y="3962400"/>
              <a:ext cx="2590800" cy="1447800"/>
            </a:xfrm>
            <a:prstGeom prst="rightArrow">
              <a:avLst>
                <a:gd name="adj1" fmla="val 50000"/>
                <a:gd name="adj2" fmla="val 49995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31752" name="TextBox 21"/>
          <p:cNvSpPr txBox="1">
            <a:spLocks noChangeArrowheads="1"/>
          </p:cNvSpPr>
          <p:nvPr/>
        </p:nvSpPr>
        <p:spPr bwMode="auto">
          <a:xfrm>
            <a:off x="3810000" y="4275138"/>
            <a:ext cx="1143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2514600" y="2514600"/>
            <a:ext cx="3657600" cy="20574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Cool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core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Vortex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 flipH="1">
            <a:off x="2133600" y="4114800"/>
            <a:ext cx="4724400" cy="1066800"/>
            <a:chOff x="3352800" y="4114800"/>
            <a:chExt cx="2286000" cy="1295400"/>
          </a:xfrm>
        </p:grpSpPr>
        <p:sp>
          <p:nvSpPr>
            <p:cNvPr id="31760" name="Rectangle 25"/>
            <p:cNvSpPr>
              <a:spLocks noChangeArrowheads="1"/>
            </p:cNvSpPr>
            <p:nvPr/>
          </p:nvSpPr>
          <p:spPr bwMode="auto">
            <a:xfrm>
              <a:off x="3352800" y="4114800"/>
              <a:ext cx="22860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61" name="Curved Up Arrow 26"/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CYCLONIC</a:t>
              </a:r>
            </a:p>
          </p:txBody>
        </p:sp>
        <p:sp>
          <p:nvSpPr>
            <p:cNvPr id="31762" name="Curved Down Arrow 27"/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ANTI</a:t>
              </a:r>
            </a:p>
          </p:txBody>
        </p:sp>
      </p:grpSp>
      <p:sp>
        <p:nvSpPr>
          <p:cNvPr id="31755" name="Rectangle 33"/>
          <p:cNvSpPr>
            <a:spLocks noChangeArrowheads="1"/>
          </p:cNvSpPr>
          <p:nvPr/>
        </p:nvSpPr>
        <p:spPr bwMode="auto">
          <a:xfrm>
            <a:off x="4121150" y="1828800"/>
            <a:ext cx="5270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90"/>
                </a:solidFill>
              </a:rPr>
              <a:t>L</a:t>
            </a: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743200" y="1828800"/>
            <a:ext cx="3314700" cy="1066800"/>
            <a:chOff x="3429000" y="4114800"/>
            <a:chExt cx="2209800" cy="1295400"/>
          </a:xfrm>
        </p:grpSpPr>
        <p:sp>
          <p:nvSpPr>
            <p:cNvPr id="31757" name="Rectangle 17"/>
            <p:cNvSpPr>
              <a:spLocks noChangeArrowheads="1"/>
            </p:cNvSpPr>
            <p:nvPr/>
          </p:nvSpPr>
          <p:spPr bwMode="auto">
            <a:xfrm>
              <a:off x="3454400" y="4114800"/>
              <a:ext cx="20574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58" name="Curved Up Arrow 18"/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FLOW</a:t>
              </a:r>
            </a:p>
          </p:txBody>
        </p:sp>
        <p:sp>
          <p:nvSpPr>
            <p:cNvPr id="31759" name="Curved Down Arrow 23"/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CYCLONIC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0" y="304800"/>
            <a:ext cx="9144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charset="0"/>
              </a:rPr>
              <a:t>The geostrophically balanced polar vortex: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charset="0"/>
              </a:rPr>
              <a:t>The Coriolis force on the westerly jet stream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charset="0"/>
              </a:rPr>
              <a:t>prevents cold pool of Arctic air from sinking down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charset="0"/>
              </a:rPr>
              <a:t>and covering the whole Northern Hemisphere</a:t>
            </a:r>
          </a:p>
        </p:txBody>
      </p:sp>
      <p:sp>
        <p:nvSpPr>
          <p:cNvPr id="33796" name="Oval 28"/>
          <p:cNvSpPr>
            <a:spLocks noChangeArrowheads="1"/>
          </p:cNvSpPr>
          <p:nvPr/>
        </p:nvSpPr>
        <p:spPr bwMode="auto">
          <a:xfrm>
            <a:off x="2362200" y="2667000"/>
            <a:ext cx="4038600" cy="21336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Heavy cold air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would like to sink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if it could</a:t>
            </a:r>
          </a:p>
        </p:txBody>
      </p:sp>
      <p:sp>
        <p:nvSpPr>
          <p:cNvPr id="33797" name="Curved Up Arrow 26"/>
          <p:cNvSpPr>
            <a:spLocks noChangeArrowheads="1"/>
          </p:cNvSpPr>
          <p:nvPr/>
        </p:nvSpPr>
        <p:spPr bwMode="auto">
          <a:xfrm flipH="1">
            <a:off x="2133600" y="4679950"/>
            <a:ext cx="4410075" cy="501650"/>
          </a:xfrm>
          <a:prstGeom prst="curvedUpArrow">
            <a:avLst>
              <a:gd name="adj1" fmla="val 24990"/>
              <a:gd name="adj2" fmla="val 50061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3798" name="Curved Down Arrow 27"/>
          <p:cNvSpPr>
            <a:spLocks noChangeArrowheads="1"/>
          </p:cNvSpPr>
          <p:nvPr/>
        </p:nvSpPr>
        <p:spPr bwMode="auto">
          <a:xfrm>
            <a:off x="2290763" y="4178300"/>
            <a:ext cx="4410075" cy="501650"/>
          </a:xfrm>
          <a:prstGeom prst="curvedDownArrow">
            <a:avLst>
              <a:gd name="adj1" fmla="val 24990"/>
              <a:gd name="adj2" fmla="val 50061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3799" name="Rectangle 33"/>
          <p:cNvSpPr>
            <a:spLocks noChangeArrowheads="1"/>
          </p:cNvSpPr>
          <p:nvPr/>
        </p:nvSpPr>
        <p:spPr bwMode="auto">
          <a:xfrm>
            <a:off x="4121150" y="1828800"/>
            <a:ext cx="5270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90"/>
                </a:solidFill>
              </a:rPr>
              <a:t>L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3800" name="Curved Up Arrow 18"/>
          <p:cNvSpPr>
            <a:spLocks noChangeArrowheads="1"/>
          </p:cNvSpPr>
          <p:nvPr/>
        </p:nvSpPr>
        <p:spPr bwMode="auto">
          <a:xfrm>
            <a:off x="2857500" y="2393950"/>
            <a:ext cx="3200400" cy="501650"/>
          </a:xfrm>
          <a:prstGeom prst="curvedUpArrow">
            <a:avLst>
              <a:gd name="adj1" fmla="val 25046"/>
              <a:gd name="adj2" fmla="val 50034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3801" name="Curved Down Arrow 23"/>
          <p:cNvSpPr>
            <a:spLocks noChangeArrowheads="1"/>
          </p:cNvSpPr>
          <p:nvPr/>
        </p:nvSpPr>
        <p:spPr bwMode="auto">
          <a:xfrm flipH="1">
            <a:off x="2743200" y="1892300"/>
            <a:ext cx="3200400" cy="501650"/>
          </a:xfrm>
          <a:prstGeom prst="curvedDownArrow">
            <a:avLst>
              <a:gd name="adj1" fmla="val 25046"/>
              <a:gd name="adj2" fmla="val 50034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3802" name="TextBox 21"/>
          <p:cNvSpPr txBox="1">
            <a:spLocks noChangeArrowheads="1"/>
          </p:cNvSpPr>
          <p:nvPr/>
        </p:nvSpPr>
        <p:spPr bwMode="auto">
          <a:xfrm>
            <a:off x="3810000" y="4275138"/>
            <a:ext cx="1143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3803" name="Notched Right Arrow 22"/>
          <p:cNvSpPr>
            <a:spLocks noChangeArrowheads="1"/>
          </p:cNvSpPr>
          <p:nvPr/>
        </p:nvSpPr>
        <p:spPr bwMode="auto">
          <a:xfrm>
            <a:off x="2984500" y="19812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PGF</a:t>
            </a:r>
          </a:p>
        </p:txBody>
      </p:sp>
      <p:sp>
        <p:nvSpPr>
          <p:cNvPr id="33804" name="Notched Right Arrow 24"/>
          <p:cNvSpPr>
            <a:spLocks noChangeArrowheads="1"/>
          </p:cNvSpPr>
          <p:nvPr/>
        </p:nvSpPr>
        <p:spPr bwMode="auto">
          <a:xfrm>
            <a:off x="5956300" y="20574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Cor</a:t>
            </a:r>
          </a:p>
        </p:txBody>
      </p:sp>
      <p:sp>
        <p:nvSpPr>
          <p:cNvPr id="33805" name="Notched Right Arrow 29"/>
          <p:cNvSpPr>
            <a:spLocks noChangeArrowheads="1"/>
          </p:cNvSpPr>
          <p:nvPr/>
        </p:nvSpPr>
        <p:spPr bwMode="auto">
          <a:xfrm flipH="1">
            <a:off x="1905000" y="19812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Cor.</a:t>
            </a:r>
          </a:p>
        </p:txBody>
      </p:sp>
      <p:sp>
        <p:nvSpPr>
          <p:cNvPr id="33806" name="Notched Right Arrow 30"/>
          <p:cNvSpPr>
            <a:spLocks noChangeArrowheads="1"/>
          </p:cNvSpPr>
          <p:nvPr/>
        </p:nvSpPr>
        <p:spPr bwMode="auto">
          <a:xfrm flipH="1">
            <a:off x="4876800" y="20574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PGF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Polar vortex is unstable: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7597"/>
            <a:ext cx="3633131" cy="6030403"/>
          </a:xfrm>
        </p:spPr>
        <p:txBody>
          <a:bodyPr/>
          <a:lstStyle/>
          <a:p>
            <a:r>
              <a:rPr lang="en-US"/>
              <a:t>Jet stream develops Rossby waves. </a:t>
            </a:r>
          </a:p>
          <a:p>
            <a:r>
              <a:rPr lang="en-US"/>
              <a:t>These break </a:t>
            </a:r>
          </a:p>
          <a:p>
            <a:pPr lvl="1"/>
            <a:r>
              <a:rPr lang="en-US"/>
              <a:t>(like surf). </a:t>
            </a:r>
          </a:p>
          <a:p>
            <a:r>
              <a:rPr lang="en-US"/>
              <a:t>Rossby wave troughs (or cutoff bits of the cold-core polar vortex) are midlat. storms</a:t>
            </a:r>
          </a:p>
          <a:p>
            <a:r>
              <a:rPr lang="en-US"/>
              <a:t>They make clouds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131" y="1600200"/>
            <a:ext cx="5510869" cy="493169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6889-6B0C-E347-8B31-B33D78E6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Rhetoric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6EC8-6292-CC4A-8F77-8CC28367F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Logic</a:t>
            </a:r>
            <a:r>
              <a:rPr lang="en-US" dirty="0"/>
              <a:t> was the combination of </a:t>
            </a:r>
            <a:r>
              <a:rPr lang="en-US" dirty="0">
                <a:solidFill>
                  <a:srgbClr val="FF0000"/>
                </a:solidFill>
              </a:rPr>
              <a:t>Grammar</a:t>
            </a:r>
            <a:r>
              <a:rPr lang="en-US" dirty="0"/>
              <a:t> elements (basic ideas and terms). </a:t>
            </a:r>
          </a:p>
          <a:p>
            <a:r>
              <a:rPr lang="en-US" dirty="0">
                <a:solidFill>
                  <a:srgbClr val="FF0000"/>
                </a:solidFill>
              </a:rPr>
              <a:t>Rhetoric</a:t>
            </a:r>
            <a:r>
              <a:rPr lang="en-US" dirty="0"/>
              <a:t> is the further stringing together of such logical sets of firm principles </a:t>
            </a:r>
            <a:r>
              <a:rPr lang="en-US" i="1" dirty="0">
                <a:solidFill>
                  <a:srgbClr val="FF0000"/>
                </a:solidFill>
              </a:rPr>
              <a:t>for a strategic purpose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86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0267-C9D6-D041-9A15-389DC2EF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the flow into parts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C6E35-6FFB-3B43-999D-C639C4384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4" y="2614683"/>
            <a:ext cx="7759700" cy="4038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2927BA-3BB8-C640-A1BF-A90FCADF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5594"/>
            <a:ext cx="8229600" cy="5172502"/>
          </a:xfrm>
        </p:spPr>
        <p:txBody>
          <a:bodyPr>
            <a:normAutofit/>
          </a:bodyPr>
          <a:lstStyle/>
          <a:p>
            <a:r>
              <a:rPr lang="en-US" dirty="0"/>
              <a:t>We saw that whole vector fields can be decomposed. 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271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0267-C9D6-D041-9A15-389DC2EF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Dividing</a:t>
            </a:r>
            <a:r>
              <a:rPr lang="en-US" dirty="0"/>
              <a:t> the flow into parts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FC36-20F6-6742-AD5F-D14FE114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5594"/>
            <a:ext cx="8229600" cy="51725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saw that whole vector fields can be decomposed. Other decompositions:</a:t>
            </a:r>
          </a:p>
          <a:p>
            <a:endParaRPr lang="en-US" dirty="0"/>
          </a:p>
          <a:p>
            <a:r>
              <a:rPr lang="en-US" u="sng" dirty="0"/>
              <a:t>Primary plus Secondary</a:t>
            </a:r>
            <a:r>
              <a:rPr lang="en-US" dirty="0"/>
              <a:t>: </a:t>
            </a:r>
            <a:r>
              <a:rPr lang="en-US" i="1" dirty="0">
                <a:solidFill>
                  <a:srgbClr val="FF0000"/>
                </a:solidFill>
              </a:rPr>
              <a:t>why?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Secondary may be </a:t>
            </a:r>
            <a:r>
              <a:rPr lang="en-US" dirty="0">
                <a:solidFill>
                  <a:srgbClr val="FF0000"/>
                </a:solidFill>
              </a:rPr>
              <a:t>smaller </a:t>
            </a:r>
            <a:r>
              <a:rPr lang="en-US" dirty="0">
                <a:solidFill>
                  <a:srgbClr val="7030A0"/>
                </a:solidFill>
              </a:rPr>
              <a:t>in magnitude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i="1" dirty="0"/>
              <a:t>linearizable, </a:t>
            </a:r>
            <a:r>
              <a:rPr lang="en-US" dirty="0"/>
              <a:t>dynamics becomes tractable (Ro waves)</a:t>
            </a:r>
          </a:p>
          <a:p>
            <a:pPr lvl="1"/>
            <a:r>
              <a:rPr lang="en-US" dirty="0"/>
              <a:t>Secondary may be </a:t>
            </a:r>
            <a:r>
              <a:rPr lang="en-US" dirty="0">
                <a:solidFill>
                  <a:srgbClr val="FF0000"/>
                </a:solidFill>
              </a:rPr>
              <a:t>smaller </a:t>
            </a:r>
            <a:r>
              <a:rPr lang="en-US" dirty="0">
                <a:solidFill>
                  <a:srgbClr val="7030A0"/>
                </a:solidFill>
              </a:rPr>
              <a:t>in scale</a:t>
            </a:r>
            <a:endParaRPr lang="en-US" i="1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maybe we only want its stats, like a </a:t>
            </a:r>
            <a:r>
              <a:rPr lang="en-US" i="1" dirty="0"/>
              <a:t>turbulent eddy flux</a:t>
            </a:r>
          </a:p>
          <a:p>
            <a:pPr lvl="1"/>
            <a:r>
              <a:rPr lang="en-US" dirty="0"/>
              <a:t>Secondary may be </a:t>
            </a:r>
            <a:r>
              <a:rPr lang="en-US" i="1" dirty="0">
                <a:solidFill>
                  <a:srgbClr val="FF0000"/>
                </a:solidFill>
              </a:rPr>
              <a:t>especially important </a:t>
            </a:r>
          </a:p>
          <a:p>
            <a:pPr lvl="4"/>
            <a:r>
              <a:rPr lang="en-US" i="1" u="sng" dirty="0"/>
              <a:t>engine driving the balanced flywheel</a:t>
            </a:r>
            <a:r>
              <a:rPr lang="en-US" i="1" dirty="0"/>
              <a:t>, for instance</a:t>
            </a:r>
          </a:p>
          <a:p>
            <a:pPr lvl="4"/>
            <a:r>
              <a:rPr lang="en-US" i="1" dirty="0"/>
              <a:t>or</a:t>
            </a:r>
            <a:r>
              <a:rPr lang="en-US" i="1" u="sng" dirty="0"/>
              <a:t> maintainer of the balance approximation’s validity</a:t>
            </a:r>
            <a:endParaRPr lang="en-US" i="1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55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0267-C9D6-D041-9A15-389DC2EF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the flow into parts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FC36-20F6-6742-AD5F-D14FE114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3958"/>
            <a:ext cx="8229600" cy="46522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Primary plus Secondary: examples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Time mean </a:t>
            </a:r>
            <a:r>
              <a:rPr lang="en-US" dirty="0"/>
              <a:t>(climatology) plus </a:t>
            </a:r>
            <a:r>
              <a:rPr lang="en-US" dirty="0">
                <a:solidFill>
                  <a:srgbClr val="FF0000"/>
                </a:solidFill>
              </a:rPr>
              <a:t>anomaly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Spatial mean </a:t>
            </a:r>
            <a:r>
              <a:rPr lang="en-US" dirty="0"/>
              <a:t>(e.g. jet streams) plus </a:t>
            </a:r>
            <a:r>
              <a:rPr lang="en-US" dirty="0">
                <a:solidFill>
                  <a:srgbClr val="7030A0"/>
                </a:solidFill>
              </a:rPr>
              <a:t>eddies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Balanced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(e.g. geostrophic) plus </a:t>
            </a:r>
            <a:r>
              <a:rPr lang="en-US" dirty="0">
                <a:solidFill>
                  <a:srgbClr val="00B050"/>
                </a:solidFill>
              </a:rPr>
              <a:t>imbalanced</a:t>
            </a:r>
          </a:p>
          <a:p>
            <a:pPr lvl="2"/>
            <a:r>
              <a:rPr lang="en-US" dirty="0" err="1"/>
              <a:t>Geostophy</a:t>
            </a:r>
            <a:r>
              <a:rPr lang="en-US" dirty="0"/>
              <a:t> may be a </a:t>
            </a:r>
            <a:r>
              <a:rPr lang="en-US" dirty="0">
                <a:solidFill>
                  <a:srgbClr val="00B050"/>
                </a:solidFill>
              </a:rPr>
              <a:t>good enough </a:t>
            </a:r>
            <a:r>
              <a:rPr lang="en-US" dirty="0"/>
              <a:t>approximation to the </a:t>
            </a:r>
            <a:r>
              <a:rPr lang="en-US" dirty="0" err="1">
                <a:solidFill>
                  <a:srgbClr val="00B050"/>
                </a:solidFill>
              </a:rPr>
              <a:t>advecting</a:t>
            </a:r>
            <a:r>
              <a:rPr lang="en-US" dirty="0">
                <a:solidFill>
                  <a:srgbClr val="00B050"/>
                </a:solidFill>
              </a:rPr>
              <a:t> flow</a:t>
            </a:r>
            <a:r>
              <a:rPr lang="en-US" dirty="0"/>
              <a:t>, or to the </a:t>
            </a:r>
            <a:r>
              <a:rPr lang="en-US" dirty="0">
                <a:solidFill>
                  <a:srgbClr val="00B050"/>
                </a:solidFill>
              </a:rPr>
              <a:t>advected momentum</a:t>
            </a:r>
            <a:r>
              <a:rPr lang="en-US" dirty="0"/>
              <a:t>, or both (</a:t>
            </a:r>
            <a:r>
              <a:rPr lang="en-US" dirty="0">
                <a:solidFill>
                  <a:srgbClr val="00B050"/>
                </a:solidFill>
              </a:rPr>
              <a:t>QG</a:t>
            </a:r>
            <a:r>
              <a:rPr lang="en-US" dirty="0"/>
              <a:t>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These are all merely </a:t>
            </a:r>
            <a:r>
              <a:rPr lang="en-US" i="1" dirty="0"/>
              <a:t>definitions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residual = total - approximation 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	Is it </a:t>
            </a:r>
            <a:r>
              <a:rPr lang="en-US" i="1" dirty="0"/>
              <a:t>useful? </a:t>
            </a:r>
            <a:r>
              <a:rPr lang="en-US" dirty="0"/>
              <a:t>Only if </a:t>
            </a:r>
            <a:r>
              <a:rPr lang="en-US" dirty="0">
                <a:solidFill>
                  <a:srgbClr val="FF0000"/>
                </a:solidFill>
              </a:rPr>
              <a:t>you intend something strategic! Keep your eyes on the concept, not just the algebra!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1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D685-F818-964E-A405-9142CAF5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Calculus of fields </a:t>
            </a:r>
            <a:r>
              <a:rPr lang="en-US" i="1" dirty="0"/>
              <a:t>in space-time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BCC3-7B9F-DB4D-BB42-E1117036A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is special</a:t>
            </a:r>
          </a:p>
          <a:p>
            <a:r>
              <a:rPr lang="en-US" dirty="0"/>
              <a:t>moving frame of reference </a:t>
            </a:r>
            <a:r>
              <a:rPr lang="en-US" dirty="0" err="1"/>
              <a:t>x</a:t>
            </a:r>
            <a:r>
              <a:rPr lang="en-US" baseline="-25000" dirty="0" err="1"/>
              <a:t>r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t only</a:t>
            </a:r>
            <a:r>
              <a:rPr lang="en-US" dirty="0"/>
              <a:t>), </a:t>
            </a:r>
            <a:r>
              <a:rPr lang="en-US" dirty="0" err="1"/>
              <a:t>y</a:t>
            </a:r>
            <a:r>
              <a:rPr lang="en-US" baseline="-25000" dirty="0" err="1"/>
              <a:t>r</a:t>
            </a:r>
            <a:r>
              <a:rPr lang="en-US" dirty="0"/>
              <a:t>(t), </a:t>
            </a:r>
            <a:r>
              <a:rPr lang="en-US" dirty="0" err="1"/>
              <a:t>z</a:t>
            </a:r>
            <a:r>
              <a:rPr lang="en-US" baseline="-25000" dirty="0" err="1"/>
              <a:t>r</a:t>
            </a:r>
            <a:r>
              <a:rPr lang="en-US" dirty="0"/>
              <a:t>(t)</a:t>
            </a:r>
          </a:p>
          <a:p>
            <a:r>
              <a:rPr lang="en-US" dirty="0"/>
              <a:t>Chain rule: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T/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t = </a:t>
            </a:r>
            <a:r>
              <a:rPr lang="en-US" dirty="0">
                <a:solidFill>
                  <a:srgbClr val="7030A0"/>
                </a:solidFill>
              </a:rPr>
              <a:t>∂</a:t>
            </a:r>
            <a:r>
              <a:rPr lang="en-US" dirty="0"/>
              <a:t>T/</a:t>
            </a:r>
            <a:r>
              <a:rPr lang="en-US" dirty="0">
                <a:solidFill>
                  <a:srgbClr val="7030A0"/>
                </a:solidFill>
              </a:rPr>
              <a:t>∂</a:t>
            </a:r>
            <a:r>
              <a:rPr lang="en-US" dirty="0"/>
              <a:t>t + ∂T/∂x (</a:t>
            </a:r>
            <a:r>
              <a:rPr lang="en-US" dirty="0" err="1">
                <a:solidFill>
                  <a:srgbClr val="FF0000"/>
                </a:solidFill>
              </a:rPr>
              <a:t>dx</a:t>
            </a:r>
            <a:r>
              <a:rPr lang="en-US" baseline="-25000" dirty="0" err="1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/dt</a:t>
            </a:r>
            <a:r>
              <a:rPr lang="en-US" dirty="0"/>
              <a:t>) + … </a:t>
            </a:r>
          </a:p>
          <a:p>
            <a:pPr marL="457200" lvl="1" indent="0">
              <a:buNone/>
            </a:pPr>
            <a:r>
              <a:rPr lang="en-US" dirty="0"/>
              <a:t>If reference frame follows fluid motion, </a:t>
            </a:r>
            <a:r>
              <a:rPr lang="en-US" dirty="0" err="1">
                <a:solidFill>
                  <a:srgbClr val="FF0000"/>
                </a:solidFill>
              </a:rPr>
              <a:t>dx</a:t>
            </a:r>
            <a:r>
              <a:rPr lang="en-US" baseline="-25000" dirty="0" err="1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/dt = u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</a:rPr>
              <a:t>but also used for </a:t>
            </a:r>
            <a:r>
              <a:rPr lang="en-US" i="1" dirty="0">
                <a:solidFill>
                  <a:srgbClr val="00B050"/>
                </a:solidFill>
              </a:rPr>
              <a:t>time series measured by moving ship</a:t>
            </a:r>
          </a:p>
        </p:txBody>
      </p:sp>
    </p:spTree>
    <p:extLst>
      <p:ext uri="{BB962C8B-B14F-4D97-AF65-F5344CB8AC3E}">
        <p14:creationId xmlns:p14="http://schemas.microsoft.com/office/powerpoint/2010/main" val="416737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D685-F818-964E-A405-9142CAF5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Calculus of fields </a:t>
            </a:r>
            <a:r>
              <a:rPr lang="en-US" i="1" dirty="0"/>
              <a:t>in space-time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BCC3-7B9F-DB4D-BB42-E1117036A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481"/>
            <a:ext cx="8229600" cy="5090615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vectors </a:t>
            </a:r>
            <a:r>
              <a:rPr lang="en-US" dirty="0"/>
              <a:t>are objects with </a:t>
            </a:r>
            <a:r>
              <a:rPr lang="en-US" i="1" dirty="0">
                <a:solidFill>
                  <a:srgbClr val="00B050"/>
                </a:solidFill>
              </a:rPr>
              <a:t>direction, magnitude</a:t>
            </a:r>
          </a:p>
          <a:p>
            <a:endParaRPr lang="en-US" i="1" dirty="0">
              <a:solidFill>
                <a:srgbClr val="00B050"/>
              </a:solidFill>
            </a:endParaRPr>
          </a:p>
          <a:p>
            <a:r>
              <a:rPr lang="en-US" i="1" dirty="0">
                <a:solidFill>
                  <a:srgbClr val="7030A0"/>
                </a:solidFill>
              </a:rPr>
              <a:t>Kinematics </a:t>
            </a:r>
            <a:r>
              <a:rPr lang="en-US" dirty="0">
                <a:solidFill>
                  <a:srgbClr val="7030A0"/>
                </a:solidFill>
              </a:rPr>
              <a:t>in 2D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>
                <a:solidFill>
                  <a:srgbClr val="7030A0"/>
                </a:solidFill>
              </a:rPr>
              <a:t>vorticity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>
                <a:solidFill>
                  <a:srgbClr val="7030A0"/>
                </a:solidFill>
              </a:rPr>
              <a:t>divergence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>
                <a:solidFill>
                  <a:srgbClr val="7030A0"/>
                </a:solidFill>
              </a:rPr>
              <a:t>deformation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>
                <a:solidFill>
                  <a:srgbClr val="7030A0"/>
                </a:solidFill>
              </a:rPr>
              <a:t>shear = 1 + 3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21538-D5ED-DF48-A939-32CB81B2A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961" y="2514600"/>
            <a:ext cx="43561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7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D685-F818-964E-A405-9142CAF5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BCC3-7B9F-DB4D-BB42-E1117036A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481"/>
            <a:ext cx="8229600" cy="5090615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vectors </a:t>
            </a:r>
            <a:r>
              <a:rPr lang="en-US" dirty="0"/>
              <a:t>are objects with </a:t>
            </a:r>
            <a:r>
              <a:rPr lang="en-US" i="1" dirty="0">
                <a:solidFill>
                  <a:srgbClr val="00B050"/>
                </a:solidFill>
              </a:rPr>
              <a:t>direction, magnitude</a:t>
            </a:r>
          </a:p>
          <a:p>
            <a:endParaRPr lang="en-US" dirty="0"/>
          </a:p>
          <a:p>
            <a:r>
              <a:rPr lang="en-US" dirty="0"/>
              <a:t>addition is straightforward (like walking) </a:t>
            </a:r>
          </a:p>
          <a:p>
            <a:r>
              <a:rPr lang="en-US" dirty="0"/>
              <a:t>multiplication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= product of magnitudes, </a:t>
            </a:r>
          </a:p>
          <a:p>
            <a:pPr lvl="1"/>
            <a:r>
              <a:rPr lang="en-US" u="sng" dirty="0"/>
              <a:t>times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cosine of angle</a:t>
            </a:r>
            <a:r>
              <a:rPr lang="en-US" dirty="0">
                <a:solidFill>
                  <a:srgbClr val="00B050"/>
                </a:solidFill>
              </a:rPr>
              <a:t> between them (projection or shadow) for the </a:t>
            </a:r>
            <a:r>
              <a:rPr lang="en-US" dirty="0">
                <a:solidFill>
                  <a:srgbClr val="FF0000"/>
                </a:solidFill>
              </a:rPr>
              <a:t>scalar or inner or dot product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sine of angle </a:t>
            </a:r>
            <a:r>
              <a:rPr lang="en-US" dirty="0">
                <a:solidFill>
                  <a:srgbClr val="00B050"/>
                </a:solidFill>
              </a:rPr>
              <a:t>unit vector, </a:t>
            </a:r>
            <a:r>
              <a:rPr lang="en-US" u="sng" dirty="0"/>
              <a:t>times</a:t>
            </a:r>
            <a:r>
              <a:rPr lang="en-US" dirty="0">
                <a:solidFill>
                  <a:srgbClr val="00B050"/>
                </a:solidFill>
              </a:rPr>
              <a:t> unit vector orthogonal to both, for </a:t>
            </a:r>
            <a:r>
              <a:rPr lang="en-US" dirty="0">
                <a:solidFill>
                  <a:srgbClr val="FF0000"/>
                </a:solidFill>
              </a:rPr>
              <a:t>cross product (in 3D only)  </a:t>
            </a:r>
          </a:p>
        </p:txBody>
      </p:sp>
    </p:spTree>
    <p:extLst>
      <p:ext uri="{BB962C8B-B14F-4D97-AF65-F5344CB8AC3E}">
        <p14:creationId xmlns:p14="http://schemas.microsoft.com/office/powerpoint/2010/main" val="390271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9FB9-6B25-A74C-A8F4-4FB93C96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(factor) </a:t>
            </a:r>
            <a:r>
              <a:rPr lang="en-US" u="sng" dirty="0">
                <a:solidFill>
                  <a:srgbClr val="00B050"/>
                </a:solidFill>
              </a:rPr>
              <a:t>operator</a:t>
            </a:r>
            <a:r>
              <a:rPr lang="en-US" dirty="0"/>
              <a:t>(operand)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32ED-99C7-FE47-9273-D2134C66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derivative (of ANYTHING)</a:t>
            </a:r>
          </a:p>
          <a:p>
            <a:r>
              <a:rPr lang="en-US" dirty="0"/>
              <a:t>∂/∂t</a:t>
            </a:r>
          </a:p>
          <a:p>
            <a:pPr lvl="1"/>
            <a:r>
              <a:rPr lang="en-US" dirty="0"/>
              <a:t>clearer as ∂/∂t()</a:t>
            </a:r>
          </a:p>
          <a:p>
            <a:pPr lvl="1"/>
            <a:r>
              <a:rPr lang="en-US" dirty="0"/>
              <a:t>anything to left is </a:t>
            </a:r>
            <a:r>
              <a:rPr lang="en-US" i="1" dirty="0"/>
              <a:t>multiplied</a:t>
            </a:r>
          </a:p>
          <a:p>
            <a:pPr lvl="1"/>
            <a:r>
              <a:rPr lang="en-US" dirty="0"/>
              <a:t>anything to right is </a:t>
            </a:r>
            <a:r>
              <a:rPr lang="en-US" i="1" dirty="0"/>
              <a:t>operated on </a:t>
            </a:r>
          </a:p>
        </p:txBody>
      </p:sp>
    </p:spTree>
    <p:extLst>
      <p:ext uri="{BB962C8B-B14F-4D97-AF65-F5344CB8AC3E}">
        <p14:creationId xmlns:p14="http://schemas.microsoft.com/office/powerpoint/2010/main" val="265336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78D2-DCAA-584A-A6E0-D3B6BE64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V dot grad</a:t>
            </a:r>
            <a:r>
              <a:rPr lang="en-US" dirty="0"/>
              <a:t>: a useful combination of vector and operator notation: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6AD0A2-E9B3-DD45-B678-875E53BEE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793" y="4550782"/>
            <a:ext cx="6273800" cy="10541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F650F1-0594-A14A-B5AA-2B2C06BCF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57" y="1660000"/>
            <a:ext cx="6324600" cy="105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8A58C6-5F6F-5743-9C36-485006AD08C9}"/>
              </a:ext>
            </a:extLst>
          </p:cNvPr>
          <p:cNvSpPr txBox="1"/>
          <p:nvPr/>
        </p:nvSpPr>
        <p:spPr>
          <a:xfrm>
            <a:off x="1378423" y="3930554"/>
            <a:ext cx="5730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 if we use p as a vertical coordinate,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73FCAC-D618-4641-838E-505511AF7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387" y="2817219"/>
            <a:ext cx="2616200" cy="977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471FD0-3715-4145-8AEA-E7F57D767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807" y="5686096"/>
            <a:ext cx="42545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0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3539</Words>
  <Application>Microsoft Macintosh PowerPoint</Application>
  <PresentationFormat>On-screen Show (4:3)</PresentationFormat>
  <Paragraphs>447</Paragraphs>
  <Slides>47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Braggadocio</vt:lpstr>
      <vt:lpstr>Calibri</vt:lpstr>
      <vt:lpstr>Symbol</vt:lpstr>
      <vt:lpstr>Tahoma</vt:lpstr>
      <vt:lpstr>Times</vt:lpstr>
      <vt:lpstr>Wingdings</vt:lpstr>
      <vt:lpstr>Office Theme</vt:lpstr>
      <vt:lpstr>Blank Presentation</vt:lpstr>
      <vt:lpstr>1_Blank Presentation</vt:lpstr>
      <vt:lpstr>Revisiting what we learned</vt:lpstr>
      <vt:lpstr>Part I: Grammar (fundamentals)</vt:lpstr>
      <vt:lpstr>Physical units: made for this science!</vt:lpstr>
      <vt:lpstr>Calculus of multi-dimensional fields</vt:lpstr>
      <vt:lpstr>Calculus of fields in space-time</vt:lpstr>
      <vt:lpstr>Calculus of fields in space-time</vt:lpstr>
      <vt:lpstr>Vectors</vt:lpstr>
      <vt:lpstr>(factor) operator(operand)</vt:lpstr>
      <vt:lpstr>V dot grad: a useful combination of vector and operator notation:</vt:lpstr>
      <vt:lpstr>del dot V: the divergence of V</vt:lpstr>
      <vt:lpstr>We Have Laws of Physics!</vt:lpstr>
      <vt:lpstr>OK, we assembled the ”governing”  partial differential equations (PDEs)</vt:lpstr>
      <vt:lpstr>What can we do with the PDEs I</vt:lpstr>
      <vt:lpstr>What PDE terms to throw out?</vt:lpstr>
      <vt:lpstr>PowerPoint Presentation</vt:lpstr>
      <vt:lpstr>What can we do with the PDEs II</vt:lpstr>
      <vt:lpstr>Conservation quasi-laws</vt:lpstr>
      <vt:lpstr>Holy Grail: eliminate RHS terms!</vt:lpstr>
      <vt:lpstr>Heh heh ... did I say "any cost"... ? gulp</vt:lpstr>
      <vt:lpstr>Conservation quasi-laws</vt:lpstr>
      <vt:lpstr>Conservation quasi-laws</vt:lpstr>
      <vt:lpstr>Conservation quasi-laws</vt:lpstr>
      <vt:lpstr>Conservation quasi-laws</vt:lpstr>
      <vt:lpstr>What can we do with the PDEs III</vt:lpstr>
      <vt:lpstr>PowerPoint Presentation</vt:lpstr>
      <vt:lpstr>Part II: Logic (combinations)</vt:lpstr>
      <vt:lpstr>mean J maintains mean state, gradients of J make it go</vt:lpstr>
      <vt:lpstr>Heating and cooling driven 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Heating and cooling driven 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Polar vortex is unstable: </vt:lpstr>
      <vt:lpstr>Part III: Rhetoric</vt:lpstr>
      <vt:lpstr>Dividing the flow into parts </vt:lpstr>
      <vt:lpstr>Dividing the flow into parts </vt:lpstr>
      <vt:lpstr>Dividing the flow into parts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the pieces together at end of 405</dc:title>
  <dc:creator>Brian Mapes</dc:creator>
  <cp:lastModifiedBy>Mapes, Brian Earle</cp:lastModifiedBy>
  <cp:revision>207</cp:revision>
  <cp:lastPrinted>2011-04-21T18:10:04Z</cp:lastPrinted>
  <dcterms:created xsi:type="dcterms:W3CDTF">2011-04-21T17:51:48Z</dcterms:created>
  <dcterms:modified xsi:type="dcterms:W3CDTF">2020-11-18T01:28:16Z</dcterms:modified>
</cp:coreProperties>
</file>