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43"/>
  </p:notesMasterIdLst>
  <p:sldIdLst>
    <p:sldId id="256" r:id="rId4"/>
    <p:sldId id="311" r:id="rId5"/>
    <p:sldId id="325" r:id="rId6"/>
    <p:sldId id="265" r:id="rId7"/>
    <p:sldId id="29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2" r:id="rId16"/>
    <p:sldId id="320" r:id="rId17"/>
    <p:sldId id="324" r:id="rId18"/>
    <p:sldId id="319" r:id="rId19"/>
    <p:sldId id="323" r:id="rId20"/>
    <p:sldId id="321" r:id="rId21"/>
    <p:sldId id="292" r:id="rId22"/>
    <p:sldId id="293" r:id="rId23"/>
    <p:sldId id="294" r:id="rId24"/>
    <p:sldId id="295" r:id="rId25"/>
    <p:sldId id="296" r:id="rId26"/>
    <p:sldId id="302" r:id="rId27"/>
    <p:sldId id="303" r:id="rId28"/>
    <p:sldId id="297" r:id="rId29"/>
    <p:sldId id="298" r:id="rId30"/>
    <p:sldId id="299" r:id="rId31"/>
    <p:sldId id="300" r:id="rId32"/>
    <p:sldId id="301" r:id="rId33"/>
    <p:sldId id="266" r:id="rId34"/>
    <p:sldId id="326" r:id="rId35"/>
    <p:sldId id="310" r:id="rId36"/>
    <p:sldId id="304" r:id="rId37"/>
    <p:sldId id="305" r:id="rId38"/>
    <p:sldId id="306" r:id="rId39"/>
    <p:sldId id="307" r:id="rId40"/>
    <p:sldId id="308" r:id="rId41"/>
    <p:sldId id="30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/>
    <p:restoredTop sz="93523"/>
  </p:normalViewPr>
  <p:slideViewPr>
    <p:cSldViewPr>
      <p:cViewPr varScale="1">
        <p:scale>
          <a:sx n="92" d="100"/>
          <a:sy n="92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25DF-298F-2F48-9812-E0BE0E8CF350}" type="datetimeFigureOut">
              <a:rPr lang="en-US"/>
              <a:pPr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C76D-B8B4-7141-8CD9-2D10AD4E5F5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F989F-14F8-A24B-8695-0B7134484D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\alpha = \frac{RT}{p}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\frac {D_hT}{Dt} + S_p \omega = J/C_p</a:t>
            </a:r>
          </a:p>
        </p:txBody>
      </p:sp>
    </p:spTree>
    <p:extLst>
      <p:ext uri="{BB962C8B-B14F-4D97-AF65-F5344CB8AC3E}">
        <p14:creationId xmlns:p14="http://schemas.microsoft.com/office/powerpoint/2010/main" val="2963179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1A2E-3EA0-D847-B3DC-9D3CDD5E734E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28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36629-B2CC-A94E-A610-E74AB29B39C0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29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2452E-AD39-934A-87B9-6C68B0335597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30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57517-F620-B249-AB26-734F779111D9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20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A1A73-5C44-0541-A153-251A4AD4CCDD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21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EF28A-32D7-8A44-9392-FEA13B346C5F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22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7EB50C-9121-EC4D-9502-C345EFE322F9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23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13B8C-7180-B04C-B6F5-856A9CD5E2DE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Homework 5, MSC 405.      Due Thursday, April 13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problem set walks through the heated-air-rising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ANSWERS MUST HAVE UNITS, BUT NUMBERS CAN BE SIMPLE ROUGH ESTIMATES.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pitchFamily="-84" charset="2"/>
                <a:ea typeface="ＭＳ Ｐゴシック" pitchFamily="-84" charset="-128"/>
                <a:cs typeface="ＭＳ Ｐゴシック" pitchFamily="-84" charset="-128"/>
                <a:sym typeface="Symbol" pitchFamily="-84" charset="2"/>
              </a:rPr>
              <a:t></a:t>
            </a: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volume of water condensed (m</a:t>
            </a:r>
            <a:r>
              <a:rPr lang="en-US" baseline="30000">
                <a:latin typeface="Arial" pitchFamily="-84" charset="0"/>
              </a:rPr>
              <a:t>3</a:t>
            </a:r>
            <a:r>
              <a:rPr lang="en-US">
                <a:latin typeface="Arial" pitchFamily="-84" charset="0"/>
              </a:rPr>
              <a:t>)?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mass of water condensed (kg)?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much latent heat is released (Joules)? (L = 2.5 x 10</a:t>
            </a:r>
            <a:r>
              <a:rPr lang="en-US" baseline="30000">
                <a:latin typeface="Arial" pitchFamily="-84" charset="0"/>
              </a:rPr>
              <a:t>6</a:t>
            </a:r>
            <a:r>
              <a:rPr lang="en-US">
                <a:latin typeface="Arial" pitchFamily="-84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in a 1 square meter column of atmosphere, if surface pressure p is 1000mb? M=p/g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therefore in a 100km x 100km column?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If Cp = 1000 J/(kg K), by how many K can the heat from c. warm the air mass from e.? </a:t>
            </a:r>
          </a:p>
          <a:p>
            <a:pPr marL="228600" indent="-228600"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40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12CE7-EDD9-D34A-B0D9-91EE5AEEF057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Homework 5, MSC 405.      Due Thursday, April 12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problem set walks through the sequential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ANSWERS MUST HAVE UNITS, BUT NUMBERS SHOULD BE ROUGH: 1-2 SIGNIFICANT DIGITS.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Suppose the heating J corresponds to the latent heat released during 1cm of rain over a 100km x 100km area. Let’s figure out how much </a:t>
            </a:r>
            <a:r>
              <a:rPr lang="en-US">
                <a:latin typeface="Symbol" pitchFamily="-84" charset="2"/>
                <a:ea typeface="ＭＳ Ｐゴシック" pitchFamily="-84" charset="-128"/>
                <a:cs typeface="ＭＳ Ｐゴシック" pitchFamily="-84" charset="-128"/>
                <a:sym typeface="Symbol" pitchFamily="-84" charset="2"/>
              </a:rPr>
              <a:t></a:t>
            </a:r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volume of water condensed (m</a:t>
            </a:r>
            <a:r>
              <a:rPr lang="en-US" baseline="30000">
                <a:latin typeface="Arial" pitchFamily="-84" charset="0"/>
              </a:rPr>
              <a:t>3</a:t>
            </a:r>
            <a:r>
              <a:rPr lang="en-US">
                <a:latin typeface="Arial" pitchFamily="-84" charset="0"/>
              </a:rPr>
              <a:t>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What is the mass of water condensed (kg)?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much latent heat is released (Joules)? (1pt) (L = 2.5 x 10</a:t>
            </a:r>
            <a:r>
              <a:rPr lang="en-US" baseline="30000">
                <a:latin typeface="Arial" pitchFamily="-84" charset="0"/>
              </a:rPr>
              <a:t>6</a:t>
            </a:r>
            <a:r>
              <a:rPr lang="en-US">
                <a:latin typeface="Arial" pitchFamily="-84" charset="0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in a 1 square meter column of atmosphere, if surface pressure p is 1000mb? M=p/g (1)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How many kg of air are therefore in a 100km x 100km column? (1)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>
                <a:latin typeface="Arial" pitchFamily="-84" charset="0"/>
              </a:rPr>
              <a:t>If Cp = 1000 J/(kg K), by how many K can the heat from c. warm the air mass from e.? (1) </a:t>
            </a:r>
          </a:p>
          <a:p>
            <a:pPr marL="228600" indent="-228600"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284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15E74-5D14-E945-928E-213D09AF378C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26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6D9E6-6117-9446-A807-059ACDBAEA26}" type="slidenum">
              <a:rPr lang="en-US">
                <a:solidFill>
                  <a:prstClr val="black"/>
                </a:solidFill>
                <a:latin typeface="Tahoma" pitchFamily="-84" charset="0"/>
              </a:rPr>
              <a:pPr/>
              <a:t>27</a:t>
            </a:fld>
            <a:endParaRPr lang="en-US">
              <a:solidFill>
                <a:prstClr val="black"/>
              </a:solidFill>
              <a:latin typeface="Tahoma" pitchFamily="-8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ahoma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9ADF5-356B-9140-99A9-D2CF0713A3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BE938-EA3A-EB40-BEC6-94077CACDDE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5ABEF-F9A5-6147-9929-0605C650EA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3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0193-55E4-421C-9F92-3304CC3C3F97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44175EF-D259-FC47-90B5-A098828B4DD2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89506423-85F4-4847-9943-DA490001D3AA}" type="datetime1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10/9/19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A8CD55A6-5D2B-9748-8872-0EF0819CA75F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4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8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miamimapes/Horizontal-vorticity-and-PV-as-explanations-for-cyclones-anticyclones-2e6d2c075dba44699dc822ca5748e2e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PV is conserved</a:t>
            </a:r>
            <a:r>
              <a:rPr lang="en-US" dirty="0"/>
              <a:t> is our strongest statement to explain weather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then where does PV come from?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ATM 405/561</a:t>
            </a:r>
            <a:endParaRPr lang="en-US" dirty="0"/>
          </a:p>
          <a:p>
            <a:r>
              <a:rPr lang="en-US" dirty="0"/>
              <a:t>Brian Mapes, Univ of Miami</a:t>
            </a:r>
          </a:p>
        </p:txBody>
      </p:sp>
    </p:spTree>
    <p:extLst>
      <p:ext uri="{BB962C8B-B14F-4D97-AF65-F5344CB8AC3E}">
        <p14:creationId xmlns:p14="http://schemas.microsoft.com/office/powerpoint/2010/main" val="18301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4A68-8FCF-E14C-97F2-BB1E8B86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time of year is it? How can you see that fact in the </a:t>
            </a:r>
            <a:r>
              <a:rPr lang="en-US" dirty="0">
                <a:solidFill>
                  <a:srgbClr val="FF0000"/>
                </a:solidFill>
              </a:rPr>
              <a:t>all-physics (diabatic) column-integrated heating rate </a:t>
            </a:r>
            <a:r>
              <a:rPr lang="en-US" dirty="0"/>
              <a:t>map </a:t>
            </a:r>
            <a:r>
              <a:rPr lang="en-US" dirty="0" err="1"/>
              <a:t>dthdt_phy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0F3F80-5F93-7E48-B936-E3FB98C4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CDC2D-0164-0B49-B585-B3740CF4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276600"/>
            <a:ext cx="283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5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70AF-4250-514D-AE16-0AEE828D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766A-D84B-7542-8C70-D0CA718A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turn to the Transect View window, showing average cross sections all around the Earth. </a:t>
            </a:r>
            <a:r>
              <a:rPr lang="en-US" dirty="0">
                <a:solidFill>
                  <a:srgbClr val="FF0000"/>
                </a:solidFill>
              </a:rPr>
              <a:t>Create a slide showing the transect of diabatic heating. Label it: where is the south pole, the north pole? </a:t>
            </a:r>
            <a:r>
              <a:rPr lang="en-US" dirty="0"/>
              <a:t>Hint: Antarctica is mountainous. The units of all heating rates are are K/s. </a:t>
            </a:r>
            <a:r>
              <a:rPr lang="en-US" dirty="0">
                <a:solidFill>
                  <a:srgbClr val="FF0000"/>
                </a:solidFill>
              </a:rPr>
              <a:t>What is the color range in K/day?</a:t>
            </a:r>
          </a:p>
        </p:txBody>
      </p:sp>
    </p:spTree>
    <p:extLst>
      <p:ext uri="{BB962C8B-B14F-4D97-AF65-F5344CB8AC3E}">
        <p14:creationId xmlns:p14="http://schemas.microsoft.com/office/powerpoint/2010/main" val="312443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801D-2D15-FF4D-A6A5-B34D0101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0F964-6D0B-2049-928A-EE889D5DF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Create slides with transect images showing each of these terms of the zonal mean heat budget.</a:t>
                </a:r>
              </a:p>
              <a:p>
                <a:r>
                  <a:rPr lang="en-US" dirty="0"/>
                  <a:t>Use that imagery to explain the nature of all the main features in your total diabatic heating slide. </a:t>
                </a:r>
              </a:p>
              <a:p>
                <a:endParaRPr lang="en-US" dirty="0"/>
              </a:p>
              <a:p>
                <a:r>
                  <a:rPr lang="en-US" dirty="0"/>
                  <a:t>These equations relate the terms displayed there: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FF0000"/>
                    </a:solidFill>
                  </a:rPr>
                  <a:t>dynamical + diabatic + analysis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diabatic = </a:t>
                </a:r>
                <a:r>
                  <a:rPr lang="en-US" dirty="0">
                    <a:solidFill>
                      <a:srgbClr val="FF0000"/>
                    </a:solidFill>
                  </a:rPr>
                  <a:t>moist + radiative + turbulence</a:t>
                </a:r>
              </a:p>
              <a:p>
                <a:pPr marL="457200" lvl="1" indent="0">
                  <a:buNone/>
                </a:pPr>
                <a:r>
                  <a:rPr lang="en-US" dirty="0"/>
                  <a:t>radiative = </a:t>
                </a:r>
                <a:r>
                  <a:rPr lang="en-US" dirty="0">
                    <a:solidFill>
                      <a:srgbClr val="FF0000"/>
                    </a:solidFill>
                  </a:rPr>
                  <a:t>longwave + solar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0F964-6D0B-2049-928A-EE889D5DF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r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60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70AF-4250-514D-AE16-0AEE828D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766A-D84B-7542-8C70-D0CA718A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your total diabatic heating, </a:t>
            </a:r>
            <a:r>
              <a:rPr lang="en-US" dirty="0">
                <a:solidFill>
                  <a:srgbClr val="FF0000"/>
                </a:solidFill>
              </a:rPr>
              <a:t>indicate areas  where PV tendency is positive and negative</a:t>
            </a:r>
            <a:r>
              <a:rPr lang="en-US" dirty="0"/>
              <a:t>. Also label these areas as </a:t>
            </a:r>
            <a:r>
              <a:rPr lang="en-US" dirty="0">
                <a:solidFill>
                  <a:srgbClr val="FF0000"/>
                </a:solidFill>
              </a:rPr>
              <a:t>cyclonic or anticyclonic</a:t>
            </a:r>
            <a:r>
              <a:rPr lang="en-US" dirty="0"/>
              <a:t> tendencies.</a:t>
            </a:r>
          </a:p>
          <a:p>
            <a:r>
              <a:rPr lang="en-US" dirty="0"/>
              <a:t>Does the </a:t>
            </a:r>
            <a:r>
              <a:rPr lang="en-US" i="1" dirty="0"/>
              <a:t>PV transect itself </a:t>
            </a:r>
            <a:r>
              <a:rPr lang="en-US" dirty="0"/>
              <a:t>resemble areas where your PV </a:t>
            </a:r>
            <a:r>
              <a:rPr lang="en-US" i="1" dirty="0"/>
              <a:t>tendency</a:t>
            </a:r>
            <a:r>
              <a:rPr lang="en-US" dirty="0"/>
              <a:t> is strong? </a:t>
            </a:r>
          </a:p>
          <a:p>
            <a:r>
              <a:rPr lang="en-US" dirty="0"/>
              <a:t>Is PV mostly contained in the vorticity factor of its product, or the static stability factor? Show and label images to explain your answer.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130E-39D1-8E41-9BAB-F9707589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D435-B54C-9A42-A505-E5641C6D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activate the </a:t>
            </a:r>
            <a:r>
              <a:rPr lang="en-US" i="1" dirty="0"/>
              <a:t>cross section displays in the map view window. </a:t>
            </a:r>
          </a:p>
          <a:p>
            <a:r>
              <a:rPr lang="en-US" dirty="0"/>
              <a:t>These are like the cross sections you have examined before: you can drag them around to storms or other features </a:t>
            </a:r>
          </a:p>
          <a:p>
            <a:r>
              <a:rPr lang="en-US" dirty="0"/>
              <a:t>Drag them to north-south positions that slice through tropical and higher latitude weather features that interest you (as seen on the other displays). </a:t>
            </a:r>
          </a:p>
        </p:txBody>
      </p:sp>
    </p:spTree>
    <p:extLst>
      <p:ext uri="{BB962C8B-B14F-4D97-AF65-F5344CB8AC3E}">
        <p14:creationId xmlns:p14="http://schemas.microsoft.com/office/powerpoint/2010/main" val="251376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77F8-12B3-FC4B-B9F8-66122CA7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Legend explanation for cross 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CDC7A-C341-6B44-8BD6-F7EE181B0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5181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dtdt_</a:t>
                </a:r>
                <a:r>
                  <a:rPr lang="en-US" dirty="0" err="1">
                    <a:solidFill>
                      <a:srgbClr val="FF0000"/>
                    </a:solidFill>
                  </a:rPr>
                  <a:t>tot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(physics) + </a:t>
                </a:r>
                <a:r>
                  <a:rPr lang="en-US" dirty="0" err="1"/>
                  <a:t>dtdt_</a:t>
                </a:r>
                <a:r>
                  <a:rPr lang="en-US" dirty="0" err="1">
                    <a:solidFill>
                      <a:srgbClr val="FF0000"/>
                    </a:solidFill>
                  </a:rPr>
                  <a:t>dyn</a:t>
                </a:r>
                <a:r>
                  <a:rPr lang="en-US" dirty="0"/>
                  <a:t> (advection) + </a:t>
                </a:r>
                <a:r>
                  <a:rPr lang="en-US" dirty="0" err="1"/>
                  <a:t>dtdy_</a:t>
                </a:r>
                <a:r>
                  <a:rPr lang="en-US" dirty="0" err="1">
                    <a:solidFill>
                      <a:srgbClr val="FF0000"/>
                    </a:solidFill>
                  </a:rPr>
                  <a:t>ana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ana</a:t>
                </a:r>
                <a:r>
                  <a:rPr lang="en-US" dirty="0"/>
                  <a:t> is </a:t>
                </a:r>
                <a:r>
                  <a:rPr lang="en-US" i="1" dirty="0"/>
                  <a:t>analysis</a:t>
                </a:r>
                <a:r>
                  <a:rPr lang="en-US" dirty="0"/>
                  <a:t>; a ”missing” tendency needed to make the  observed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reflecting the sum of all model errors)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diabatic </a:t>
                </a:r>
                <a:r>
                  <a:rPr lang="en-US" dirty="0">
                    <a:solidFill>
                      <a:srgbClr val="FF0000"/>
                    </a:solidFill>
                  </a:rPr>
                  <a:t>tot = moist (</a:t>
                </a:r>
                <a:r>
                  <a:rPr lang="en-US" dirty="0" err="1">
                    <a:solidFill>
                      <a:srgbClr val="FF0000"/>
                    </a:solidFill>
                  </a:rPr>
                  <a:t>mst</a:t>
                </a:r>
                <a:r>
                  <a:rPr lang="en-US" dirty="0">
                    <a:solidFill>
                      <a:srgbClr val="FF0000"/>
                    </a:solidFill>
                  </a:rPr>
                  <a:t>) + radiative (rad) + turbulence (</a:t>
                </a:r>
                <a:r>
                  <a:rPr lang="en-US" dirty="0" err="1">
                    <a:solidFill>
                      <a:srgbClr val="FF0000"/>
                    </a:solidFill>
                  </a:rPr>
                  <a:t>trb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rad = </a:t>
                </a:r>
                <a:r>
                  <a:rPr lang="en-US" dirty="0" err="1">
                    <a:solidFill>
                      <a:srgbClr val="FF0000"/>
                    </a:solidFill>
                  </a:rPr>
                  <a:t>lwr</a:t>
                </a:r>
                <a:r>
                  <a:rPr lang="en-US" dirty="0">
                    <a:solidFill>
                      <a:srgbClr val="FF0000"/>
                    </a:solidFill>
                  </a:rPr>
                  <a:t> + </a:t>
                </a:r>
                <a:r>
                  <a:rPr lang="en-US" dirty="0" err="1">
                    <a:solidFill>
                      <a:srgbClr val="FF0000"/>
                    </a:solidFill>
                  </a:rPr>
                  <a:t>swr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CDC7A-C341-6B44-8BD6-F7EE181B0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5181600" cy="4525963"/>
              </a:xfrm>
              <a:blipFill>
                <a:blip r:embed="rId2"/>
                <a:stretch>
                  <a:fillRect t="-252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0657B62-8966-E941-9C71-6C1353E11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92"/>
          <a:stretch/>
        </p:blipFill>
        <p:spPr>
          <a:xfrm>
            <a:off x="6324600" y="15847"/>
            <a:ext cx="2819400" cy="684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F105D-1A4B-C04E-BDD9-8E229FF2CDC3}"/>
              </a:ext>
            </a:extLst>
          </p:cNvPr>
          <p:cNvSpPr txBox="1"/>
          <p:nvPr/>
        </p:nvSpPr>
        <p:spPr>
          <a:xfrm>
            <a:off x="5181600" y="11668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longwave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E9BFC-4E32-5644-89FC-D3AF370BD754}"/>
              </a:ext>
            </a:extLst>
          </p:cNvPr>
          <p:cNvSpPr txBox="1"/>
          <p:nvPr/>
        </p:nvSpPr>
        <p:spPr>
          <a:xfrm>
            <a:off x="5162743" y="838200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shortwave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351E1-C1B9-D145-AC7F-F249AF608F0C}"/>
              </a:ext>
            </a:extLst>
          </p:cNvPr>
          <p:cNvSpPr txBox="1"/>
          <p:nvPr/>
        </p:nvSpPr>
        <p:spPr>
          <a:xfrm>
            <a:off x="4572000" y="441960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SW+LW radiation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0AF98-954D-5042-91F1-8C53FCA822A5}"/>
              </a:ext>
            </a:extLst>
          </p:cNvPr>
          <p:cNvSpPr txBox="1"/>
          <p:nvPr/>
        </p:nvSpPr>
        <p:spPr>
          <a:xfrm>
            <a:off x="5105400" y="6019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(advective)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F20BA-BCFC-6D42-88B4-ED4D333F6DFC}"/>
              </a:ext>
            </a:extLst>
          </p:cNvPr>
          <p:cNvSpPr txBox="1"/>
          <p:nvPr/>
        </p:nvSpPr>
        <p:spPr>
          <a:xfrm>
            <a:off x="5003800" y="514486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physics (”diabatic”)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30D58-6620-F649-8A69-7F4DDD2C67DC}"/>
              </a:ext>
            </a:extLst>
          </p:cNvPr>
          <p:cNvSpPr txBox="1"/>
          <p:nvPr/>
        </p:nvSpPr>
        <p:spPr>
          <a:xfrm>
            <a:off x="5105400" y="350520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turbulence</a:t>
            </a:r>
          </a:p>
          <a:p>
            <a:r>
              <a:rPr lang="en-US" dirty="0"/>
              <a:t>(PBL)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EC11C-8672-184F-976E-97516C80B15D}"/>
              </a:ext>
            </a:extLst>
          </p:cNvPr>
          <p:cNvSpPr txBox="1"/>
          <p:nvPr/>
        </p:nvSpPr>
        <p:spPr>
          <a:xfrm>
            <a:off x="4953000" y="24384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moist </a:t>
            </a:r>
            <a:r>
              <a:rPr lang="en-US" dirty="0" err="1"/>
              <a:t>mst</a:t>
            </a:r>
            <a:endParaRPr lang="en-US" dirty="0"/>
          </a:p>
          <a:p>
            <a:r>
              <a:rPr lang="en-US" dirty="0"/>
              <a:t>(convection &amp; cloud cond.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07299-FD6E-2D45-9CFB-A626544C2356}"/>
              </a:ext>
            </a:extLst>
          </p:cNvPr>
          <p:cNvSpPr txBox="1"/>
          <p:nvPr/>
        </p:nvSpPr>
        <p:spPr>
          <a:xfrm>
            <a:off x="5029200" y="151507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(0 for perfect model)</a:t>
            </a:r>
          </a:p>
        </p:txBody>
      </p:sp>
    </p:spTree>
    <p:extLst>
      <p:ext uri="{BB962C8B-B14F-4D97-AF65-F5344CB8AC3E}">
        <p14:creationId xmlns:p14="http://schemas.microsoft.com/office/powerpoint/2010/main" val="343029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2218-4484-9945-9127-0ACCB652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B6E1-FA8E-6842-A5F2-41D4A748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comparison figures between the global average transects and your local cross-sections, and address these questions: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 the moist heating (condensation related processes) correspond to the high cloudiness you infer from the OLR display?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 its vertical gradient imply large PV sources in any places relevant to storm-scale PV budgets?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4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2218-4484-9945-9127-0ACCB652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2: Local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B6E1-FA8E-6842-A5F2-41D4A748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comparison figures between the global average transects and your local cross-sections</a:t>
            </a:r>
          </a:p>
          <a:p>
            <a:pPr lvl="1"/>
            <a:r>
              <a:rPr lang="en-US" dirty="0"/>
              <a:t>LW radiation can be understood as water vapor cooling, cloud top cooling, and cloud base warming. </a:t>
            </a:r>
            <a:r>
              <a:rPr lang="en-US" dirty="0">
                <a:solidFill>
                  <a:srgbClr val="FF0000"/>
                </a:solidFill>
              </a:rPr>
              <a:t>Use cloudiness and longwave cross-section images in tandem to show an example of a place where cloud effects are dominant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do these strong vertical heating gradients imply as a PV source?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3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DF2-663C-224B-8192-E57B301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8B58-9F5F-944A-9300-6F241388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D01EB7"/>
              </a:solidFill>
              <a:effectLst/>
              <a:uLnTx/>
              <a:uFillTx/>
              <a:latin typeface="Times" pitchFamily="-84" charset="0"/>
              <a:ea typeface="ＭＳ Ｐゴシック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-84" charset="0"/>
              <a:ea typeface="ＭＳ Ｐゴシック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5450" y="152400"/>
            <a:ext cx="82613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“The Primitive Equations”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(meaning elemental, fundamental)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410200" y="2938463"/>
            <a:ext cx="3276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HYDROSTATIC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(w/ ideal gas law to eliminate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Symbol"/>
                <a:ea typeface="ＭＳ Ｐゴシック"/>
              </a:rPr>
              <a:t>r)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791200" y="1506538"/>
            <a:ext cx="2971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F=MA  in the HORIZONTAL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114800" y="424973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MASS CONSERVATION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657600" y="5316538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" charset="0"/>
                <a:ea typeface="ＭＳ Ｐゴシック"/>
              </a:rPr>
              <a:t>FIRST LAW OF THERMO</a:t>
            </a:r>
          </a:p>
        </p:txBody>
      </p:sp>
      <p:pic>
        <p:nvPicPr>
          <p:cNvPr id="15369" name="Picture 18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" y="4097338"/>
            <a:ext cx="2501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fi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240338"/>
            <a:ext cx="35941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6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725738"/>
            <a:ext cx="22431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8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1658938"/>
            <a:ext cx="5105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1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273D-4A60-CF4E-9DED-DFE2A95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9BA6-DF7C-6847-8FB8-EB625EEE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review of conservation of PV concept </a:t>
            </a:r>
          </a:p>
          <a:p>
            <a:pPr lvl="1"/>
            <a:r>
              <a:rPr lang="en-US" dirty="0">
                <a:hlinkClick r:id="rId2"/>
              </a:rPr>
              <a:t>https://www.notion.so/miamimapes/Horizontal-vorticity-and-PV-as-explanations-for-cyclones-anticyclones-2e6d2c075dba44699dc822ca5748e2e8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Motivated by that, examine diabatic heating profiles with hungry eyes, and explain what you find. Practice telling an illustrated narrative well.</a:t>
            </a:r>
          </a:p>
        </p:txBody>
      </p:sp>
    </p:spTree>
    <p:extLst>
      <p:ext uri="{BB962C8B-B14F-4D97-AF65-F5344CB8AC3E}">
        <p14:creationId xmlns:p14="http://schemas.microsoft.com/office/powerpoint/2010/main" val="4876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286000" y="1447800"/>
            <a:ext cx="411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6324600" y="11430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17413" name="TextBox 9"/>
          <p:cNvSpPr txBox="1">
            <a:spLocks noChangeArrowheads="1"/>
          </p:cNvSpPr>
          <p:nvPr/>
        </p:nvSpPr>
        <p:spPr bwMode="auto">
          <a:xfrm>
            <a:off x="1951038" y="2209800"/>
            <a:ext cx="15541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1. 200 mb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surface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bulges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</a:rPr>
              <a:t>upward</a:t>
            </a:r>
          </a:p>
        </p:txBody>
      </p:sp>
      <p:cxnSp>
        <p:nvCxnSpPr>
          <p:cNvPr id="17414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1. Warmed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</a:rPr>
              <a:t>thicker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</a:endParaRP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0. Heating (maybe latent heating by condensation in a patch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of convection over warm water someplace)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304800" y="11430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413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ight Arrow 8"/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removed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from column</a:t>
            </a:r>
          </a:p>
        </p:txBody>
      </p:sp>
      <p:cxnSp>
        <p:nvCxnSpPr>
          <p:cNvPr id="19460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7391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3. Mass removal and 4. surface pressure drop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463" name="Right Arrow 14"/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removed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from column</a:t>
            </a:r>
          </a:p>
        </p:txBody>
      </p:sp>
      <p:cxnSp>
        <p:nvCxnSpPr>
          <p:cNvPr id="16" name="Curved Connector 15"/>
          <p:cNvCxnSpPr>
            <a:cxnSpLocks noChangeShapeType="1"/>
          </p:cNvCxnSpPr>
          <p:nvPr/>
        </p:nvCxnSpPr>
        <p:spPr bwMode="auto">
          <a:xfrm rot="10800000" flipV="1">
            <a:off x="4648200" y="2438400"/>
            <a:ext cx="3429000" cy="26670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00800" y="3124200"/>
            <a:ext cx="2590800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</a:rPr>
              <a:t>4. less mass of air in column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</a:rPr>
              <a:t>= lower surface pressure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14800" y="4638675"/>
            <a:ext cx="76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07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533400" y="838200"/>
            <a:ext cx="8153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5. Low level inflow accelerates, 6. heated air rises</a:t>
            </a:r>
          </a:p>
        </p:txBody>
      </p:sp>
      <p:sp>
        <p:nvSpPr>
          <p:cNvPr id="13" name="Up Arrow 12"/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6. warm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air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rises!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5.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1512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5.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1514" name="Right Arrow 22"/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1515" name="Right Arrow 25"/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ckerman-06-2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55" name="Straight Connector 11"/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3556" name="Right Arrow 11"/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3557" name="Right Arrow 18"/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7. </a:t>
            </a:r>
            <a:r>
              <a:rPr lang="en-US" sz="4000" b="1" dirty="0" err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Coriolis</a:t>
            </a:r>
            <a:r>
              <a:rPr lang="en-US" sz="40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 turns flow to right</a:t>
            </a:r>
          </a:p>
        </p:txBody>
      </p:sp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23560" name="Right Arrow 14"/>
          <p:cNvSpPr>
            <a:spLocks noChangeArrowheads="1"/>
          </p:cNvSpPr>
          <p:nvPr/>
        </p:nvSpPr>
        <p:spPr bwMode="auto">
          <a:xfrm>
            <a:off x="6019800" y="1219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3561" name="Right Arrow 15"/>
          <p:cNvSpPr>
            <a:spLocks noChangeArrowheads="1"/>
          </p:cNvSpPr>
          <p:nvPr/>
        </p:nvSpPr>
        <p:spPr bwMode="auto">
          <a:xfrm flipH="1">
            <a:off x="533400" y="1219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33700" y="4114800"/>
            <a:ext cx="3314700" cy="1066800"/>
            <a:chOff x="3429000" y="4114800"/>
            <a:chExt cx="2209800" cy="1295400"/>
          </a:xfrm>
        </p:grpSpPr>
        <p:sp>
          <p:nvSpPr>
            <p:cNvPr id="23569" name="Rectangle 22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0" name="Curved Up Arrow 17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23571" name="Curved Down Arrow 20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 flipH="1">
            <a:off x="2057400" y="1371600"/>
            <a:ext cx="4724400" cy="1066800"/>
            <a:chOff x="3352800" y="4114800"/>
            <a:chExt cx="2286000" cy="1295400"/>
          </a:xfrm>
        </p:grpSpPr>
        <p:sp>
          <p:nvSpPr>
            <p:cNvPr id="23566" name="Rectangle 27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67" name="Curved Up Arrow 2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23568" name="Curved Down Arrow 29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23564" name="Up Arrow 32"/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05200" y="2286000"/>
            <a:ext cx="1981200" cy="2057400"/>
          </a:xfrm>
          <a:prstGeom prst="ellipse">
            <a:avLst/>
          </a:prstGeom>
          <a:solidFill>
            <a:srgbClr val="E0A945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Warm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Vortex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D01EB7"/>
              </a:solidFill>
              <a:latin typeface="Times" pitchFamily="-84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25450" y="1524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" pitchFamily="-84" charset="0"/>
              </a:rPr>
              <a:t>HW: use The Primitive Equations to compute how a local heating J drives flow in an initially motionless atmosphere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048000" y="2895600"/>
            <a:ext cx="5867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2. Warmer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causes increased thickness</a:t>
            </a:r>
            <a:r>
              <a:rPr lang="en-US" sz="3200" b="1" dirty="0">
                <a:solidFill>
                  <a:srgbClr val="00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of the heated column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029200" y="4313238"/>
            <a:ext cx="3657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3. High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over hot column pushes wind outward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5847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124200" y="5816600"/>
            <a:ext cx="5410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</a:rPr>
              <a:t>4. Surface pressure drops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(remember, omega = Dp/Dt; Holton eq. 3.44)</a:t>
            </a:r>
            <a:endParaRPr lang="en-US" sz="3200" b="1">
              <a:solidFill>
                <a:srgbClr val="0000FF"/>
              </a:solidFill>
              <a:latin typeface="Times" charset="0"/>
            </a:endParaRPr>
          </a:p>
        </p:txBody>
      </p:sp>
      <p:pic>
        <p:nvPicPr>
          <p:cNvPr id="35849" name="Picture 17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263" y="2971800"/>
            <a:ext cx="22431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9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609600" y="42322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20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588" y="1905000"/>
            <a:ext cx="3148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1752600"/>
            <a:ext cx="5257800" cy="1211263"/>
            <a:chOff x="3810000" y="1752600"/>
            <a:chExt cx="5257800" cy="1211263"/>
          </a:xfrm>
        </p:grpSpPr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810000" y="1752600"/>
              <a:ext cx="52578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514350" indent="-514350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J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causes </a:t>
              </a:r>
              <a:r>
                <a:rPr lang="en-US" sz="3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T</a:t>
              </a:r>
              <a:r>
                <a:rPr 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to increase   </a:t>
              </a:r>
              <a:endPara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endParaRPr>
            </a:p>
          </p:txBody>
        </p:sp>
        <p:sp>
          <p:nvSpPr>
            <p:cNvPr id="35856" name="TextBox 12"/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46482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net change of T =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FF"/>
                  </a:solidFill>
                </a:rPr>
                <a:t>	amount of heat added/Cp 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95400" y="19050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57400" y="4267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0" grpId="0"/>
      <p:bldP spid="10252" grpId="0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D01EB7"/>
              </a:solidFill>
              <a:latin typeface="Times" pitchFamily="-84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181600" y="2001838"/>
            <a:ext cx="3429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5. Low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sym typeface="Symbol" charset="2"/>
              </a:rPr>
              <a:t>F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under hot column pulls wind inward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</a:t>
            </a:r>
          </a:p>
        </p:txBody>
      </p:sp>
      <p:pic>
        <p:nvPicPr>
          <p:cNvPr id="37893" name="Picture 11" descr="fi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51200"/>
            <a:ext cx="34163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276600" y="36576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</a:rPr>
              <a:t>6. Hot air rises (finally!)</a:t>
            </a:r>
            <a:endParaRPr lang="en-US" sz="32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5" name="Picture 19" descr="latex-image-1.pdf"/>
          <p:cNvPicPr>
            <a:picLocks noChangeAspect="1"/>
          </p:cNvPicPr>
          <p:nvPr/>
        </p:nvPicPr>
        <p:blipFill>
          <a:blip r:embed="rId4"/>
          <a:srcRect r="14925"/>
          <a:stretch>
            <a:fillRect/>
          </a:stretch>
        </p:blipFill>
        <p:spPr bwMode="auto">
          <a:xfrm>
            <a:off x="457200" y="1920875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24400" y="4678363"/>
            <a:ext cx="44196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7. Coriolis force turns inflowing and outflowing air to make round-and-round flow</a:t>
            </a:r>
            <a:endParaRPr lang="en-US" sz="320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37897" name="Picture 13" descr="latex-image-1.pdf"/>
          <p:cNvPicPr>
            <a:picLocks noChangeAspect="1"/>
          </p:cNvPicPr>
          <p:nvPr/>
        </p:nvPicPr>
        <p:blipFill>
          <a:blip r:embed="rId5"/>
          <a:srcRect r="14925"/>
          <a:stretch>
            <a:fillRect/>
          </a:stretch>
        </p:blipFill>
        <p:spPr bwMode="auto">
          <a:xfrm>
            <a:off x="304800" y="4795838"/>
            <a:ext cx="43434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81200" y="19050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4800600" y="4038600"/>
            <a:ext cx="320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Symbol" pitchFamily="-84" charset="2"/>
              </a:rPr>
              <a:t>w</a:t>
            </a:r>
            <a:r>
              <a:rPr lang="en-US" sz="2400">
                <a:solidFill>
                  <a:srgbClr val="0000FF"/>
                </a:solidFill>
              </a:rPr>
              <a:t> =~  </a:t>
            </a:r>
            <a:r>
              <a:rPr lang="en-US" sz="2400">
                <a:solidFill>
                  <a:srgbClr val="0000FF"/>
                </a:solidFill>
                <a:latin typeface="Symbol" pitchFamily="-84" charset="2"/>
              </a:rPr>
              <a:t>r</a:t>
            </a:r>
            <a:r>
              <a:rPr lang="en-US" sz="2400">
                <a:solidFill>
                  <a:srgbClr val="0000FF"/>
                </a:solidFill>
              </a:rPr>
              <a:t>gw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9000" y="4800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7901" name="Text Box 4"/>
          <p:cNvSpPr txBox="1">
            <a:spLocks noChangeArrowheads="1"/>
          </p:cNvSpPr>
          <p:nvPr/>
        </p:nvSpPr>
        <p:spPr bwMode="auto">
          <a:xfrm>
            <a:off x="381000" y="76200"/>
            <a:ext cx="8261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latin typeface="Times" pitchFamily="-84" charset="0"/>
              </a:rPr>
              <a:t>HW: use The Primitive Equations to compute how a local heating J drives flow in an initially motionless atmosphere</a:t>
            </a:r>
          </a:p>
        </p:txBody>
      </p:sp>
    </p:spTree>
    <p:extLst>
      <p:ext uri="{BB962C8B-B14F-4D97-AF65-F5344CB8AC3E}">
        <p14:creationId xmlns:p14="http://schemas.microsoft.com/office/powerpoint/2010/main" val="26395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Primitive Equation view. 7 logical steps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838200" y="13716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Tahoma" pitchFamily="-65" charset="0"/>
              </a:rPr>
              <a:t>1. Cooled </a:t>
            </a:r>
            <a:r>
              <a:rPr lang="en-US" sz="2400" dirty="0">
                <a:solidFill>
                  <a:srgbClr val="000000"/>
                </a:solidFill>
                <a:latin typeface="Tahoma" pitchFamily="-65" charset="0"/>
              </a:rPr>
              <a:t>column of air gets </a:t>
            </a:r>
            <a:r>
              <a:rPr lang="en-US" sz="2400" b="1" dirty="0">
                <a:solidFill>
                  <a:srgbClr val="000000"/>
                </a:solidFill>
                <a:latin typeface="Tahoma" pitchFamily="-65" charset="0"/>
              </a:rPr>
              <a:t>thinner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ahoma" pitchFamily="-65" charset="0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6019800" y="12954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2. Air accelerates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due to PGF</a:t>
            </a:r>
          </a:p>
        </p:txBody>
      </p:sp>
      <p:sp>
        <p:nvSpPr>
          <p:cNvPr id="25607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IR cooling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-84" charset="2"/>
              <a:buChar char="à"/>
            </a:pPr>
            <a:r>
              <a:rPr lang="en-US" sz="2400">
                <a:solidFill>
                  <a:srgbClr val="000000"/>
                </a:solidFill>
              </a:rPr>
              <a:t>cold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air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271713"/>
            <a:ext cx="5641975" cy="2041525"/>
            <a:chOff x="1371600" y="2270984"/>
            <a:chExt cx="5641474" cy="2041876"/>
          </a:xfrm>
        </p:grpSpPr>
        <p:sp>
          <p:nvSpPr>
            <p:cNvPr id="25609" name="Freeform 14"/>
            <p:cNvSpPr>
              <a:spLocks noChangeArrowheads="1"/>
            </p:cNvSpPr>
            <p:nvPr/>
          </p:nvSpPr>
          <p:spPr bwMode="auto">
            <a:xfrm>
              <a:off x="1371600" y="2402751"/>
              <a:ext cx="5641474" cy="797649"/>
            </a:xfrm>
            <a:custGeom>
              <a:avLst/>
              <a:gdLst>
                <a:gd name="T0" fmla="*/ 0 w 6336632"/>
                <a:gd name="T1" fmla="*/ 187158 h 797649"/>
                <a:gd name="T2" fmla="*/ 1405623 w 6336632"/>
                <a:gd name="T3" fmla="*/ 147053 h 797649"/>
                <a:gd name="T4" fmla="*/ 2424462 w 6336632"/>
                <a:gd name="T5" fmla="*/ 788737 h 797649"/>
                <a:gd name="T6" fmla="*/ 3245195 w 6336632"/>
                <a:gd name="T7" fmla="*/ 93579 h 797649"/>
                <a:gd name="T8" fmla="*/ 4367807 w 6336632"/>
                <a:gd name="T9" fmla="*/ 227264 h 797649"/>
                <a:gd name="T10" fmla="*/ 4471578 w 6336632"/>
                <a:gd name="T11" fmla="*/ 240632 h 797649"/>
                <a:gd name="T12" fmla="*/ 4471578 w 6336632"/>
                <a:gd name="T13" fmla="*/ 240632 h 797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36632"/>
                <a:gd name="T22" fmla="*/ 0 h 797649"/>
                <a:gd name="T23" fmla="*/ 6336632 w 6336632"/>
                <a:gd name="T24" fmla="*/ 797649 h 7976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36632" h="797649">
                  <a:moveTo>
                    <a:pt x="0" y="187158"/>
                  </a:moveTo>
                  <a:cubicBezTo>
                    <a:pt x="709640" y="116974"/>
                    <a:pt x="1419281" y="46790"/>
                    <a:pt x="1991895" y="147053"/>
                  </a:cubicBezTo>
                  <a:cubicBezTo>
                    <a:pt x="2564509" y="247316"/>
                    <a:pt x="3001210" y="797649"/>
                    <a:pt x="3435684" y="788737"/>
                  </a:cubicBezTo>
                  <a:cubicBezTo>
                    <a:pt x="3870158" y="779825"/>
                    <a:pt x="4139755" y="187158"/>
                    <a:pt x="4598737" y="93579"/>
                  </a:cubicBezTo>
                  <a:cubicBezTo>
                    <a:pt x="5057719" y="0"/>
                    <a:pt x="6189579" y="227264"/>
                    <a:pt x="6189579" y="227264"/>
                  </a:cubicBezTo>
                  <a:lnTo>
                    <a:pt x="6336632" y="240632"/>
                  </a:lnTo>
                </a:path>
              </a:pathLst>
            </a:custGeom>
            <a:noFill/>
            <a:ln w="38100">
              <a:solidFill>
                <a:srgbClr val="00009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10" name="TextBox 15"/>
            <p:cNvSpPr txBox="1">
              <a:spLocks noChangeArrowheads="1"/>
            </p:cNvSpPr>
            <p:nvPr/>
          </p:nvSpPr>
          <p:spPr bwMode="auto">
            <a:xfrm rot="-2465824">
              <a:off x="4499059" y="2270984"/>
              <a:ext cx="86904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200 mb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surface</a:t>
              </a:r>
            </a:p>
          </p:txBody>
        </p:sp>
        <p:sp>
          <p:nvSpPr>
            <p:cNvPr id="25611" name="TextBox 9"/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1981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1. 200 mb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surface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bulges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90"/>
                  </a:solidFill>
                </a:rPr>
                <a:t>downward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Primitive Equation view. 7 logical steps</a:t>
            </a:r>
          </a:p>
        </p:txBody>
      </p:sp>
      <p:sp>
        <p:nvSpPr>
          <p:cNvPr id="27652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53" name="Freeform 14"/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654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drawn 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to column</a:t>
            </a:r>
          </a:p>
        </p:txBody>
      </p:sp>
      <p:sp>
        <p:nvSpPr>
          <p:cNvPr id="27655" name="Right Arrow 16"/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3.</a:t>
            </a:r>
            <a:r>
              <a:rPr lang="en-US" sz="2000">
                <a:solidFill>
                  <a:srgbClr val="000000"/>
                </a:solidFill>
              </a:rPr>
              <a:t> Mass drawn 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to column</a:t>
            </a:r>
          </a:p>
        </p:txBody>
      </p:sp>
      <p:sp>
        <p:nvSpPr>
          <p:cNvPr id="27656" name="TextBox 22"/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114800" y="2438400"/>
            <a:ext cx="4876800" cy="2590800"/>
            <a:chOff x="4114800" y="2438400"/>
            <a:chExt cx="4876800" cy="2590800"/>
          </a:xfrm>
        </p:grpSpPr>
        <p:cxnSp>
          <p:nvCxnSpPr>
            <p:cNvPr id="27658" name="Curved Connector 17"/>
            <p:cNvCxnSpPr>
              <a:cxnSpLocks noChangeShapeType="1"/>
            </p:cNvCxnSpPr>
            <p:nvPr/>
          </p:nvCxnSpPr>
          <p:spPr bwMode="auto">
            <a:xfrm rot="10800000" flipV="1">
              <a:off x="4724400" y="2438400"/>
              <a:ext cx="3200400" cy="24384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7659" name="TextBox 18"/>
            <p:cNvSpPr txBox="1">
              <a:spLocks noChangeArrowheads="1"/>
            </p:cNvSpPr>
            <p:nvPr/>
          </p:nvSpPr>
          <p:spPr bwMode="auto">
            <a:xfrm>
              <a:off x="6400800" y="3124200"/>
              <a:ext cx="2590800" cy="15696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4. more mass of air in column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= higher surface pressure</a:t>
              </a:r>
            </a:p>
          </p:txBody>
        </p:sp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4114800" y="4198203"/>
              <a:ext cx="11430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800">
                  <a:solidFill>
                    <a:srgbClr val="FF0000"/>
                  </a:solidFill>
                </a:rPr>
                <a:t>H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Primitive Equation view. 7 logical steps</a:t>
            </a:r>
          </a:p>
        </p:txBody>
      </p:sp>
      <p:sp>
        <p:nvSpPr>
          <p:cNvPr id="29700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01" name="Freeform 14"/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02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9703" name="Right Arrow 16"/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9704" name="TextBox 22"/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</a:p>
        </p:txBody>
      </p:sp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352800" y="3124200"/>
            <a:ext cx="2057400" cy="13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</a:rPr>
              <a:t>6. Cold air sinks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43000" y="3886200"/>
            <a:ext cx="7010400" cy="1524000"/>
            <a:chOff x="1143000" y="3886200"/>
            <a:chExt cx="7010400" cy="1524000"/>
          </a:xfrm>
        </p:grpSpPr>
        <p:sp>
          <p:nvSpPr>
            <p:cNvPr id="29708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5. Air accelerates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due to PGF</a:t>
              </a:r>
            </a:p>
          </p:txBody>
        </p:sp>
        <p:sp>
          <p:nvSpPr>
            <p:cNvPr id="29709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5. Air accelerates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</a:rPr>
                <a:t>due to PGF</a:t>
              </a:r>
            </a:p>
          </p:txBody>
        </p:sp>
      </p:grpSp>
      <p:sp>
        <p:nvSpPr>
          <p:cNvPr id="29707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How cooled air sinks and a cool core vortex develops: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ahoma" pitchFamily="-8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7. Coriolis force turns the winds</a:t>
            </a:r>
          </a:p>
        </p:txBody>
      </p:sp>
      <p:sp>
        <p:nvSpPr>
          <p:cNvPr id="31748" name="Oval 10"/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1749" name="Right Arrow 11"/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1750" name="Right Arrow 16"/>
          <p:cNvSpPr>
            <a:spLocks noChangeArrowheads="1"/>
          </p:cNvSpPr>
          <p:nvPr/>
        </p:nvSpPr>
        <p:spPr bwMode="auto">
          <a:xfrm>
            <a:off x="914400" y="1600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143000" y="3886200"/>
            <a:ext cx="6705600" cy="1524000"/>
            <a:chOff x="1143000" y="3886200"/>
            <a:chExt cx="7010400" cy="1524000"/>
          </a:xfrm>
          <a:solidFill>
            <a:srgbClr val="0000FF"/>
          </a:solidFill>
        </p:grpSpPr>
        <p:sp>
          <p:nvSpPr>
            <p:cNvPr id="20" name="Right Arrow 19"/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Right Arrow 20"/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1752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514600" y="2514600"/>
            <a:ext cx="3657600" cy="20574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Cool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core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Vortex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 flipH="1">
            <a:off x="2133600" y="4114800"/>
            <a:ext cx="4724400" cy="1066800"/>
            <a:chOff x="3352800" y="4114800"/>
            <a:chExt cx="2286000" cy="1295400"/>
          </a:xfrm>
        </p:grpSpPr>
        <p:sp>
          <p:nvSpPr>
            <p:cNvPr id="31760" name="Rectangle 25"/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1" name="Curved Up Arrow 26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31762" name="Curved Down Arrow 27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31755" name="Rectangle 33"/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828800"/>
            <a:ext cx="3314700" cy="1066800"/>
            <a:chOff x="3429000" y="4114800"/>
            <a:chExt cx="2209800" cy="1295400"/>
          </a:xfrm>
        </p:grpSpPr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58" name="Curved Up Arrow 18"/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31759" name="Curved Down Arrow 23"/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0000"/>
                  </a:solidFill>
                </a:rPr>
                <a:t>CYCLONIC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A834-01D0-1441-98E1-D5991648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B407-7022-F64B-9CD3-3C0B57FE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 Using the concepts from the handout, and earlier homework, explain how patches or elements of </a:t>
            </a:r>
            <a:r>
              <a:rPr lang="en-US" b="1" dirty="0"/>
              <a:t>relative vorticity</a:t>
            </a:r>
            <a:r>
              <a:rPr lang="en-US" dirty="0"/>
              <a:t> </a:t>
            </a:r>
            <a:r>
              <a:rPr lang="en-US" dirty="0" err="1"/>
              <a:t>advect</a:t>
            </a:r>
            <a:r>
              <a:rPr lang="en-US" dirty="0"/>
              <a:t> other patches of </a:t>
            </a:r>
            <a:r>
              <a:rPr lang="en-US" b="1" dirty="0"/>
              <a:t>relative vorticity</a:t>
            </a:r>
            <a:r>
              <a:rPr lang="en-US" dirty="0"/>
              <a:t>, under the assumption that </a:t>
            </a:r>
            <a:r>
              <a:rPr lang="en-US" b="1" dirty="0"/>
              <a:t>relative vorticity</a:t>
            </a:r>
            <a:r>
              <a:rPr lang="en-US" dirty="0"/>
              <a:t> is </a:t>
            </a:r>
            <a:r>
              <a:rPr lang="en-US" dirty="0" err="1"/>
              <a:t>sorta</a:t>
            </a:r>
            <a:r>
              <a:rPr lang="en-US" dirty="0"/>
              <a:t> almost conserved.  </a:t>
            </a:r>
          </a:p>
          <a:p>
            <a:r>
              <a:rPr lang="en-US" dirty="0"/>
              <a:t>2. Using the concepts from the handout, and earlier homework, explain how </a:t>
            </a:r>
            <a:r>
              <a:rPr lang="en-US" b="1" dirty="0"/>
              <a:t>planetary vorticity</a:t>
            </a:r>
            <a:r>
              <a:rPr lang="en-US" dirty="0"/>
              <a:t> is converted to </a:t>
            </a:r>
            <a:r>
              <a:rPr lang="en-US" b="1" dirty="0"/>
              <a:t>relative vorticity,</a:t>
            </a:r>
            <a:r>
              <a:rPr lang="en-US" dirty="0"/>
              <a:t> so that their sum, the </a:t>
            </a:r>
            <a:r>
              <a:rPr lang="en-US" b="1" dirty="0"/>
              <a:t>absolute vorticity,</a:t>
            </a:r>
            <a:r>
              <a:rPr lang="en-US" dirty="0"/>
              <a:t> is almost conserved. Consider a loop of air moving in latitude, and explain how the different Coriolis force felt by its northern and southern side act as a torque on the fluid loop.   </a:t>
            </a:r>
          </a:p>
          <a:p>
            <a:r>
              <a:rPr lang="en-US" dirty="0"/>
              <a:t>3. Using the concepts from the handout, and the reading, explain how </a:t>
            </a:r>
            <a:r>
              <a:rPr lang="en-US" b="1" dirty="0"/>
              <a:t>static stability </a:t>
            </a:r>
            <a:r>
              <a:rPr lang="en-US" dirty="0"/>
              <a:t>is converted to </a:t>
            </a:r>
            <a:r>
              <a:rPr lang="en-US" b="1" dirty="0"/>
              <a:t>absolute vorticity,</a:t>
            </a:r>
            <a:r>
              <a:rPr lang="en-US" dirty="0"/>
              <a:t> so that </a:t>
            </a:r>
            <a:r>
              <a:rPr lang="en-US" b="1" dirty="0"/>
              <a:t>potential vorticity, </a:t>
            </a:r>
            <a:r>
              <a:rPr lang="en-US" dirty="0"/>
              <a:t>their </a:t>
            </a:r>
            <a:r>
              <a:rPr lang="en-US" b="1" dirty="0"/>
              <a:t>product,</a:t>
            </a:r>
            <a:r>
              <a:rPr lang="en-US" dirty="0"/>
              <a:t> which is the essence of vortices (cyclones and anticyclones) is really really almost conserved. </a:t>
            </a:r>
          </a:p>
          <a:p>
            <a:r>
              <a:rPr lang="en-US" dirty="0"/>
              <a:t>4. Using the concepts from the handout, strategize what you will look for in vertically resolved data about diabatic heating rate in the atmosphere to explain the ultimate source of PV.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geostrophically balanced polar vortex: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The Coriolis force on the westerly jet stream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prevents cold pool of Arctic air from sinking down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ahoma" pitchFamily="-84" charset="0"/>
              </a:rPr>
              <a:t>and covering the whole Northern Hemisphere</a:t>
            </a:r>
          </a:p>
        </p:txBody>
      </p:sp>
      <p:sp>
        <p:nvSpPr>
          <p:cNvPr id="33796" name="Oval 28"/>
          <p:cNvSpPr>
            <a:spLocks noChangeArrowheads="1"/>
          </p:cNvSpPr>
          <p:nvPr/>
        </p:nvSpPr>
        <p:spPr bwMode="auto">
          <a:xfrm>
            <a:off x="2362200" y="2667000"/>
            <a:ext cx="4038600" cy="2133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Heavy cold air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would like to sink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00"/>
                </a:solidFill>
              </a:rPr>
              <a:t>if it could</a:t>
            </a:r>
          </a:p>
        </p:txBody>
      </p:sp>
      <p:sp>
        <p:nvSpPr>
          <p:cNvPr id="33797" name="Curved Up Arrow 26"/>
          <p:cNvSpPr>
            <a:spLocks noChangeArrowheads="1"/>
          </p:cNvSpPr>
          <p:nvPr/>
        </p:nvSpPr>
        <p:spPr bwMode="auto">
          <a:xfrm flipH="1">
            <a:off x="2133600" y="4679950"/>
            <a:ext cx="4410075" cy="501650"/>
          </a:xfrm>
          <a:prstGeom prst="curvedUp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798" name="Curved Down Arrow 27"/>
          <p:cNvSpPr>
            <a:spLocks noChangeArrowheads="1"/>
          </p:cNvSpPr>
          <p:nvPr/>
        </p:nvSpPr>
        <p:spPr bwMode="auto">
          <a:xfrm>
            <a:off x="2290763" y="4178300"/>
            <a:ext cx="4410075" cy="501650"/>
          </a:xfrm>
          <a:prstGeom prst="curvedDown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799" name="Rectangle 33"/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90"/>
                </a:solidFill>
              </a:rPr>
              <a:t>L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3800" name="Curved Up Arrow 18"/>
          <p:cNvSpPr>
            <a:spLocks noChangeArrowheads="1"/>
          </p:cNvSpPr>
          <p:nvPr/>
        </p:nvSpPr>
        <p:spPr bwMode="auto">
          <a:xfrm>
            <a:off x="2857500" y="2393950"/>
            <a:ext cx="3200400" cy="501650"/>
          </a:xfrm>
          <a:prstGeom prst="curvedUp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801" name="Curved Down Arrow 23"/>
          <p:cNvSpPr>
            <a:spLocks noChangeArrowheads="1"/>
          </p:cNvSpPr>
          <p:nvPr/>
        </p:nvSpPr>
        <p:spPr bwMode="auto">
          <a:xfrm flipH="1">
            <a:off x="2743200" y="1892300"/>
            <a:ext cx="3200400" cy="501650"/>
          </a:xfrm>
          <a:prstGeom prst="curvedDown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3802" name="TextBox 21"/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3803" name="Notched Right Arrow 22"/>
          <p:cNvSpPr>
            <a:spLocks noChangeArrowheads="1"/>
          </p:cNvSpPr>
          <p:nvPr/>
        </p:nvSpPr>
        <p:spPr bwMode="auto">
          <a:xfrm>
            <a:off x="29845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PGF</a:t>
            </a:r>
          </a:p>
        </p:txBody>
      </p:sp>
      <p:sp>
        <p:nvSpPr>
          <p:cNvPr id="33804" name="Notched Right Arrow 24"/>
          <p:cNvSpPr>
            <a:spLocks noChangeArrowheads="1"/>
          </p:cNvSpPr>
          <p:nvPr/>
        </p:nvSpPr>
        <p:spPr bwMode="auto">
          <a:xfrm>
            <a:off x="59563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Cor</a:t>
            </a:r>
          </a:p>
        </p:txBody>
      </p:sp>
      <p:sp>
        <p:nvSpPr>
          <p:cNvPr id="33805" name="Notched Right Arrow 29"/>
          <p:cNvSpPr>
            <a:spLocks noChangeArrowheads="1"/>
          </p:cNvSpPr>
          <p:nvPr/>
        </p:nvSpPr>
        <p:spPr bwMode="auto">
          <a:xfrm flipH="1">
            <a:off x="19050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Cor.</a:t>
            </a:r>
          </a:p>
        </p:txBody>
      </p:sp>
      <p:sp>
        <p:nvSpPr>
          <p:cNvPr id="33806" name="Notched Right Arrow 30"/>
          <p:cNvSpPr>
            <a:spLocks noChangeArrowheads="1"/>
          </p:cNvSpPr>
          <p:nvPr/>
        </p:nvSpPr>
        <p:spPr bwMode="auto">
          <a:xfrm flipH="1">
            <a:off x="48768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PGF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Polar and stratospheric "Reservoirs" </a:t>
            </a:r>
            <a:br>
              <a:rPr lang="en-US"/>
            </a:br>
            <a:r>
              <a:rPr lang="en-US"/>
              <a:t>of </a:t>
            </a:r>
            <a:r>
              <a:rPr lang="en-US">
                <a:latin typeface="Symbol" charset="2"/>
                <a:cs typeface="Symbol" charset="2"/>
              </a:rPr>
              <a:t>z</a:t>
            </a:r>
            <a:r>
              <a:rPr lang="en-US" baseline="-25000"/>
              <a:t>a </a:t>
            </a:r>
            <a:r>
              <a:rPr lang="en-US"/>
              <a:t>or PV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Potential vorticity: </a:t>
            </a:r>
            <a:r>
              <a:rPr lang="en-US" b="1"/>
              <a:t>PV = -g </a:t>
            </a:r>
            <a:r>
              <a:rPr lang="en-US" b="1">
                <a:latin typeface="Symbol" charset="2"/>
                <a:cs typeface="Symbol" charset="2"/>
              </a:rPr>
              <a:t>z</a:t>
            </a:r>
            <a:r>
              <a:rPr lang="en-US" b="1" baseline="-25000"/>
              <a:t>a </a:t>
            </a:r>
            <a:r>
              <a:rPr lang="en-US" b="1"/>
              <a:t>(∂</a:t>
            </a:r>
            <a:r>
              <a:rPr lang="en-US" b="1">
                <a:latin typeface="Symbol" charset="2"/>
                <a:cs typeface="Symbol" charset="2"/>
              </a:rPr>
              <a:t>q</a:t>
            </a:r>
            <a:r>
              <a:rPr lang="en-US" b="1"/>
              <a:t>/∂p)</a:t>
            </a:r>
          </a:p>
          <a:p>
            <a:endParaRPr lang="en-US" b="1"/>
          </a:p>
          <a:p>
            <a:pPr lvl="1"/>
            <a:r>
              <a:rPr lang="en-US"/>
              <a:t>The polar latitudes, where f is large, are a "reservoir" of high PV even when there is no wind!</a:t>
            </a:r>
          </a:p>
          <a:p>
            <a:pPr lvl="1"/>
            <a:endParaRPr lang="en-US"/>
          </a:p>
          <a:p>
            <a:pPr lvl="1"/>
            <a:r>
              <a:rPr lang="en-US"/>
              <a:t>The stratosphere where (∂</a:t>
            </a:r>
            <a:r>
              <a:rPr lang="en-US">
                <a:latin typeface="Symbol" charset="2"/>
                <a:cs typeface="Symbol" charset="2"/>
              </a:rPr>
              <a:t>q</a:t>
            </a:r>
            <a:r>
              <a:rPr lang="en-US"/>
              <a:t>/∂p) is large is a "reservoir" of PV even when there is no wind! </a:t>
            </a:r>
          </a:p>
          <a:p>
            <a:pPr lvl="1"/>
            <a:endParaRPr lang="en-US"/>
          </a:p>
          <a:p>
            <a:pPr lvl="1"/>
            <a:r>
              <a:rPr lang="en-US"/>
              <a:t>When </a:t>
            </a:r>
            <a:r>
              <a:rPr lang="en-US">
                <a:solidFill>
                  <a:srgbClr val="FF0000"/>
                </a:solidFill>
              </a:rPr>
              <a:t>tentacles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pieces </a:t>
            </a:r>
            <a:r>
              <a:rPr lang="en-US"/>
              <a:t>of the </a:t>
            </a:r>
            <a:r>
              <a:rPr lang="en-US">
                <a:solidFill>
                  <a:srgbClr val="FF0000"/>
                </a:solidFill>
              </a:rPr>
              <a:t>polar &amp; stratospheric  </a:t>
            </a:r>
            <a:r>
              <a:rPr lang="en-US" b="1">
                <a:solidFill>
                  <a:srgbClr val="FF0000"/>
                </a:solidFill>
              </a:rPr>
              <a:t>PIZZA or OCTOPUS of PV </a:t>
            </a:r>
            <a:r>
              <a:rPr lang="en-US"/>
              <a:t>stretch or break off into the midlatitudes, they become our upper-tropospheric synoptic cyclones. </a:t>
            </a:r>
          </a:p>
        </p:txBody>
      </p:sp>
    </p:spTree>
    <p:extLst>
      <p:ext uri="{BB962C8B-B14F-4D97-AF65-F5344CB8AC3E}">
        <p14:creationId xmlns:p14="http://schemas.microsoft.com/office/powerpoint/2010/main" val="461603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464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1598613"/>
            <a:ext cx="8229600" cy="1143000"/>
          </a:xfrm>
        </p:spPr>
        <p:txBody>
          <a:bodyPr/>
          <a:lstStyle/>
          <a:p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2"/>
          <a:srcRect b="43303"/>
          <a:stretch>
            <a:fillRect/>
          </a:stretch>
        </p:blipFill>
        <p:spPr bwMode="auto">
          <a:xfrm>
            <a:off x="647700" y="1431925"/>
            <a:ext cx="7848600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192238" y="3386613"/>
            <a:ext cx="204152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COOL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CORE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508410" y="1720631"/>
            <a:ext cx="167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85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warm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95613" y="2376488"/>
            <a:ext cx="2697162" cy="1196975"/>
            <a:chOff x="2801938" y="1871663"/>
            <a:chExt cx="2697162" cy="119628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156"/>
              <a:ext cx="2500312" cy="523571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454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192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cyclonic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(Trof)</a:t>
              </a: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1204913" y="2178050"/>
            <a:ext cx="1711325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735388"/>
            <a:ext cx="1711325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1793875"/>
            <a:ext cx="360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5188" y="1790700"/>
            <a:ext cx="360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5413" y="1790700"/>
            <a:ext cx="3606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Unsheared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advection of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u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v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vort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, PV: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84" charset="-128"/>
                <a:cs typeface="ＭＳ Ｐゴシック" pitchFamily="-84" charset="-128"/>
              </a:rPr>
              <a:t>no breaking of balance</a:t>
            </a:r>
          </a:p>
        </p:txBody>
      </p:sp>
    </p:spTree>
    <p:extLst>
      <p:ext uri="{BB962C8B-B14F-4D97-AF65-F5344CB8AC3E}">
        <p14:creationId xmlns:p14="http://schemas.microsoft.com/office/powerpoint/2010/main" val="41902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Sheared </a:t>
            </a:r>
            <a:r>
              <a:rPr lang="en-US" dirty="0"/>
              <a:t>advection </a:t>
            </a:r>
            <a:br>
              <a:rPr lang="en-US" dirty="0"/>
            </a:br>
            <a:r>
              <a:rPr lang="en-US" dirty="0"/>
              <a:t>breaks thermal wind balance </a:t>
            </a:r>
          </a:p>
        </p:txBody>
      </p:sp>
      <p:pic>
        <p:nvPicPr>
          <p:cNvPr id="52227" name="Picture 3"/>
          <p:cNvPicPr>
            <a:picLocks noChangeAspect="1"/>
          </p:cNvPicPr>
          <p:nvPr/>
        </p:nvPicPr>
        <p:blipFill>
          <a:blip r:embed="rId2">
            <a:alphaModFix amt="27000"/>
          </a:blip>
          <a:srcRect b="27785"/>
          <a:stretch>
            <a:fillRect/>
          </a:stretch>
        </p:blipFill>
        <p:spPr bwMode="auto">
          <a:xfrm>
            <a:off x="617538" y="1397000"/>
            <a:ext cx="78486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1204913" y="2251075"/>
            <a:ext cx="1711325" cy="1154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810000"/>
            <a:ext cx="1360487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4913" y="5040313"/>
            <a:ext cx="674687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3863988" y="1065614"/>
            <a:ext cx="3706195" cy="3755479"/>
          </a:xfrm>
          <a:prstGeom prst="quadArrowCallout">
            <a:avLst>
              <a:gd name="adj1" fmla="val 5228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8299982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Coriolis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3400" y="2451100"/>
            <a:ext cx="2697163" cy="1009650"/>
            <a:chOff x="2801938" y="1871663"/>
            <a:chExt cx="2697162" cy="100965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238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-84" charset="2"/>
                <a:ea typeface="Symbol" pitchFamily="-84" charset="2"/>
                <a:cs typeface="Symbol" pitchFamily="-84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19488" y="3370263"/>
            <a:ext cx="2041525" cy="1754187"/>
            <a:chOff x="3520056" y="3369657"/>
            <a:chExt cx="2041525" cy="3776887"/>
          </a:xfrm>
        </p:grpSpPr>
        <p:sp>
          <p:nvSpPr>
            <p:cNvPr id="23" name="TextBox 6"/>
            <p:cNvSpPr txBox="1">
              <a:spLocks noChangeArrowheads="1"/>
            </p:cNvSpPr>
            <p:nvPr/>
          </p:nvSpPr>
          <p:spPr bwMode="auto">
            <a:xfrm>
              <a:off x="3520056" y="3369657"/>
              <a:ext cx="2041525" cy="3776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COOL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CORE</a:t>
              </a:r>
            </a:p>
          </p:txBody>
        </p:sp>
        <p:sp>
          <p:nvSpPr>
            <p:cNvPr id="52235" name="Rectangle 23"/>
            <p:cNvSpPr>
              <a:spLocks noChangeArrowheads="1"/>
            </p:cNvSpPr>
            <p:nvPr/>
          </p:nvSpPr>
          <p:spPr bwMode="auto">
            <a:xfrm>
              <a:off x="4005923" y="3369657"/>
              <a:ext cx="1043876" cy="9939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Z Trof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1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Sheared </a:t>
            </a:r>
            <a:r>
              <a:rPr lang="en-US" dirty="0"/>
              <a:t>advection </a:t>
            </a:r>
            <a:br>
              <a:rPr lang="en-US" dirty="0"/>
            </a:br>
            <a:r>
              <a:rPr lang="en-US" dirty="0"/>
              <a:t>breaks thermal wind balance </a:t>
            </a:r>
          </a:p>
        </p:txBody>
      </p:sp>
      <p:pic>
        <p:nvPicPr>
          <p:cNvPr id="53251" name="Picture 3"/>
          <p:cNvPicPr>
            <a:picLocks noChangeAspect="1"/>
          </p:cNvPicPr>
          <p:nvPr/>
        </p:nvPicPr>
        <p:blipFill>
          <a:blip r:embed="rId2">
            <a:alphaModFix amt="27000"/>
          </a:blip>
          <a:srcRect b="27785"/>
          <a:stretch>
            <a:fillRect/>
          </a:stretch>
        </p:blipFill>
        <p:spPr bwMode="auto">
          <a:xfrm>
            <a:off x="617538" y="1397000"/>
            <a:ext cx="78486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1204913" y="2251075"/>
            <a:ext cx="1711325" cy="1154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810000"/>
            <a:ext cx="1360487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4913" y="5040313"/>
            <a:ext cx="674687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3863988" y="1065614"/>
            <a:ext cx="3706195" cy="3755479"/>
          </a:xfrm>
          <a:prstGeom prst="quadArrowCallout">
            <a:avLst>
              <a:gd name="adj1" fmla="val 5228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8299982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imbalanced force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acceleration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3400" y="2451100"/>
            <a:ext cx="2697163" cy="1009650"/>
            <a:chOff x="2801938" y="1871663"/>
            <a:chExt cx="2697162" cy="100965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6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-84" charset="2"/>
                <a:ea typeface="Symbol" pitchFamily="-84" charset="2"/>
                <a:cs typeface="Symbol" pitchFamily="-84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19488" y="3370263"/>
            <a:ext cx="2041525" cy="1754187"/>
            <a:chOff x="3520056" y="3369657"/>
            <a:chExt cx="2041525" cy="3776887"/>
          </a:xfrm>
        </p:grpSpPr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3520056" y="3369657"/>
              <a:ext cx="2041525" cy="3776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COOL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CORE</a:t>
              </a:r>
            </a:p>
          </p:txBody>
        </p:sp>
        <p:sp>
          <p:nvSpPr>
            <p:cNvPr id="53263" name="Rectangle 24"/>
            <p:cNvSpPr>
              <a:spLocks noChangeArrowheads="1"/>
            </p:cNvSpPr>
            <p:nvPr/>
          </p:nvSpPr>
          <p:spPr bwMode="auto">
            <a:xfrm>
              <a:off x="4005923" y="3369657"/>
              <a:ext cx="1043876" cy="9939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Z Trof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540250" y="4821238"/>
            <a:ext cx="2466975" cy="1455737"/>
            <a:chOff x="4540819" y="4821093"/>
            <a:chExt cx="2466668" cy="1455215"/>
          </a:xfrm>
        </p:grpSpPr>
        <p:sp>
          <p:nvSpPr>
            <p:cNvPr id="27" name="Bent-Up Arrow 26"/>
            <p:cNvSpPr/>
            <p:nvPr/>
          </p:nvSpPr>
          <p:spPr>
            <a:xfrm>
              <a:off x="4540819" y="4821093"/>
              <a:ext cx="1455557" cy="1158459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Bent-Up Arrow 27"/>
            <p:cNvSpPr/>
            <p:nvPr/>
          </p:nvSpPr>
          <p:spPr>
            <a:xfrm flipH="1">
              <a:off x="5434471" y="4821093"/>
              <a:ext cx="1573016" cy="1126721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1" name="TextBox 25"/>
            <p:cNvSpPr txBox="1">
              <a:spLocks noChangeArrowheads="1"/>
            </p:cNvSpPr>
            <p:nvPr/>
          </p:nvSpPr>
          <p:spPr bwMode="auto">
            <a:xfrm>
              <a:off x="5513350" y="5352978"/>
              <a:ext cx="129698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7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Sheared </a:t>
            </a:r>
            <a:r>
              <a:rPr lang="en-US" dirty="0"/>
              <a:t>advection </a:t>
            </a:r>
            <a:br>
              <a:rPr lang="en-US" dirty="0"/>
            </a:br>
            <a:r>
              <a:rPr lang="en-US" dirty="0"/>
              <a:t>breaks thermal wind balance </a:t>
            </a:r>
          </a:p>
        </p:txBody>
      </p:sp>
      <p:pic>
        <p:nvPicPr>
          <p:cNvPr id="53251" name="Picture 3"/>
          <p:cNvPicPr>
            <a:picLocks noChangeAspect="1"/>
          </p:cNvPicPr>
          <p:nvPr/>
        </p:nvPicPr>
        <p:blipFill>
          <a:blip r:embed="rId2">
            <a:alphaModFix amt="27000"/>
          </a:blip>
          <a:srcRect b="27785"/>
          <a:stretch>
            <a:fillRect/>
          </a:stretch>
        </p:blipFill>
        <p:spPr bwMode="auto">
          <a:xfrm>
            <a:off x="617538" y="1397000"/>
            <a:ext cx="78486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1204913" y="2251075"/>
            <a:ext cx="1711325" cy="1154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04913" y="3810000"/>
            <a:ext cx="1360487" cy="1152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4913" y="5040313"/>
            <a:ext cx="674687" cy="1154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3863988" y="1065614"/>
            <a:ext cx="3706195" cy="3755479"/>
          </a:xfrm>
          <a:prstGeom prst="quadArrowCallout">
            <a:avLst>
              <a:gd name="adj1" fmla="val 5228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18299982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imbalanced force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acceleration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3400" y="2451100"/>
            <a:ext cx="2697163" cy="1009650"/>
            <a:chOff x="2801938" y="1871663"/>
            <a:chExt cx="2697162" cy="1009650"/>
          </a:xfrm>
        </p:grpSpPr>
        <p:sp>
          <p:nvSpPr>
            <p:cNvPr id="17" name="Curved Up Arrow 1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6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itchFamily="-84" charset="2"/>
                <a:ea typeface="Symbol" pitchFamily="-84" charset="2"/>
                <a:cs typeface="Symbol" pitchFamily="-84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644729" y="3370263"/>
            <a:ext cx="2041525" cy="1754187"/>
            <a:chOff x="4645297" y="3369657"/>
            <a:chExt cx="2041525" cy="3776887"/>
          </a:xfrm>
        </p:grpSpPr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645297" y="3369657"/>
              <a:ext cx="2041525" cy="3776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 w="28575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COOL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 w="28575" cap="flat" cmpd="sng" algn="ctr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ＭＳ Ｐゴシック" charset="-128"/>
                </a:rPr>
                <a:t>CORE</a:t>
              </a:r>
            </a:p>
          </p:txBody>
        </p:sp>
        <p:sp>
          <p:nvSpPr>
            <p:cNvPr id="53263" name="Rectangle 24"/>
            <p:cNvSpPr>
              <a:spLocks noChangeArrowheads="1"/>
            </p:cNvSpPr>
            <p:nvPr/>
          </p:nvSpPr>
          <p:spPr bwMode="auto">
            <a:xfrm>
              <a:off x="5131164" y="3369657"/>
              <a:ext cx="1043876" cy="9939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Z Trof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540250" y="4821238"/>
            <a:ext cx="2466975" cy="1455737"/>
            <a:chOff x="4540819" y="4821093"/>
            <a:chExt cx="2466668" cy="1455215"/>
          </a:xfrm>
        </p:grpSpPr>
        <p:sp>
          <p:nvSpPr>
            <p:cNvPr id="27" name="Bent-Up Arrow 26"/>
            <p:cNvSpPr/>
            <p:nvPr/>
          </p:nvSpPr>
          <p:spPr>
            <a:xfrm>
              <a:off x="4540819" y="4821093"/>
              <a:ext cx="1455557" cy="1158459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Bent-Up Arrow 27"/>
            <p:cNvSpPr/>
            <p:nvPr/>
          </p:nvSpPr>
          <p:spPr>
            <a:xfrm flipH="1">
              <a:off x="5434471" y="4821093"/>
              <a:ext cx="1573016" cy="1126721"/>
            </a:xfrm>
            <a:prstGeom prst="bent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261" name="TextBox 25"/>
            <p:cNvSpPr txBox="1">
              <a:spLocks noChangeArrowheads="1"/>
            </p:cNvSpPr>
            <p:nvPr/>
          </p:nvSpPr>
          <p:spPr bwMode="auto">
            <a:xfrm>
              <a:off x="5513350" y="5352978"/>
              <a:ext cx="129698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-84" charset="0"/>
                  <a:ea typeface="ＭＳ Ｐゴシック" pitchFamily="-84" charset="-128"/>
                  <a:cs typeface="ＭＳ Ｐゴシック" pitchFamily="-84" charset="-128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47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But there is some T advection too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/>
          <a:srcRect t="4877"/>
          <a:stretch>
            <a:fillRect/>
          </a:stretch>
        </p:blipFill>
        <p:spPr bwMode="auto">
          <a:xfrm>
            <a:off x="1092200" y="1830388"/>
            <a:ext cx="76073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13088" y="2406650"/>
            <a:ext cx="2697162" cy="1009650"/>
            <a:chOff x="2801938" y="1871663"/>
            <a:chExt cx="2697162" cy="1009650"/>
          </a:xfrm>
        </p:grpSpPr>
        <p:sp>
          <p:nvSpPr>
            <p:cNvPr id="5" name="Curved Up Arrow 4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urved Up Arrow 5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095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3450" y="4770438"/>
            <a:ext cx="2124075" cy="1009650"/>
            <a:chOff x="2801938" y="1871663"/>
            <a:chExt cx="2697162" cy="1009650"/>
          </a:xfrm>
        </p:grpSpPr>
        <p:sp>
          <p:nvSpPr>
            <p:cNvPr id="14" name="Curved Up Arrow 13"/>
            <p:cNvSpPr/>
            <p:nvPr/>
          </p:nvSpPr>
          <p:spPr>
            <a:xfrm>
              <a:off x="2999488" y="2357438"/>
              <a:ext cx="24996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 flipH="1" flipV="1">
              <a:off x="2801938" y="1871663"/>
              <a:ext cx="2670957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087" name="TextBox 7"/>
          <p:cNvSpPr txBox="1">
            <a:spLocks noChangeArrowheads="1"/>
          </p:cNvSpPr>
          <p:nvPr/>
        </p:nvSpPr>
        <p:spPr bwMode="auto">
          <a:xfrm>
            <a:off x="6364288" y="4578350"/>
            <a:ext cx="16764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warm air flowing north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4264025" y="4405313"/>
            <a:ext cx="1676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cool air flowing south</a:t>
            </a:r>
          </a:p>
        </p:txBody>
      </p: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5599113" y="5324475"/>
            <a:ext cx="498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90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988" y="6350000"/>
            <a:ext cx="636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384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But there is some T advection too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/>
          <a:srcRect t="4877"/>
          <a:stretch>
            <a:fillRect/>
          </a:stretch>
        </p:blipFill>
        <p:spPr bwMode="auto">
          <a:xfrm>
            <a:off x="1092200" y="1830388"/>
            <a:ext cx="76073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13088" y="2406650"/>
            <a:ext cx="2697162" cy="1009650"/>
            <a:chOff x="2801938" y="1871663"/>
            <a:chExt cx="2697162" cy="1009650"/>
          </a:xfrm>
        </p:grpSpPr>
        <p:sp>
          <p:nvSpPr>
            <p:cNvPr id="5" name="Curved Up Arrow 4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urved Up Arrow 5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095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3450" y="4770438"/>
            <a:ext cx="2124075" cy="1009650"/>
            <a:chOff x="2801938" y="1871663"/>
            <a:chExt cx="2697162" cy="1009650"/>
          </a:xfrm>
        </p:grpSpPr>
        <p:sp>
          <p:nvSpPr>
            <p:cNvPr id="14" name="Curved Up Arrow 13"/>
            <p:cNvSpPr/>
            <p:nvPr/>
          </p:nvSpPr>
          <p:spPr>
            <a:xfrm>
              <a:off x="2999488" y="2357438"/>
              <a:ext cx="24996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 flipH="1" flipV="1">
              <a:off x="2801938" y="1871663"/>
              <a:ext cx="2670957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087" name="TextBox 7"/>
          <p:cNvSpPr txBox="1">
            <a:spLocks noChangeArrowheads="1"/>
          </p:cNvSpPr>
          <p:nvPr/>
        </p:nvSpPr>
        <p:spPr bwMode="auto">
          <a:xfrm>
            <a:off x="6364288" y="4578350"/>
            <a:ext cx="16764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warm air flowing north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4264025" y="4405313"/>
            <a:ext cx="1676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cool air flowing south</a:t>
            </a:r>
          </a:p>
        </p:txBody>
      </p: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5599113" y="5324475"/>
            <a:ext cx="498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46090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988" y="6350000"/>
            <a:ext cx="636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7"/>
          <p:cNvGrpSpPr/>
          <p:nvPr/>
        </p:nvGrpSpPr>
        <p:grpSpPr>
          <a:xfrm>
            <a:off x="5616547" y="1426090"/>
            <a:ext cx="3505200" cy="2717800"/>
            <a:chOff x="5627688" y="1860550"/>
            <a:chExt cx="3505200" cy="27178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7688" y="1860550"/>
              <a:ext cx="3505200" cy="27178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940425" y="3647132"/>
              <a:ext cx="2712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Upward motion ~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751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East-west section: omega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5427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1600200"/>
            <a:ext cx="76327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>
            <a:off x="5566850" y="3019425"/>
            <a:ext cx="1619250" cy="1800225"/>
          </a:xfrm>
          <a:prstGeom prst="upArrow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13088" y="2406650"/>
            <a:ext cx="2697162" cy="1009650"/>
            <a:chOff x="2801938" y="1871663"/>
            <a:chExt cx="2697162" cy="1009650"/>
          </a:xfrm>
        </p:grpSpPr>
        <p:sp>
          <p:nvSpPr>
            <p:cNvPr id="7" name="Curved Up Arrow 6"/>
            <p:cNvSpPr/>
            <p:nvPr/>
          </p:nvSpPr>
          <p:spPr>
            <a:xfrm>
              <a:off x="2998788" y="2357438"/>
              <a:ext cx="25003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urved Up Arrow 7"/>
            <p:cNvSpPr/>
            <p:nvPr/>
          </p:nvSpPr>
          <p:spPr>
            <a:xfrm flipH="1" flipV="1">
              <a:off x="2801938" y="1871663"/>
              <a:ext cx="2671762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32113" y="1990725"/>
              <a:ext cx="23844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84" charset="0"/>
                <a:ea typeface="ＭＳ Ｐゴシック" pitchFamily="-84" charset="-128"/>
                <a:cs typeface="ＭＳ Ｐゴシック" pitchFamily="-84" charset="-128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3450" y="4770438"/>
            <a:ext cx="2124075" cy="1009650"/>
            <a:chOff x="2801938" y="1871663"/>
            <a:chExt cx="2697162" cy="1009650"/>
          </a:xfrm>
        </p:grpSpPr>
        <p:sp>
          <p:nvSpPr>
            <p:cNvPr id="11" name="Curved Up Arrow 10"/>
            <p:cNvSpPr/>
            <p:nvPr/>
          </p:nvSpPr>
          <p:spPr>
            <a:xfrm>
              <a:off x="2999488" y="2357438"/>
              <a:ext cx="2499612" cy="52387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Curved Up Arrow 11"/>
            <p:cNvSpPr/>
            <p:nvPr/>
          </p:nvSpPr>
          <p:spPr>
            <a:xfrm flipH="1" flipV="1">
              <a:off x="2801938" y="1871663"/>
              <a:ext cx="2670957" cy="466725"/>
            </a:xfrm>
            <a:prstGeom prst="curvedUpArrow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39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Remember absolute vorticity?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/>
              <a:t>Absolute vorticity </a:t>
            </a:r>
            <a:r>
              <a:rPr lang="en-US" dirty="0">
                <a:latin typeface="Symbol" charset="2"/>
                <a:cs typeface="Symbol" charset="2"/>
              </a:rPr>
              <a:t>z</a:t>
            </a:r>
            <a:r>
              <a:rPr lang="en-US" baseline="-25000" dirty="0"/>
              <a:t>a </a:t>
            </a:r>
            <a:r>
              <a:rPr lang="en-US" dirty="0"/>
              <a:t>= f + </a:t>
            </a:r>
            <a:r>
              <a:rPr lang="en-US" dirty="0" err="1">
                <a:latin typeface="Symbol" charset="2"/>
                <a:cs typeface="Symbol" charset="2"/>
              </a:rPr>
              <a:t>z</a:t>
            </a:r>
            <a:r>
              <a:rPr lang="en-US" baseline="-25000" dirty="0" err="1"/>
              <a:t>rel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Exists from f alone, but the f part can also be </a:t>
            </a:r>
            <a:r>
              <a:rPr lang="en-US" i="1" dirty="0"/>
              <a:t>converted</a:t>
            </a:r>
            <a:r>
              <a:rPr lang="en-US" dirty="0"/>
              <a:t> to actual wind circulation </a:t>
            </a:r>
            <a:r>
              <a:rPr lang="en-US" dirty="0" err="1">
                <a:latin typeface="Symbol" charset="2"/>
                <a:cs typeface="Symbol" charset="2"/>
              </a:rPr>
              <a:t>z</a:t>
            </a:r>
            <a:r>
              <a:rPr lang="en-US" baseline="-25000" dirty="0" err="1"/>
              <a:t>rel</a:t>
            </a:r>
            <a:r>
              <a:rPr lang="en-US" baseline="-25000" dirty="0"/>
              <a:t> </a:t>
            </a:r>
            <a:r>
              <a:rPr lang="en-US" dirty="0"/>
              <a:t>whenever </a:t>
            </a:r>
            <a:r>
              <a:rPr lang="en-US" i="1" dirty="0"/>
              <a:t>air moves toward the equator</a:t>
            </a:r>
          </a:p>
          <a:p>
            <a:r>
              <a:rPr lang="en-US" dirty="0"/>
              <a:t>It is </a:t>
            </a:r>
            <a:r>
              <a:rPr lang="en-US" i="1" dirty="0"/>
              <a:t>amplified exponentially by convergence, and relaxed exponentially toward 0 by divergence: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4800600"/>
            <a:ext cx="7537781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Horizontal convergence also spreads </a:t>
            </a:r>
            <a:br>
              <a:rPr lang="en-US" dirty="0"/>
            </a:br>
            <a:r>
              <a:rPr lang="en-US" dirty="0"/>
              <a:t>material surfaces apart vertically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962400"/>
            <a:ext cx="87610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 the RATIO </a:t>
            </a:r>
            <a:r>
              <a:rPr lang="en-US" sz="3200" b="1" dirty="0"/>
              <a:t>PV = -g </a:t>
            </a:r>
            <a:r>
              <a:rPr lang="en-US" sz="3200" b="1" dirty="0">
                <a:latin typeface="Symbol" charset="2"/>
                <a:cs typeface="Symbol" charset="2"/>
              </a:rPr>
              <a:t>z</a:t>
            </a:r>
            <a:r>
              <a:rPr lang="en-US" sz="3200" b="1" baseline="-25000" dirty="0"/>
              <a:t>a </a:t>
            </a:r>
            <a:r>
              <a:rPr lang="en-US" sz="3200" b="1" dirty="0"/>
              <a:t>(∂</a:t>
            </a:r>
            <a:r>
              <a:rPr lang="en-US" sz="3200" b="1" dirty="0">
                <a:latin typeface="Symbol" charset="2"/>
                <a:cs typeface="Symbol" charset="2"/>
              </a:rPr>
              <a:t>q</a:t>
            </a:r>
            <a:r>
              <a:rPr lang="en-US" sz="3200" b="1" dirty="0"/>
              <a:t>/∂p) </a:t>
            </a:r>
            <a:r>
              <a:rPr lang="en-US" sz="3200" dirty="0"/>
              <a:t>remains unchanged</a:t>
            </a:r>
          </a:p>
          <a:p>
            <a:r>
              <a:rPr lang="en-US" sz="3200" dirty="0"/>
              <a:t>by horizontal divergence! </a:t>
            </a: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667000"/>
            <a:ext cx="9144000" cy="1054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5257800"/>
            <a:ext cx="28956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928E2-D5EC-584C-B336-D0C80DFB5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334000"/>
            <a:ext cx="53086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PV is conserved -- almost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 is the key term that generates PV on the Earth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/>
          </a:p>
          <a:p>
            <a:r>
              <a:rPr lang="en-US" sz="3200"/>
              <a:t>In this lab, you will learn (and show me you learned) about the nature of diabatic heating in the atmosphere. 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438400"/>
            <a:ext cx="28956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928E2-D5EC-584C-B336-D0C80DFB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08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PV is conserved -- almost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 is the key term that generates PV on the Earth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We have available T tendencies, not theta tendencies, but can still eyeball the sense of the term above since </a:t>
            </a:r>
          </a:p>
          <a:p>
            <a:pPr marL="514350" indent="-514350">
              <a:buAutoNum type="arabicPeriod"/>
            </a:pPr>
            <a:r>
              <a:rPr lang="en-US" sz="3200" dirty="0"/>
              <a:t>For large scale motions, f is most of the absolute vorticity. Therefore, you will estimate/explain: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2438400"/>
            <a:ext cx="28956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928E2-D5EC-584C-B336-D0C80DFB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086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7200D-3590-2241-9C6D-92B48876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5105400"/>
            <a:ext cx="3810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4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PV is conserved -- almost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APPROXIMATE</a:t>
            </a:r>
            <a:r>
              <a:rPr lang="en-US" sz="3200" dirty="0"/>
              <a:t> term that generates PV on the Earth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Mostly, you are looking for </a:t>
            </a:r>
            <a:r>
              <a:rPr lang="en-US" sz="3200" dirty="0">
                <a:solidFill>
                  <a:srgbClr val="FF0000"/>
                </a:solidFill>
              </a:rPr>
              <a:t>WHERE HEATING RATE INCREASES WITH HEIGHT, WEIGHTED BY f. </a:t>
            </a:r>
            <a:r>
              <a:rPr lang="en-US" sz="3200" dirty="0"/>
              <a:t>In both hemispheres… so be careful with ”cyclonic”.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2438400"/>
            <a:ext cx="28956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8AED8-716E-4A4D-ACBE-E4E1D41B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7000"/>
            <a:ext cx="487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6F73-582F-DA43-8246-69B3543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part 1: global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26E6-EF97-A943-85EF-09CCC7B2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Open the bundle 11-10-98 PV budget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Orient yourself to its displays, in </a:t>
            </a:r>
            <a:r>
              <a:rPr lang="en-US" b="1" dirty="0"/>
              <a:t>both windows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pole-to-pole transect</a:t>
            </a:r>
            <a:r>
              <a:rPr lang="en-US" dirty="0"/>
              <a:t> of the </a:t>
            </a:r>
            <a:r>
              <a:rPr lang="en-US" b="1" dirty="0"/>
              <a:t>zonal mean</a:t>
            </a:r>
            <a:r>
              <a:rPr lang="en-US" dirty="0"/>
              <a:t> heating rates (averaged around the whole Earth)</a:t>
            </a:r>
          </a:p>
          <a:p>
            <a:pPr lvl="1"/>
            <a:r>
              <a:rPr lang="en-US" dirty="0"/>
              <a:t>A map view with many displays.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5290C-0850-6241-994B-148BCC60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16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2190</Words>
  <Application>Microsoft Macintosh PowerPoint</Application>
  <PresentationFormat>On-screen Show (4:3)</PresentationFormat>
  <Paragraphs>307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Cambria Math</vt:lpstr>
      <vt:lpstr>Symbol</vt:lpstr>
      <vt:lpstr>Tahoma</vt:lpstr>
      <vt:lpstr>Times</vt:lpstr>
      <vt:lpstr>Wingdings</vt:lpstr>
      <vt:lpstr>Office Theme</vt:lpstr>
      <vt:lpstr>Blank Presentation</vt:lpstr>
      <vt:lpstr>3_Office Theme</vt:lpstr>
      <vt:lpstr>PV is conserved is our strongest statement to explain weather  But then where does PV come from? </vt:lpstr>
      <vt:lpstr>Outline</vt:lpstr>
      <vt:lpstr>Questions about it </vt:lpstr>
      <vt:lpstr>Remember absolute vorticity?</vt:lpstr>
      <vt:lpstr>Horizontal convergence also spreads  material surfaces apart vertically</vt:lpstr>
      <vt:lpstr>PV is conserved -- almost</vt:lpstr>
      <vt:lpstr>PV is conserved -- almost</vt:lpstr>
      <vt:lpstr>PV is conserved -- almost</vt:lpstr>
      <vt:lpstr>Assignment part 1: global view </vt:lpstr>
      <vt:lpstr>Assignment part 1: global view </vt:lpstr>
      <vt:lpstr>Assignment part 1: global view </vt:lpstr>
      <vt:lpstr>Assignment part 1: global view </vt:lpstr>
      <vt:lpstr>Assignment part 1: global view </vt:lpstr>
      <vt:lpstr>Assignment part 2: Local view</vt:lpstr>
      <vt:lpstr>Legend explanation for cross sections</vt:lpstr>
      <vt:lpstr>Assignment part 2: Local view</vt:lpstr>
      <vt:lpstr>Assignment part 2: Local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Polar and stratospheric "Reservoirs"  of za or PV</vt:lpstr>
      <vt:lpstr>PowerPoint Presentation</vt:lpstr>
      <vt:lpstr>PowerPoint Presentation</vt:lpstr>
      <vt:lpstr>Sheared advection  breaks thermal wind balance </vt:lpstr>
      <vt:lpstr>Sheared advection  breaks thermal wind balance </vt:lpstr>
      <vt:lpstr>Sheared advection  breaks thermal wind balance </vt:lpstr>
      <vt:lpstr>But there is some T advection too</vt:lpstr>
      <vt:lpstr>But there is some T advection too</vt:lpstr>
      <vt:lpstr>East-west section: omega</vt:lpstr>
    </vt:vector>
  </TitlesOfParts>
  <Manager/>
  <Company>Univ of Miami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and warm and cool core vortex structure</dc:title>
  <dc:subject/>
  <dc:creator>Brian Mapes</dc:creator>
  <cp:keywords/>
  <dc:description/>
  <cp:lastModifiedBy>Mapes, Brian Earle</cp:lastModifiedBy>
  <cp:revision>154</cp:revision>
  <dcterms:created xsi:type="dcterms:W3CDTF">2017-03-09T19:32:50Z</dcterms:created>
  <dcterms:modified xsi:type="dcterms:W3CDTF">2019-10-09T15:49:19Z</dcterms:modified>
  <cp:category/>
</cp:coreProperties>
</file>