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0" r:id="rId6"/>
    <p:sldId id="261" r:id="rId7"/>
    <p:sldId id="263" r:id="rId8"/>
    <p:sldId id="264" r:id="rId9"/>
    <p:sldId id="265" r:id="rId10"/>
    <p:sldId id="266" r:id="rId11"/>
    <p:sldId id="267" r:id="rId12"/>
    <p:sldId id="268" r:id="rId13"/>
    <p:sldId id="270" r:id="rId14"/>
    <p:sldId id="269"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76"/>
    <p:restoredTop sz="96126"/>
  </p:normalViewPr>
  <p:slideViewPr>
    <p:cSldViewPr snapToGrid="0" snapToObjects="1">
      <p:cViewPr varScale="1">
        <p:scale>
          <a:sx n="70" d="100"/>
          <a:sy n="70"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9A01-3AB1-FC4A-8E90-B95D02E4EA66}"/>
              </a:ext>
            </a:extLst>
          </p:cNvPr>
          <p:cNvSpPr>
            <a:spLocks noGrp="1"/>
          </p:cNvSpPr>
          <p:nvPr>
            <p:ph type="ctrTitle"/>
          </p:nvPr>
        </p:nvSpPr>
        <p:spPr>
          <a:xfrm>
            <a:off x="1154955" y="2099733"/>
            <a:ext cx="9738332" cy="2677648"/>
          </a:xfrm>
        </p:spPr>
        <p:txBody>
          <a:bodyPr/>
          <a:lstStyle/>
          <a:p>
            <a:r>
              <a:rPr lang="en-US" sz="4400" dirty="0"/>
              <a:t>Game playing of decision support for continuously weather-sensitive enterprises </a:t>
            </a:r>
            <a:br>
              <a:rPr lang="en-US" sz="4400" dirty="0"/>
            </a:br>
            <a:br>
              <a:rPr lang="en-US" sz="4400" dirty="0"/>
            </a:br>
            <a:r>
              <a:rPr lang="en-US" sz="3600" dirty="0"/>
              <a:t>(spoonful of sugar for data analysis skills)</a:t>
            </a:r>
            <a:endParaRPr lang="en-US" sz="4400" dirty="0"/>
          </a:p>
        </p:txBody>
      </p:sp>
      <p:sp>
        <p:nvSpPr>
          <p:cNvPr id="3" name="Subtitle 2">
            <a:extLst>
              <a:ext uri="{FF2B5EF4-FFF2-40B4-BE49-F238E27FC236}">
                <a16:creationId xmlns:a16="http://schemas.microsoft.com/office/drawing/2014/main" id="{4638A3E3-FBCC-204A-910E-5DF8209B070A}"/>
              </a:ext>
            </a:extLst>
          </p:cNvPr>
          <p:cNvSpPr>
            <a:spLocks noGrp="1"/>
          </p:cNvSpPr>
          <p:nvPr>
            <p:ph type="subTitle" idx="1"/>
          </p:nvPr>
        </p:nvSpPr>
        <p:spPr/>
        <p:txBody>
          <a:bodyPr/>
          <a:lstStyle/>
          <a:p>
            <a:r>
              <a:rPr lang="en-US" dirty="0"/>
              <a:t>Brian Mapes</a:t>
            </a:r>
          </a:p>
          <a:p>
            <a:r>
              <a:rPr lang="en-US" dirty="0" err="1"/>
              <a:t>Rosenstiel</a:t>
            </a:r>
            <a:r>
              <a:rPr lang="en-US" dirty="0"/>
              <a:t> school of marine and atmospheric science, U of Miami</a:t>
            </a:r>
          </a:p>
        </p:txBody>
      </p:sp>
    </p:spTree>
    <p:extLst>
      <p:ext uri="{BB962C8B-B14F-4D97-AF65-F5344CB8AC3E}">
        <p14:creationId xmlns:p14="http://schemas.microsoft.com/office/powerpoint/2010/main" val="351312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A53A5C89-4074-2F52-E2FD-9BC4A4E1EDC0}"/>
              </a:ext>
            </a:extLst>
          </p:cNvPr>
          <p:cNvPicPr>
            <a:picLocks noGrp="1" noChangeAspect="1"/>
          </p:cNvPicPr>
          <p:nvPr>
            <p:ph idx="1"/>
          </p:nvPr>
        </p:nvPicPr>
        <p:blipFill>
          <a:blip r:embed="rId2"/>
          <a:stretch>
            <a:fillRect/>
          </a:stretch>
        </p:blipFill>
        <p:spPr>
          <a:xfrm>
            <a:off x="2002316" y="1974850"/>
            <a:ext cx="7992106" cy="4554538"/>
          </a:xfrm>
          <a:prstGeom prst="rect">
            <a:avLst/>
          </a:prstGeom>
        </p:spPr>
      </p:pic>
    </p:spTree>
    <p:extLst>
      <p:ext uri="{BB962C8B-B14F-4D97-AF65-F5344CB8AC3E}">
        <p14:creationId xmlns:p14="http://schemas.microsoft.com/office/powerpoint/2010/main" val="368274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17D6FB0F-655D-62B2-E531-9F8EB7267795}"/>
              </a:ext>
            </a:extLst>
          </p:cNvPr>
          <p:cNvPicPr>
            <a:picLocks noGrp="1" noChangeAspect="1"/>
          </p:cNvPicPr>
          <p:nvPr>
            <p:ph idx="1"/>
          </p:nvPr>
        </p:nvPicPr>
        <p:blipFill>
          <a:blip r:embed="rId2"/>
          <a:stretch>
            <a:fillRect/>
          </a:stretch>
        </p:blipFill>
        <p:spPr>
          <a:xfrm>
            <a:off x="2579915" y="1635695"/>
            <a:ext cx="6692767" cy="5222305"/>
          </a:xfrm>
          <a:prstGeom prst="rect">
            <a:avLst/>
          </a:prstGeom>
        </p:spPr>
      </p:pic>
    </p:spTree>
    <p:extLst>
      <p:ext uri="{BB962C8B-B14F-4D97-AF65-F5344CB8AC3E}">
        <p14:creationId xmlns:p14="http://schemas.microsoft.com/office/powerpoint/2010/main" val="10628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53B9F32F-8206-2A2D-086B-3A8EFD39B885}"/>
              </a:ext>
            </a:extLst>
          </p:cNvPr>
          <p:cNvPicPr>
            <a:picLocks noGrp="1" noChangeAspect="1"/>
          </p:cNvPicPr>
          <p:nvPr>
            <p:ph idx="1"/>
          </p:nvPr>
        </p:nvPicPr>
        <p:blipFill>
          <a:blip r:embed="rId2"/>
          <a:stretch>
            <a:fillRect/>
          </a:stretch>
        </p:blipFill>
        <p:spPr>
          <a:xfrm>
            <a:off x="1103522" y="1680632"/>
            <a:ext cx="9855165" cy="5177368"/>
          </a:xfrm>
          <a:prstGeom prst="rect">
            <a:avLst/>
          </a:prstGeom>
        </p:spPr>
      </p:pic>
    </p:spTree>
    <p:extLst>
      <p:ext uri="{BB962C8B-B14F-4D97-AF65-F5344CB8AC3E}">
        <p14:creationId xmlns:p14="http://schemas.microsoft.com/office/powerpoint/2010/main" val="78836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E84D-B10F-90E0-CC75-137724AEB0FB}"/>
              </a:ext>
            </a:extLst>
          </p:cNvPr>
          <p:cNvSpPr>
            <a:spLocks noGrp="1"/>
          </p:cNvSpPr>
          <p:nvPr>
            <p:ph type="title"/>
          </p:nvPr>
        </p:nvSpPr>
        <p:spPr/>
        <p:txBody>
          <a:bodyPr/>
          <a:lstStyle/>
          <a:p>
            <a:r>
              <a:rPr lang="en-US" sz="4000"/>
              <a:t>A true entrepreneur here </a:t>
            </a:r>
          </a:p>
        </p:txBody>
      </p:sp>
      <p:sp>
        <p:nvSpPr>
          <p:cNvPr id="3" name="Content Placeholder 2">
            <a:extLst>
              <a:ext uri="{FF2B5EF4-FFF2-40B4-BE49-F238E27FC236}">
                <a16:creationId xmlns:a16="http://schemas.microsoft.com/office/drawing/2014/main" id="{8E13A7C9-F8CF-0911-C493-1C120DD063A8}"/>
              </a:ext>
            </a:extLst>
          </p:cNvPr>
          <p:cNvSpPr>
            <a:spLocks noGrp="1"/>
          </p:cNvSpPr>
          <p:nvPr>
            <p:ph idx="1"/>
          </p:nvPr>
        </p:nvSpPr>
        <p:spPr/>
        <p:txBody>
          <a:bodyPr>
            <a:normAutofit/>
          </a:bodyPr>
          <a:lstStyle/>
          <a:p>
            <a:r>
              <a:rPr lang="en-US" sz="3200"/>
              <a:t>Started a company, MindTheGap.com</a:t>
            </a:r>
          </a:p>
          <a:p>
            <a:endParaRPr lang="en-US" sz="3200"/>
          </a:p>
          <a:p>
            <a:r>
              <a:rPr lang="en-US" sz="3200"/>
              <a:t>Hired sales and copyright law teams </a:t>
            </a:r>
          </a:p>
          <a:p>
            <a:endParaRPr lang="en-US" sz="3200"/>
          </a:p>
          <a:p>
            <a:r>
              <a:rPr lang="en-US" sz="3200"/>
              <a:t>Franchise licenses available</a:t>
            </a:r>
          </a:p>
        </p:txBody>
      </p:sp>
    </p:spTree>
    <p:extLst>
      <p:ext uri="{BB962C8B-B14F-4D97-AF65-F5344CB8AC3E}">
        <p14:creationId xmlns:p14="http://schemas.microsoft.com/office/powerpoint/2010/main" val="52857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2B7F-7848-76EB-0FE3-18503BF9E1B4}"/>
              </a:ext>
            </a:extLst>
          </p:cNvPr>
          <p:cNvSpPr>
            <a:spLocks noGrp="1"/>
          </p:cNvSpPr>
          <p:nvPr>
            <p:ph type="title"/>
          </p:nvPr>
        </p:nvSpPr>
        <p:spPr>
          <a:xfrm>
            <a:off x="1154954" y="882228"/>
            <a:ext cx="9055550" cy="706964"/>
          </a:xfrm>
        </p:spPr>
        <p:txBody>
          <a:bodyPr/>
          <a:lstStyle/>
          <a:p>
            <a:r>
              <a:rPr lang="en-US" sz="3200"/>
              <a:t>Just kidding! Total impostor… it’s all free </a:t>
            </a:r>
          </a:p>
        </p:txBody>
      </p:sp>
      <p:pic>
        <p:nvPicPr>
          <p:cNvPr id="4" name="Content Placeholder 3">
            <a:extLst>
              <a:ext uri="{FF2B5EF4-FFF2-40B4-BE49-F238E27FC236}">
                <a16:creationId xmlns:a16="http://schemas.microsoft.com/office/drawing/2014/main" id="{90ACF25E-2C41-5752-1D5D-08846D6160AE}"/>
              </a:ext>
            </a:extLst>
          </p:cNvPr>
          <p:cNvPicPr>
            <a:picLocks noGrp="1" noChangeAspect="1"/>
          </p:cNvPicPr>
          <p:nvPr>
            <p:ph idx="1"/>
          </p:nvPr>
        </p:nvPicPr>
        <p:blipFill>
          <a:blip r:embed="rId2"/>
          <a:stretch>
            <a:fillRect/>
          </a:stretch>
        </p:blipFill>
        <p:spPr>
          <a:xfrm>
            <a:off x="2430843" y="1771348"/>
            <a:ext cx="9055550" cy="5062552"/>
          </a:xfrm>
          <a:prstGeom prst="rect">
            <a:avLst/>
          </a:prstGeom>
        </p:spPr>
      </p:pic>
      <p:sp>
        <p:nvSpPr>
          <p:cNvPr id="5" name="TextBox 4">
            <a:extLst>
              <a:ext uri="{FF2B5EF4-FFF2-40B4-BE49-F238E27FC236}">
                <a16:creationId xmlns:a16="http://schemas.microsoft.com/office/drawing/2014/main" id="{5B12334F-5245-FCBE-1FA5-6CAC9FBED952}"/>
              </a:ext>
            </a:extLst>
          </p:cNvPr>
          <p:cNvSpPr txBox="1"/>
          <p:nvPr/>
        </p:nvSpPr>
        <p:spPr>
          <a:xfrm rot="16200000">
            <a:off x="-769716" y="3974308"/>
            <a:ext cx="4490332" cy="646331"/>
          </a:xfrm>
          <a:prstGeom prst="rect">
            <a:avLst/>
          </a:prstGeom>
          <a:noFill/>
        </p:spPr>
        <p:txBody>
          <a:bodyPr wrap="none" rtlCol="0">
            <a:spAutoFit/>
          </a:bodyPr>
          <a:lstStyle/>
          <a:p>
            <a:r>
              <a:rPr lang="en-US" sz="1800"/>
              <a:t>https://github.com/ATMOcanes/</a:t>
            </a:r>
            <a:br>
              <a:rPr lang="en-US" sz="1800"/>
            </a:br>
            <a:r>
              <a:rPr lang="en-US" sz="1800"/>
              <a:t>	MindTheGap_wxbiz_game_course</a:t>
            </a:r>
            <a:endParaRPr lang="en-US"/>
          </a:p>
        </p:txBody>
      </p:sp>
    </p:spTree>
    <p:extLst>
      <p:ext uri="{BB962C8B-B14F-4D97-AF65-F5344CB8AC3E}">
        <p14:creationId xmlns:p14="http://schemas.microsoft.com/office/powerpoint/2010/main" val="128207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8DD6-A477-7341-B037-2720A97D07BF}"/>
              </a:ext>
            </a:extLst>
          </p:cNvPr>
          <p:cNvSpPr>
            <a:spLocks noGrp="1"/>
          </p:cNvSpPr>
          <p:nvPr>
            <p:ph type="title"/>
          </p:nvPr>
        </p:nvSpPr>
        <p:spPr/>
        <p:txBody>
          <a:bodyPr/>
          <a:lstStyle/>
          <a:p>
            <a:r>
              <a:rPr lang="en-US"/>
              <a:t>A game-based course </a:t>
            </a:r>
            <a:r>
              <a:rPr lang="en-US" dirty="0"/>
              <a:t>idea</a:t>
            </a:r>
          </a:p>
        </p:txBody>
      </p:sp>
      <p:sp>
        <p:nvSpPr>
          <p:cNvPr id="3" name="Content Placeholder 2">
            <a:extLst>
              <a:ext uri="{FF2B5EF4-FFF2-40B4-BE49-F238E27FC236}">
                <a16:creationId xmlns:a16="http://schemas.microsoft.com/office/drawing/2014/main" id="{013DACF3-D4BD-8E42-9D9C-E9824B2F4624}"/>
              </a:ext>
            </a:extLst>
          </p:cNvPr>
          <p:cNvSpPr>
            <a:spLocks noGrp="1"/>
          </p:cNvSpPr>
          <p:nvPr>
            <p:ph idx="1"/>
          </p:nvPr>
        </p:nvSpPr>
        <p:spPr/>
        <p:txBody>
          <a:bodyPr>
            <a:normAutofit fontScale="62500" lnSpcReduction="20000"/>
          </a:bodyPr>
          <a:lstStyle/>
          <a:p>
            <a:r>
              <a:rPr lang="en-US" dirty="0"/>
              <a:t>Course description in syllabus: it is a daydream, never tried, but some (untested) structural details will be offered.</a:t>
            </a:r>
          </a:p>
          <a:p>
            <a:r>
              <a:rPr lang="en-US" dirty="0"/>
              <a:t>After an initial game play session with shuffled cards and timers, to illustrate the core structure of decision options and outcome scoring, student teams will play out a set of similarly-structured 3-4 week time blocks with game details based on different weather-sensitive business sector scenarios (agriculture, transport/logistics, energy, insurance, etc.). In these games, weather forecast data sets from GFS archives will be progressively unveiled on an actual week-by-week timeline, through crucial seasons but probably not including the drama of disasters. Data will be drawn from secret years so that players cannot easily peek ahead at the actual weather that verified. Codes will be provided for weather data analysis access, and plausible cost-loss model computations or truth tables expressing how strategic decisions, preparations, and weather variables to define daily and weekly profits and losses. Besides participating and playing each class session's decision cycle, class will include student presentations of the results of strategic research explorations. Specifically, each student will do one or more in-depth project in which they consult published literature, or express the game's sensitivity to tweaks of the weather data (e.g. downscaling from grids), or using other-years or ensemble data archives, or tweaks to the business model code notebooks, etc. Students will be randomly assigned to teams of 2-4, shuffled for each block or game scenario. Different geographical footprints for different firms or portfolios may make each team's situation slightly different, such that competition is not zero-sum or adversarial. An independent study week between each intensive block will provide students time to evaluate and report on outcomes, prepare for the next block, and work on a research project. A final presentation/report on lessons learned, along with anonymized teammate evaluations of individuals' contributions, will determine student ranking... with a little bit of reward (and prestige, perhaps small recognition prizes) for strategic success in the games' scores of course</a:t>
            </a:r>
          </a:p>
          <a:p>
            <a:endParaRPr lang="en-US" dirty="0"/>
          </a:p>
        </p:txBody>
      </p:sp>
    </p:spTree>
    <p:extLst>
      <p:ext uri="{BB962C8B-B14F-4D97-AF65-F5344CB8AC3E}">
        <p14:creationId xmlns:p14="http://schemas.microsoft.com/office/powerpoint/2010/main" val="173562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B525-CFBD-BE5F-3B2F-265685F78952}"/>
              </a:ext>
            </a:extLst>
          </p:cNvPr>
          <p:cNvSpPr>
            <a:spLocks noGrp="1"/>
          </p:cNvSpPr>
          <p:nvPr>
            <p:ph type="title"/>
          </p:nvPr>
        </p:nvSpPr>
        <p:spPr/>
        <p:txBody>
          <a:bodyPr/>
          <a:lstStyle/>
          <a:p>
            <a:r>
              <a:rPr lang="en-US"/>
              <a:t>My path to here </a:t>
            </a:r>
          </a:p>
        </p:txBody>
      </p:sp>
      <p:sp>
        <p:nvSpPr>
          <p:cNvPr id="3" name="Content Placeholder 2">
            <a:extLst>
              <a:ext uri="{FF2B5EF4-FFF2-40B4-BE49-F238E27FC236}">
                <a16:creationId xmlns:a16="http://schemas.microsoft.com/office/drawing/2014/main" id="{4938669C-60F0-A27D-A578-BB5D565C381E}"/>
              </a:ext>
            </a:extLst>
          </p:cNvPr>
          <p:cNvSpPr>
            <a:spLocks noGrp="1"/>
          </p:cNvSpPr>
          <p:nvPr>
            <p:ph idx="1"/>
          </p:nvPr>
        </p:nvSpPr>
        <p:spPr>
          <a:xfrm>
            <a:off x="859536" y="2414016"/>
            <a:ext cx="10552176" cy="4023360"/>
          </a:xfrm>
        </p:spPr>
        <p:txBody>
          <a:bodyPr>
            <a:normAutofit/>
          </a:bodyPr>
          <a:lstStyle/>
          <a:p>
            <a:r>
              <a:rPr lang="en-US" sz="2400"/>
              <a:t>Lover of data &amp; analysis, especially today’s clean free Ju-Py world  </a:t>
            </a:r>
          </a:p>
          <a:p>
            <a:endParaRPr lang="en-US" sz="2400"/>
          </a:p>
          <a:p>
            <a:r>
              <a:rPr lang="en-US" sz="2400"/>
              <a:t>Had been teaching PhD/research oriented Applied Data Analysis</a:t>
            </a:r>
          </a:p>
          <a:p>
            <a:pPr lvl="1"/>
            <a:r>
              <a:rPr lang="en-US" sz="2000"/>
              <a:t>Epistemological puzzles: EOFs, spectra, regression, ‘significance’ (credence)</a:t>
            </a:r>
          </a:p>
          <a:p>
            <a:pPr lvl="1"/>
            <a:endParaRPr lang="en-US" sz="2000"/>
          </a:p>
          <a:p>
            <a:r>
              <a:rPr lang="en-US" sz="2400"/>
              <a:t>One-year MPS credential changes graduate course landscape </a:t>
            </a:r>
          </a:p>
          <a:p>
            <a:pPr lvl="1"/>
            <a:r>
              <a:rPr lang="en-US" sz="2000"/>
              <a:t>Students taking many class credit$ -- not to ponder such ‘puzzles’ !</a:t>
            </a:r>
          </a:p>
          <a:p>
            <a:pPr lvl="1"/>
            <a:r>
              <a:rPr lang="en-US" sz="2000"/>
              <a:t>But some modern data analysis training very much wanted</a:t>
            </a:r>
          </a:p>
        </p:txBody>
      </p:sp>
    </p:spTree>
    <p:extLst>
      <p:ext uri="{BB962C8B-B14F-4D97-AF65-F5344CB8AC3E}">
        <p14:creationId xmlns:p14="http://schemas.microsoft.com/office/powerpoint/2010/main" val="60370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20DD-F67C-33FB-4405-2B625356B444}"/>
              </a:ext>
            </a:extLst>
          </p:cNvPr>
          <p:cNvSpPr>
            <a:spLocks noGrp="1"/>
          </p:cNvSpPr>
          <p:nvPr>
            <p:ph type="title"/>
          </p:nvPr>
        </p:nvSpPr>
        <p:spPr/>
        <p:txBody>
          <a:bodyPr/>
          <a:lstStyle/>
          <a:p>
            <a:r>
              <a:rPr lang="en-US"/>
              <a:t>Daydreaming a new course… </a:t>
            </a:r>
          </a:p>
        </p:txBody>
      </p:sp>
      <p:sp>
        <p:nvSpPr>
          <p:cNvPr id="3" name="Content Placeholder 2">
            <a:extLst>
              <a:ext uri="{FF2B5EF4-FFF2-40B4-BE49-F238E27FC236}">
                <a16:creationId xmlns:a16="http://schemas.microsoft.com/office/drawing/2014/main" id="{A24A3424-731D-E5B5-77AC-D189626AE624}"/>
              </a:ext>
            </a:extLst>
          </p:cNvPr>
          <p:cNvSpPr>
            <a:spLocks noGrp="1"/>
          </p:cNvSpPr>
          <p:nvPr>
            <p:ph idx="1"/>
          </p:nvPr>
        </p:nvSpPr>
        <p:spPr>
          <a:xfrm>
            <a:off x="969264" y="2359152"/>
            <a:ext cx="10296144" cy="4169664"/>
          </a:xfrm>
        </p:spPr>
        <p:txBody>
          <a:bodyPr>
            <a:normAutofit/>
          </a:bodyPr>
          <a:lstStyle/>
          <a:p>
            <a:r>
              <a:rPr lang="en-US" sz="2000"/>
              <a:t>Highest level, cleanest possible programming/analysis</a:t>
            </a:r>
          </a:p>
          <a:p>
            <a:pPr lvl="1"/>
            <a:r>
              <a:rPr lang="en-US" sz="1800"/>
              <a:t>parsing &amp; lightly editing already-working codes </a:t>
            </a:r>
          </a:p>
          <a:p>
            <a:pPr lvl="1"/>
            <a:r>
              <a:rPr lang="en-US" sz="1800"/>
              <a:t>with plenty of blue-sky project possibilities… shading into research…</a:t>
            </a:r>
          </a:p>
          <a:p>
            <a:pPr lvl="1"/>
            <a:endParaRPr lang="en-US" sz="1800"/>
          </a:p>
          <a:p>
            <a:r>
              <a:rPr lang="en-US" sz="2000"/>
              <a:t>Motivation+evaluation are the pain of teaching: try overt game-play!</a:t>
            </a:r>
          </a:p>
          <a:p>
            <a:pPr lvl="1"/>
            <a:r>
              <a:rPr lang="en-US" sz="1800"/>
              <a:t>and in teams: social fun as motivation, “cooper-tition” spirit</a:t>
            </a:r>
          </a:p>
          <a:p>
            <a:pPr lvl="1"/>
            <a:endParaRPr lang="en-US" sz="1800"/>
          </a:p>
          <a:p>
            <a:r>
              <a:rPr lang="en-US" sz="2000"/>
              <a:t>Social relevance: I’m not actually </a:t>
            </a:r>
            <a:r>
              <a:rPr lang="en-US" sz="2000" i="1"/>
              <a:t>against</a:t>
            </a:r>
            <a:r>
              <a:rPr lang="en-US" sz="2000"/>
              <a:t> it, here in my ivory tower…</a:t>
            </a:r>
          </a:p>
          <a:p>
            <a:endParaRPr lang="en-US" sz="2000"/>
          </a:p>
        </p:txBody>
      </p:sp>
    </p:spTree>
    <p:extLst>
      <p:ext uri="{BB962C8B-B14F-4D97-AF65-F5344CB8AC3E}">
        <p14:creationId xmlns:p14="http://schemas.microsoft.com/office/powerpoint/2010/main" val="258241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1154954" y="2603500"/>
            <a:ext cx="10084064" cy="3416300"/>
          </a:xfrm>
        </p:spPr>
        <p:txBody>
          <a:bodyPr>
            <a:normAutofit fontScale="92500" lnSpcReduction="10000"/>
          </a:bodyPr>
          <a:lstStyle/>
          <a:p>
            <a:r>
              <a:rPr lang="en-US" sz="2000"/>
              <a:t>3-4 “modules” of 3-4 weeks, different business sector + season details</a:t>
            </a:r>
          </a:p>
          <a:p>
            <a:pPr lvl="1"/>
            <a:r>
              <a:rPr lang="en-US" sz="1800"/>
              <a:t>for generality; &amp; can course-correct/redesign if 1</a:t>
            </a:r>
            <a:r>
              <a:rPr lang="en-US" sz="1800" baseline="30000"/>
              <a:t>st</a:t>
            </a:r>
            <a:r>
              <a:rPr lang="en-US" sz="1800"/>
              <a:t> module is lame </a:t>
            </a:r>
          </a:p>
          <a:p>
            <a:endParaRPr lang="en-US" sz="2000"/>
          </a:p>
          <a:p>
            <a:r>
              <a:rPr lang="en-US" sz="2000"/>
              <a:t>Realistic weather unspooled by instructor </a:t>
            </a:r>
          </a:p>
          <a:p>
            <a:pPr lvl="1"/>
            <a:r>
              <a:rPr lang="en-US" sz="1800"/>
              <a:t>real or slightly accelerated rate (days, weeks)?</a:t>
            </a:r>
          </a:p>
          <a:p>
            <a:pPr lvl="1"/>
            <a:r>
              <a:rPr lang="en-US" sz="1800"/>
              <a:t>fake details: forecast archive sets with spoofed yyyy metadata </a:t>
            </a:r>
          </a:p>
          <a:p>
            <a:pPr lvl="2"/>
            <a:r>
              <a:rPr lang="en-US" sz="1600"/>
              <a:t>students must learn to analyze &amp; forecast from the data, not websites</a:t>
            </a:r>
            <a:endParaRPr lang="en-US" sz="1800"/>
          </a:p>
          <a:p>
            <a:endParaRPr lang="en-US" sz="2000"/>
          </a:p>
          <a:p>
            <a:r>
              <a:rPr lang="en-US" sz="2000"/>
              <a:t>Classroom meetings, say 3 days a week for an hour </a:t>
            </a:r>
            <a:endParaRPr lang="en-US" sz="1800"/>
          </a:p>
          <a:p>
            <a:endParaRPr lang="en-US" sz="2000"/>
          </a:p>
          <a:p>
            <a:endParaRPr lang="en-US" sz="2000"/>
          </a:p>
          <a:p>
            <a:endParaRPr lang="en-US" sz="2000"/>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353972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1154954" y="2384385"/>
            <a:ext cx="10084064" cy="4027989"/>
          </a:xfrm>
        </p:spPr>
        <p:txBody>
          <a:bodyPr>
            <a:normAutofit/>
          </a:bodyPr>
          <a:lstStyle/>
          <a:p>
            <a:r>
              <a:rPr lang="en-US" sz="2000"/>
              <a:t>Classroom meetings, say 3 days a week for an hour </a:t>
            </a:r>
          </a:p>
          <a:p>
            <a:pPr marL="800100" lvl="1" indent="-342900">
              <a:buFont typeface="+mj-lt"/>
              <a:buAutoNum type="arabicPeriod"/>
            </a:pPr>
            <a:r>
              <a:rPr lang="en-US" sz="1800"/>
              <a:t>teams tally their </a:t>
            </a:r>
            <a:r>
              <a:rPr lang="en-US" sz="1800">
                <a:solidFill>
                  <a:srgbClr val="00B050"/>
                </a:solidFill>
              </a:rPr>
              <a:t>$core$</a:t>
            </a:r>
            <a:r>
              <a:rPr lang="en-US" sz="1800"/>
              <a:t> from weather verification data (Jupyter notebook) </a:t>
            </a:r>
          </a:p>
          <a:p>
            <a:pPr marL="800100" lvl="1" indent="-342900">
              <a:buFont typeface="+mj-lt"/>
              <a:buAutoNum type="arabicPeriod"/>
            </a:pPr>
            <a:r>
              <a:rPr lang="en-US" sz="1800"/>
              <a:t>view forecasts for next meeting, adjust preparations (which feed into 1.) </a:t>
            </a:r>
          </a:p>
          <a:p>
            <a:pPr marL="800100" lvl="1" indent="-342900">
              <a:buFont typeface="+mj-lt"/>
              <a:buAutoNum type="arabicPeriod"/>
            </a:pPr>
            <a:r>
              <a:rPr lang="en-US" sz="1800"/>
              <a:t>some class time left for explanations, presentations, discussions, debriefs…</a:t>
            </a:r>
            <a:endParaRPr lang="en-US" sz="2000"/>
          </a:p>
          <a:p>
            <a:r>
              <a:rPr lang="en-US" sz="2000"/>
              <a:t>Evaluations: </a:t>
            </a:r>
          </a:p>
          <a:p>
            <a:pPr lvl="1"/>
            <a:r>
              <a:rPr lang="en-US" sz="1800"/>
              <a:t>yes, team’s business $score (taste of competition, teamwork/shared outcomes)</a:t>
            </a:r>
          </a:p>
          <a:p>
            <a:pPr lvl="1"/>
            <a:r>
              <a:rPr lang="en-US" sz="1800"/>
              <a:t>anonymized team evaluations of its members (soft skills, participation) </a:t>
            </a:r>
          </a:p>
          <a:p>
            <a:pPr lvl="1"/>
            <a:r>
              <a:rPr lang="en-US" sz="1800"/>
              <a:t>R&amp;D projects: explore strategies with archival data and same </a:t>
            </a:r>
            <a:r>
              <a:rPr lang="en-US" sz="1800">
                <a:solidFill>
                  <a:srgbClr val="00B050"/>
                </a:solidFill>
              </a:rPr>
              <a:t>scoring</a:t>
            </a:r>
            <a:r>
              <a:rPr lang="en-US" sz="1800"/>
              <a:t> code</a:t>
            </a:r>
          </a:p>
          <a:p>
            <a:pPr lvl="2"/>
            <a:r>
              <a:rPr lang="en-US" sz="1600"/>
              <a:t>geographic portfolio hedging, add climate offsets, toggle insurance (to estimate its correct price), compare climatology/persistence to forecasts, downscaling, etc. etc. </a:t>
            </a:r>
          </a:p>
          <a:p>
            <a:endParaRPr lang="en-US" sz="2000"/>
          </a:p>
          <a:p>
            <a:endParaRPr lang="en-US" sz="2000"/>
          </a:p>
          <a:p>
            <a:endParaRPr lang="en-US" sz="2000"/>
          </a:p>
          <a:p>
            <a:endParaRPr lang="en-US" sz="2000"/>
          </a:p>
          <a:p>
            <a:endParaRPr lang="en-US" sz="2000"/>
          </a:p>
          <a:p>
            <a:endParaRPr lang="en-US" sz="2000"/>
          </a:p>
        </p:txBody>
      </p:sp>
    </p:spTree>
    <p:extLst>
      <p:ext uri="{BB962C8B-B14F-4D97-AF65-F5344CB8AC3E}">
        <p14:creationId xmlns:p14="http://schemas.microsoft.com/office/powerpoint/2010/main" val="10592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5" name="Content Placeholder 4">
            <a:extLst>
              <a:ext uri="{FF2B5EF4-FFF2-40B4-BE49-F238E27FC236}">
                <a16:creationId xmlns:a16="http://schemas.microsoft.com/office/drawing/2014/main" id="{1DC9E430-F18C-55B3-5642-3F9C766E2BE3}"/>
              </a:ext>
            </a:extLst>
          </p:cNvPr>
          <p:cNvPicPr>
            <a:picLocks noGrp="1" noChangeAspect="1"/>
          </p:cNvPicPr>
          <p:nvPr>
            <p:ph idx="1"/>
          </p:nvPr>
        </p:nvPicPr>
        <p:blipFill>
          <a:blip r:embed="rId2"/>
          <a:stretch>
            <a:fillRect/>
          </a:stretch>
        </p:blipFill>
        <p:spPr>
          <a:xfrm>
            <a:off x="1790261" y="1974850"/>
            <a:ext cx="8416215" cy="4554538"/>
          </a:xfrm>
          <a:prstGeom prst="rect">
            <a:avLst/>
          </a:prstGeom>
        </p:spPr>
      </p:pic>
    </p:spTree>
    <p:extLst>
      <p:ext uri="{BB962C8B-B14F-4D97-AF65-F5344CB8AC3E}">
        <p14:creationId xmlns:p14="http://schemas.microsoft.com/office/powerpoint/2010/main" val="146388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49F3DD43-AB1A-5A4C-75E1-C7E406F823FB}"/>
              </a:ext>
            </a:extLst>
          </p:cNvPr>
          <p:cNvPicPr>
            <a:picLocks noGrp="1" noChangeAspect="1"/>
          </p:cNvPicPr>
          <p:nvPr>
            <p:ph idx="1"/>
          </p:nvPr>
        </p:nvPicPr>
        <p:blipFill>
          <a:blip r:embed="rId2"/>
          <a:stretch>
            <a:fillRect/>
          </a:stretch>
        </p:blipFill>
        <p:spPr>
          <a:xfrm>
            <a:off x="1654969" y="2055019"/>
            <a:ext cx="8686800" cy="4394200"/>
          </a:xfrm>
          <a:prstGeom prst="rect">
            <a:avLst/>
          </a:prstGeom>
        </p:spPr>
      </p:pic>
    </p:spTree>
    <p:extLst>
      <p:ext uri="{BB962C8B-B14F-4D97-AF65-F5344CB8AC3E}">
        <p14:creationId xmlns:p14="http://schemas.microsoft.com/office/powerpoint/2010/main" val="177255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EEE1450B-2B79-6BD1-6EC1-557FC8BDCF27}"/>
              </a:ext>
            </a:extLst>
          </p:cNvPr>
          <p:cNvPicPr>
            <a:picLocks noGrp="1" noChangeAspect="1"/>
          </p:cNvPicPr>
          <p:nvPr>
            <p:ph idx="1"/>
          </p:nvPr>
        </p:nvPicPr>
        <p:blipFill>
          <a:blip r:embed="rId2"/>
          <a:stretch>
            <a:fillRect/>
          </a:stretch>
        </p:blipFill>
        <p:spPr>
          <a:xfrm>
            <a:off x="2213677" y="1974850"/>
            <a:ext cx="7569384" cy="4554538"/>
          </a:xfrm>
          <a:prstGeom prst="rect">
            <a:avLst/>
          </a:prstGeom>
        </p:spPr>
      </p:pic>
    </p:spTree>
    <p:extLst>
      <p:ext uri="{BB962C8B-B14F-4D97-AF65-F5344CB8AC3E}">
        <p14:creationId xmlns:p14="http://schemas.microsoft.com/office/powerpoint/2010/main" val="41603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62E9E62D-2D03-623F-C1CD-853B4364F576}"/>
              </a:ext>
            </a:extLst>
          </p:cNvPr>
          <p:cNvPicPr>
            <a:picLocks noGrp="1" noChangeAspect="1"/>
          </p:cNvPicPr>
          <p:nvPr>
            <p:ph idx="1"/>
          </p:nvPr>
        </p:nvPicPr>
        <p:blipFill>
          <a:blip r:embed="rId2"/>
          <a:stretch>
            <a:fillRect/>
          </a:stretch>
        </p:blipFill>
        <p:spPr>
          <a:xfrm>
            <a:off x="1964489" y="1974850"/>
            <a:ext cx="8067760" cy="4554538"/>
          </a:xfrm>
          <a:prstGeom prst="rect">
            <a:avLst/>
          </a:prstGeom>
        </p:spPr>
      </p:pic>
    </p:spTree>
    <p:extLst>
      <p:ext uri="{BB962C8B-B14F-4D97-AF65-F5344CB8AC3E}">
        <p14:creationId xmlns:p14="http://schemas.microsoft.com/office/powerpoint/2010/main" val="3981306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4005</TotalTime>
  <Words>874</Words>
  <Application>Microsoft Macintosh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Game playing of decision support for continuously weather-sensitive enterprises   (spoonful of sugar for data analysis skills)</vt:lpstr>
      <vt:lpstr>My path to here </vt:lpstr>
      <vt:lpstr>Daydreaming a new course… </vt:lpstr>
      <vt:lpstr>Course-level structure</vt:lpstr>
      <vt:lpstr>Course-level structure</vt:lpstr>
      <vt:lpstr>Details: it’s all about the code base…</vt:lpstr>
      <vt:lpstr>Details: it’s all about the code base…</vt:lpstr>
      <vt:lpstr>Details: it’s all about the code base…</vt:lpstr>
      <vt:lpstr>Details: it’s all about the code base…</vt:lpstr>
      <vt:lpstr>Details: it’s all about the code base…</vt:lpstr>
      <vt:lpstr>Details: it’s all about the code base…</vt:lpstr>
      <vt:lpstr>Details: it’s all about the code base…</vt:lpstr>
      <vt:lpstr>A true entrepreneur here </vt:lpstr>
      <vt:lpstr>Just kidding! Total impostor… it’s all free </vt:lpstr>
      <vt:lpstr>A game-based course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playing of decision support for continuously weather-sensitive enterprises   (a sugar coating for data analysis skills)</dc:title>
  <dc:creator>Microsoft Office User</dc:creator>
  <cp:lastModifiedBy>Mapes, Brian Earle</cp:lastModifiedBy>
  <cp:revision>6</cp:revision>
  <dcterms:created xsi:type="dcterms:W3CDTF">2024-01-12T21:11:57Z</dcterms:created>
  <dcterms:modified xsi:type="dcterms:W3CDTF">2024-01-28T15:09:19Z</dcterms:modified>
</cp:coreProperties>
</file>